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D441-4AB6-47D1-90EE-61BA6170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2BE4D-6815-4989-95C7-81E3FBB4D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2EB3-5991-43CB-B863-803FC307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9829-BB50-47A1-BF47-6D49FE04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DA9C-5E23-4383-9BAC-6F4E62EE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71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C301-8075-454E-B10C-5CA9014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52B44-2DAF-40F5-A6A3-810EE9F66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F3A37-E02B-4078-8C73-7F675042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F0FAE-72FA-480F-AE19-D891E60B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D171-60CF-43A9-AF14-193751FB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7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B014F-1C28-404F-98A8-D76D43A93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D5796-46B6-4F4A-A858-0FDAAE012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9722-3DAA-4015-9164-D6DA8997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CA74-FB84-4762-A15B-2FC540AB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6F12-CDF0-437D-B854-C49252DF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64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D8B6-E872-4B69-9361-93B2C103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41F7-066F-4D0F-BECB-F9A0C0EC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D4147-E9C7-430D-81D3-99108F7D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7ABD-0E37-4C74-8A1D-578C376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DBF9-68D1-4291-A9B1-31A91825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D18-2ED3-45BE-BD54-1DD12932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5D8DB-C366-454D-9FBA-FAE2E9103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7A0EA-427A-4B29-B8E0-1FFDCB1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9D07-F033-4CE6-A8F3-96447AEE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72F4-0788-464B-9AF9-DBA3ECE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2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B7C-4BB8-4D4F-96B9-42179F3F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8757-EF87-4957-B47F-DCA35B7D5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9ABC4-2998-4F30-8E06-83C07824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4CAF4-931C-4FC9-AE14-8BFF6365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34265-16BB-46E1-B381-4A0731B6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FA376-4A6B-432D-A662-60C59683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91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8CF7-2238-47B7-827B-AE36E864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FD689-445C-4637-8BF7-2087DA453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3D783-4E7F-4A13-A276-5004F509B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E8377-4CC9-4E2A-9FF3-3CD06EB93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C10B1-B954-4562-A3ED-95335D6F7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4D6B0-A052-40CC-91DF-96A55809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27FD2-6263-4D03-B2C0-831BB695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295EC-FDBA-436E-A832-746C5F63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8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043F-0CE1-4A95-8387-9B9EF87A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68A60-6BBA-4EA8-BF78-5B6DB34D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C7EC3-031C-419B-AE2C-13C5F498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D9DF5-8372-4F9A-B41B-5AE31F13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57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62C7C-11A9-4AD3-A19D-79552EBB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4F27A-4FC0-4647-AAA1-626BA070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C3A0-697A-4BE4-BF04-049BBC62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4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B0B5-D6CE-4B6D-8B27-70FB80BC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A1F4-EEFD-4D4C-AEF9-ED1B0A1D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77ED3-F6CC-48C5-B1F5-F7DE4DB3A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AD35F-8A26-47EF-898C-631437FE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34A70-F935-4882-81FB-57F1E2A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1E13-D2F8-42AC-BC75-3E4F1076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3DD5-CCD1-4EB5-9C7D-77E95313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BE98-D3DF-4DAB-8795-76CDEBE3D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AB1FD-BDDA-44F5-9753-838A698D8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F288-BF0A-40CF-AE1F-B1C02869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9B10-791A-47ED-A9DA-F8097239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099EA-DBBC-4A86-B9F6-2BC756DC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0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3BD63-AF25-4C8A-A147-F70984BC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9F7BA-A350-4322-92BC-AEFD378C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6C98-9A37-4AD1-BF9C-A02C140EC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00B8B-68E7-4667-B300-AE0F7555F89B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365A-05B0-4650-A4F3-65A3B2290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26E4-807E-431A-929B-9DB8565A5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9BAC-C872-441E-9C29-7DEB915E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ADBC-25EB-4DD2-9E16-3B051ABE8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 err="1"/>
              <a:t>Watershed</a:t>
            </a:r>
            <a:r>
              <a:rPr lang="it-IT" sz="5400" dirty="0"/>
              <a:t> Analysis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2B09-B637-4AA2-A675-A0506F5FB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it-IT" sz="2000" dirty="0" err="1"/>
              <a:t>Final</a:t>
            </a:r>
            <a:r>
              <a:rPr lang="it-IT" sz="2000" dirty="0"/>
              <a:t> Presentation</a:t>
            </a:r>
          </a:p>
          <a:p>
            <a:pPr algn="l"/>
            <a:endParaRPr lang="it-IT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92814-6E01-4681-906B-2E9C9B87F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0183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252B-25A8-4A94-83AD-D9A730A1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/>
              <a:t>Why</a:t>
            </a:r>
            <a:r>
              <a:rPr lang="it-IT" dirty="0"/>
              <a:t>?</a:t>
            </a:r>
            <a:endParaRPr lang="en-GB" dirty="0"/>
          </a:p>
        </p:txBody>
      </p:sp>
      <p:pic>
        <p:nvPicPr>
          <p:cNvPr id="11" name="Content Placeholder 10" descr="A living room with a wood floor&#10;&#10;Description automatically generated with low confidence">
            <a:extLst>
              <a:ext uri="{FF2B5EF4-FFF2-40B4-BE49-F238E27FC236}">
                <a16:creationId xmlns:a16="http://schemas.microsoft.com/office/drawing/2014/main" id="{ECFFD0A4-357D-482D-9778-002B5A4CD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46" y="2208176"/>
            <a:ext cx="4744707" cy="3164683"/>
          </a:xfrm>
        </p:spPr>
      </p:pic>
      <p:pic>
        <p:nvPicPr>
          <p:cNvPr id="13" name="Picture 12" descr="A picture containing floor, indoor, wall, ceiling&#10;&#10;Description automatically generated">
            <a:extLst>
              <a:ext uri="{FF2B5EF4-FFF2-40B4-BE49-F238E27FC236}">
                <a16:creationId xmlns:a16="http://schemas.microsoft.com/office/drawing/2014/main" id="{BA5AF7C5-4C05-4ECF-88C7-DDE8CA068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43" y="2208177"/>
            <a:ext cx="4742713" cy="31646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44C673-5654-4E4B-B93B-D1A9C764224D}"/>
              </a:ext>
            </a:extLst>
          </p:cNvPr>
          <p:cNvSpPr txBox="1"/>
          <p:nvPr/>
        </p:nvSpPr>
        <p:spPr>
          <a:xfrm>
            <a:off x="4212076" y="5927037"/>
            <a:ext cx="376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make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feel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home?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871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252B-25A8-4A94-83AD-D9A730A1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/>
              <a:t>What</a:t>
            </a:r>
            <a:r>
              <a:rPr lang="it-IT" dirty="0"/>
              <a:t>?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25CD1-1570-4754-B9EB-E33E6843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688" y="1856034"/>
            <a:ext cx="5532401" cy="60804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it-IT" dirty="0" err="1"/>
              <a:t>Enter</a:t>
            </a:r>
            <a:r>
              <a:rPr lang="it-IT" dirty="0"/>
              <a:t> in the short-</a:t>
            </a:r>
            <a:r>
              <a:rPr lang="it-IT" dirty="0" err="1"/>
              <a:t>term</a:t>
            </a:r>
            <a:r>
              <a:rPr lang="it-IT" dirty="0"/>
              <a:t> rental market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488531-DCED-4433-BDB6-8EE1D061C995}"/>
              </a:ext>
            </a:extLst>
          </p:cNvPr>
          <p:cNvSpPr txBox="1">
            <a:spLocks/>
          </p:cNvSpPr>
          <p:nvPr/>
        </p:nvSpPr>
        <p:spPr>
          <a:xfrm>
            <a:off x="2395035" y="2876043"/>
            <a:ext cx="7569706" cy="608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How?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AAE54-5997-4723-9E88-382072D9E156}"/>
              </a:ext>
            </a:extLst>
          </p:cNvPr>
          <p:cNvSpPr txBox="1"/>
          <p:nvPr/>
        </p:nvSpPr>
        <p:spPr>
          <a:xfrm>
            <a:off x="2822330" y="3483738"/>
            <a:ext cx="58820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it-IT" sz="2400" dirty="0" err="1"/>
              <a:t>Convert</a:t>
            </a:r>
            <a:r>
              <a:rPr lang="it-IT" sz="2400" dirty="0"/>
              <a:t> the 17 </a:t>
            </a:r>
            <a:r>
              <a:rPr lang="it-IT" sz="2400" dirty="0" err="1"/>
              <a:t>properties</a:t>
            </a:r>
            <a:r>
              <a:rPr lang="it-IT" sz="2400" dirty="0"/>
              <a:t> in </a:t>
            </a:r>
            <a:r>
              <a:rPr lang="it-IT" sz="2400" b="1" dirty="0"/>
              <a:t>Austin</a:t>
            </a:r>
            <a:r>
              <a:rPr lang="it-IT" sz="2400" dirty="0"/>
              <a:t> and </a:t>
            </a:r>
            <a:r>
              <a:rPr lang="it-IT" sz="2400" b="1" dirty="0"/>
              <a:t>Miami</a:t>
            </a:r>
          </a:p>
          <a:p>
            <a:pPr algn="ctr"/>
            <a:r>
              <a:rPr lang="it-IT" sz="2000" b="1" dirty="0"/>
              <a:t>71% </a:t>
            </a:r>
            <a:r>
              <a:rPr lang="it-IT" sz="1600" dirty="0"/>
              <a:t>of the </a:t>
            </a:r>
            <a:r>
              <a:rPr lang="it-IT" sz="1600" dirty="0" err="1"/>
              <a:t>total</a:t>
            </a:r>
            <a:r>
              <a:rPr lang="it-IT" sz="1600" dirty="0"/>
              <a:t> profit after the </a:t>
            </a:r>
            <a:r>
              <a:rPr lang="it-IT" sz="1600" dirty="0" err="1"/>
              <a:t>conversion</a:t>
            </a:r>
            <a:endParaRPr lang="it-IT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5C9-95F1-42BE-81BC-8AD85BD9C5EE}"/>
              </a:ext>
            </a:extLst>
          </p:cNvPr>
          <p:cNvSpPr txBox="1"/>
          <p:nvPr/>
        </p:nvSpPr>
        <p:spPr>
          <a:xfrm>
            <a:off x="4132973" y="5528345"/>
            <a:ext cx="607642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- </a:t>
            </a:r>
            <a:r>
              <a:rPr lang="en-GB" sz="2400" dirty="0"/>
              <a:t>Convert the </a:t>
            </a:r>
            <a:r>
              <a:rPr lang="en-GB" sz="2400" b="1" dirty="0"/>
              <a:t>houses</a:t>
            </a:r>
            <a:r>
              <a:rPr lang="en-GB" sz="2400" dirty="0"/>
              <a:t> with 1 or 2 bedrooms</a:t>
            </a:r>
          </a:p>
          <a:p>
            <a:pPr algn="ctr"/>
            <a:r>
              <a:rPr lang="en-GB" sz="2000" b="1" dirty="0"/>
              <a:t>89</a:t>
            </a:r>
            <a:r>
              <a:rPr lang="en-GB" b="1" dirty="0"/>
              <a:t>% </a:t>
            </a:r>
            <a:r>
              <a:rPr lang="en-GB" sz="1600" dirty="0"/>
              <a:t>of the properties in Austin and Miami</a:t>
            </a:r>
          </a:p>
          <a:p>
            <a:endParaRPr lang="en-GB" dirty="0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983893F2-1604-40C6-B438-0F91824DD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38776" r="19478" b="37734"/>
          <a:stretch/>
        </p:blipFill>
        <p:spPr>
          <a:xfrm>
            <a:off x="8975211" y="2858943"/>
            <a:ext cx="1690092" cy="1610934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864D8282-79D9-4D2F-A5AE-8E4FACACA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4" t="35930" r="21008" b="35929"/>
          <a:stretch/>
        </p:blipFill>
        <p:spPr>
          <a:xfrm>
            <a:off x="2492904" y="4706128"/>
            <a:ext cx="1640069" cy="19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6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252B-25A8-4A94-83AD-D9A730A1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with the </a:t>
            </a:r>
            <a:r>
              <a:rPr lang="it-IT" dirty="0" err="1"/>
              <a:t>recommendations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E6505-824E-48BA-BA69-A9423DAB4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08" b="-1286"/>
          <a:stretch/>
        </p:blipFill>
        <p:spPr>
          <a:xfrm>
            <a:off x="1707851" y="1972477"/>
            <a:ext cx="8946167" cy="849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4CFD9-8FD1-426E-88D0-CEF2C2739500}"/>
              </a:ext>
            </a:extLst>
          </p:cNvPr>
          <p:cNvSpPr txBox="1"/>
          <p:nvPr/>
        </p:nvSpPr>
        <p:spPr>
          <a:xfrm>
            <a:off x="5654180" y="3304424"/>
            <a:ext cx="43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F65A24-3569-4C32-B12E-357DB8EC531C}"/>
              </a:ext>
            </a:extLst>
          </p:cNvPr>
          <p:cNvSpPr txBox="1"/>
          <p:nvPr/>
        </p:nvSpPr>
        <p:spPr>
          <a:xfrm>
            <a:off x="6180935" y="3279239"/>
            <a:ext cx="33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LT ANNUAL REVENUES: 360,788 $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557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252B-25A8-4A94-83AD-D9A730A1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How </a:t>
            </a:r>
            <a:r>
              <a:rPr lang="it-IT" dirty="0" err="1"/>
              <a:t>robust</a:t>
            </a:r>
            <a:r>
              <a:rPr lang="it-IT" dirty="0"/>
              <a:t> the </a:t>
            </a:r>
            <a:r>
              <a:rPr lang="it-IT" dirty="0" err="1"/>
              <a:t>prediction</a:t>
            </a:r>
            <a:r>
              <a:rPr lang="it-IT" dirty="0"/>
              <a:t>?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C771B-F3D1-4EA0-B76D-3B2B5F546C06}"/>
              </a:ext>
            </a:extLst>
          </p:cNvPr>
          <p:cNvCxnSpPr/>
          <p:nvPr/>
        </p:nvCxnSpPr>
        <p:spPr>
          <a:xfrm flipV="1">
            <a:off x="1602297" y="2396321"/>
            <a:ext cx="637563" cy="1115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A4E5B6-B98C-4863-93D9-BD32CBA4A75E}"/>
              </a:ext>
            </a:extLst>
          </p:cNvPr>
          <p:cNvSpPr txBox="1"/>
          <p:nvPr/>
        </p:nvSpPr>
        <p:spPr>
          <a:xfrm>
            <a:off x="2239860" y="1567110"/>
            <a:ext cx="558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WORST SCENARIO – 5 </a:t>
            </a:r>
            <a:r>
              <a:rPr lang="it-IT" dirty="0" err="1"/>
              <a:t>properties</a:t>
            </a:r>
            <a:endParaRPr lang="it-IT" dirty="0"/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578FFC-6547-4A56-8A4A-58F36E1E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3"/>
          <a:stretch/>
        </p:blipFill>
        <p:spPr>
          <a:xfrm>
            <a:off x="2311147" y="1919090"/>
            <a:ext cx="8487507" cy="7957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6518A2-59D5-4E83-89F9-7A61E0007637}"/>
              </a:ext>
            </a:extLst>
          </p:cNvPr>
          <p:cNvSpPr txBox="1"/>
          <p:nvPr/>
        </p:nvSpPr>
        <p:spPr>
          <a:xfrm>
            <a:off x="8591726" y="2769523"/>
            <a:ext cx="22083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-71.8%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E71B7-5375-49B5-9674-39356D6EC8E8}"/>
              </a:ext>
            </a:extLst>
          </p:cNvPr>
          <p:cNvSpPr txBox="1"/>
          <p:nvPr/>
        </p:nvSpPr>
        <p:spPr>
          <a:xfrm>
            <a:off x="4091805" y="2793534"/>
            <a:ext cx="22083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-67.1%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EB7DE-A1C0-491B-9C04-BB2494317898}"/>
              </a:ext>
            </a:extLst>
          </p:cNvPr>
          <p:cNvSpPr txBox="1"/>
          <p:nvPr/>
        </p:nvSpPr>
        <p:spPr>
          <a:xfrm>
            <a:off x="2241258" y="4001318"/>
            <a:ext cx="558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BEST SCENARIO – 20 </a:t>
            </a:r>
            <a:r>
              <a:rPr lang="it-IT" dirty="0" err="1"/>
              <a:t>properties</a:t>
            </a:r>
            <a:endParaRPr lang="it-IT" dirty="0"/>
          </a:p>
          <a:p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33964-7F2C-4169-BCBA-5A8B0201F6C0}"/>
              </a:ext>
            </a:extLst>
          </p:cNvPr>
          <p:cNvSpPr txBox="1"/>
          <p:nvPr/>
        </p:nvSpPr>
        <p:spPr>
          <a:xfrm>
            <a:off x="8934274" y="5320021"/>
            <a:ext cx="18657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+0.59%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A87FDF-D609-47E4-90E7-5D9ECBEE88A7}"/>
              </a:ext>
            </a:extLst>
          </p:cNvPr>
          <p:cNvSpPr txBox="1"/>
          <p:nvPr/>
        </p:nvSpPr>
        <p:spPr>
          <a:xfrm>
            <a:off x="4126759" y="5320021"/>
            <a:ext cx="22083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+43.7%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F9C48A-13AA-48DC-8D25-6A4B2A738C23}"/>
              </a:ext>
            </a:extLst>
          </p:cNvPr>
          <p:cNvCxnSpPr>
            <a:cxnSpLocks/>
          </p:cNvCxnSpPr>
          <p:nvPr/>
        </p:nvCxnSpPr>
        <p:spPr>
          <a:xfrm>
            <a:off x="1602297" y="3512057"/>
            <a:ext cx="570452" cy="1132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281D263-32AC-4AFA-9301-3FACE576EE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6"/>
          <a:stretch/>
        </p:blipFill>
        <p:spPr>
          <a:xfrm>
            <a:off x="2311147" y="4350945"/>
            <a:ext cx="848750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8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Watershed Analysis</vt:lpstr>
      <vt:lpstr>Why?</vt:lpstr>
      <vt:lpstr>What?</vt:lpstr>
      <vt:lpstr>Results with the recommendations</vt:lpstr>
      <vt:lpstr>How robust the prediction?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Watershed Analysis</dc:title>
  <dc:creator>Marta Regolo</dc:creator>
  <cp:lastModifiedBy>Marta Regolo</cp:lastModifiedBy>
  <cp:revision>7</cp:revision>
  <dcterms:created xsi:type="dcterms:W3CDTF">2021-02-07T13:51:56Z</dcterms:created>
  <dcterms:modified xsi:type="dcterms:W3CDTF">2021-02-07T15:11:35Z</dcterms:modified>
</cp:coreProperties>
</file>