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4" r:id="rId4"/>
    <p:sldId id="258" r:id="rId5"/>
    <p:sldId id="280" r:id="rId6"/>
    <p:sldId id="283" r:id="rId7"/>
    <p:sldId id="282" r:id="rId8"/>
    <p:sldId id="281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39" autoAdjust="0"/>
  </p:normalViewPr>
  <p:slideViewPr>
    <p:cSldViewPr>
      <p:cViewPr varScale="1">
        <p:scale>
          <a:sx n="73" d="100"/>
          <a:sy n="73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61789-BCB5-45FE-9A56-C4380E32DDC2}" type="datetimeFigureOut">
              <a:rPr lang="es-ES" smtClean="0"/>
              <a:pPr/>
              <a:t>04/04/2011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220E2-CC58-4ECC-8774-3A54D16D19C4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>
              <a:buFontTx/>
              <a:buAutoNum type="arabicPeriod"/>
            </a:pPr>
            <a:r>
              <a:rPr lang="ca-ES" dirty="0" smtClean="0"/>
              <a:t>Bases de dades</a:t>
            </a:r>
          </a:p>
          <a:p>
            <a:pPr marL="685800" lvl="1" indent="-228600" eaLnBrk="1" hangingPunct="1">
              <a:buFontTx/>
              <a:buAutoNum type="arabicPeriod"/>
            </a:pPr>
            <a:r>
              <a:rPr lang="ca-ES" dirty="0" smtClean="0"/>
              <a:t>Web of </a:t>
            </a:r>
            <a:r>
              <a:rPr lang="ca-ES" dirty="0" err="1" smtClean="0"/>
              <a:t>Sicence</a:t>
            </a:r>
            <a:r>
              <a:rPr lang="ca-ES" dirty="0" smtClean="0"/>
              <a:t>: base de dades d’articles i ponències de l’àrea de ciències, ciències socials, arts i humanitats, que permet consultar les citacions que rep un treball científic. </a:t>
            </a:r>
          </a:p>
          <a:p>
            <a:pPr marL="685800" lvl="1" indent="-228600" eaLnBrk="1" hangingPunct="1">
              <a:buFontTx/>
              <a:buAutoNum type="arabicPeriod"/>
            </a:pPr>
            <a:r>
              <a:rPr lang="ca-ES" dirty="0" err="1" smtClean="0"/>
              <a:t>Current</a:t>
            </a:r>
            <a:r>
              <a:rPr lang="ca-ES" dirty="0" smtClean="0"/>
              <a:t> Contents </a:t>
            </a:r>
            <a:r>
              <a:rPr lang="ca-ES" dirty="0" err="1" smtClean="0"/>
              <a:t>Connect</a:t>
            </a:r>
            <a:r>
              <a:rPr lang="ca-ES" dirty="0" smtClean="0"/>
              <a:t>: base de dades de sumaris de revistes.</a:t>
            </a:r>
          </a:p>
          <a:p>
            <a:pPr marL="685800" lvl="1" indent="-228600" eaLnBrk="1" hangingPunct="1">
              <a:buFontTx/>
              <a:buAutoNum type="arabicPeriod"/>
            </a:pPr>
            <a:r>
              <a:rPr lang="ca-ES" dirty="0" err="1" smtClean="0"/>
              <a:t>Derwent</a:t>
            </a:r>
            <a:r>
              <a:rPr lang="ca-ES" dirty="0" smtClean="0"/>
              <a:t> </a:t>
            </a:r>
            <a:r>
              <a:rPr lang="ca-ES" dirty="0" err="1" smtClean="0"/>
              <a:t>Innovations</a:t>
            </a:r>
            <a:r>
              <a:rPr lang="ca-ES" dirty="0" smtClean="0"/>
              <a:t> </a:t>
            </a:r>
            <a:r>
              <a:rPr lang="ca-ES" dirty="0" err="1" smtClean="0"/>
              <a:t>Index</a:t>
            </a:r>
            <a:r>
              <a:rPr lang="ca-ES" dirty="0" smtClean="0"/>
              <a:t>: base de dades de patents.</a:t>
            </a:r>
          </a:p>
          <a:p>
            <a:pPr marL="685800" lvl="1" indent="-228600" eaLnBrk="1" hangingPunct="1">
              <a:buFontTx/>
              <a:buAutoNum type="arabicPeriod"/>
            </a:pPr>
            <a:r>
              <a:rPr lang="ca-ES" dirty="0" err="1" smtClean="0"/>
              <a:t>Medline</a:t>
            </a:r>
            <a:r>
              <a:rPr lang="ca-ES" dirty="0" smtClean="0"/>
              <a:t>: base de dades bibliogràfica de la Biblioteca nacional de Medicina dels Estats Units.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ca-ES" dirty="0" smtClean="0"/>
              <a:t>Eines d’anàlisi</a:t>
            </a:r>
          </a:p>
          <a:p>
            <a:pPr marL="685800" lvl="1" indent="-228600" eaLnBrk="1" hangingPunct="1">
              <a:buFontTx/>
              <a:buAutoNum type="arabicPeriod"/>
            </a:pPr>
            <a:r>
              <a:rPr lang="ca-ES" dirty="0" err="1" smtClean="0"/>
              <a:t>Essential</a:t>
            </a:r>
            <a:r>
              <a:rPr lang="ca-ES" dirty="0" smtClean="0"/>
              <a:t> </a:t>
            </a:r>
            <a:r>
              <a:rPr lang="ca-ES" dirty="0" err="1" smtClean="0"/>
              <a:t>Science</a:t>
            </a:r>
            <a:r>
              <a:rPr lang="ca-ES" dirty="0" smtClean="0"/>
              <a:t> </a:t>
            </a:r>
            <a:r>
              <a:rPr lang="ca-ES" dirty="0" err="1" smtClean="0"/>
              <a:t>Indicator</a:t>
            </a:r>
            <a:r>
              <a:rPr lang="ca-ES" dirty="0" smtClean="0"/>
              <a:t>: informes sobre la recerca a nivell internacional.</a:t>
            </a:r>
          </a:p>
          <a:p>
            <a:pPr marL="685800" lvl="1" indent="-228600" eaLnBrk="1" hangingPunct="1">
              <a:buFontTx/>
              <a:buAutoNum type="arabicPeriod"/>
            </a:pPr>
            <a:r>
              <a:rPr lang="ca-ES" dirty="0" smtClean="0"/>
              <a:t>Journal </a:t>
            </a:r>
            <a:r>
              <a:rPr lang="ca-ES" dirty="0" err="1" smtClean="0"/>
              <a:t>Citation</a:t>
            </a:r>
            <a:r>
              <a:rPr lang="ca-ES" dirty="0" smtClean="0"/>
              <a:t> </a:t>
            </a:r>
            <a:r>
              <a:rPr lang="ca-ES" dirty="0" err="1" smtClean="0"/>
              <a:t>Index</a:t>
            </a:r>
            <a:r>
              <a:rPr lang="ca-ES" dirty="0" smtClean="0"/>
              <a:t>: JCR és l’autoritat reconeguda per l’avaluació de les publicacions científiques, presenta dades </a:t>
            </a:r>
            <a:r>
              <a:rPr lang="ca-ES" dirty="0" err="1" smtClean="0"/>
              <a:t>estadistiques</a:t>
            </a:r>
            <a:r>
              <a:rPr lang="ca-ES" dirty="0" smtClean="0"/>
              <a:t> que permeten determinar la </a:t>
            </a:r>
            <a:r>
              <a:rPr lang="ca-ES" dirty="0" err="1" smtClean="0"/>
              <a:t>importancia</a:t>
            </a:r>
            <a:r>
              <a:rPr lang="ca-ES" dirty="0" smtClean="0"/>
              <a:t> de les revistes en les seves àrees temàtiques.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220E2-CC58-4ECC-8774-3A54D16D19C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>
              <a:buFontTx/>
              <a:buAutoNum type="arabicPeriod"/>
            </a:pPr>
            <a:r>
              <a:rPr lang="ca-ES" dirty="0" smtClean="0"/>
              <a:t>Bases de dades</a:t>
            </a:r>
          </a:p>
          <a:p>
            <a:pPr marL="685800" lvl="1" indent="-228600" eaLnBrk="1" hangingPunct="1">
              <a:buFontTx/>
              <a:buAutoNum type="arabicPeriod"/>
            </a:pPr>
            <a:r>
              <a:rPr lang="ca-ES" dirty="0" smtClean="0"/>
              <a:t>Web of </a:t>
            </a:r>
            <a:r>
              <a:rPr lang="ca-ES" dirty="0" err="1" smtClean="0"/>
              <a:t>Sicence</a:t>
            </a:r>
            <a:r>
              <a:rPr lang="ca-ES" dirty="0" smtClean="0"/>
              <a:t>: base de dades d’articles i ponències de l’àrea de ciències, ciències socials, arts i humanitats, que permet consultar les citacions que rep un treball científic. </a:t>
            </a:r>
          </a:p>
          <a:p>
            <a:pPr marL="685800" lvl="1" indent="-228600" eaLnBrk="1" hangingPunct="1">
              <a:buFontTx/>
              <a:buAutoNum type="arabicPeriod"/>
            </a:pPr>
            <a:r>
              <a:rPr lang="ca-ES" dirty="0" err="1" smtClean="0"/>
              <a:t>Current</a:t>
            </a:r>
            <a:r>
              <a:rPr lang="ca-ES" dirty="0" smtClean="0"/>
              <a:t> Contents </a:t>
            </a:r>
            <a:r>
              <a:rPr lang="ca-ES" dirty="0" err="1" smtClean="0"/>
              <a:t>Connect</a:t>
            </a:r>
            <a:r>
              <a:rPr lang="ca-ES" dirty="0" smtClean="0"/>
              <a:t>: base de dades de sumaris de revistes.</a:t>
            </a:r>
          </a:p>
          <a:p>
            <a:pPr marL="685800" lvl="1" indent="-228600" eaLnBrk="1" hangingPunct="1">
              <a:buFontTx/>
              <a:buAutoNum type="arabicPeriod"/>
            </a:pPr>
            <a:r>
              <a:rPr lang="ca-ES" dirty="0" err="1" smtClean="0"/>
              <a:t>Derwent</a:t>
            </a:r>
            <a:r>
              <a:rPr lang="ca-ES" dirty="0" smtClean="0"/>
              <a:t> </a:t>
            </a:r>
            <a:r>
              <a:rPr lang="ca-ES" dirty="0" err="1" smtClean="0"/>
              <a:t>Innovations</a:t>
            </a:r>
            <a:r>
              <a:rPr lang="ca-ES" dirty="0" smtClean="0"/>
              <a:t> </a:t>
            </a:r>
            <a:r>
              <a:rPr lang="ca-ES" dirty="0" err="1" smtClean="0"/>
              <a:t>Index</a:t>
            </a:r>
            <a:r>
              <a:rPr lang="ca-ES" dirty="0" smtClean="0"/>
              <a:t>: base de dades de patents.</a:t>
            </a:r>
          </a:p>
          <a:p>
            <a:pPr marL="685800" lvl="1" indent="-228600" eaLnBrk="1" hangingPunct="1">
              <a:buFontTx/>
              <a:buAutoNum type="arabicPeriod"/>
            </a:pPr>
            <a:r>
              <a:rPr lang="ca-ES" dirty="0" err="1" smtClean="0"/>
              <a:t>Medline</a:t>
            </a:r>
            <a:r>
              <a:rPr lang="ca-ES" dirty="0" smtClean="0"/>
              <a:t>: base de dades bibliogràfica de la Biblioteca nacional de Medicina dels Estats Units.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ca-ES" dirty="0" smtClean="0"/>
              <a:t>Eines d’anàlisi</a:t>
            </a:r>
          </a:p>
          <a:p>
            <a:pPr marL="685800" lvl="1" indent="-228600" eaLnBrk="1" hangingPunct="1">
              <a:buFontTx/>
              <a:buAutoNum type="arabicPeriod"/>
            </a:pPr>
            <a:r>
              <a:rPr lang="ca-ES" dirty="0" err="1" smtClean="0"/>
              <a:t>Essential</a:t>
            </a:r>
            <a:r>
              <a:rPr lang="ca-ES" dirty="0" smtClean="0"/>
              <a:t> </a:t>
            </a:r>
            <a:r>
              <a:rPr lang="ca-ES" dirty="0" err="1" smtClean="0"/>
              <a:t>Science</a:t>
            </a:r>
            <a:r>
              <a:rPr lang="ca-ES" dirty="0" smtClean="0"/>
              <a:t> </a:t>
            </a:r>
            <a:r>
              <a:rPr lang="ca-ES" dirty="0" err="1" smtClean="0"/>
              <a:t>Indicator</a:t>
            </a:r>
            <a:r>
              <a:rPr lang="ca-ES" dirty="0" smtClean="0"/>
              <a:t>: informes sobre la recerca a nivell internacional.</a:t>
            </a:r>
          </a:p>
          <a:p>
            <a:pPr marL="685800" lvl="1" indent="-228600" eaLnBrk="1" hangingPunct="1">
              <a:buFontTx/>
              <a:buAutoNum type="arabicPeriod"/>
            </a:pPr>
            <a:r>
              <a:rPr lang="ca-ES" dirty="0" smtClean="0"/>
              <a:t>Journal </a:t>
            </a:r>
            <a:r>
              <a:rPr lang="ca-ES" dirty="0" err="1" smtClean="0"/>
              <a:t>Citation</a:t>
            </a:r>
            <a:r>
              <a:rPr lang="ca-ES" dirty="0" smtClean="0"/>
              <a:t> </a:t>
            </a:r>
            <a:r>
              <a:rPr lang="ca-ES" dirty="0" err="1" smtClean="0"/>
              <a:t>Index</a:t>
            </a:r>
            <a:r>
              <a:rPr lang="ca-ES" dirty="0" smtClean="0"/>
              <a:t>: JCR és l’autoritat reconeguda per l’avaluació de les publicacions científiques, presenta dades </a:t>
            </a:r>
            <a:r>
              <a:rPr lang="ca-ES" dirty="0" err="1" smtClean="0"/>
              <a:t>estadistiques</a:t>
            </a:r>
            <a:r>
              <a:rPr lang="ca-ES" dirty="0" smtClean="0"/>
              <a:t> que permeten determinar la </a:t>
            </a:r>
            <a:r>
              <a:rPr lang="ca-ES" dirty="0" err="1" smtClean="0"/>
              <a:t>importancia</a:t>
            </a:r>
            <a:r>
              <a:rPr lang="ca-ES" dirty="0" smtClean="0"/>
              <a:t> de les revistes en les seves àrees temàtiques.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220E2-CC58-4ECC-8774-3A54D16D19C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ca-ES" dirty="0" smtClean="0"/>
              <a:t>Web of </a:t>
            </a:r>
            <a:r>
              <a:rPr lang="ca-ES" dirty="0" err="1" smtClean="0"/>
              <a:t>Knowledge</a:t>
            </a:r>
            <a:r>
              <a:rPr lang="ca-ES" dirty="0" smtClean="0"/>
              <a:t> és una plataforma web des de la qual es poden consultar les bases de dades de </a:t>
            </a:r>
            <a:r>
              <a:rPr lang="ca-ES" dirty="0" err="1" smtClean="0"/>
              <a:t>l’ISI</a:t>
            </a:r>
            <a:r>
              <a:rPr lang="ca-ES" dirty="0" smtClean="0"/>
              <a:t>, que és </a:t>
            </a:r>
            <a:r>
              <a:rPr lang="ca-ES" dirty="0" err="1" smtClean="0"/>
              <a:t>l’Institute</a:t>
            </a:r>
            <a:r>
              <a:rPr lang="ca-ES" dirty="0" smtClean="0"/>
              <a:t> for </a:t>
            </a:r>
            <a:r>
              <a:rPr lang="ca-ES" dirty="0" err="1" smtClean="0"/>
              <a:t>Scietific</a:t>
            </a:r>
            <a:r>
              <a:rPr lang="ca-ES" dirty="0" smtClean="0"/>
              <a:t> </a:t>
            </a:r>
            <a:r>
              <a:rPr lang="ca-ES" dirty="0" err="1" smtClean="0"/>
              <a:t>Information</a:t>
            </a:r>
            <a:r>
              <a:rPr lang="ca-E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ca-ES" dirty="0" smtClean="0"/>
          </a:p>
          <a:p>
            <a:pPr eaLnBrk="1" hangingPunct="1"/>
            <a:r>
              <a:rPr lang="es-ES" dirty="0" smtClean="0"/>
              <a:t>ISI </a:t>
            </a:r>
            <a:r>
              <a:rPr lang="es-ES" dirty="0" err="1" smtClean="0"/>
              <a:t>és</a:t>
            </a:r>
            <a:r>
              <a:rPr lang="es-ES" dirty="0" smtClean="0"/>
              <a:t> una empresa que </a:t>
            </a:r>
            <a:r>
              <a:rPr lang="es-ES" dirty="0" err="1" smtClean="0"/>
              <a:t>pertany</a:t>
            </a:r>
            <a:r>
              <a:rPr lang="es-ES" dirty="0" smtClean="0"/>
              <a:t> al </a:t>
            </a:r>
            <a:r>
              <a:rPr lang="es-ES" dirty="0" err="1" smtClean="0"/>
              <a:t>grup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Thomson</a:t>
            </a:r>
            <a:r>
              <a:rPr lang="es-ES" dirty="0" smtClean="0"/>
              <a:t> </a:t>
            </a:r>
            <a:r>
              <a:rPr lang="es-ES" dirty="0" err="1" smtClean="0"/>
              <a:t>Corporation</a:t>
            </a:r>
            <a:r>
              <a:rPr lang="es-ES" dirty="0" smtClean="0"/>
              <a:t> (imagino que </a:t>
            </a:r>
            <a:r>
              <a:rPr lang="es-ES" dirty="0" err="1" smtClean="0"/>
              <a:t>sóna</a:t>
            </a:r>
            <a:r>
              <a:rPr lang="es-ES" dirty="0" smtClean="0"/>
              <a:t> el </a:t>
            </a:r>
            <a:r>
              <a:rPr lang="es-ES" dirty="0" err="1" smtClean="0"/>
              <a:t>nom</a:t>
            </a:r>
            <a:r>
              <a:rPr lang="es-ES" dirty="0" smtClean="0"/>
              <a:t> a la </a:t>
            </a:r>
            <a:r>
              <a:rPr lang="es-ES" dirty="0" err="1" smtClean="0"/>
              <a:t>gent</a:t>
            </a:r>
            <a:r>
              <a:rPr lang="es-ES" dirty="0" smtClean="0"/>
              <a:t>, </a:t>
            </a:r>
            <a:r>
              <a:rPr lang="es-ES" dirty="0" err="1" smtClean="0"/>
              <a:t>juntament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Elsevier</a:t>
            </a:r>
            <a:r>
              <a:rPr lang="es-ES" dirty="0" smtClean="0"/>
              <a:t> </a:t>
            </a:r>
            <a:r>
              <a:rPr lang="es-ES" dirty="0" err="1" smtClean="0"/>
              <a:t>són</a:t>
            </a:r>
            <a:r>
              <a:rPr lang="es-ES" dirty="0" smtClean="0"/>
              <a:t> </a:t>
            </a:r>
            <a:r>
              <a:rPr lang="es-ES" dirty="0" err="1" smtClean="0"/>
              <a:t>dues</a:t>
            </a:r>
            <a:r>
              <a:rPr lang="es-ES" dirty="0" smtClean="0"/>
              <a:t> de les </a:t>
            </a:r>
            <a:r>
              <a:rPr lang="es-ES" dirty="0" err="1" smtClean="0"/>
              <a:t>grans</a:t>
            </a:r>
            <a:r>
              <a:rPr lang="es-ES" dirty="0" smtClean="0"/>
              <a:t> </a:t>
            </a:r>
            <a:r>
              <a:rPr lang="es-ES" dirty="0" err="1" smtClean="0"/>
              <a:t>editorials</a:t>
            </a:r>
            <a:r>
              <a:rPr lang="es-ES" dirty="0" smtClean="0"/>
              <a:t> </a:t>
            </a:r>
            <a:r>
              <a:rPr lang="es-ES" dirty="0" err="1" smtClean="0"/>
              <a:t>científiques</a:t>
            </a:r>
            <a:r>
              <a:rPr lang="es-ES" dirty="0" smtClean="0"/>
              <a:t>), i que es dediquen crear </a:t>
            </a:r>
            <a:r>
              <a:rPr lang="es-ES" dirty="0" err="1" smtClean="0"/>
              <a:t>productes</a:t>
            </a:r>
            <a:r>
              <a:rPr lang="es-ES" dirty="0" smtClean="0"/>
              <a:t> </a:t>
            </a:r>
            <a:r>
              <a:rPr lang="es-ES" dirty="0" err="1" smtClean="0"/>
              <a:t>com</a:t>
            </a:r>
            <a:r>
              <a:rPr lang="es-ES" dirty="0" smtClean="0"/>
              <a:t> les bases de </a:t>
            </a:r>
            <a:r>
              <a:rPr lang="es-ES" dirty="0" err="1" smtClean="0"/>
              <a:t>dades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un valor </a:t>
            </a:r>
            <a:r>
              <a:rPr lang="es-ES" dirty="0" err="1" smtClean="0"/>
              <a:t>afegit</a:t>
            </a:r>
            <a:r>
              <a:rPr lang="es-ES" dirty="0" smtClean="0"/>
              <a:t> (cites, </a:t>
            </a:r>
            <a:r>
              <a:rPr lang="es-ES" dirty="0" err="1" smtClean="0"/>
              <a:t>estadístiques</a:t>
            </a:r>
            <a:r>
              <a:rPr lang="es-ES" dirty="0" smtClean="0"/>
              <a:t>…) per proporcionar </a:t>
            </a:r>
            <a:r>
              <a:rPr lang="es-ES" dirty="0" err="1" smtClean="0"/>
              <a:t>informació</a:t>
            </a:r>
            <a:r>
              <a:rPr lang="es-ES" dirty="0" smtClean="0"/>
              <a:t> </a:t>
            </a:r>
            <a:r>
              <a:rPr lang="es-ES" dirty="0" err="1" smtClean="0"/>
              <a:t>bibliogràfica</a:t>
            </a:r>
            <a:r>
              <a:rPr lang="es-ES" dirty="0" smtClean="0"/>
              <a:t> a </a:t>
            </a:r>
            <a:r>
              <a:rPr lang="es-ES" dirty="0" err="1" smtClean="0"/>
              <a:t>investigadors</a:t>
            </a:r>
            <a:r>
              <a:rPr lang="es-ES" dirty="0" smtClean="0"/>
              <a:t>, </a:t>
            </a:r>
            <a:r>
              <a:rPr lang="es-ES" dirty="0" err="1" smtClean="0"/>
              <a:t>especialistes</a:t>
            </a:r>
            <a:r>
              <a:rPr lang="es-ES" dirty="0" smtClean="0"/>
              <a:t> de la </a:t>
            </a:r>
            <a:r>
              <a:rPr lang="es-ES" dirty="0" err="1" smtClean="0"/>
              <a:t>informació</a:t>
            </a:r>
            <a:r>
              <a:rPr lang="es-ES" dirty="0" smtClean="0"/>
              <a:t> i </a:t>
            </a:r>
            <a:r>
              <a:rPr lang="es-ES" dirty="0" err="1" smtClean="0"/>
              <a:t>administradors</a:t>
            </a:r>
            <a:r>
              <a:rPr lang="es-ES" dirty="0" smtClean="0"/>
              <a:t> de diversos </a:t>
            </a:r>
            <a:r>
              <a:rPr lang="es-ES" dirty="0" err="1" smtClean="0"/>
              <a:t>camps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err="1" smtClean="0"/>
              <a:t>Recull</a:t>
            </a:r>
            <a:r>
              <a:rPr lang="es-ES" dirty="0" smtClean="0"/>
              <a:t> les </a:t>
            </a:r>
            <a:r>
              <a:rPr lang="es-ES" b="1" dirty="0" err="1" smtClean="0"/>
              <a:t>referències</a:t>
            </a:r>
            <a:r>
              <a:rPr lang="es-ES" dirty="0" smtClean="0"/>
              <a:t> de les </a:t>
            </a:r>
            <a:r>
              <a:rPr lang="es-ES" dirty="0" err="1" smtClean="0"/>
              <a:t>principals</a:t>
            </a:r>
            <a:r>
              <a:rPr lang="es-ES" dirty="0" smtClean="0"/>
              <a:t> </a:t>
            </a:r>
            <a:r>
              <a:rPr lang="es-ES" dirty="0" err="1" smtClean="0"/>
              <a:t>publicacions</a:t>
            </a:r>
            <a:r>
              <a:rPr lang="es-ES" dirty="0" smtClean="0"/>
              <a:t> </a:t>
            </a:r>
            <a:r>
              <a:rPr lang="es-ES" dirty="0" err="1" smtClean="0"/>
              <a:t>científiques</a:t>
            </a:r>
            <a:r>
              <a:rPr lang="es-ES" dirty="0" smtClean="0"/>
              <a:t> de </a:t>
            </a:r>
            <a:r>
              <a:rPr lang="es-ES" u="sng" dirty="0" smtClean="0"/>
              <a:t>totes les disciplines</a:t>
            </a:r>
            <a:r>
              <a:rPr lang="es-ES" dirty="0" smtClean="0"/>
              <a:t> des de 1900. LES REFERÈNCIES NO EL TEXT COMPLET!!!</a:t>
            </a:r>
          </a:p>
          <a:p>
            <a:pPr eaLnBrk="1" hangingPunct="1"/>
            <a:r>
              <a:rPr lang="ca-ES" dirty="0" smtClean="0"/>
              <a:t>I inclou diferents tipus de documents: revistes, patents, contribucions a congressos i recursos web. </a:t>
            </a:r>
            <a:r>
              <a:rPr lang="ca-ES" dirty="0" smtClean="0">
                <a:solidFill>
                  <a:schemeClr val="tx1"/>
                </a:solidFill>
              </a:rPr>
              <a:t>Conté informació bibliogràfica de més de 16.000 revistes</a:t>
            </a:r>
            <a:endParaRPr lang="ca-ES" dirty="0" smtClean="0"/>
          </a:p>
          <a:p>
            <a:pPr eaLnBrk="1" hangingPunct="1"/>
            <a:endParaRPr lang="ca-ES" dirty="0" smtClean="0"/>
          </a:p>
          <a:p>
            <a:pPr eaLnBrk="1" hangingPunct="1">
              <a:spcBef>
                <a:spcPct val="0"/>
              </a:spcBef>
            </a:pPr>
            <a:endParaRPr lang="ca-ES" dirty="0" smtClean="0"/>
          </a:p>
          <a:p>
            <a:pPr eaLnBrk="1" hangingPunct="1"/>
            <a:endParaRPr lang="es-ES" dirty="0" smtClean="0"/>
          </a:p>
          <a:p>
            <a:pPr eaLnBrk="1" hangingPunct="1"/>
            <a:endParaRPr lang="ca-ES" dirty="0" smtClean="0"/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  <a:p>
            <a:pPr eaLnBrk="1" hangingPunct="1"/>
            <a:endParaRPr lang="ca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220E2-CC58-4ECC-8774-3A54D16D19C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ca-ES" sz="1200" dirty="0" smtClean="0"/>
              <a:t>Les bases de dades del WOK utilitzen els operadors booleans i els símbols de truncaments per interrogar les bases de dades.</a:t>
            </a:r>
          </a:p>
          <a:p>
            <a:pPr eaLnBrk="1" hangingPunct="1"/>
            <a:r>
              <a:rPr lang="ca-ES" sz="1200" dirty="0" smtClean="0"/>
              <a:t>Fem una breu explicació del significat de tots ells per aquells que no n’heu sentit a parlar mai o bé per fer-ne un repàs:</a:t>
            </a:r>
            <a:r>
              <a:rPr lang="ca-ES" sz="1200" baseline="0" dirty="0" smtClean="0"/>
              <a:t> </a:t>
            </a:r>
            <a:r>
              <a:rPr lang="ca-ES" sz="1200" dirty="0" smtClean="0"/>
              <a:t>(si no n’han sentit a parlar mai, fer alguns exemples gràfics a la pissarra)</a:t>
            </a:r>
          </a:p>
          <a:p>
            <a:pPr eaLnBrk="1" hangingPunct="1"/>
            <a:endParaRPr lang="ca-ES" sz="1200" dirty="0" smtClean="0"/>
          </a:p>
          <a:p>
            <a:pPr eaLnBrk="1" hangingPunct="1"/>
            <a:r>
              <a:rPr lang="ca-ES" sz="1200" dirty="0" smtClean="0"/>
              <a:t>AND: recuperaríem documents (articles, ponències o el què sigui) que continguin TOTS els termes</a:t>
            </a:r>
          </a:p>
          <a:p>
            <a:pPr eaLnBrk="1" hangingPunct="1"/>
            <a:r>
              <a:rPr lang="ca-ES" sz="1200" dirty="0" smtClean="0"/>
              <a:t>OR: recupera els documents que tinguin ALGUN dels termes, va molt bé pels sinònims (ex. autor escriu sobre bioquímica i un altres sobre química biològica, si només busquem un dels termes a la base de dades, què ens passarà?)</a:t>
            </a:r>
          </a:p>
          <a:p>
            <a:pPr eaLnBrk="1" hangingPunct="1"/>
            <a:r>
              <a:rPr lang="ca-ES" sz="1200" dirty="0" err="1" smtClean="0"/>
              <a:t>NOT</a:t>
            </a:r>
            <a:r>
              <a:rPr lang="ca-ES" sz="1200" dirty="0" smtClean="0"/>
              <a:t>: recupera només un dels termes</a:t>
            </a:r>
          </a:p>
          <a:p>
            <a:pPr eaLnBrk="1" hangingPunct="1"/>
            <a:endParaRPr lang="ca-ES" sz="1200" dirty="0" smtClean="0"/>
          </a:p>
          <a:p>
            <a:pPr eaLnBrk="1" hangingPunct="1"/>
            <a:r>
              <a:rPr lang="ca-ES" sz="1200" dirty="0" smtClean="0"/>
              <a:t>També tindríem l’operador de proximitat, que només s’utilitza a les bases de dades del </a:t>
            </a:r>
            <a:r>
              <a:rPr lang="ca-ES" sz="1200" dirty="0" err="1" smtClean="0"/>
              <a:t>WOK</a:t>
            </a:r>
            <a:r>
              <a:rPr lang="ca-ES" sz="1200" dirty="0" smtClean="0"/>
              <a:t>: </a:t>
            </a:r>
            <a:r>
              <a:rPr lang="ca-ES" sz="1200" dirty="0" err="1" smtClean="0"/>
              <a:t>SAME</a:t>
            </a:r>
            <a:r>
              <a:rPr lang="ca-ES" sz="1200" dirty="0" smtClean="0"/>
              <a:t>: recupera termes que estiguin a la mateixa frase i en qualsevol ordre</a:t>
            </a:r>
          </a:p>
          <a:p>
            <a:pPr eaLnBrk="1" hangingPunct="1"/>
            <a:endParaRPr lang="ca-ES" sz="1200" dirty="0" smtClean="0"/>
          </a:p>
          <a:p>
            <a:pPr eaLnBrk="1" hangingPunct="1"/>
            <a:r>
              <a:rPr lang="ca-ES" sz="1200" dirty="0" smtClean="0"/>
              <a:t>TRUNCAMENTS: recupera termes amb una mateixa arrel, ens és molt útil per trobar la forma singular i plural de la mateixa paraula, o variacions de la paraula (ortografia diferent, paraules derivades o altres llengües). Els diferents símbols permeten </a:t>
            </a:r>
            <a:r>
              <a:rPr lang="ca-ES" sz="1200" dirty="0" err="1" smtClean="0"/>
              <a:t>substituïr</a:t>
            </a:r>
            <a:r>
              <a:rPr lang="ca-ES" sz="1200" dirty="0" smtClean="0"/>
              <a:t> lletres:</a:t>
            </a:r>
          </a:p>
          <a:p>
            <a:pPr eaLnBrk="1" hangingPunct="1"/>
            <a:r>
              <a:rPr lang="ca-ES" sz="1200" dirty="0" smtClean="0"/>
              <a:t>*Zero o més caràcters ; ? Només un caràcter ; $ zero o un caràcter </a:t>
            </a:r>
          </a:p>
          <a:p>
            <a:pPr eaLnBrk="1" hangingPunct="1"/>
            <a:endParaRPr lang="ca-ES" sz="1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220E2-CC58-4ECC-8774-3A54D16D19C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ca-ES" sz="1200" dirty="0" smtClean="0"/>
              <a:t>Les bases de dades del WOK utilitzen els operadors booleans i els símbols de truncaments per interrogar les bases de dades.</a:t>
            </a:r>
          </a:p>
          <a:p>
            <a:pPr eaLnBrk="1" hangingPunct="1"/>
            <a:r>
              <a:rPr lang="ca-ES" sz="1200" dirty="0" smtClean="0"/>
              <a:t>Fem una breu explicació del significat de tots ells per aquells que no n’heu sentit a parlar mai o bé per fer-ne un repàs:</a:t>
            </a:r>
            <a:r>
              <a:rPr lang="ca-ES" sz="1200" baseline="0" dirty="0" smtClean="0"/>
              <a:t> </a:t>
            </a:r>
            <a:r>
              <a:rPr lang="ca-ES" sz="1200" dirty="0" smtClean="0"/>
              <a:t>(si no n’han sentit a parlar mai, fer alguns exemples gràfics a la pissarra)</a:t>
            </a:r>
          </a:p>
          <a:p>
            <a:pPr eaLnBrk="1" hangingPunct="1"/>
            <a:endParaRPr lang="ca-ES" sz="1200" dirty="0" smtClean="0"/>
          </a:p>
          <a:p>
            <a:pPr eaLnBrk="1" hangingPunct="1"/>
            <a:r>
              <a:rPr lang="ca-ES" sz="1200" dirty="0" smtClean="0"/>
              <a:t>AND: recuperaríem documents (articles, ponències o el què sigui) que continguin TOTS els termes</a:t>
            </a:r>
          </a:p>
          <a:p>
            <a:pPr eaLnBrk="1" hangingPunct="1"/>
            <a:r>
              <a:rPr lang="ca-ES" sz="1200" dirty="0" smtClean="0"/>
              <a:t>OR: recupera els documents que tinguin ALGUN dels termes, va molt bé pels sinònims (ex. autor escriu sobre bioquímica i un altres sobre química biològica, si només busquem un dels termes a la base de dades, què ens passarà?)</a:t>
            </a:r>
          </a:p>
          <a:p>
            <a:pPr eaLnBrk="1" hangingPunct="1"/>
            <a:r>
              <a:rPr lang="ca-ES" sz="1200" dirty="0" err="1" smtClean="0"/>
              <a:t>NOT</a:t>
            </a:r>
            <a:r>
              <a:rPr lang="ca-ES" sz="1200" dirty="0" smtClean="0"/>
              <a:t>: recupera només un dels termes</a:t>
            </a:r>
          </a:p>
          <a:p>
            <a:pPr eaLnBrk="1" hangingPunct="1"/>
            <a:endParaRPr lang="ca-ES" sz="1200" dirty="0" smtClean="0"/>
          </a:p>
          <a:p>
            <a:pPr eaLnBrk="1" hangingPunct="1"/>
            <a:r>
              <a:rPr lang="ca-ES" sz="1200" dirty="0" smtClean="0"/>
              <a:t>També tindríem l’operador de proximitat, que només s’utilitza a les bases de dades del </a:t>
            </a:r>
            <a:r>
              <a:rPr lang="ca-ES" sz="1200" dirty="0" err="1" smtClean="0"/>
              <a:t>WOK</a:t>
            </a:r>
            <a:r>
              <a:rPr lang="ca-ES" sz="1200" dirty="0" smtClean="0"/>
              <a:t>: </a:t>
            </a:r>
            <a:r>
              <a:rPr lang="ca-ES" sz="1200" dirty="0" err="1" smtClean="0"/>
              <a:t>SAME</a:t>
            </a:r>
            <a:r>
              <a:rPr lang="ca-ES" sz="1200" dirty="0" smtClean="0"/>
              <a:t>: recupera termes que estiguin a la mateixa frase i en qualsevol ordre</a:t>
            </a:r>
          </a:p>
          <a:p>
            <a:pPr eaLnBrk="1" hangingPunct="1"/>
            <a:endParaRPr lang="ca-ES" sz="1200" dirty="0" smtClean="0"/>
          </a:p>
          <a:p>
            <a:pPr eaLnBrk="1" hangingPunct="1"/>
            <a:r>
              <a:rPr lang="ca-ES" sz="1200" dirty="0" smtClean="0"/>
              <a:t>TRUNCAMENTS: recupera termes amb una mateixa arrel, ens és molt útil per trobar la forma singular i plural de la mateixa paraula, o variacions de la paraula (ortografia diferent, paraules derivades o altres llengües). Els diferents símbols permeten </a:t>
            </a:r>
            <a:r>
              <a:rPr lang="ca-ES" sz="1200" dirty="0" err="1" smtClean="0"/>
              <a:t>substituïr</a:t>
            </a:r>
            <a:r>
              <a:rPr lang="ca-ES" sz="1200" dirty="0" smtClean="0"/>
              <a:t> lletres:</a:t>
            </a:r>
          </a:p>
          <a:p>
            <a:pPr eaLnBrk="1" hangingPunct="1"/>
            <a:r>
              <a:rPr lang="ca-ES" sz="1200" dirty="0" smtClean="0"/>
              <a:t>*Zero o més caràcters ; ? Només un caràcter ; $ zero o un caràcter </a:t>
            </a:r>
          </a:p>
          <a:p>
            <a:pPr eaLnBrk="1" hangingPunct="1"/>
            <a:endParaRPr lang="ca-ES" sz="1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220E2-CC58-4ECC-8774-3A54D16D19C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ca-ES" sz="1200" dirty="0" smtClean="0"/>
              <a:t>Les bases de dades del WOK utilitzen els operadors booleans i els símbols de truncaments per interrogar les bases de dades.</a:t>
            </a:r>
          </a:p>
          <a:p>
            <a:pPr eaLnBrk="1" hangingPunct="1"/>
            <a:r>
              <a:rPr lang="ca-ES" sz="1200" dirty="0" smtClean="0"/>
              <a:t>Fem una breu explicació del significat de tots ells per aquells que no n’heu sentit a parlar mai o bé per fer-ne un repàs:</a:t>
            </a:r>
            <a:r>
              <a:rPr lang="ca-ES" sz="1200" baseline="0" dirty="0" smtClean="0"/>
              <a:t> </a:t>
            </a:r>
            <a:r>
              <a:rPr lang="ca-ES" sz="1200" dirty="0" smtClean="0"/>
              <a:t>(si no n’han sentit a parlar mai, fer alguns exemples gràfics a la pissarra)</a:t>
            </a:r>
          </a:p>
          <a:p>
            <a:pPr eaLnBrk="1" hangingPunct="1"/>
            <a:endParaRPr lang="ca-ES" sz="1200" dirty="0" smtClean="0"/>
          </a:p>
          <a:p>
            <a:pPr eaLnBrk="1" hangingPunct="1"/>
            <a:r>
              <a:rPr lang="ca-ES" sz="1200" dirty="0" smtClean="0"/>
              <a:t>AND: recuperaríem documents (articles, ponències o el què sigui) que continguin TOTS els termes</a:t>
            </a:r>
          </a:p>
          <a:p>
            <a:pPr eaLnBrk="1" hangingPunct="1"/>
            <a:r>
              <a:rPr lang="ca-ES" sz="1200" dirty="0" smtClean="0"/>
              <a:t>OR: recupera els documents que tinguin ALGUN dels termes, va molt bé pels sinònims (ex. autor escriu sobre bioquímica i un altres sobre química biològica, si només busquem un dels termes a la base de dades, què ens passarà?)</a:t>
            </a:r>
          </a:p>
          <a:p>
            <a:pPr eaLnBrk="1" hangingPunct="1"/>
            <a:r>
              <a:rPr lang="ca-ES" sz="1200" dirty="0" err="1" smtClean="0"/>
              <a:t>NOT</a:t>
            </a:r>
            <a:r>
              <a:rPr lang="ca-ES" sz="1200" dirty="0" smtClean="0"/>
              <a:t>: recupera només un dels termes</a:t>
            </a:r>
          </a:p>
          <a:p>
            <a:pPr eaLnBrk="1" hangingPunct="1"/>
            <a:endParaRPr lang="ca-ES" sz="1200" dirty="0" smtClean="0"/>
          </a:p>
          <a:p>
            <a:pPr eaLnBrk="1" hangingPunct="1"/>
            <a:r>
              <a:rPr lang="ca-ES" sz="1200" dirty="0" smtClean="0"/>
              <a:t>També tindríem l’operador de proximitat, que només s’utilitza a les bases de dades del </a:t>
            </a:r>
            <a:r>
              <a:rPr lang="ca-ES" sz="1200" dirty="0" err="1" smtClean="0"/>
              <a:t>WOK</a:t>
            </a:r>
            <a:r>
              <a:rPr lang="ca-ES" sz="1200" dirty="0" smtClean="0"/>
              <a:t>: </a:t>
            </a:r>
            <a:r>
              <a:rPr lang="ca-ES" sz="1200" dirty="0" err="1" smtClean="0"/>
              <a:t>SAME</a:t>
            </a:r>
            <a:r>
              <a:rPr lang="ca-ES" sz="1200" dirty="0" smtClean="0"/>
              <a:t>: recupera termes que estiguin a la mateixa frase i en qualsevol ordre</a:t>
            </a:r>
          </a:p>
          <a:p>
            <a:pPr eaLnBrk="1" hangingPunct="1"/>
            <a:endParaRPr lang="ca-ES" sz="1200" dirty="0" smtClean="0"/>
          </a:p>
          <a:p>
            <a:pPr eaLnBrk="1" hangingPunct="1"/>
            <a:r>
              <a:rPr lang="ca-ES" sz="1200" dirty="0" smtClean="0"/>
              <a:t>TRUNCAMENTS: recupera termes amb una mateixa arrel, ens és molt útil per trobar la forma singular i plural de la mateixa paraula, o variacions de la paraula (ortografia diferent, paraules derivades o altres llengües). Els diferents símbols permeten </a:t>
            </a:r>
            <a:r>
              <a:rPr lang="ca-ES" sz="1200" dirty="0" err="1" smtClean="0"/>
              <a:t>substituïr</a:t>
            </a:r>
            <a:r>
              <a:rPr lang="ca-ES" sz="1200" dirty="0" smtClean="0"/>
              <a:t> lletres:</a:t>
            </a:r>
          </a:p>
          <a:p>
            <a:pPr eaLnBrk="1" hangingPunct="1"/>
            <a:r>
              <a:rPr lang="ca-ES" sz="1200" dirty="0" smtClean="0"/>
              <a:t>*Zero o més caràcters ; ? Només un caràcter ; $ zero o un caràcter </a:t>
            </a:r>
          </a:p>
          <a:p>
            <a:pPr eaLnBrk="1" hangingPunct="1"/>
            <a:endParaRPr lang="ca-ES" sz="1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220E2-CC58-4ECC-8774-3A54D16D19C4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ca-ES" sz="1200" dirty="0" smtClean="0"/>
              <a:t>Les bases de dades del WOK utilitzen els operadors booleans i els símbols de truncaments per interrogar les bases de dades.</a:t>
            </a:r>
          </a:p>
          <a:p>
            <a:pPr eaLnBrk="1" hangingPunct="1"/>
            <a:r>
              <a:rPr lang="ca-ES" sz="1200" dirty="0" smtClean="0"/>
              <a:t>Fem una breu explicació del significat de tots ells per aquells que no n’heu sentit a parlar mai o bé per fer-ne un repàs:</a:t>
            </a:r>
            <a:r>
              <a:rPr lang="ca-ES" sz="1200" baseline="0" dirty="0" smtClean="0"/>
              <a:t> </a:t>
            </a:r>
            <a:r>
              <a:rPr lang="ca-ES" sz="1200" dirty="0" smtClean="0"/>
              <a:t>(si no n’han sentit a parlar mai, fer alguns exemples gràfics a la pissarra)</a:t>
            </a:r>
          </a:p>
          <a:p>
            <a:pPr eaLnBrk="1" hangingPunct="1"/>
            <a:endParaRPr lang="ca-ES" sz="1200" dirty="0" smtClean="0"/>
          </a:p>
          <a:p>
            <a:pPr eaLnBrk="1" hangingPunct="1"/>
            <a:r>
              <a:rPr lang="ca-ES" sz="1200" dirty="0" smtClean="0"/>
              <a:t>AND: recuperaríem documents (articles, ponències o el què sigui) que continguin TOTS els termes</a:t>
            </a:r>
          </a:p>
          <a:p>
            <a:pPr eaLnBrk="1" hangingPunct="1"/>
            <a:r>
              <a:rPr lang="ca-ES" sz="1200" dirty="0" smtClean="0"/>
              <a:t>OR: recupera els documents que tinguin ALGUN dels termes, va molt bé pels sinònims (ex. autor escriu sobre bioquímica i un altres sobre química biològica, si només busquem un dels termes a la base de dades, què ens passarà?)</a:t>
            </a:r>
          </a:p>
          <a:p>
            <a:pPr eaLnBrk="1" hangingPunct="1"/>
            <a:r>
              <a:rPr lang="ca-ES" sz="1200" dirty="0" err="1" smtClean="0"/>
              <a:t>NOT</a:t>
            </a:r>
            <a:r>
              <a:rPr lang="ca-ES" sz="1200" dirty="0" smtClean="0"/>
              <a:t>: recupera només un dels termes</a:t>
            </a:r>
          </a:p>
          <a:p>
            <a:pPr eaLnBrk="1" hangingPunct="1"/>
            <a:endParaRPr lang="ca-ES" sz="1200" dirty="0" smtClean="0"/>
          </a:p>
          <a:p>
            <a:pPr eaLnBrk="1" hangingPunct="1"/>
            <a:r>
              <a:rPr lang="ca-ES" sz="1200" dirty="0" smtClean="0"/>
              <a:t>També tindríem l’operador de proximitat, que només s’utilitza a les bases de dades del </a:t>
            </a:r>
            <a:r>
              <a:rPr lang="ca-ES" sz="1200" dirty="0" err="1" smtClean="0"/>
              <a:t>WOK</a:t>
            </a:r>
            <a:r>
              <a:rPr lang="ca-ES" sz="1200" dirty="0" smtClean="0"/>
              <a:t>: </a:t>
            </a:r>
            <a:r>
              <a:rPr lang="ca-ES" sz="1200" dirty="0" err="1" smtClean="0"/>
              <a:t>SAME</a:t>
            </a:r>
            <a:r>
              <a:rPr lang="ca-ES" sz="1200" dirty="0" smtClean="0"/>
              <a:t>: recupera termes que estiguin a la mateixa frase i en qualsevol ordre</a:t>
            </a:r>
          </a:p>
          <a:p>
            <a:pPr eaLnBrk="1" hangingPunct="1"/>
            <a:endParaRPr lang="ca-ES" sz="1200" dirty="0" smtClean="0"/>
          </a:p>
          <a:p>
            <a:pPr eaLnBrk="1" hangingPunct="1"/>
            <a:r>
              <a:rPr lang="ca-ES" sz="1200" dirty="0" smtClean="0"/>
              <a:t>TRUNCAMENTS: recupera termes amb una mateixa arrel, ens és molt útil per trobar la forma singular i plural de la mateixa paraula, o variacions de la paraula (ortografia diferent, paraules derivades o altres llengües). Els diferents símbols permeten </a:t>
            </a:r>
            <a:r>
              <a:rPr lang="ca-ES" sz="1200" dirty="0" err="1" smtClean="0"/>
              <a:t>substituïr</a:t>
            </a:r>
            <a:r>
              <a:rPr lang="ca-ES" sz="1200" dirty="0" smtClean="0"/>
              <a:t> lletres:</a:t>
            </a:r>
          </a:p>
          <a:p>
            <a:pPr eaLnBrk="1" hangingPunct="1"/>
            <a:r>
              <a:rPr lang="ca-ES" sz="1200" dirty="0" smtClean="0"/>
              <a:t>*Zero o més caràcters ; ? Només un caràcter ; $ zero o un caràcter </a:t>
            </a:r>
          </a:p>
          <a:p>
            <a:pPr eaLnBrk="1" hangingPunct="1"/>
            <a:endParaRPr lang="ca-ES" sz="1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220E2-CC58-4ECC-8774-3A54D16D19C4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220E2-CC58-4ECC-8774-3A54D16D19C4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ca-ES" dirty="0" smtClean="0"/>
              <a:t>Un registre complet com aquest o una llista de resultats seleccionats els podrem imprimir, desar, enviar per correu electrònic o exportar a gestors de referència (com el </a:t>
            </a:r>
            <a:r>
              <a:rPr lang="ca-ES" dirty="0" err="1" smtClean="0"/>
              <a:t>Refworks</a:t>
            </a:r>
            <a:r>
              <a:rPr lang="ca-ES" dirty="0" smtClean="0"/>
              <a:t>)</a:t>
            </a:r>
          </a:p>
          <a:p>
            <a:pPr eaLnBrk="1" hangingPunct="1"/>
            <a:endParaRPr lang="ca-ES" dirty="0" smtClean="0"/>
          </a:p>
          <a:p>
            <a:pPr eaLnBrk="1" hangingPunct="1"/>
            <a:r>
              <a:rPr lang="ca-ES" dirty="0" smtClean="0"/>
              <a:t>El podem seleccionar per afegir-lo en la nostra llista de Favorits (marcador passa de 0 a 1)</a:t>
            </a:r>
          </a:p>
          <a:p>
            <a:pPr eaLnBrk="1" hangingPunct="1"/>
            <a:endParaRPr lang="ca-ES" dirty="0" smtClean="0"/>
          </a:p>
          <a:p>
            <a:pPr eaLnBrk="1" hangingPunct="1"/>
            <a:r>
              <a:rPr lang="ca-ES" dirty="0" smtClean="0"/>
              <a:t>I podem subscriure’ns al servei d’alertes de cites bibliogràfiques: aquesta alerta de citació ens avisarà quan aquest article torni a ser citat</a:t>
            </a:r>
            <a:r>
              <a:rPr lang="ca-ES" baseline="0" dirty="0" smtClean="0"/>
              <a:t> </a:t>
            </a:r>
            <a:r>
              <a:rPr lang="ca-ES" dirty="0" smtClean="0"/>
              <a:t>(ens hem de registrar, podem fer una proba)</a:t>
            </a:r>
          </a:p>
          <a:p>
            <a:pPr eaLnBrk="1" hangingPunct="1"/>
            <a:endParaRPr lang="ca-ES" dirty="0" smtClean="0"/>
          </a:p>
          <a:p>
            <a:pPr eaLnBrk="1" hangingPunct="1"/>
            <a:r>
              <a:rPr lang="ca-ES" dirty="0" smtClean="0"/>
              <a:t>(Novetats recents, depèn de la sessió no cal explicar-los: Related records per trobar altres registres similars, </a:t>
            </a:r>
            <a:r>
              <a:rPr lang="ca-ES" dirty="0" err="1" smtClean="0"/>
              <a:t>Citation</a:t>
            </a:r>
            <a:r>
              <a:rPr lang="ca-ES" dirty="0" smtClean="0"/>
              <a:t> </a:t>
            </a:r>
            <a:r>
              <a:rPr lang="ca-ES" dirty="0" err="1" smtClean="0"/>
              <a:t>Map</a:t>
            </a:r>
            <a:r>
              <a:rPr lang="ca-ES" dirty="0" smtClean="0"/>
              <a:t> gràfic de les cites rebudes, </a:t>
            </a:r>
            <a:r>
              <a:rPr lang="ca-ES" dirty="0" err="1" smtClean="0"/>
              <a:t>Additional</a:t>
            </a:r>
            <a:r>
              <a:rPr lang="ca-ES" dirty="0" smtClean="0"/>
              <a:t> </a:t>
            </a:r>
            <a:r>
              <a:rPr lang="ca-ES" dirty="0" err="1" smtClean="0"/>
              <a:t>information</a:t>
            </a:r>
            <a:r>
              <a:rPr lang="ca-ES" dirty="0" smtClean="0"/>
              <a:t>, per veure el factor d’impacte de la revista)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220E2-CC58-4ECC-8774-3A54D16D19C4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DC8-3F7D-448F-9AAC-56631B8FFCB8}" type="datetimeFigureOut">
              <a:rPr lang="es-ES" smtClean="0"/>
              <a:pPr/>
              <a:t>04/04/2011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19EB-F014-4ED0-A818-5A01E2008CF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DC8-3F7D-448F-9AAC-56631B8FFCB8}" type="datetimeFigureOut">
              <a:rPr lang="es-ES" smtClean="0"/>
              <a:pPr/>
              <a:t>04/04/2011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19EB-F014-4ED0-A818-5A01E2008CF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DC8-3F7D-448F-9AAC-56631B8FFCB8}" type="datetimeFigureOut">
              <a:rPr lang="es-ES" smtClean="0"/>
              <a:pPr/>
              <a:t>04/04/2011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19EB-F014-4ED0-A818-5A01E2008CF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DC8-3F7D-448F-9AAC-56631B8FFCB8}" type="datetimeFigureOut">
              <a:rPr lang="es-ES" smtClean="0"/>
              <a:pPr/>
              <a:t>04/04/2011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19EB-F014-4ED0-A818-5A01E2008CF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DC8-3F7D-448F-9AAC-56631B8FFCB8}" type="datetimeFigureOut">
              <a:rPr lang="es-ES" smtClean="0"/>
              <a:pPr/>
              <a:t>04/04/2011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19EB-F014-4ED0-A818-5A01E2008CF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DC8-3F7D-448F-9AAC-56631B8FFCB8}" type="datetimeFigureOut">
              <a:rPr lang="es-ES" smtClean="0"/>
              <a:pPr/>
              <a:t>04/04/2011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19EB-F014-4ED0-A818-5A01E2008CF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DC8-3F7D-448F-9AAC-56631B8FFCB8}" type="datetimeFigureOut">
              <a:rPr lang="es-ES" smtClean="0"/>
              <a:pPr/>
              <a:t>04/04/2011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19EB-F014-4ED0-A818-5A01E2008CF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DC8-3F7D-448F-9AAC-56631B8FFCB8}" type="datetimeFigureOut">
              <a:rPr lang="es-ES" smtClean="0"/>
              <a:pPr/>
              <a:t>04/04/2011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19EB-F014-4ED0-A818-5A01E2008CF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DC8-3F7D-448F-9AAC-56631B8FFCB8}" type="datetimeFigureOut">
              <a:rPr lang="es-ES" smtClean="0"/>
              <a:pPr/>
              <a:t>04/04/2011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19EB-F014-4ED0-A818-5A01E2008CF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DC8-3F7D-448F-9AAC-56631B8FFCB8}" type="datetimeFigureOut">
              <a:rPr lang="es-ES" smtClean="0"/>
              <a:pPr/>
              <a:t>04/04/2011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19EB-F014-4ED0-A818-5A01E2008CF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DC8-3F7D-448F-9AAC-56631B8FFCB8}" type="datetimeFigureOut">
              <a:rPr lang="es-ES" smtClean="0"/>
              <a:pPr/>
              <a:t>04/04/2011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19EB-F014-4ED0-A818-5A01E2008CF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5DC8-3F7D-448F-9AAC-56631B8FFCB8}" type="datetimeFigureOut">
              <a:rPr lang="es-ES" smtClean="0"/>
              <a:pPr/>
              <a:t>04/04/2011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19EB-F014-4ED0-A818-5A01E2008CF0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ccesowok.fecyt.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otecnica.upc.edu/node/156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>
              <a:spcBef>
                <a:spcPct val="50000"/>
              </a:spcBef>
            </a:pPr>
            <a:endParaRPr lang="es-ES" sz="2400" dirty="0" smtClean="0">
              <a:solidFill>
                <a:schemeClr val="tx1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s-ES" sz="2400" dirty="0" smtClean="0">
                <a:solidFill>
                  <a:schemeClr val="tx1"/>
                </a:solidFill>
              </a:rPr>
              <a:t>Biblioteca ETSAB</a:t>
            </a:r>
          </a:p>
          <a:p>
            <a:pPr algn="r">
              <a:spcBef>
                <a:spcPct val="50000"/>
              </a:spcBef>
            </a:pPr>
            <a:r>
              <a:rPr lang="es-ES" sz="2400" dirty="0" smtClean="0">
                <a:solidFill>
                  <a:schemeClr val="tx1"/>
                </a:solidFill>
              </a:rPr>
              <a:t>Abril 2011</a:t>
            </a:r>
          </a:p>
          <a:p>
            <a:endParaRPr lang="es-ES" dirty="0"/>
          </a:p>
        </p:txBody>
      </p:sp>
      <p:pic>
        <p:nvPicPr>
          <p:cNvPr id="1026" name="Picture 2" descr="apren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826605" cy="114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3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714348" y="2071678"/>
            <a:ext cx="77724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s-ES" sz="6000" b="1" dirty="0">
                <a:solidFill>
                  <a:srgbClr val="009900"/>
                </a:solidFill>
                <a:latin typeface="Calibri" pitchFamily="34" charset="0"/>
              </a:rPr>
              <a:t>ISI Web of </a:t>
            </a:r>
            <a:r>
              <a:rPr lang="es-ES" sz="6000" b="1" dirty="0" err="1">
                <a:solidFill>
                  <a:srgbClr val="009900"/>
                </a:solidFill>
                <a:latin typeface="Calibri" pitchFamily="34" charset="0"/>
              </a:rPr>
              <a:t>Knowledge</a:t>
            </a:r>
            <a:endParaRPr lang="es-ES" sz="6000" b="1" dirty="0">
              <a:solidFill>
                <a:srgbClr val="0099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pren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826605" cy="114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QuadreDeText 5"/>
          <p:cNvSpPr txBox="1"/>
          <p:nvPr/>
        </p:nvSpPr>
        <p:spPr>
          <a:xfrm>
            <a:off x="5357818" y="5214950"/>
            <a:ext cx="34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Gràcies</a:t>
            </a:r>
            <a:r>
              <a:rPr lang="es-ES" sz="2400" dirty="0" smtClean="0"/>
              <a:t>!</a:t>
            </a:r>
          </a:p>
          <a:p>
            <a:endParaRPr lang="es-ES" sz="2400" dirty="0" smtClean="0"/>
          </a:p>
          <a:p>
            <a:r>
              <a:rPr lang="es-ES" sz="2400" dirty="0" smtClean="0"/>
              <a:t>Marta.Serrat@upc.edu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>
                <a:solidFill>
                  <a:srgbClr val="00B050"/>
                </a:solidFill>
              </a:rPr>
              <a:t>SUMARI</a:t>
            </a:r>
            <a:endParaRPr lang="es-ES" b="1" dirty="0">
              <a:solidFill>
                <a:srgbClr val="00B050"/>
              </a:solidFill>
            </a:endParaRPr>
          </a:p>
        </p:txBody>
      </p:sp>
      <p:pic>
        <p:nvPicPr>
          <p:cNvPr id="4" name="Picture 2" descr="apren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826605" cy="114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>
            <a:spLocks noGrp="1" noChangeArrowheads="1"/>
          </p:cNvSpPr>
          <p:nvPr>
            <p:ph idx="1"/>
          </p:nvPr>
        </p:nvSpPr>
        <p:spPr>
          <a:xfrm>
            <a:off x="1428728" y="1571612"/>
            <a:ext cx="6572296" cy="4525963"/>
          </a:xfrm>
        </p:spPr>
        <p:txBody>
          <a:bodyPr lIns="91440" tIns="45720" rIns="91440" bIns="45720">
            <a:normAutofit fontScale="55000" lnSpcReduction="20000"/>
          </a:bodyPr>
          <a:lstStyle/>
          <a:p>
            <a:pPr marL="495300" indent="-495300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endParaRPr lang="es-ES" sz="1600" dirty="0" smtClean="0">
              <a:latin typeface="RotisSansSerif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ca-ES" sz="4400" b="1" dirty="0" smtClean="0">
                <a:solidFill>
                  <a:schemeClr val="tx1"/>
                </a:solidFill>
              </a:rPr>
              <a:t>Consideracions generals sobre Web of </a:t>
            </a:r>
            <a:r>
              <a:rPr lang="ca-ES" sz="4400" b="1" dirty="0" err="1" smtClean="0">
                <a:solidFill>
                  <a:schemeClr val="tx1"/>
                </a:solidFill>
              </a:rPr>
              <a:t>Knowledge</a:t>
            </a:r>
            <a:endParaRPr lang="ca-ES" sz="4400" b="1" dirty="0" smtClean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ca-ES" sz="4400" b="1" dirty="0" smtClean="0">
                <a:solidFill>
                  <a:schemeClr val="tx1"/>
                </a:solidFill>
              </a:rPr>
              <a:t>Accés a Web of </a:t>
            </a:r>
            <a:r>
              <a:rPr lang="ca-ES" sz="4400" b="1" dirty="0" err="1" smtClean="0">
                <a:solidFill>
                  <a:schemeClr val="tx1"/>
                </a:solidFill>
              </a:rPr>
              <a:t>Knowledge</a:t>
            </a:r>
            <a:endParaRPr lang="ca-ES" sz="4400" b="1" dirty="0" smtClean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ca-ES" sz="4400" b="1" dirty="0" smtClean="0">
                <a:solidFill>
                  <a:schemeClr val="tx1"/>
                </a:solidFill>
              </a:rPr>
              <a:t>Productes que integren Web of </a:t>
            </a:r>
            <a:r>
              <a:rPr lang="ca-ES" sz="4400" b="1" dirty="0" err="1" smtClean="0">
                <a:solidFill>
                  <a:schemeClr val="tx1"/>
                </a:solidFill>
              </a:rPr>
              <a:t>Knowledge</a:t>
            </a:r>
            <a:endParaRPr lang="ca-ES" sz="4400" b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ca-ES" sz="3600" b="1" dirty="0" smtClean="0">
                <a:solidFill>
                  <a:schemeClr val="tx1"/>
                </a:solidFill>
              </a:rPr>
              <a:t>- Bases de dades</a:t>
            </a:r>
          </a:p>
          <a:p>
            <a:pPr marL="1257300" lvl="2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ca-ES" sz="2900" b="1" dirty="0" smtClean="0">
                <a:solidFill>
                  <a:schemeClr val="tx1"/>
                </a:solidFill>
              </a:rPr>
              <a:t>Web of </a:t>
            </a:r>
            <a:r>
              <a:rPr lang="ca-ES" sz="2900" b="1" dirty="0" err="1" smtClean="0">
                <a:solidFill>
                  <a:schemeClr val="tx1"/>
                </a:solidFill>
              </a:rPr>
              <a:t>Science</a:t>
            </a:r>
            <a:endParaRPr lang="ca-ES" sz="2900" b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ca-ES" sz="3600" b="1" dirty="0" smtClean="0">
                <a:solidFill>
                  <a:schemeClr val="tx1"/>
                </a:solidFill>
              </a:rPr>
              <a:t>- Eines d’anàlisi</a:t>
            </a:r>
          </a:p>
          <a:p>
            <a:pPr marL="1257300" lvl="2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ca-ES" sz="2900" b="1" dirty="0" smtClean="0">
                <a:solidFill>
                  <a:schemeClr val="tx1"/>
                </a:solidFill>
              </a:rPr>
              <a:t>Journal </a:t>
            </a:r>
            <a:r>
              <a:rPr lang="ca-ES" sz="2900" b="1" dirty="0" err="1" smtClean="0">
                <a:solidFill>
                  <a:schemeClr val="tx1"/>
                </a:solidFill>
              </a:rPr>
              <a:t>Citation</a:t>
            </a:r>
            <a:r>
              <a:rPr lang="ca-ES" sz="2900" b="1" dirty="0" smtClean="0">
                <a:solidFill>
                  <a:schemeClr val="tx1"/>
                </a:solidFill>
              </a:rPr>
              <a:t> Reports</a:t>
            </a:r>
          </a:p>
          <a:p>
            <a:pPr marL="1257300" lvl="2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ca-ES" sz="2900" b="1" dirty="0" err="1" smtClean="0">
                <a:solidFill>
                  <a:schemeClr val="tx1"/>
                </a:solidFill>
              </a:rPr>
              <a:t>Essential</a:t>
            </a:r>
            <a:r>
              <a:rPr lang="ca-ES" sz="2900" b="1" dirty="0" smtClean="0">
                <a:solidFill>
                  <a:schemeClr val="tx1"/>
                </a:solidFill>
              </a:rPr>
              <a:t> </a:t>
            </a:r>
            <a:r>
              <a:rPr lang="ca-ES" sz="2900" b="1" dirty="0" err="1" smtClean="0">
                <a:solidFill>
                  <a:schemeClr val="tx1"/>
                </a:solidFill>
              </a:rPr>
              <a:t>Science</a:t>
            </a:r>
            <a:r>
              <a:rPr lang="ca-ES" sz="2900" b="1" dirty="0" smtClean="0">
                <a:solidFill>
                  <a:schemeClr val="tx1"/>
                </a:solidFill>
              </a:rPr>
              <a:t> </a:t>
            </a:r>
            <a:r>
              <a:rPr lang="ca-ES" sz="2900" b="1" dirty="0" err="1" smtClean="0">
                <a:solidFill>
                  <a:schemeClr val="tx1"/>
                </a:solidFill>
              </a:rPr>
              <a:t>Indicators</a:t>
            </a:r>
            <a:endParaRPr lang="ca-ES" sz="2900" b="1" dirty="0" smtClean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endParaRPr lang="ca-ES" sz="2900" b="1" dirty="0" smtClean="0">
              <a:solidFill>
                <a:schemeClr val="tx1"/>
              </a:solidFill>
            </a:endParaRPr>
          </a:p>
          <a:p>
            <a:pPr marL="495300" indent="-495300" eaLnBrk="1" hangingPunct="1">
              <a:lnSpc>
                <a:spcPct val="145000"/>
              </a:lnSpc>
              <a:spcBef>
                <a:spcPts val="600"/>
              </a:spcBef>
              <a:buClr>
                <a:srgbClr val="660033"/>
              </a:buClr>
              <a:buFont typeface="Wingdings" pitchFamily="2" charset="2"/>
              <a:buNone/>
            </a:pPr>
            <a:endParaRPr lang="es-ES" sz="2000" b="1" dirty="0" smtClean="0">
              <a:latin typeface="RotisSansSerif" pitchFamily="34" charset="0"/>
            </a:endParaRPr>
          </a:p>
          <a:p>
            <a:pPr marL="914400" lvl="1" indent="-457200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es-ES" sz="1600" dirty="0" smtClean="0">
              <a:latin typeface="RotisSansSerif" pitchFamily="34" charset="0"/>
            </a:endParaRPr>
          </a:p>
          <a:p>
            <a:pPr marL="495300" indent="-495300" eaLnBrk="1" hangingPunct="1">
              <a:lnSpc>
                <a:spcPct val="100000"/>
              </a:lnSpc>
              <a:spcBef>
                <a:spcPts val="600"/>
              </a:spcBef>
            </a:pPr>
            <a:endParaRPr lang="es-ES" sz="1400" dirty="0" smtClean="0"/>
          </a:p>
          <a:p>
            <a:pPr marL="495300" indent="-495300" eaLnBrk="1" hangingPunct="1">
              <a:lnSpc>
                <a:spcPct val="73000"/>
              </a:lnSpc>
            </a:pPr>
            <a:endParaRPr lang="es-ES" sz="1700" dirty="0" smtClean="0"/>
          </a:p>
          <a:p>
            <a:pPr marL="495300" indent="-495300" eaLnBrk="1" hangingPunct="1">
              <a:lnSpc>
                <a:spcPct val="73000"/>
              </a:lnSpc>
              <a:spcBef>
                <a:spcPct val="50000"/>
              </a:spcBef>
              <a:buFont typeface="Wingdings" pitchFamily="2" charset="2"/>
              <a:buNone/>
            </a:pPr>
            <a:endParaRPr lang="es-ES" sz="900" dirty="0" smtClean="0"/>
          </a:p>
        </p:txBody>
      </p:sp>
      <p:pic>
        <p:nvPicPr>
          <p:cNvPr id="6" name="Picture 4" descr="ma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4500570"/>
            <a:ext cx="1800225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826605" cy="114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o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5 CuadroTexto"/>
          <p:cNvSpPr txBox="1"/>
          <p:nvPr/>
        </p:nvSpPr>
        <p:spPr>
          <a:xfrm>
            <a:off x="1357290" y="2357430"/>
            <a:ext cx="6643734" cy="255454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2000" dirty="0" smtClean="0"/>
              <a:t>- Quantes vegades ha estat citat?</a:t>
            </a:r>
          </a:p>
          <a:p>
            <a:r>
              <a:rPr lang="ca-ES" sz="2000" dirty="0" smtClean="0"/>
              <a:t>- Referències citades (bibliografia)?</a:t>
            </a:r>
          </a:p>
          <a:p>
            <a:r>
              <a:rPr lang="ca-ES" sz="2000" dirty="0" smtClean="0"/>
              <a:t>- Treballs que comparteixen referències amb aquest l’article? </a:t>
            </a:r>
          </a:p>
          <a:p>
            <a:r>
              <a:rPr lang="ca-ES" sz="2000" dirty="0" smtClean="0"/>
              <a:t>- Com pots crear una alerta de citacions d’aquest article?</a:t>
            </a:r>
          </a:p>
          <a:p>
            <a:pPr>
              <a:buFontTx/>
              <a:buChar char="-"/>
            </a:pPr>
            <a:r>
              <a:rPr lang="ca-ES" sz="2000" dirty="0" smtClean="0"/>
              <a:t> Quin és el treball més citat </a:t>
            </a:r>
            <a:r>
              <a:rPr lang="ca-ES" sz="2000" dirty="0" err="1" smtClean="0"/>
              <a:t>d’entre</a:t>
            </a:r>
            <a:r>
              <a:rPr lang="ca-ES" sz="2000" dirty="0" smtClean="0"/>
              <a:t> els articles que el citen?</a:t>
            </a:r>
          </a:p>
          <a:p>
            <a:r>
              <a:rPr lang="ca-ES" sz="2000" dirty="0" smtClean="0"/>
              <a:t>- La revista té factor d’impacte? Quin és? Quina àrea i quartil li correspon per al 2009?</a:t>
            </a:r>
          </a:p>
          <a:p>
            <a:r>
              <a:rPr lang="ca-ES" sz="2000" dirty="0" smtClean="0"/>
              <a:t>- El primer dels autors és molt prestigiós?</a:t>
            </a:r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826605" cy="114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85787" y="1071546"/>
            <a:ext cx="7715304" cy="5786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ca-E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WoK</a:t>
            </a: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plataforma web de Thomson Reuters formada per una àmplia col·lecció de bases de dades bibliogràfiques i de citacions de qualsevol disciplina del coneixement des de 1945.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ca-E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Permet la consulta de: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of </a:t>
            </a:r>
            <a:r>
              <a:rPr kumimoji="0" lang="ca-E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Science</a:t>
            </a: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ca-E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WoS</a:t>
            </a: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 </a:t>
            </a:r>
            <a:r>
              <a:rPr kumimoji="0" lang="ca-E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Citation</a:t>
            </a: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Reports (JCR)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ca-E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Essential</a:t>
            </a: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a-E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Science</a:t>
            </a: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a-E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Indicators</a:t>
            </a:r>
            <a:endParaRPr kumimoji="0" lang="ca-E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ca-E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L’accés es realitza a través de la FECYT (Fundación Española para </a:t>
            </a:r>
            <a:r>
              <a:rPr kumimoji="0" lang="ca-E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Ciencia</a:t>
            </a: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la </a:t>
            </a:r>
            <a:r>
              <a:rPr kumimoji="0" lang="ca-E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Tecnología</a:t>
            </a: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 </a:t>
            </a: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http://www.accesowok.fecyt.es/</a:t>
            </a: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ca-E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 portal FECYT d’accés a </a:t>
            </a:r>
            <a:r>
              <a:rPr kumimoji="0" lang="ca-E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WoK</a:t>
            </a: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ofereix informació sobre: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Canvis </a:t>
            </a:r>
            <a:r>
              <a:rPr lang="ca-ES" sz="2200" dirty="0" smtClean="0"/>
              <a:t>i</a:t>
            </a: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novetats en les bases de dades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Cursos de formació en línea o gravats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ca-E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Materials de formació</a:t>
            </a:r>
            <a:endParaRPr kumimoji="0" lang="ca-E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826605" cy="114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o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of </a:t>
            </a:r>
            <a:r>
              <a:rPr lang="es-ES" dirty="0" err="1" smtClean="0"/>
              <a:t>Science</a:t>
            </a:r>
            <a:r>
              <a:rPr lang="es-ES" dirty="0" smtClean="0"/>
              <a:t> (</a:t>
            </a:r>
            <a:r>
              <a:rPr lang="es-ES" dirty="0" err="1" smtClean="0"/>
              <a:t>WoS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00113" y="1600200"/>
            <a:ext cx="7743853" cy="4900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Recull informació bibliogràfica de més de 800.000 referències de més de 9.200 revistes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ca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Proporciona dades en relació a: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</a:t>
            </a:r>
            <a:r>
              <a:rPr kumimoji="0" lang="ca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citacion</a:t>
            </a: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incloses en els articles</a:t>
            </a:r>
            <a:r>
              <a:rPr kumimoji="0" lang="ca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indexats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ca-ES" sz="2000" dirty="0" smtClean="0"/>
              <a:t>Les citacions rebudes </a:t>
            </a: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pels</a:t>
            </a:r>
            <a:r>
              <a:rPr lang="ca-ES" sz="2000" dirty="0" smtClean="0"/>
              <a:t> articles indexats</a:t>
            </a:r>
            <a:endParaRPr kumimoji="0" lang="ca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ca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sz="2000" dirty="0" smtClean="0"/>
              <a:t>É</a:t>
            </a: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ca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multidisciplinar</a:t>
            </a: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ca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Science</a:t>
            </a: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a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Citation</a:t>
            </a: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a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</a:t>
            </a:r>
            <a:endParaRPr kumimoji="0" lang="ca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Social Sciences </a:t>
            </a:r>
            <a:r>
              <a:rPr kumimoji="0" lang="ca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</a:t>
            </a:r>
            <a:endParaRPr kumimoji="0" lang="ca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Arts &amp; </a:t>
            </a:r>
            <a:r>
              <a:rPr kumimoji="0" lang="ca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Humanities</a:t>
            </a: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a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</a:t>
            </a:r>
            <a:endParaRPr kumimoji="0" lang="ca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826605" cy="114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o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WoS</a:t>
            </a:r>
            <a:r>
              <a:rPr lang="es-ES" dirty="0" smtClean="0"/>
              <a:t> –</a:t>
            </a:r>
            <a:r>
              <a:rPr lang="es-ES" dirty="0" err="1" smtClean="0"/>
              <a:t>conclusions</a:t>
            </a:r>
            <a:r>
              <a:rPr lang="es-ES" dirty="0" smtClean="0"/>
              <a:t>-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785786" y="2143116"/>
            <a:ext cx="7358114" cy="307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ca-ES" sz="2200" dirty="0" smtClean="0"/>
              <a:t>Web of </a:t>
            </a:r>
            <a:r>
              <a:rPr lang="ca-ES" sz="2200" dirty="0" err="1" smtClean="0"/>
              <a:t>Science</a:t>
            </a:r>
            <a:r>
              <a:rPr lang="ca-ES" sz="2200" dirty="0" smtClean="0"/>
              <a:t> és una base de dades molt àmplia i </a:t>
            </a:r>
            <a:r>
              <a:rPr lang="ca-ES" sz="2200" dirty="0" err="1" smtClean="0"/>
              <a:t>multidisciplinar</a:t>
            </a:r>
            <a:endParaRPr lang="ca-ES" sz="2200" dirty="0" smtClean="0"/>
          </a:p>
          <a:p>
            <a:pPr>
              <a:lnSpc>
                <a:spcPct val="80000"/>
              </a:lnSpc>
            </a:pPr>
            <a:endParaRPr lang="ca-ES" sz="2200" dirty="0" smtClean="0"/>
          </a:p>
          <a:p>
            <a:pPr>
              <a:lnSpc>
                <a:spcPct val="80000"/>
              </a:lnSpc>
            </a:pPr>
            <a:r>
              <a:rPr lang="ca-ES" sz="2200" dirty="0" smtClean="0"/>
              <a:t>És molt important pels autors i institucions utilitzar sempre una mateixa firma tan “exclusiva” como sigui possible</a:t>
            </a:r>
          </a:p>
          <a:p>
            <a:pPr>
              <a:lnSpc>
                <a:spcPct val="80000"/>
              </a:lnSpc>
            </a:pPr>
            <a:endParaRPr lang="ca-ES" sz="2200" dirty="0" smtClean="0"/>
          </a:p>
          <a:p>
            <a:pPr>
              <a:lnSpc>
                <a:spcPct val="80000"/>
              </a:lnSpc>
            </a:pPr>
            <a:r>
              <a:rPr lang="ca-ES" sz="2200" dirty="0" smtClean="0"/>
              <a:t>El </a:t>
            </a:r>
            <a:r>
              <a:rPr lang="ca-ES" sz="2200" b="1" dirty="0" smtClean="0">
                <a:solidFill>
                  <a:srgbClr val="981328"/>
                </a:solidFill>
              </a:rPr>
              <a:t>Nom Bibliogràfic Únic </a:t>
            </a:r>
            <a:r>
              <a:rPr lang="ca-ES" sz="2200" dirty="0" smtClean="0">
                <a:solidFill>
                  <a:srgbClr val="981328"/>
                </a:solidFill>
              </a:rPr>
              <a:t>(NBU)</a:t>
            </a:r>
            <a:r>
              <a:rPr lang="ca-ES" sz="2200" dirty="0" smtClean="0"/>
              <a:t> permet als autors utilitzar la mateixa firma en totes les publicacions científiques produïdes durant la seva trajectòria professional, el que </a:t>
            </a:r>
            <a:r>
              <a:rPr lang="ca-ES" sz="2200" dirty="0" err="1" smtClean="0"/>
              <a:t>garantitza</a:t>
            </a:r>
            <a:r>
              <a:rPr lang="ca-ES" sz="2200" dirty="0" smtClean="0"/>
              <a:t> la seva recuperació i visibilitat en bases de dades i altres sistemes d’informació (</a:t>
            </a:r>
            <a:r>
              <a:rPr lang="ca-ES" sz="2200" dirty="0" smtClean="0">
                <a:hlinkClick r:id="rId4"/>
              </a:rPr>
              <a:t>http://bibliotecnica.upc.edu/node/1561</a:t>
            </a:r>
            <a:r>
              <a:rPr lang="ca-ES" sz="2200" dirty="0" smtClean="0"/>
              <a:t>)</a:t>
            </a:r>
            <a:endParaRPr lang="ca-E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826605" cy="114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o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Journal</a:t>
            </a:r>
            <a:r>
              <a:rPr lang="es-ES" dirty="0" smtClean="0"/>
              <a:t> </a:t>
            </a:r>
            <a:r>
              <a:rPr lang="es-ES" dirty="0" err="1" smtClean="0"/>
              <a:t>Citation</a:t>
            </a:r>
            <a:r>
              <a:rPr lang="es-ES" dirty="0" smtClean="0"/>
              <a:t> </a:t>
            </a:r>
            <a:r>
              <a:rPr lang="es-ES" dirty="0" err="1" smtClean="0"/>
              <a:t>Reports</a:t>
            </a:r>
            <a:r>
              <a:rPr lang="es-ES" dirty="0" smtClean="0"/>
              <a:t> (JCR)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357158" y="1523863"/>
            <a:ext cx="8429684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ca-ES" sz="2200" dirty="0" smtClean="0"/>
              <a:t>Presenta dades estadístiques de citacions des de 1997 referides a </a:t>
            </a:r>
            <a:r>
              <a:rPr lang="ca-ES" sz="2200" u="sng" dirty="0" smtClean="0"/>
              <a:t>revistes</a:t>
            </a:r>
          </a:p>
          <a:p>
            <a:pPr>
              <a:lnSpc>
                <a:spcPct val="80000"/>
              </a:lnSpc>
            </a:pPr>
            <a:endParaRPr lang="ca-ES" sz="2200" dirty="0" smtClean="0"/>
          </a:p>
          <a:p>
            <a:pPr>
              <a:lnSpc>
                <a:spcPct val="80000"/>
              </a:lnSpc>
            </a:pPr>
            <a:r>
              <a:rPr lang="ca-ES" sz="2200" dirty="0" smtClean="0"/>
              <a:t>Cobertura:</a:t>
            </a:r>
          </a:p>
          <a:p>
            <a:pPr lvl="1">
              <a:lnSpc>
                <a:spcPct val="80000"/>
              </a:lnSpc>
            </a:pPr>
            <a:r>
              <a:rPr lang="ca-ES" sz="2200" dirty="0" smtClean="0"/>
              <a:t>7.600 publicacions revisades </a:t>
            </a:r>
          </a:p>
          <a:p>
            <a:pPr lvl="1">
              <a:lnSpc>
                <a:spcPct val="80000"/>
              </a:lnSpc>
            </a:pPr>
            <a:r>
              <a:rPr lang="ca-ES" sz="2200" dirty="0" smtClean="0"/>
              <a:t>220 disciplines </a:t>
            </a:r>
          </a:p>
          <a:p>
            <a:pPr lvl="1">
              <a:lnSpc>
                <a:spcPct val="80000"/>
              </a:lnSpc>
            </a:pPr>
            <a:r>
              <a:rPr lang="ca-ES" sz="2200" dirty="0" smtClean="0"/>
              <a:t>més de 3.300 editors</a:t>
            </a:r>
          </a:p>
          <a:p>
            <a:pPr lvl="1">
              <a:lnSpc>
                <a:spcPct val="80000"/>
              </a:lnSpc>
            </a:pPr>
            <a:endParaRPr lang="ca-ES" sz="2200" dirty="0" smtClean="0"/>
          </a:p>
          <a:p>
            <a:pPr>
              <a:lnSpc>
                <a:spcPct val="80000"/>
              </a:lnSpc>
            </a:pPr>
            <a:r>
              <a:rPr lang="ca-ES" sz="2200" dirty="0" smtClean="0"/>
              <a:t>És </a:t>
            </a:r>
            <a:r>
              <a:rPr lang="ca-ES" sz="2200" dirty="0" err="1" smtClean="0"/>
              <a:t>multidisciplinar</a:t>
            </a:r>
            <a:r>
              <a:rPr lang="ca-ES" sz="22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ca-ES" sz="2200" dirty="0" err="1" smtClean="0"/>
              <a:t>Science</a:t>
            </a:r>
            <a:r>
              <a:rPr lang="ca-ES" sz="2200" dirty="0" smtClean="0"/>
              <a:t> </a:t>
            </a:r>
            <a:r>
              <a:rPr lang="ca-ES" sz="2200" dirty="0" err="1" smtClean="0"/>
              <a:t>Citation</a:t>
            </a:r>
            <a:r>
              <a:rPr lang="ca-ES" sz="2200" dirty="0" smtClean="0"/>
              <a:t> </a:t>
            </a:r>
            <a:r>
              <a:rPr lang="ca-ES" sz="2200" dirty="0" err="1" smtClean="0"/>
              <a:t>Index</a:t>
            </a:r>
            <a:endParaRPr lang="ca-ES" sz="2200" dirty="0" smtClean="0"/>
          </a:p>
          <a:p>
            <a:pPr lvl="1">
              <a:lnSpc>
                <a:spcPct val="80000"/>
              </a:lnSpc>
            </a:pPr>
            <a:r>
              <a:rPr lang="ca-ES" sz="2200" dirty="0" smtClean="0"/>
              <a:t>Social Sciences </a:t>
            </a:r>
            <a:r>
              <a:rPr lang="ca-ES" sz="2200" dirty="0" err="1" smtClean="0"/>
              <a:t>Index</a:t>
            </a:r>
            <a:endParaRPr lang="ca-ES" sz="2200" dirty="0" smtClean="0"/>
          </a:p>
          <a:p>
            <a:pPr>
              <a:lnSpc>
                <a:spcPct val="80000"/>
              </a:lnSpc>
            </a:pPr>
            <a:endParaRPr lang="ca-ES" sz="2200" dirty="0" smtClean="0"/>
          </a:p>
          <a:p>
            <a:pPr>
              <a:lnSpc>
                <a:spcPct val="80000"/>
              </a:lnSpc>
            </a:pPr>
            <a:r>
              <a:rPr lang="ca-ES" sz="2200" dirty="0" smtClean="0"/>
              <a:t>Algunes dades que </a:t>
            </a:r>
            <a:r>
              <a:rPr lang="ca-ES" sz="2200" dirty="0" err="1" smtClean="0"/>
              <a:t>ofrereix</a:t>
            </a:r>
            <a:r>
              <a:rPr lang="ca-ES" sz="22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ca-ES" sz="2200" dirty="0" smtClean="0"/>
              <a:t>Factor d’impacte (</a:t>
            </a:r>
            <a:r>
              <a:rPr lang="ca-ES" sz="2200" dirty="0" err="1" smtClean="0"/>
              <a:t>Impact</a:t>
            </a:r>
            <a:r>
              <a:rPr lang="ca-ES" sz="2200" dirty="0" smtClean="0"/>
              <a:t> Factor)</a:t>
            </a:r>
          </a:p>
          <a:p>
            <a:pPr lvl="1">
              <a:lnSpc>
                <a:spcPct val="80000"/>
              </a:lnSpc>
            </a:pPr>
            <a:r>
              <a:rPr lang="ca-ES" sz="2200" dirty="0" smtClean="0"/>
              <a:t>Número total de citacions (Total Cites)</a:t>
            </a:r>
          </a:p>
          <a:p>
            <a:pPr lvl="1">
              <a:lnSpc>
                <a:spcPct val="80000"/>
              </a:lnSpc>
            </a:pPr>
            <a:r>
              <a:rPr lang="ca-ES" sz="2200" dirty="0" smtClean="0"/>
              <a:t>Número total d’articles (Total Articles)</a:t>
            </a:r>
          </a:p>
          <a:p>
            <a:pPr lvl="1">
              <a:lnSpc>
                <a:spcPct val="80000"/>
              </a:lnSpc>
            </a:pPr>
            <a:r>
              <a:rPr lang="ca-ES" sz="2200" dirty="0" smtClean="0"/>
              <a:t>Quartil que ocupa la revista </a:t>
            </a:r>
            <a:r>
              <a:rPr lang="ca-ES" sz="1600" dirty="0" smtClean="0"/>
              <a:t>en cada disciplina (</a:t>
            </a:r>
            <a:r>
              <a:rPr lang="ca-ES" sz="1600" dirty="0" err="1" smtClean="0"/>
              <a:t>Quartile</a:t>
            </a:r>
            <a:r>
              <a:rPr lang="ca-ES" sz="1600" dirty="0" smtClean="0"/>
              <a:t>)</a:t>
            </a:r>
            <a:endParaRPr lang="ca-E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826605" cy="114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o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Essencial</a:t>
            </a:r>
            <a:r>
              <a:rPr lang="es-ES" dirty="0" smtClean="0"/>
              <a:t> </a:t>
            </a:r>
            <a:r>
              <a:rPr lang="es-ES" dirty="0" err="1" smtClean="0"/>
              <a:t>Science</a:t>
            </a:r>
            <a:r>
              <a:rPr lang="es-ES" dirty="0" smtClean="0"/>
              <a:t> </a:t>
            </a:r>
            <a:r>
              <a:rPr lang="es-ES" dirty="0" err="1" smtClean="0"/>
              <a:t>Indicators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785786" y="1500174"/>
            <a:ext cx="785818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200" dirty="0" smtClean="0"/>
              <a:t>Recurs analític que examina més de 8.500 revistes</a:t>
            </a:r>
          </a:p>
          <a:p>
            <a:r>
              <a:rPr lang="ca-ES" sz="2200" dirty="0" smtClean="0"/>
              <a:t> </a:t>
            </a:r>
          </a:p>
          <a:p>
            <a:r>
              <a:rPr lang="ca-ES" sz="2200" dirty="0" smtClean="0"/>
              <a:t>Classifica investigadors, institucions, països i revistes en 22 àrees d’investigació</a:t>
            </a:r>
          </a:p>
          <a:p>
            <a:endParaRPr lang="ca-ES" sz="2200" dirty="0" smtClean="0"/>
          </a:p>
          <a:p>
            <a:r>
              <a:rPr lang="ca-ES" sz="2200" dirty="0" smtClean="0"/>
              <a:t>Les dades abasten un període de 10 anys consecutius</a:t>
            </a:r>
          </a:p>
          <a:p>
            <a:endParaRPr lang="ca-ES" sz="2200" dirty="0" smtClean="0"/>
          </a:p>
          <a:p>
            <a:r>
              <a:rPr lang="ca-ES" sz="2200" dirty="0" smtClean="0"/>
              <a:t>Utilitat:</a:t>
            </a:r>
          </a:p>
          <a:p>
            <a:pPr lvl="1"/>
            <a:r>
              <a:rPr lang="ca-ES" sz="2200" dirty="0" smtClean="0"/>
              <a:t>Examinar els resultats de la investigació per països, institucions, autors, revistes i articles</a:t>
            </a:r>
          </a:p>
          <a:p>
            <a:pPr lvl="1"/>
            <a:r>
              <a:rPr lang="ca-ES" sz="2200" dirty="0" smtClean="0"/>
              <a:t>Identificar tendències</a:t>
            </a:r>
          </a:p>
          <a:p>
            <a:pPr lvl="1"/>
            <a:r>
              <a:rPr lang="ca-ES" sz="2200" dirty="0" err="1" smtClean="0"/>
              <a:t>Evaluar</a:t>
            </a:r>
            <a:r>
              <a:rPr lang="ca-ES" sz="2200" dirty="0" smtClean="0"/>
              <a:t> a potencials empleats, col·laboradors, revisors i col·legues</a:t>
            </a:r>
            <a:endParaRPr lang="ca-E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err="1" smtClean="0">
                <a:solidFill>
                  <a:srgbClr val="00B050"/>
                </a:solidFill>
              </a:rPr>
              <a:t>Pràctica</a:t>
            </a:r>
            <a:r>
              <a:rPr lang="es-ES" b="1" dirty="0" smtClean="0">
                <a:solidFill>
                  <a:srgbClr val="00B050"/>
                </a:solidFill>
              </a:rPr>
              <a:t>: Web of </a:t>
            </a:r>
            <a:r>
              <a:rPr lang="es-ES" b="1" smtClean="0">
                <a:solidFill>
                  <a:srgbClr val="00B050"/>
                </a:solidFill>
              </a:rPr>
              <a:t>Knowledge</a:t>
            </a:r>
            <a:endParaRPr lang="es-ES" b="1" dirty="0">
              <a:solidFill>
                <a:srgbClr val="00B050"/>
              </a:solidFill>
            </a:endParaRPr>
          </a:p>
        </p:txBody>
      </p:sp>
      <p:pic>
        <p:nvPicPr>
          <p:cNvPr id="4" name="Picture 2" descr="apren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826605" cy="114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071538" y="3429001"/>
            <a:ext cx="6643734" cy="255454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2000" dirty="0" smtClean="0"/>
              <a:t>- Quantes vegades ha estat citat?</a:t>
            </a:r>
          </a:p>
          <a:p>
            <a:r>
              <a:rPr lang="ca-ES" sz="2000" dirty="0" smtClean="0"/>
              <a:t>- Referències citades (bibliografia)?</a:t>
            </a:r>
          </a:p>
          <a:p>
            <a:r>
              <a:rPr lang="ca-ES" sz="2000" dirty="0" smtClean="0"/>
              <a:t>- Treballs que comparteixen referències amb aquest l’article? </a:t>
            </a:r>
          </a:p>
          <a:p>
            <a:r>
              <a:rPr lang="ca-ES" sz="2000" dirty="0" smtClean="0"/>
              <a:t>- Com pots crear una alerta de citacions d’aquest article?</a:t>
            </a:r>
          </a:p>
          <a:p>
            <a:r>
              <a:rPr lang="ca-ES" sz="2000" dirty="0" smtClean="0"/>
              <a:t>- Quin és el treball més citat </a:t>
            </a:r>
            <a:r>
              <a:rPr lang="ca-ES" sz="2000" dirty="0" err="1" smtClean="0"/>
              <a:t>d’entre</a:t>
            </a:r>
            <a:r>
              <a:rPr lang="ca-ES" sz="2000" dirty="0" smtClean="0"/>
              <a:t> els articles que el citen?</a:t>
            </a:r>
          </a:p>
          <a:p>
            <a:r>
              <a:rPr lang="ca-ES" sz="2000" dirty="0" smtClean="0"/>
              <a:t>- La revista té factor d’impacte? Quin és? Quina àrea i quartil li correspon per al 2009?</a:t>
            </a:r>
          </a:p>
          <a:p>
            <a:r>
              <a:rPr lang="ca-ES" sz="2000" dirty="0" smtClean="0"/>
              <a:t>- El primer dels autors és molt prestigiós?</a:t>
            </a:r>
            <a:endParaRPr lang="ca-ES" dirty="0" smtClean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85720" y="1643050"/>
            <a:ext cx="8643998" cy="161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a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Busca el següent article: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indent="-342900"/>
            <a:r>
              <a:rPr lang="es-ES" sz="2000" dirty="0" err="1" smtClean="0"/>
              <a:t>Mulder</a:t>
            </a:r>
            <a:r>
              <a:rPr lang="es-ES" sz="2000" dirty="0" smtClean="0"/>
              <a:t> T.; </a:t>
            </a:r>
            <a:r>
              <a:rPr lang="es-ES" sz="2000" dirty="0" err="1" smtClean="0"/>
              <a:t>Cochonat</a:t>
            </a:r>
            <a:r>
              <a:rPr lang="es-ES" sz="2000" dirty="0" smtClean="0"/>
              <a:t> P</a:t>
            </a:r>
            <a:r>
              <a:rPr kumimoji="0" lang="ca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“</a:t>
            </a:r>
            <a:r>
              <a:rPr lang="en-US" sz="2000" dirty="0" smtClean="0"/>
              <a:t>Classification of offshore mass movements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 of sedimentary research</a:t>
            </a:r>
            <a:r>
              <a:rPr kumimoji="0" lang="es-E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vol. 66, núm. 1, p. 43-57, 1996.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2043</Words>
  <Application>Microsoft Office PowerPoint</Application>
  <PresentationFormat>Presentació en pantalla (4:3)</PresentationFormat>
  <Paragraphs>184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10</vt:i4>
      </vt:variant>
    </vt:vector>
  </HeadingPairs>
  <TitlesOfParts>
    <vt:vector size="11" baseType="lpstr">
      <vt:lpstr>Tema de Office</vt:lpstr>
      <vt:lpstr>ISI Web of Knowledge</vt:lpstr>
      <vt:lpstr>SUMARI</vt:lpstr>
      <vt:lpstr>Diapositiva 3</vt:lpstr>
      <vt:lpstr>Diapositiva 4</vt:lpstr>
      <vt:lpstr>Web of Science (WoS)</vt:lpstr>
      <vt:lpstr>WoS –conclusions-</vt:lpstr>
      <vt:lpstr>Journal Citation Reports (JCR)</vt:lpstr>
      <vt:lpstr>Essencial Science Indicators </vt:lpstr>
      <vt:lpstr>Pràctica: Web of Knowledge</vt:lpstr>
      <vt:lpstr>Diapositiva 10</vt:lpstr>
    </vt:vector>
  </TitlesOfParts>
  <Company>UPCnet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 Web of Knowledge</dc:title>
  <dc:creator>montserrat roca</dc:creator>
  <cp:lastModifiedBy>marta serrat</cp:lastModifiedBy>
  <cp:revision>87</cp:revision>
  <dcterms:created xsi:type="dcterms:W3CDTF">2011-02-04T10:54:59Z</dcterms:created>
  <dcterms:modified xsi:type="dcterms:W3CDTF">2011-04-04T12:05:16Z</dcterms:modified>
</cp:coreProperties>
</file>