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3" r:id="rId7"/>
    <p:sldId id="268" r:id="rId8"/>
    <p:sldId id="269" r:id="rId9"/>
    <p:sldId id="265" r:id="rId10"/>
    <p:sldId id="266" r:id="rId11"/>
    <p:sldId id="264" r:id="rId12"/>
    <p:sldId id="261" r:id="rId13"/>
    <p:sldId id="260" r:id="rId14"/>
    <p:sldId id="262" r:id="rId15"/>
    <p:sldId id="288" r:id="rId16"/>
    <p:sldId id="270" r:id="rId17"/>
    <p:sldId id="271" r:id="rId18"/>
    <p:sldId id="272" r:id="rId19"/>
    <p:sldId id="273" r:id="rId20"/>
    <p:sldId id="275" r:id="rId21"/>
    <p:sldId id="276" r:id="rId22"/>
    <p:sldId id="279" r:id="rId23"/>
    <p:sldId id="277" r:id="rId24"/>
    <p:sldId id="280" r:id="rId25"/>
    <p:sldId id="278" r:id="rId26"/>
    <p:sldId id="282" r:id="rId27"/>
    <p:sldId id="283" r:id="rId28"/>
    <p:sldId id="284" r:id="rId29"/>
    <p:sldId id="285" r:id="rId30"/>
    <p:sldId id="286" r:id="rId31"/>
    <p:sldId id="287" r:id="rId32"/>
    <p:sldId id="289" r:id="rId33"/>
    <p:sldId id="292" r:id="rId34"/>
    <p:sldId id="290" r:id="rId35"/>
    <p:sldId id="296" r:id="rId36"/>
    <p:sldId id="295" r:id="rId37"/>
    <p:sldId id="297" r:id="rId38"/>
    <p:sldId id="291" r:id="rId39"/>
    <p:sldId id="298" r:id="rId40"/>
    <p:sldId id="299" r:id="rId41"/>
    <p:sldId id="301" r:id="rId42"/>
    <p:sldId id="300" r:id="rId4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4F79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B35198-B9C7-454C-A3F5-81177FC6C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A00038-F85C-403B-AF88-5A5E36AD6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94CB47-E87F-4C2E-BCD6-8506353FE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F6DE-5736-4FBF-B4C1-FDAEEFE7DAB5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CF9435-D09B-41C8-AC75-BA1CB4F8D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20C9D0-671E-4760-8685-20B07F95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6235-AB68-40BA-A310-47B9A93ABA3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537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2B53CF-3F1E-40B8-9710-A28E6A2F5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0D812DA-EFEE-4DAC-B957-116BDC2AB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942E23-83E4-4A0F-9449-A5604D3CA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F6DE-5736-4FBF-B4C1-FDAEEFE7DAB5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D357A4-4802-41C5-9195-EDB091F4C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FB09C7-47CC-4F47-95E7-22B8CE754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6235-AB68-40BA-A310-47B9A93ABA3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606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E1A6ACF-0015-445C-915C-7284A186C1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48CA77-DC2E-4EE3-81D5-8B4899956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0AE2F2-B98E-4E8D-B054-23F80F57D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F6DE-5736-4FBF-B4C1-FDAEEFE7DAB5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734EC9-4157-4DFE-83F6-19FF54784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31E5F6-0986-4394-B870-DD94CB2B2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6235-AB68-40BA-A310-47B9A93ABA3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851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DF1129-CF17-41E7-81E9-29E76C0B5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2A4370-B983-4741-94CF-B8C1C859A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6EA9B8-7260-4C03-ADA1-8D9BE648C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F6DE-5736-4FBF-B4C1-FDAEEFE7DAB5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36B1D3-BF23-4335-8139-9F93A37BB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F8CBE4-0665-46EA-AEDA-A49663943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6235-AB68-40BA-A310-47B9A93ABA3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994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DE47FC-946F-4A83-8471-659B71B21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CF8BAB-35DF-4721-8A2D-919777664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E1E20E-DD3D-4D6A-9E73-A3F2A0A40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F6DE-5736-4FBF-B4C1-FDAEEFE7DAB5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776375-5E1D-4955-B999-8C131AD08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D3CFA3-47B2-4584-8891-BB6F083B8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6235-AB68-40BA-A310-47B9A93ABA3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487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09CB8D-3D4B-43FC-B479-1DC1DD863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0FD8C0-B779-4581-B2A6-214D6F4AF3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7CE48B1-834D-4F8F-A663-65572B105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61FC50-506F-44B7-BBFD-7F7D2900C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F6DE-5736-4FBF-B4C1-FDAEEFE7DAB5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5F82BA-90F1-45FD-865D-7CAC5AB9B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52ED5EC-31A6-4347-A4E7-1DD7C7C01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6235-AB68-40BA-A310-47B9A93ABA3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965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95AF8-0B89-447D-AED1-49C867937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C26EB9-810E-4826-A572-5AB3FA3B7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D7712A3-A37A-42BB-B809-92F8BAC61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7269D45-D45D-42DD-A291-09FA06236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BE9CAF7-2FD0-4E46-A887-2E655B44FD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1DEFFDA-35B5-4FBF-879A-CC21EB1CA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F6DE-5736-4FBF-B4C1-FDAEEFE7DAB5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E96976F-7E28-422E-9E82-7977C4B66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3083B73-5A39-4A9C-BFA9-8525EB171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6235-AB68-40BA-A310-47B9A93ABA3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75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837285-966A-4F93-AE74-BD9FFA77E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EF806E-0658-4B36-8115-39C351560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F6DE-5736-4FBF-B4C1-FDAEEFE7DAB5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435F3B9-7242-4E94-BF26-ADC58AC82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56269CA-B200-4703-A6E1-2A2F1762A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6235-AB68-40BA-A310-47B9A93ABA3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748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56AE6DA-A4BC-4432-9CC9-D4608CAAD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F6DE-5736-4FBF-B4C1-FDAEEFE7DAB5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CCB04C1-2364-45B2-BEA0-94D58EFAF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1EDED0-5C7A-4EA1-884E-3B36959D7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6235-AB68-40BA-A310-47B9A93ABA3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763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140786-65AF-489E-91A6-F9248C69C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056904-AA9F-4F87-942B-DA32152FF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44A982F-6C5A-4C04-B583-392F679B7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D81346-50DF-4191-A394-B0707D624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F6DE-5736-4FBF-B4C1-FDAEEFE7DAB5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DC3D560-9184-407C-843B-FCFC38F73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9FF409-D299-405F-9F2F-D539BE8AE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6235-AB68-40BA-A310-47B9A93ABA3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774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EDEB93-B4DF-49E5-8E75-6BB519F46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92BCBAC-9C6D-46E0-9A95-7CBACD43C9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FB34F41-AA73-4D5D-98F5-6ED163176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852D66B-654E-46F7-8185-987CB4FFD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F6DE-5736-4FBF-B4C1-FDAEEFE7DAB5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9D05AE-DCF2-40DC-A805-B32209BBB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760192-E5B7-4D0A-BF89-C5A5B6055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6235-AB68-40BA-A310-47B9A93ABA3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2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121B9D6-B521-4B5B-89FC-3FBA2CE0A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B9659C-84FD-4EBE-AB28-B7CC17059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136261-DA48-46AE-8FD1-FA8A3250EC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3F6DE-5736-4FBF-B4C1-FDAEEFE7DAB5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FDBACD-D32E-4B3D-B5E9-D8211B86DF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53887E-E9AD-41D0-8322-341C53167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D6235-AB68-40BA-A310-47B9A93ABA3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54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BE3F3D-E7E7-4DAE-8E18-5363063947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Treatment of long time series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F07037-DBFA-4E4E-B00A-906A5E455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From 27/07/2023</a:t>
            </a:r>
          </a:p>
        </p:txBody>
      </p:sp>
    </p:spTree>
    <p:extLst>
      <p:ext uri="{BB962C8B-B14F-4D97-AF65-F5344CB8AC3E}">
        <p14:creationId xmlns:p14="http://schemas.microsoft.com/office/powerpoint/2010/main" val="1433788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F4C95C48-A338-4770-B9FA-7918BB5338FC}"/>
              </a:ext>
            </a:extLst>
          </p:cNvPr>
          <p:cNvSpPr txBox="1"/>
          <p:nvPr/>
        </p:nvSpPr>
        <p:spPr>
          <a:xfrm>
            <a:off x="1025235" y="471055"/>
            <a:ext cx="111021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Processes:</a:t>
            </a:r>
          </a:p>
          <a:p>
            <a:pPr marL="285750" indent="-285750">
              <a:buFontTx/>
              <a:buChar char="-"/>
            </a:pPr>
            <a:r>
              <a:rPr lang="en-GB" dirty="0"/>
              <a:t>I filter out specs with concentrations &lt;-0.05 and specs and errors &gt;1.</a:t>
            </a:r>
          </a:p>
          <a:p>
            <a:pPr marL="285750" indent="-285750">
              <a:buFontTx/>
              <a:buChar char="-"/>
            </a:pPr>
            <a:r>
              <a:rPr lang="en-GB" dirty="0"/>
              <a:t>I sum to evaluate OA.</a:t>
            </a:r>
          </a:p>
          <a:p>
            <a:pPr marL="285750" indent="-285750">
              <a:buFontTx/>
              <a:buChar char="-"/>
            </a:pPr>
            <a:r>
              <a:rPr lang="en-GB" dirty="0"/>
              <a:t>OA </a:t>
            </a:r>
            <a:r>
              <a:rPr lang="en-GB" dirty="0" err="1"/>
              <a:t>Thail-Senn</a:t>
            </a:r>
            <a:r>
              <a:rPr lang="en-GB" dirty="0"/>
              <a:t> estimator: </a:t>
            </a:r>
          </a:p>
          <a:p>
            <a:r>
              <a:rPr lang="en-GB" dirty="0"/>
              <a:t>OA: </a:t>
            </a:r>
            <a:r>
              <a:rPr lang="en-GB" dirty="0" err="1"/>
              <a:t>Mann_Kendall_Test</a:t>
            </a:r>
            <a:r>
              <a:rPr lang="en-GB" dirty="0"/>
              <a:t>(</a:t>
            </a:r>
            <a:r>
              <a:rPr lang="en-GB" b="1" dirty="0"/>
              <a:t>trend='decreasing', </a:t>
            </a:r>
            <a:r>
              <a:rPr lang="en-GB" dirty="0"/>
              <a:t>h=True, p=1.4743068765810108e-08, z=-5.664526953922774, Tau=-0.10033846489791462, s=-101090.0, </a:t>
            </a:r>
            <a:r>
              <a:rPr lang="en-GB" dirty="0" err="1"/>
              <a:t>var_s</a:t>
            </a:r>
            <a:r>
              <a:rPr lang="en-GB" dirty="0"/>
              <a:t>=318478783.3333333, slope=-0.0006136112771554702, intercept=3.6906167200140425)</a:t>
            </a:r>
          </a:p>
        </p:txBody>
      </p:sp>
    </p:spTree>
    <p:extLst>
      <p:ext uri="{BB962C8B-B14F-4D97-AF65-F5344CB8AC3E}">
        <p14:creationId xmlns:p14="http://schemas.microsoft.com/office/powerpoint/2010/main" val="1198554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ED22E9-2353-4211-8A54-6BF7996A6F49}"/>
              </a:ext>
            </a:extLst>
          </p:cNvPr>
          <p:cNvSpPr txBox="1"/>
          <p:nvPr/>
        </p:nvSpPr>
        <p:spPr>
          <a:xfrm>
            <a:off x="1154097" y="1020932"/>
            <a:ext cx="92327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Preliminary source apportionment  (that from Benjamin’s spreadsheet</a:t>
            </a:r>
          </a:p>
        </p:txBody>
      </p:sp>
    </p:spTree>
    <p:extLst>
      <p:ext uri="{BB962C8B-B14F-4D97-AF65-F5344CB8AC3E}">
        <p14:creationId xmlns:p14="http://schemas.microsoft.com/office/powerpoint/2010/main" val="3218702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C9DB1820-152D-4AD7-BB1F-18A17F0B7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727" y="239697"/>
            <a:ext cx="3867313" cy="375423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832CD48-D074-46EA-B2BD-C7DD3EF63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86362"/>
            <a:ext cx="12192000" cy="267163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72B9EDC-A6CB-42E1-9B9F-7AF4F0DF2F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827" y="1177455"/>
            <a:ext cx="7654900" cy="226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789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FE80C3CC-DEBE-4BB0-B800-C47B5CB7B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790" y="3241617"/>
            <a:ext cx="7936508" cy="351746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B25E71C9-DF69-4228-9082-9AB19AA51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6016"/>
            <a:ext cx="12192000" cy="1665922"/>
          </a:xfrm>
          <a:prstGeom prst="rect">
            <a:avLst/>
          </a:prstGeom>
        </p:spPr>
      </p:pic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CB195339-065D-4D92-88C0-AFFA52575D9D}"/>
              </a:ext>
            </a:extLst>
          </p:cNvPr>
          <p:cNvCxnSpPr>
            <a:cxnSpLocks/>
          </p:cNvCxnSpPr>
          <p:nvPr/>
        </p:nvCxnSpPr>
        <p:spPr>
          <a:xfrm flipV="1">
            <a:off x="5956916" y="3429001"/>
            <a:ext cx="0" cy="263734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AC972F65-28FC-4F0D-B8E0-BFF731B88E62}"/>
              </a:ext>
            </a:extLst>
          </p:cNvPr>
          <p:cNvCxnSpPr>
            <a:cxnSpLocks/>
          </p:cNvCxnSpPr>
          <p:nvPr/>
        </p:nvCxnSpPr>
        <p:spPr>
          <a:xfrm flipV="1">
            <a:off x="6872795" y="3429001"/>
            <a:ext cx="0" cy="263734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A6F26B1D-C3D6-4134-BA1A-BBC6AF9A9B4B}"/>
              </a:ext>
            </a:extLst>
          </p:cNvPr>
          <p:cNvCxnSpPr>
            <a:cxnSpLocks/>
          </p:cNvCxnSpPr>
          <p:nvPr/>
        </p:nvCxnSpPr>
        <p:spPr>
          <a:xfrm flipV="1">
            <a:off x="7804951" y="4572000"/>
            <a:ext cx="0" cy="149434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BEF48E74-127F-4DB1-BF4F-56B8932FF06E}"/>
              </a:ext>
            </a:extLst>
          </p:cNvPr>
          <p:cNvCxnSpPr>
            <a:cxnSpLocks/>
          </p:cNvCxnSpPr>
          <p:nvPr/>
        </p:nvCxnSpPr>
        <p:spPr>
          <a:xfrm flipV="1">
            <a:off x="8745984" y="4572000"/>
            <a:ext cx="0" cy="149434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E86C6A5E-AE67-4F03-A625-D05472CAEEE2}"/>
              </a:ext>
            </a:extLst>
          </p:cNvPr>
          <p:cNvCxnSpPr>
            <a:cxnSpLocks/>
          </p:cNvCxnSpPr>
          <p:nvPr/>
        </p:nvCxnSpPr>
        <p:spPr>
          <a:xfrm flipV="1">
            <a:off x="9678139" y="3429001"/>
            <a:ext cx="0" cy="263734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3AA7BFA8-340B-4179-B067-538EF87E688E}"/>
              </a:ext>
            </a:extLst>
          </p:cNvPr>
          <p:cNvCxnSpPr>
            <a:cxnSpLocks/>
          </p:cNvCxnSpPr>
          <p:nvPr/>
        </p:nvCxnSpPr>
        <p:spPr>
          <a:xfrm flipV="1">
            <a:off x="10583662" y="3429001"/>
            <a:ext cx="0" cy="263734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625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25C4868A-91DD-4A2C-9857-E06B37D8F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4260273" cy="21336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3CD0B3D-623D-4793-B6AD-5A880080E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1537" y="3749272"/>
            <a:ext cx="2644456" cy="269271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15FB0A7-13C4-4318-8159-6B6B5191A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57" y="3745715"/>
            <a:ext cx="4425289" cy="2840376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1C85E284-F7C8-40AB-B3E2-472C64F6DD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0325" y="3745715"/>
            <a:ext cx="4425289" cy="2840376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DA9296A5-6B5E-4D60-9EB1-AFD2E0B9826C}"/>
              </a:ext>
            </a:extLst>
          </p:cNvPr>
          <p:cNvSpPr/>
          <p:nvPr/>
        </p:nvSpPr>
        <p:spPr>
          <a:xfrm>
            <a:off x="4926034" y="3825185"/>
            <a:ext cx="1455938" cy="1908699"/>
          </a:xfrm>
          <a:prstGeom prst="rect">
            <a:avLst/>
          </a:pr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D879453E-0731-4DC4-85E5-85C4D355050A}"/>
              </a:ext>
            </a:extLst>
          </p:cNvPr>
          <p:cNvSpPr/>
          <p:nvPr/>
        </p:nvSpPr>
        <p:spPr>
          <a:xfrm>
            <a:off x="6381972" y="3821628"/>
            <a:ext cx="843021" cy="1908699"/>
          </a:xfrm>
          <a:prstGeom prst="rect">
            <a:avLst/>
          </a:prstGeom>
          <a:solidFill>
            <a:srgbClr val="FFFF00">
              <a:alpha val="1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81B66F2C-0027-4DEE-83F9-6BD03B092B01}"/>
              </a:ext>
            </a:extLst>
          </p:cNvPr>
          <p:cNvSpPr/>
          <p:nvPr/>
        </p:nvSpPr>
        <p:spPr>
          <a:xfrm>
            <a:off x="7224993" y="3821628"/>
            <a:ext cx="843021" cy="1908699"/>
          </a:xfrm>
          <a:prstGeom prst="rect">
            <a:avLst/>
          </a:prstGeom>
          <a:solidFill>
            <a:schemeClr val="accent6">
              <a:alpha val="1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4EE87A46-0010-413C-8AF0-757A346890FA}"/>
              </a:ext>
            </a:extLst>
          </p:cNvPr>
          <p:cNvSpPr/>
          <p:nvPr/>
        </p:nvSpPr>
        <p:spPr>
          <a:xfrm>
            <a:off x="8068015" y="4686768"/>
            <a:ext cx="843020" cy="1043559"/>
          </a:xfrm>
          <a:prstGeom prst="rect">
            <a:avLst/>
          </a:prstGeom>
          <a:solidFill>
            <a:schemeClr val="accent2">
              <a:alpha val="1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5F084DE8-0DD1-4E88-BC1A-189BCCA83CF2}"/>
              </a:ext>
            </a:extLst>
          </p:cNvPr>
          <p:cNvSpPr/>
          <p:nvPr/>
        </p:nvSpPr>
        <p:spPr>
          <a:xfrm>
            <a:off x="8085305" y="3821628"/>
            <a:ext cx="843020" cy="45719"/>
          </a:xfrm>
          <a:prstGeom prst="rect">
            <a:avLst/>
          </a:prstGeom>
          <a:solidFill>
            <a:schemeClr val="accent2">
              <a:alpha val="1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74EB06C6-1BFD-46EE-9E2D-BEB3F92CD7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8669" y="0"/>
            <a:ext cx="4571846" cy="2289640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EF3C1D55-5A68-43E0-86A3-099D85473F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5455" y="1466200"/>
            <a:ext cx="4246088" cy="228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558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>
            <a:extLst>
              <a:ext uri="{FF2B5EF4-FFF2-40B4-BE49-F238E27FC236}">
                <a16:creationId xmlns:a16="http://schemas.microsoft.com/office/drawing/2014/main" id="{291C6EFB-E02E-4193-8D17-59A1014D39C6}"/>
              </a:ext>
            </a:extLst>
          </p:cNvPr>
          <p:cNvSpPr txBox="1"/>
          <p:nvPr/>
        </p:nvSpPr>
        <p:spPr>
          <a:xfrm>
            <a:off x="495300" y="328136"/>
            <a:ext cx="112014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highlight>
                  <a:srgbClr val="FF00FF"/>
                </a:highlight>
              </a:rPr>
              <a:t>COA:</a:t>
            </a:r>
            <a:r>
              <a:rPr lang="en-GB" sz="1400" dirty="0"/>
              <a:t> </a:t>
            </a:r>
            <a:r>
              <a:rPr lang="en-GB" sz="1400" dirty="0" err="1"/>
              <a:t>Mann_Kendall_Test</a:t>
            </a:r>
            <a:r>
              <a:rPr lang="en-GB" sz="1400" dirty="0"/>
              <a:t>(</a:t>
            </a:r>
            <a:r>
              <a:rPr lang="en-GB" sz="1400" dirty="0">
                <a:highlight>
                  <a:srgbClr val="FF00FF"/>
                </a:highlight>
              </a:rPr>
              <a:t>trend='decreasing</a:t>
            </a:r>
            <a:r>
              <a:rPr lang="en-GB" sz="1400" dirty="0"/>
              <a:t>', h=True, p=2.886579864025407e-14, z=-7.603072235412979, Tau=-0.17160078277886498, s=-65766.0, </a:t>
            </a:r>
            <a:r>
              <a:rPr lang="en-GB" sz="1400" dirty="0" err="1"/>
              <a:t>var_s</a:t>
            </a:r>
            <a:r>
              <a:rPr lang="en-GB" sz="1400" dirty="0"/>
              <a:t>=74818916.66666667, slope=-0.00021937256779017527, intercept=0.4205665376723531)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highlight>
                  <a:srgbClr val="C0C0C0"/>
                </a:highlight>
              </a:rPr>
              <a:t>HOA:</a:t>
            </a:r>
            <a:r>
              <a:rPr lang="en-GB" sz="1400" dirty="0"/>
              <a:t> </a:t>
            </a:r>
            <a:r>
              <a:rPr lang="en-GB" sz="1400" dirty="0" err="1"/>
              <a:t>Mann_Kendall_Test</a:t>
            </a:r>
            <a:r>
              <a:rPr lang="en-GB" sz="1400" dirty="0"/>
              <a:t>(trend=</a:t>
            </a:r>
            <a:r>
              <a:rPr lang="en-GB" sz="1400" dirty="0">
                <a:highlight>
                  <a:srgbClr val="C0C0C0"/>
                </a:highlight>
              </a:rPr>
              <a:t>'increasing'</a:t>
            </a:r>
            <a:r>
              <a:rPr lang="en-GB" sz="1400" dirty="0"/>
              <a:t>, h=True, p=3.6834258221318805e-07, z=5.084630426301198, Tau=0.11476060013046314, s=43982.0, </a:t>
            </a:r>
            <a:r>
              <a:rPr lang="en-GB" sz="1400" dirty="0" err="1"/>
              <a:t>var_s</a:t>
            </a:r>
            <a:r>
              <a:rPr lang="en-GB" sz="1400" dirty="0"/>
              <a:t>=74818916.66666667, slope=0.00016600836654142329, intercept=0.2670812120407706)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highlight>
                  <a:srgbClr val="00FFFF"/>
                </a:highlight>
              </a:rPr>
              <a:t>Amine-OA: </a:t>
            </a:r>
            <a:r>
              <a:rPr lang="en-GB" sz="1400" dirty="0" err="1"/>
              <a:t>Mann_Kendall_Test</a:t>
            </a:r>
            <a:r>
              <a:rPr lang="en-GB" sz="1400" dirty="0"/>
              <a:t>(trend=</a:t>
            </a:r>
            <a:r>
              <a:rPr lang="en-GB" sz="1400" dirty="0">
                <a:highlight>
                  <a:srgbClr val="00FFFF"/>
                </a:highlight>
              </a:rPr>
              <a:t>'decreasing</a:t>
            </a:r>
            <a:r>
              <a:rPr lang="en-GB" sz="1400" dirty="0"/>
              <a:t>', h=True, p=0.0004818896135070361, z=-3.490626392885032, Tau=-0.0980362829597223, s=-15731.0, </a:t>
            </a:r>
            <a:r>
              <a:rPr lang="en-GB" sz="1400" dirty="0" err="1"/>
              <a:t>var_s</a:t>
            </a:r>
            <a:r>
              <a:rPr lang="en-GB" sz="1400" dirty="0"/>
              <a:t>=20307231.0, slope=-0.00022789774656384903, intercept=0.5726986369854902)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highlight>
                  <a:srgbClr val="996633"/>
                </a:highlight>
              </a:rPr>
              <a:t>BBOA: </a:t>
            </a:r>
            <a:r>
              <a:rPr lang="en-GB" sz="1400" dirty="0" err="1"/>
              <a:t>Mann_Kendall_Test</a:t>
            </a:r>
            <a:r>
              <a:rPr lang="en-GB" sz="1400" dirty="0"/>
              <a:t>(trend=</a:t>
            </a:r>
            <a:r>
              <a:rPr lang="en-GB" sz="1400" dirty="0">
                <a:highlight>
                  <a:srgbClr val="996633"/>
                </a:highlight>
              </a:rPr>
              <a:t>'increasing'</a:t>
            </a:r>
            <a:r>
              <a:rPr lang="en-GB" sz="1400" dirty="0"/>
              <a:t>, h=True, p=1.7037340156456082e-05, z=4.30055171881661, Tau=0.13066371304421914, s=15336.0, </a:t>
            </a:r>
            <a:r>
              <a:rPr lang="en-GB" sz="1400" dirty="0" err="1"/>
              <a:t>var_s</a:t>
            </a:r>
            <a:r>
              <a:rPr lang="en-GB" sz="1400" dirty="0"/>
              <a:t>=12715083.333333334, slope=0.0002272335320400874, intercept=0.27986836120250436)</a:t>
            </a:r>
            <a:endParaRPr lang="en-GB" sz="1400" dirty="0">
              <a:highlight>
                <a:srgbClr val="00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highlight>
                  <a:srgbClr val="00FF00"/>
                </a:highlight>
              </a:rPr>
              <a:t>LO-OOA: </a:t>
            </a:r>
            <a:r>
              <a:rPr lang="en-GB" sz="1400" dirty="0" err="1"/>
              <a:t>Mann_Kendall_Test</a:t>
            </a:r>
            <a:r>
              <a:rPr lang="en-GB" sz="1400" dirty="0"/>
              <a:t>(trend=</a:t>
            </a:r>
            <a:r>
              <a:rPr lang="en-GB" sz="1400" dirty="0">
                <a:highlight>
                  <a:srgbClr val="00FF00"/>
                </a:highlight>
              </a:rPr>
              <a:t>'decreasing', </a:t>
            </a:r>
            <a:r>
              <a:rPr lang="en-GB" sz="1400" dirty="0"/>
              <a:t>h=True, p=0.0, z=-8.332569472628153, Tau=-0.18806523157208088, s=-72076.0, </a:t>
            </a:r>
            <a:r>
              <a:rPr lang="en-GB" sz="1400" dirty="0" err="1"/>
              <a:t>var_s</a:t>
            </a:r>
            <a:r>
              <a:rPr lang="en-GB" sz="1400" dirty="0"/>
              <a:t>=74818916.66666667, slope=-0.000781586239386972, intercept=1.305875659630159)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highlight>
                  <a:srgbClr val="008000"/>
                </a:highlight>
              </a:rPr>
              <a:t>MO-OOA: </a:t>
            </a:r>
            <a:r>
              <a:rPr lang="en-GB" sz="1400" dirty="0" err="1"/>
              <a:t>Mann_Kendall_Test</a:t>
            </a:r>
            <a:r>
              <a:rPr lang="en-GB" sz="1400" dirty="0"/>
              <a:t>(trend=</a:t>
            </a:r>
            <a:r>
              <a:rPr lang="en-GB" sz="1400" dirty="0">
                <a:highlight>
                  <a:srgbClr val="008000"/>
                </a:highlight>
              </a:rPr>
              <a:t>'no trend', </a:t>
            </a:r>
            <a:r>
              <a:rPr lang="en-GB" sz="1400" dirty="0"/>
              <a:t>h=False, p=0.6309726237020423, z=-0.48035832339604545, Tau=-0.01084409654272668, s=-4156.0, </a:t>
            </a:r>
            <a:r>
              <a:rPr lang="en-GB" sz="1400" dirty="0" err="1"/>
              <a:t>var_s</a:t>
            </a:r>
            <a:r>
              <a:rPr lang="en-GB" sz="1400" dirty="0"/>
              <a:t>=74818916.66666667, slope=-3.8486960779216355e-05, intercept=0.9703456241082448)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highlight>
                  <a:srgbClr val="008080"/>
                </a:highlight>
              </a:rPr>
              <a:t>POA: </a:t>
            </a:r>
            <a:r>
              <a:rPr lang="en-GB" sz="1400" dirty="0" err="1"/>
              <a:t>Mann_Kendall_Test</a:t>
            </a:r>
            <a:r>
              <a:rPr lang="en-GB" sz="1400" dirty="0"/>
              <a:t>(trend=</a:t>
            </a:r>
            <a:r>
              <a:rPr lang="en-GB" sz="1400" dirty="0">
                <a:highlight>
                  <a:srgbClr val="008080"/>
                </a:highlight>
              </a:rPr>
              <a:t>'increasing'</a:t>
            </a:r>
            <a:r>
              <a:rPr lang="en-GB" sz="1400" dirty="0"/>
              <a:t>, h=True, p=0.01422334215550225, z=2.4515727754570236, Tau=0.08515201576674492, s=5876.0, </a:t>
            </a:r>
            <a:r>
              <a:rPr lang="en-GB" sz="1400" dirty="0" err="1"/>
              <a:t>var_s</a:t>
            </a:r>
            <a:r>
              <a:rPr lang="en-GB" sz="1400" dirty="0"/>
              <a:t>=5742832.666666667, slope=0.000984226892402408, intercept=1.0082830609721167)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highlight>
                  <a:srgbClr val="808000"/>
                </a:highlight>
              </a:rPr>
              <a:t>OOA: </a:t>
            </a:r>
            <a:r>
              <a:rPr lang="en-GB" sz="1400" dirty="0" err="1"/>
              <a:t>Mann_Kendall_Test</a:t>
            </a:r>
            <a:r>
              <a:rPr lang="en-GB" sz="1400" dirty="0"/>
              <a:t>(trend=</a:t>
            </a:r>
            <a:r>
              <a:rPr lang="en-GB" sz="1400" dirty="0">
                <a:highlight>
                  <a:srgbClr val="808000"/>
                </a:highlight>
              </a:rPr>
              <a:t>'decreasing', </a:t>
            </a:r>
            <a:r>
              <a:rPr lang="en-GB" sz="1400" dirty="0"/>
              <a:t>h=True, p=7.714108019030164e-09, z=-5.7745891444787185, Tau=-0.13033268101761253, s=-49950.0, </a:t>
            </a:r>
            <a:r>
              <a:rPr lang="en-GB" sz="1400" dirty="0" err="1"/>
              <a:t>var_s</a:t>
            </a:r>
            <a:r>
              <a:rPr lang="en-GB" sz="1400" dirty="0"/>
              <a:t>=74818916.66666667, slope=-0.0009642476524153549, intercept=2.4097938154956307)</a:t>
            </a:r>
          </a:p>
        </p:txBody>
      </p:sp>
    </p:spTree>
    <p:extLst>
      <p:ext uri="{BB962C8B-B14F-4D97-AF65-F5344CB8AC3E}">
        <p14:creationId xmlns:p14="http://schemas.microsoft.com/office/powerpoint/2010/main" val="1812411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FDAC707-25DF-4DCE-BC5E-472FFCE97901}"/>
              </a:ext>
            </a:extLst>
          </p:cNvPr>
          <p:cNvSpPr txBox="1"/>
          <p:nvPr/>
        </p:nvSpPr>
        <p:spPr>
          <a:xfrm>
            <a:off x="628073" y="609600"/>
            <a:ext cx="7407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Boundary layer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102BE67-ECE3-4344-BDE1-DB2D47FAB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9343" y="304671"/>
            <a:ext cx="3915338" cy="254856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0CC9123-6ADE-4676-A4DD-0BC3A1BE3D1C}"/>
              </a:ext>
            </a:extLst>
          </p:cNvPr>
          <p:cNvSpPr txBox="1"/>
          <p:nvPr/>
        </p:nvSpPr>
        <p:spPr>
          <a:xfrm>
            <a:off x="932873" y="1450109"/>
            <a:ext cx="169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(in m)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A53DD0A-4169-451A-8E67-C684DF882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23" y="3335636"/>
            <a:ext cx="11212698" cy="32000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A73F224-1380-46E3-AD2B-C9DA42B92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1114" y="580370"/>
            <a:ext cx="3068229" cy="199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53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FDAC707-25DF-4DCE-BC5E-472FFCE97901}"/>
              </a:ext>
            </a:extLst>
          </p:cNvPr>
          <p:cNvSpPr txBox="1"/>
          <p:nvPr/>
        </p:nvSpPr>
        <p:spPr>
          <a:xfrm>
            <a:off x="628073" y="609600"/>
            <a:ext cx="7407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Boundary layer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F387D47-17A1-48AA-AF44-260A4E835BF2}"/>
              </a:ext>
            </a:extLst>
          </p:cNvPr>
          <p:cNvSpPr txBox="1"/>
          <p:nvPr/>
        </p:nvSpPr>
        <p:spPr>
          <a:xfrm>
            <a:off x="8599055" y="1708029"/>
            <a:ext cx="201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Higher I summer, as expected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BFF7E60-6FDF-443C-B56F-B432D2456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12" y="1708029"/>
            <a:ext cx="8114285" cy="364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018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FDAC707-25DF-4DCE-BC5E-472FFCE97901}"/>
              </a:ext>
            </a:extLst>
          </p:cNvPr>
          <p:cNvSpPr txBox="1"/>
          <p:nvPr/>
        </p:nvSpPr>
        <p:spPr>
          <a:xfrm>
            <a:off x="628073" y="609600"/>
            <a:ext cx="7407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Boundary layer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F387D47-17A1-48AA-AF44-260A4E835BF2}"/>
              </a:ext>
            </a:extLst>
          </p:cNvPr>
          <p:cNvSpPr txBox="1"/>
          <p:nvPr/>
        </p:nvSpPr>
        <p:spPr>
          <a:xfrm>
            <a:off x="9042400" y="1708029"/>
            <a:ext cx="235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Stable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1EF357D-203B-4EDA-9CB2-DE108A0A3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02" y="1606778"/>
            <a:ext cx="8114285" cy="364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19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FDAC707-25DF-4DCE-BC5E-472FFCE97901}"/>
              </a:ext>
            </a:extLst>
          </p:cNvPr>
          <p:cNvSpPr txBox="1"/>
          <p:nvPr/>
        </p:nvSpPr>
        <p:spPr>
          <a:xfrm>
            <a:off x="628073" y="609600"/>
            <a:ext cx="7407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Boundary layer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F387D47-17A1-48AA-AF44-260A4E835BF2}"/>
              </a:ext>
            </a:extLst>
          </p:cNvPr>
          <p:cNvSpPr txBox="1"/>
          <p:nvPr/>
        </p:nvSpPr>
        <p:spPr>
          <a:xfrm>
            <a:off x="9144000" y="1985469"/>
            <a:ext cx="2355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Growth in the central hours of the day, as expected.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E043920-2D76-4267-8D7F-FC00C45B2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27" y="1985469"/>
            <a:ext cx="8114285" cy="364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766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F031CF53-E5F0-48A4-854D-EC961F37472D}"/>
              </a:ext>
            </a:extLst>
          </p:cNvPr>
          <p:cNvCxnSpPr>
            <a:cxnSpLocks/>
          </p:cNvCxnSpPr>
          <p:nvPr/>
        </p:nvCxnSpPr>
        <p:spPr>
          <a:xfrm>
            <a:off x="5859262" y="3212562"/>
            <a:ext cx="0" cy="876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4DAA113-6D23-4DA2-AC37-956B018B8B13}"/>
              </a:ext>
            </a:extLst>
          </p:cNvPr>
          <p:cNvSpPr txBox="1"/>
          <p:nvPr/>
        </p:nvSpPr>
        <p:spPr>
          <a:xfrm>
            <a:off x="4440316" y="3651033"/>
            <a:ext cx="6169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Negative values below DL are filtered.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ECC03C7-985D-40A6-B217-061770BF0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4" y="338595"/>
            <a:ext cx="11683013" cy="257026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DFDCCE9-3EB1-4F4E-9999-AA489E1AA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2450" y="4175760"/>
            <a:ext cx="12192000" cy="268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840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FDAC707-25DF-4DCE-BC5E-472FFCE97901}"/>
              </a:ext>
            </a:extLst>
          </p:cNvPr>
          <p:cNvSpPr txBox="1"/>
          <p:nvPr/>
        </p:nvSpPr>
        <p:spPr>
          <a:xfrm>
            <a:off x="369455" y="258618"/>
            <a:ext cx="106772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Boundary layer averaging to ACSM timestamps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C69E53E-654C-4CCF-839C-6DE16D93D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16" y="966505"/>
            <a:ext cx="3185541" cy="217386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1821D46-B49B-49DD-97AA-587890B2F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12192000" cy="275645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399E0684-E9B2-4DB1-A5A9-E5786234C0A1}"/>
              </a:ext>
            </a:extLst>
          </p:cNvPr>
          <p:cNvSpPr txBox="1"/>
          <p:nvPr/>
        </p:nvSpPr>
        <p:spPr>
          <a:xfrm>
            <a:off x="6096000" y="3999345"/>
            <a:ext cx="436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Normalised by BL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867688A-2968-4130-99AF-6F5C4037042B}"/>
              </a:ext>
            </a:extLst>
          </p:cNvPr>
          <p:cNvSpPr txBox="1"/>
          <p:nvPr/>
        </p:nvSpPr>
        <p:spPr>
          <a:xfrm>
            <a:off x="4461164" y="1274618"/>
            <a:ext cx="540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Normalisation: </a:t>
            </a:r>
            <a:r>
              <a:rPr lang="en-GB" dirty="0" err="1"/>
              <a:t>BL_norm</a:t>
            </a:r>
            <a:r>
              <a:rPr lang="en-GB" dirty="0"/>
              <a:t> = BL/</a:t>
            </a:r>
            <a:r>
              <a:rPr lang="en-GB" dirty="0" err="1"/>
              <a:t>BL.median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8378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FDAC707-25DF-4DCE-BC5E-472FFCE97901}"/>
              </a:ext>
            </a:extLst>
          </p:cNvPr>
          <p:cNvSpPr txBox="1"/>
          <p:nvPr/>
        </p:nvSpPr>
        <p:spPr>
          <a:xfrm>
            <a:off x="369455" y="258618"/>
            <a:ext cx="106772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Boundary layer-normalised NR-PM1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2A0D876-85EC-43F3-A3B6-E3CD9E9E07C1}"/>
              </a:ext>
            </a:extLst>
          </p:cNvPr>
          <p:cNvSpPr txBox="1"/>
          <p:nvPr/>
        </p:nvSpPr>
        <p:spPr>
          <a:xfrm>
            <a:off x="559293" y="1105874"/>
            <a:ext cx="357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Normalised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DC8B8AF-7458-4B77-8DB5-63D6A3B19D57}"/>
              </a:ext>
            </a:extLst>
          </p:cNvPr>
          <p:cNvSpPr txBox="1"/>
          <p:nvPr/>
        </p:nvSpPr>
        <p:spPr>
          <a:xfrm>
            <a:off x="5319204" y="1105874"/>
            <a:ext cx="357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Raw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6196A8A5-E257-40D3-A2D3-D97657593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02" y="5098839"/>
            <a:ext cx="3941258" cy="1759161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7F4B7BF-A186-45CC-823C-58E16F7F5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48" y="1545552"/>
            <a:ext cx="3879963" cy="1759161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7849ACBF-F752-4EEF-AFD7-DF9B15CED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549" y="3304713"/>
            <a:ext cx="3879963" cy="1759161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3ABF4736-3F14-4B09-AFB9-C64F784DA4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1868" y="5063874"/>
            <a:ext cx="3879963" cy="1759162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14377648-D1E6-4D87-8D23-7DBE3CC2E6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2967" y="1545551"/>
            <a:ext cx="3941258" cy="1759162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A798BE6F-8BDB-4368-B335-726FB9FC33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1868" y="3307623"/>
            <a:ext cx="3879963" cy="1759162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3488873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FDAC707-25DF-4DCE-BC5E-472FFCE97901}"/>
              </a:ext>
            </a:extLst>
          </p:cNvPr>
          <p:cNvSpPr txBox="1"/>
          <p:nvPr/>
        </p:nvSpPr>
        <p:spPr>
          <a:xfrm>
            <a:off x="369455" y="258618"/>
            <a:ext cx="106772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Boundary layer-normalised NR-PM1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2F11456-D7F6-44C3-B27C-B7DA2C82CFE1}"/>
              </a:ext>
            </a:extLst>
          </p:cNvPr>
          <p:cNvSpPr txBox="1"/>
          <p:nvPr/>
        </p:nvSpPr>
        <p:spPr>
          <a:xfrm>
            <a:off x="559293" y="1105874"/>
            <a:ext cx="357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Normalised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8B45762-7735-4AF3-9A65-A359895A41F2}"/>
              </a:ext>
            </a:extLst>
          </p:cNvPr>
          <p:cNvSpPr txBox="1"/>
          <p:nvPr/>
        </p:nvSpPr>
        <p:spPr>
          <a:xfrm>
            <a:off x="5319204" y="1105874"/>
            <a:ext cx="357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Raw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7E3D725-97CB-4431-9AAC-A79AF01B7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92" y="5150544"/>
            <a:ext cx="3726459" cy="170573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50976E8-6C9D-487D-929E-4CA23458F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93" y="1792717"/>
            <a:ext cx="3726459" cy="170573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7058D00D-7DEF-4D7C-AFCF-91CB89AC7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294" y="3487633"/>
            <a:ext cx="3726459" cy="170573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7D735DB8-5BFD-48BD-98DD-D749C2FDA2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7860" y="5200770"/>
            <a:ext cx="3620500" cy="165723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7277D61D-F8EF-4D87-B1B5-77205C1296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7860" y="1771769"/>
            <a:ext cx="3620501" cy="165723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ABABF186-0D61-443F-A904-66B3ACC65A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7860" y="3486269"/>
            <a:ext cx="3620501" cy="165723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484519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FDAC707-25DF-4DCE-BC5E-472FFCE97901}"/>
              </a:ext>
            </a:extLst>
          </p:cNvPr>
          <p:cNvSpPr txBox="1"/>
          <p:nvPr/>
        </p:nvSpPr>
        <p:spPr>
          <a:xfrm>
            <a:off x="369455" y="258618"/>
            <a:ext cx="106772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Boundary layer-normalised NR-PM1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CEFAEEB-5130-4A3B-875A-3A6A2176C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646" y="5074721"/>
            <a:ext cx="3772067" cy="1726608"/>
          </a:xfrm>
          <a:prstGeom prst="rect">
            <a:avLst/>
          </a:prstGeom>
          <a:ln w="28575">
            <a:solidFill>
              <a:schemeClr val="accent6"/>
            </a:solidFill>
          </a:ln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11D65C6C-308F-4BCF-8450-E9D0634C7864}"/>
              </a:ext>
            </a:extLst>
          </p:cNvPr>
          <p:cNvSpPr txBox="1"/>
          <p:nvPr/>
        </p:nvSpPr>
        <p:spPr>
          <a:xfrm>
            <a:off x="559293" y="1105874"/>
            <a:ext cx="357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Normalised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23CB0F1-4DDD-493B-BEFD-3FD18728F807}"/>
              </a:ext>
            </a:extLst>
          </p:cNvPr>
          <p:cNvSpPr txBox="1"/>
          <p:nvPr/>
        </p:nvSpPr>
        <p:spPr>
          <a:xfrm>
            <a:off x="5319204" y="1105874"/>
            <a:ext cx="357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Raw</a:t>
            </a:r>
          </a:p>
        </p:txBody>
      </p:sp>
      <p:pic>
        <p:nvPicPr>
          <p:cNvPr id="36" name="Imagen 35">
            <a:extLst>
              <a:ext uri="{FF2B5EF4-FFF2-40B4-BE49-F238E27FC236}">
                <a16:creationId xmlns:a16="http://schemas.microsoft.com/office/drawing/2014/main" id="{F6880DF9-8EEE-4AC7-8C1F-E7C422269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042" y="5128936"/>
            <a:ext cx="3772067" cy="1699502"/>
          </a:xfrm>
          <a:prstGeom prst="rect">
            <a:avLst/>
          </a:prstGeom>
          <a:ln w="28575">
            <a:solidFill>
              <a:schemeClr val="accent6"/>
            </a:solidFill>
          </a:ln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42FCED0F-EAA9-4D8F-ADB6-5ADB3C9143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646" y="1629187"/>
            <a:ext cx="3772067" cy="1699502"/>
          </a:xfrm>
          <a:prstGeom prst="rect">
            <a:avLst/>
          </a:prstGeom>
          <a:ln w="28575">
            <a:solidFill>
              <a:schemeClr val="accent6"/>
            </a:solidFill>
          </a:ln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4FBE0A89-4BE4-4332-A5EA-584D765912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646" y="3328689"/>
            <a:ext cx="3772067" cy="1726608"/>
          </a:xfrm>
          <a:prstGeom prst="rect">
            <a:avLst/>
          </a:prstGeom>
          <a:ln w="28575">
            <a:solidFill>
              <a:schemeClr val="accent6"/>
            </a:solidFill>
          </a:ln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4C1A2B38-A4DB-4628-995F-40A5D6B08E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0943" y="1629187"/>
            <a:ext cx="3808166" cy="1726609"/>
          </a:xfrm>
          <a:prstGeom prst="rect">
            <a:avLst/>
          </a:prstGeom>
          <a:ln w="28575">
            <a:solidFill>
              <a:schemeClr val="accent6"/>
            </a:solidFill>
          </a:ln>
        </p:spPr>
      </p:pic>
      <p:pic>
        <p:nvPicPr>
          <p:cNvPr id="47" name="Imagen 46">
            <a:extLst>
              <a:ext uri="{FF2B5EF4-FFF2-40B4-BE49-F238E27FC236}">
                <a16:creationId xmlns:a16="http://schemas.microsoft.com/office/drawing/2014/main" id="{F2DAF720-2B93-4019-8089-F0EE81EE63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0943" y="3355796"/>
            <a:ext cx="3808166" cy="1726609"/>
          </a:xfrm>
          <a:prstGeom prst="rect">
            <a:avLst/>
          </a:prstGeom>
          <a:ln w="28575"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3624431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FDAC707-25DF-4DCE-BC5E-472FFCE97901}"/>
              </a:ext>
            </a:extLst>
          </p:cNvPr>
          <p:cNvSpPr txBox="1"/>
          <p:nvPr/>
        </p:nvSpPr>
        <p:spPr>
          <a:xfrm>
            <a:off x="369455" y="258618"/>
            <a:ext cx="106772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Boundary layer-normalised NR-PM1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16D6850-C0F0-46B4-9B40-DE9491C1C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" y="5078337"/>
            <a:ext cx="3887976" cy="1779663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2223C13-E517-4DA8-92C0-66C3A40F2B70}"/>
              </a:ext>
            </a:extLst>
          </p:cNvPr>
          <p:cNvSpPr txBox="1"/>
          <p:nvPr/>
        </p:nvSpPr>
        <p:spPr>
          <a:xfrm>
            <a:off x="559293" y="1105874"/>
            <a:ext cx="357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Normalised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AAFFDCB-A8FD-45F2-808C-82964B2C6A84}"/>
              </a:ext>
            </a:extLst>
          </p:cNvPr>
          <p:cNvSpPr txBox="1"/>
          <p:nvPr/>
        </p:nvSpPr>
        <p:spPr>
          <a:xfrm>
            <a:off x="5319204" y="1105874"/>
            <a:ext cx="357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Raw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043E553-983B-4DE7-B347-D4F963E0C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82406"/>
            <a:ext cx="3887975" cy="1751725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FEA4405-2293-44D0-985A-B87155F6E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28092"/>
            <a:ext cx="3887975" cy="1779663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367AB852-F6DF-4A7C-B71A-DAA6D386F4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9204" y="5007755"/>
            <a:ext cx="3949986" cy="1779664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16DBB94A-61E0-4883-8CEF-E92091C0BE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9204" y="1482406"/>
            <a:ext cx="3887976" cy="1779663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CA0BF265-604C-4300-A0C5-2765218510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19204" y="3220892"/>
            <a:ext cx="3887976" cy="1779663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217865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FDAC707-25DF-4DCE-BC5E-472FFCE97901}"/>
              </a:ext>
            </a:extLst>
          </p:cNvPr>
          <p:cNvSpPr txBox="1"/>
          <p:nvPr/>
        </p:nvSpPr>
        <p:spPr>
          <a:xfrm>
            <a:off x="369455" y="258618"/>
            <a:ext cx="106772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Boundary layer-normalised NR-PM1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02B4CC1-CECC-41B0-88ED-F6BF1B9F2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64" y="5106333"/>
            <a:ext cx="3826811" cy="175166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D36F75C6-EC8B-4F63-8DB9-D0143FCD5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147" y="5106332"/>
            <a:ext cx="3826812" cy="175166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90685437-6668-4F29-80DD-4A186260A868}"/>
              </a:ext>
            </a:extLst>
          </p:cNvPr>
          <p:cNvSpPr txBox="1"/>
          <p:nvPr/>
        </p:nvSpPr>
        <p:spPr>
          <a:xfrm>
            <a:off x="559293" y="1105874"/>
            <a:ext cx="357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Normalised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CAD33BE-7C24-4F9A-9210-E13C0C4A0DBF}"/>
              </a:ext>
            </a:extLst>
          </p:cNvPr>
          <p:cNvSpPr txBox="1"/>
          <p:nvPr/>
        </p:nvSpPr>
        <p:spPr>
          <a:xfrm>
            <a:off x="5319204" y="1105874"/>
            <a:ext cx="357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Raw</a:t>
            </a: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B2DEFB43-56EB-41B7-8DBB-0D3BEDC54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064" y="1587577"/>
            <a:ext cx="3826811" cy="170278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7950E07A-C366-4191-9A6A-8718F13270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064" y="3328089"/>
            <a:ext cx="3826812" cy="170278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88586C71-7AC9-4447-96F0-C82E8225D0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7143" y="1545707"/>
            <a:ext cx="3826811" cy="1751666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F1165216-72DD-499C-B40E-E74FA46871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7144" y="3282313"/>
            <a:ext cx="3826815" cy="1751668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0948AA18-D547-4A85-A6DD-427210C0F5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7138" y="1530648"/>
            <a:ext cx="3826811" cy="175166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CB26B235-02A7-47BA-9098-1ED7F0F65E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7139" y="3267254"/>
            <a:ext cx="3826815" cy="175166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210221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FDAC707-25DF-4DCE-BC5E-472FFCE97901}"/>
              </a:ext>
            </a:extLst>
          </p:cNvPr>
          <p:cNvSpPr txBox="1"/>
          <p:nvPr/>
        </p:nvSpPr>
        <p:spPr>
          <a:xfrm>
            <a:off x="369455" y="258618"/>
            <a:ext cx="106772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Boundary layer-normalised OA compounds</a:t>
            </a:r>
          </a:p>
          <a:p>
            <a:endParaRPr lang="en-GB" sz="40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0685437-6668-4F29-80DD-4A186260A868}"/>
              </a:ext>
            </a:extLst>
          </p:cNvPr>
          <p:cNvSpPr txBox="1"/>
          <p:nvPr/>
        </p:nvSpPr>
        <p:spPr>
          <a:xfrm>
            <a:off x="559293" y="1105874"/>
            <a:ext cx="357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Normalised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CAD33BE-7C24-4F9A-9210-E13C0C4A0DBF}"/>
              </a:ext>
            </a:extLst>
          </p:cNvPr>
          <p:cNvSpPr txBox="1"/>
          <p:nvPr/>
        </p:nvSpPr>
        <p:spPr>
          <a:xfrm>
            <a:off x="5319204" y="1105874"/>
            <a:ext cx="357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Raw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772734B-73B8-4C17-904C-9D7735490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143" y="5034319"/>
            <a:ext cx="3828137" cy="1735664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818B3F3-E46D-4FB9-9248-7A7E3E5D2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386" y="1546930"/>
            <a:ext cx="3845893" cy="1732765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AB6229AF-A6AB-48E4-AED1-E344647BE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1387" y="3298709"/>
            <a:ext cx="3845893" cy="1716596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622D3BAD-1539-4A04-8645-4401D78488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892" y="5046692"/>
            <a:ext cx="3991655" cy="1798438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C5425727-3416-4EE0-AC86-AF17F59DF8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892" y="1500271"/>
            <a:ext cx="3991655" cy="1798438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80C80315-7B18-4708-A9EE-40339F5350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0093" y="3279641"/>
            <a:ext cx="4029253" cy="1798438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390322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FDAC707-25DF-4DCE-BC5E-472FFCE97901}"/>
              </a:ext>
            </a:extLst>
          </p:cNvPr>
          <p:cNvSpPr txBox="1"/>
          <p:nvPr/>
        </p:nvSpPr>
        <p:spPr>
          <a:xfrm>
            <a:off x="369455" y="258618"/>
            <a:ext cx="106772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Boundary layer-normalised OA compounds</a:t>
            </a:r>
          </a:p>
          <a:p>
            <a:endParaRPr lang="en-GB" sz="40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0685437-6668-4F29-80DD-4A186260A868}"/>
              </a:ext>
            </a:extLst>
          </p:cNvPr>
          <p:cNvSpPr txBox="1"/>
          <p:nvPr/>
        </p:nvSpPr>
        <p:spPr>
          <a:xfrm>
            <a:off x="559293" y="1105874"/>
            <a:ext cx="357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Normalised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CAD33BE-7C24-4F9A-9210-E13C0C4A0DBF}"/>
              </a:ext>
            </a:extLst>
          </p:cNvPr>
          <p:cNvSpPr txBox="1"/>
          <p:nvPr/>
        </p:nvSpPr>
        <p:spPr>
          <a:xfrm>
            <a:off x="5319204" y="1105874"/>
            <a:ext cx="357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Raw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09AB3C0-9EF9-4811-B5AE-54F03BF35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544" y="5098797"/>
            <a:ext cx="3898534" cy="1740091"/>
          </a:xfrm>
          <a:prstGeom prst="rect">
            <a:avLst/>
          </a:prstGeom>
          <a:ln w="28575">
            <a:solidFill>
              <a:schemeClr val="bg1">
                <a:lumMod val="50000"/>
              </a:schemeClr>
            </a:solidFill>
          </a:ln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F5760E5-6502-4408-9D8D-C7AC6EF08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544" y="1582057"/>
            <a:ext cx="3862154" cy="1740091"/>
          </a:xfrm>
          <a:prstGeom prst="rect">
            <a:avLst/>
          </a:prstGeom>
          <a:ln w="28575">
            <a:solidFill>
              <a:schemeClr val="bg1">
                <a:lumMod val="50000"/>
              </a:schemeClr>
            </a:solidFill>
          </a:ln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FF83F414-5230-42DA-920E-8E23A2EF7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0545" y="3317640"/>
            <a:ext cx="3862154" cy="1740091"/>
          </a:xfrm>
          <a:prstGeom prst="rect">
            <a:avLst/>
          </a:prstGeom>
          <a:ln w="28575">
            <a:solidFill>
              <a:schemeClr val="bg1">
                <a:lumMod val="50000"/>
              </a:schemeClr>
            </a:solidFill>
          </a:ln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1B6F5891-685E-4585-989D-082010B664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306" y="5146108"/>
            <a:ext cx="3792536" cy="1692780"/>
          </a:xfrm>
          <a:prstGeom prst="rect">
            <a:avLst/>
          </a:prstGeom>
          <a:ln w="28575">
            <a:solidFill>
              <a:schemeClr val="bg1">
                <a:lumMod val="50000"/>
              </a:schemeClr>
            </a:solidFill>
          </a:ln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4D9E8A96-4954-48FD-BCE7-A174626A5B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1306" y="1697680"/>
            <a:ext cx="3792536" cy="1708724"/>
          </a:xfrm>
          <a:prstGeom prst="rect">
            <a:avLst/>
          </a:prstGeom>
          <a:ln w="28575">
            <a:solidFill>
              <a:schemeClr val="bg1">
                <a:lumMod val="50000"/>
              </a:schemeClr>
            </a:solidFill>
          </a:ln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6AAD51F1-0D27-49B3-897B-0508682F69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1306" y="3451596"/>
            <a:ext cx="3792536" cy="1692780"/>
          </a:xfrm>
          <a:prstGeom prst="rect">
            <a:avLst/>
          </a:prstGeom>
          <a:ln w="28575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74933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FDAC707-25DF-4DCE-BC5E-472FFCE97901}"/>
              </a:ext>
            </a:extLst>
          </p:cNvPr>
          <p:cNvSpPr txBox="1"/>
          <p:nvPr/>
        </p:nvSpPr>
        <p:spPr>
          <a:xfrm>
            <a:off x="369455" y="258618"/>
            <a:ext cx="106772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Boundary layer-normalised OA compounds</a:t>
            </a:r>
          </a:p>
          <a:p>
            <a:endParaRPr lang="en-GB" sz="40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0685437-6668-4F29-80DD-4A186260A868}"/>
              </a:ext>
            </a:extLst>
          </p:cNvPr>
          <p:cNvSpPr txBox="1"/>
          <p:nvPr/>
        </p:nvSpPr>
        <p:spPr>
          <a:xfrm>
            <a:off x="559293" y="1105874"/>
            <a:ext cx="357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Normalised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CAD33BE-7C24-4F9A-9210-E13C0C4A0DBF}"/>
              </a:ext>
            </a:extLst>
          </p:cNvPr>
          <p:cNvSpPr txBox="1"/>
          <p:nvPr/>
        </p:nvSpPr>
        <p:spPr>
          <a:xfrm>
            <a:off x="5319204" y="1105874"/>
            <a:ext cx="357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Raw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1D1AEB9-BA1C-476E-8876-126A054F4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090" y="4950111"/>
            <a:ext cx="3737718" cy="1684027"/>
          </a:xfrm>
          <a:prstGeom prst="rect">
            <a:avLst/>
          </a:prstGeom>
          <a:ln w="38100">
            <a:solidFill>
              <a:schemeClr val="accent5"/>
            </a:solidFill>
          </a:ln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72D31C21-6933-4DE1-8ADC-3460D04516FC}"/>
              </a:ext>
            </a:extLst>
          </p:cNvPr>
          <p:cNvSpPr txBox="1"/>
          <p:nvPr/>
        </p:nvSpPr>
        <p:spPr>
          <a:xfrm>
            <a:off x="9261405" y="873004"/>
            <a:ext cx="1867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5"/>
                </a:solidFill>
              </a:rPr>
              <a:t>Amine-OA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B678E269-05FA-4244-964E-DD55F5D74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638" y="1488561"/>
            <a:ext cx="3737718" cy="1684027"/>
          </a:xfrm>
          <a:prstGeom prst="rect">
            <a:avLst/>
          </a:prstGeom>
          <a:ln w="38100">
            <a:solidFill>
              <a:schemeClr val="accent5"/>
            </a:solidFill>
          </a:ln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C297BEE9-4EDC-40BD-90DF-CDE40AB13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1456" y="3193787"/>
            <a:ext cx="3804082" cy="1713927"/>
          </a:xfrm>
          <a:prstGeom prst="rect">
            <a:avLst/>
          </a:prstGeom>
          <a:ln w="38100">
            <a:solidFill>
              <a:schemeClr val="accent5"/>
            </a:solidFill>
          </a:ln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201242B3-4FAE-42EA-BDBB-E37327D93E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4850" y="4950111"/>
            <a:ext cx="3769901" cy="1698527"/>
          </a:xfrm>
          <a:prstGeom prst="rect">
            <a:avLst/>
          </a:prstGeom>
          <a:ln w="28575">
            <a:solidFill>
              <a:schemeClr val="accent5"/>
            </a:solidFill>
          </a:ln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1DE11152-DF39-48BF-92CC-E86EF6C1A7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9341" y="1582057"/>
            <a:ext cx="3805410" cy="1698527"/>
          </a:xfrm>
          <a:prstGeom prst="rect">
            <a:avLst/>
          </a:prstGeom>
          <a:ln w="28575">
            <a:solidFill>
              <a:schemeClr val="accent5"/>
            </a:solidFill>
          </a:ln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F3065C91-BCE0-474D-9EB0-40B579F1A5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4851" y="3251584"/>
            <a:ext cx="3769901" cy="1698527"/>
          </a:xfrm>
          <a:prstGeom prst="rect">
            <a:avLst/>
          </a:prstGeom>
          <a:ln w="28575"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959777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FDAC707-25DF-4DCE-BC5E-472FFCE97901}"/>
              </a:ext>
            </a:extLst>
          </p:cNvPr>
          <p:cNvSpPr txBox="1"/>
          <p:nvPr/>
        </p:nvSpPr>
        <p:spPr>
          <a:xfrm>
            <a:off x="369455" y="258618"/>
            <a:ext cx="106772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Boundary layer-normalised OA compounds</a:t>
            </a:r>
          </a:p>
          <a:p>
            <a:endParaRPr lang="en-GB" sz="40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0685437-6668-4F29-80DD-4A186260A868}"/>
              </a:ext>
            </a:extLst>
          </p:cNvPr>
          <p:cNvSpPr txBox="1"/>
          <p:nvPr/>
        </p:nvSpPr>
        <p:spPr>
          <a:xfrm>
            <a:off x="559293" y="1105874"/>
            <a:ext cx="357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Normalised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CAD33BE-7C24-4F9A-9210-E13C0C4A0DBF}"/>
              </a:ext>
            </a:extLst>
          </p:cNvPr>
          <p:cNvSpPr txBox="1"/>
          <p:nvPr/>
        </p:nvSpPr>
        <p:spPr>
          <a:xfrm>
            <a:off x="5319204" y="1105874"/>
            <a:ext cx="357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Raw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CDBBEAC-FAB6-46E1-9CD3-9B61F6759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812" y="5155192"/>
            <a:ext cx="3779402" cy="1702808"/>
          </a:xfrm>
          <a:prstGeom prst="rect">
            <a:avLst/>
          </a:prstGeom>
          <a:ln w="38100">
            <a:solidFill>
              <a:srgbClr val="996633"/>
            </a:solidFill>
          </a:ln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67E0B3E-0633-40F5-B292-DDB74EF66F4E}"/>
              </a:ext>
            </a:extLst>
          </p:cNvPr>
          <p:cNvSpPr txBox="1"/>
          <p:nvPr/>
        </p:nvSpPr>
        <p:spPr>
          <a:xfrm>
            <a:off x="9261405" y="873004"/>
            <a:ext cx="1867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996633"/>
                </a:solidFill>
              </a:rPr>
              <a:t>BBOA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6DF55344-FE55-40A2-A0E2-D028AD816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812" y="1634936"/>
            <a:ext cx="3807578" cy="1715502"/>
          </a:xfrm>
          <a:prstGeom prst="rect">
            <a:avLst/>
          </a:prstGeom>
          <a:ln w="38100">
            <a:solidFill>
              <a:srgbClr val="996633"/>
            </a:solidFill>
          </a:ln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CD9D6008-2E57-418F-9D0E-0A97C45D56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0812" y="3386811"/>
            <a:ext cx="3807578" cy="1715502"/>
          </a:xfrm>
          <a:prstGeom prst="rect">
            <a:avLst/>
          </a:prstGeom>
          <a:ln w="38100">
            <a:solidFill>
              <a:srgbClr val="996633"/>
            </a:solidFill>
          </a:ln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38B2A862-CFDC-49AA-9C76-0BD4D199A2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2434" y="5102313"/>
            <a:ext cx="3896770" cy="1755687"/>
          </a:xfrm>
          <a:prstGeom prst="rect">
            <a:avLst/>
          </a:prstGeom>
          <a:ln w="38100">
            <a:solidFill>
              <a:srgbClr val="996633"/>
            </a:solidFill>
          </a:ln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D109F4BE-45E7-4975-9296-12AA7327C3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4082" y="1479123"/>
            <a:ext cx="3933474" cy="1755687"/>
          </a:xfrm>
          <a:prstGeom prst="rect">
            <a:avLst/>
          </a:prstGeom>
          <a:ln w="38100">
            <a:solidFill>
              <a:srgbClr val="996633"/>
            </a:solidFill>
          </a:ln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B5C37B0B-7248-4DC3-89C6-337486DCD2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2434" y="3290718"/>
            <a:ext cx="3896770" cy="1755687"/>
          </a:xfrm>
          <a:prstGeom prst="rect">
            <a:avLst/>
          </a:prstGeom>
          <a:ln w="38100">
            <a:solidFill>
              <a:srgbClr val="996633"/>
            </a:solidFill>
          </a:ln>
        </p:spPr>
      </p:pic>
    </p:spTree>
    <p:extLst>
      <p:ext uri="{BB962C8B-B14F-4D97-AF65-F5344CB8AC3E}">
        <p14:creationId xmlns:p14="http://schemas.microsoft.com/office/powerpoint/2010/main" val="3469729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B194B16-759D-4C14-A81D-5417DF80D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41" y="1746460"/>
            <a:ext cx="11060317" cy="336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8985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FDAC707-25DF-4DCE-BC5E-472FFCE97901}"/>
              </a:ext>
            </a:extLst>
          </p:cNvPr>
          <p:cNvSpPr txBox="1"/>
          <p:nvPr/>
        </p:nvSpPr>
        <p:spPr>
          <a:xfrm>
            <a:off x="369455" y="258618"/>
            <a:ext cx="106772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Boundary layer-normalised OA compounds</a:t>
            </a:r>
          </a:p>
          <a:p>
            <a:endParaRPr lang="en-GB" sz="40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0685437-6668-4F29-80DD-4A186260A868}"/>
              </a:ext>
            </a:extLst>
          </p:cNvPr>
          <p:cNvSpPr txBox="1"/>
          <p:nvPr/>
        </p:nvSpPr>
        <p:spPr>
          <a:xfrm>
            <a:off x="559293" y="1105874"/>
            <a:ext cx="357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Normalised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CAD33BE-7C24-4F9A-9210-E13C0C4A0DBF}"/>
              </a:ext>
            </a:extLst>
          </p:cNvPr>
          <p:cNvSpPr txBox="1"/>
          <p:nvPr/>
        </p:nvSpPr>
        <p:spPr>
          <a:xfrm>
            <a:off x="5319204" y="1105874"/>
            <a:ext cx="357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Raw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67E0B3E-0633-40F5-B292-DDB74EF66F4E}"/>
              </a:ext>
            </a:extLst>
          </p:cNvPr>
          <p:cNvSpPr txBox="1"/>
          <p:nvPr/>
        </p:nvSpPr>
        <p:spPr>
          <a:xfrm>
            <a:off x="9261405" y="873004"/>
            <a:ext cx="1867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92D050"/>
                </a:solidFill>
              </a:rPr>
              <a:t>LO-OOA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9515C1C-8D5E-442C-A67E-DECADDA04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008" y="5064225"/>
            <a:ext cx="3958627" cy="1783557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CCB9B58D-1998-4B5F-9296-DA4A772B1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683" y="1396224"/>
            <a:ext cx="3980952" cy="1822222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F08DFD1A-3D93-4318-BBE9-477966697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2007" y="3252221"/>
            <a:ext cx="3958628" cy="1812004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E5EC4D78-24FF-4C1C-A6AE-D2E1DF628F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8634" y="5050001"/>
            <a:ext cx="3958626" cy="1812003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03A9A8BB-C786-4453-9E61-32EB166F90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8634" y="1440218"/>
            <a:ext cx="3958626" cy="1812003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08296790-BED4-4C80-BC76-0C33054781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7729" y="3252222"/>
            <a:ext cx="3958626" cy="1812003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6582295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FDAC707-25DF-4DCE-BC5E-472FFCE97901}"/>
              </a:ext>
            </a:extLst>
          </p:cNvPr>
          <p:cNvSpPr txBox="1"/>
          <p:nvPr/>
        </p:nvSpPr>
        <p:spPr>
          <a:xfrm>
            <a:off x="369455" y="258618"/>
            <a:ext cx="106772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Boundary layer-normalised OA compounds</a:t>
            </a:r>
          </a:p>
          <a:p>
            <a:endParaRPr lang="en-GB" sz="40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0685437-6668-4F29-80DD-4A186260A868}"/>
              </a:ext>
            </a:extLst>
          </p:cNvPr>
          <p:cNvSpPr txBox="1"/>
          <p:nvPr/>
        </p:nvSpPr>
        <p:spPr>
          <a:xfrm>
            <a:off x="559293" y="1105874"/>
            <a:ext cx="357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Normalised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CAD33BE-7C24-4F9A-9210-E13C0C4A0DBF}"/>
              </a:ext>
            </a:extLst>
          </p:cNvPr>
          <p:cNvSpPr txBox="1"/>
          <p:nvPr/>
        </p:nvSpPr>
        <p:spPr>
          <a:xfrm>
            <a:off x="5319204" y="1105874"/>
            <a:ext cx="357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Raw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67E0B3E-0633-40F5-B292-DDB74EF66F4E}"/>
              </a:ext>
            </a:extLst>
          </p:cNvPr>
          <p:cNvSpPr txBox="1"/>
          <p:nvPr/>
        </p:nvSpPr>
        <p:spPr>
          <a:xfrm>
            <a:off x="9261405" y="873004"/>
            <a:ext cx="1867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4F7921"/>
                </a:solidFill>
              </a:rPr>
              <a:t>MO-OOA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B5CBA13-812F-4DA2-A896-E0E854FCB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265" y="5135519"/>
            <a:ext cx="3770847" cy="1698953"/>
          </a:xfrm>
          <a:prstGeom prst="rect">
            <a:avLst/>
          </a:prstGeom>
          <a:ln w="28575">
            <a:solidFill>
              <a:srgbClr val="4F7921"/>
            </a:solidFill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D229635-F79E-4557-9B20-FBDFF5E2C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265" y="1693185"/>
            <a:ext cx="3770847" cy="1726050"/>
          </a:xfrm>
          <a:prstGeom prst="rect">
            <a:avLst/>
          </a:prstGeom>
          <a:ln w="28575">
            <a:solidFill>
              <a:srgbClr val="4F7921"/>
            </a:solidFill>
          </a:ln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EA497B2-2348-4D74-9B05-EC45B38C80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3265" y="3429000"/>
            <a:ext cx="3770847" cy="1726050"/>
          </a:xfrm>
          <a:prstGeom prst="rect">
            <a:avLst/>
          </a:prstGeom>
          <a:ln w="28575">
            <a:solidFill>
              <a:srgbClr val="4F7921"/>
            </a:solidFill>
          </a:ln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C18DBF23-6125-406F-ADD3-F1D5BEF75B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9425" y="5088104"/>
            <a:ext cx="3815236" cy="1746368"/>
          </a:xfrm>
          <a:prstGeom prst="rect">
            <a:avLst/>
          </a:prstGeom>
          <a:ln w="38100">
            <a:solidFill>
              <a:srgbClr val="4F7921"/>
            </a:solidFill>
          </a:ln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98DAC350-A407-488F-9444-8527B8FCEE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9425" y="1626239"/>
            <a:ext cx="3815236" cy="1746368"/>
          </a:xfrm>
          <a:prstGeom prst="rect">
            <a:avLst/>
          </a:prstGeom>
          <a:ln w="38100">
            <a:solidFill>
              <a:srgbClr val="4F7921"/>
            </a:solidFill>
          </a:ln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1CEB722C-97F6-493B-8D16-6CC0B0DF4D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9425" y="3372607"/>
            <a:ext cx="3815236" cy="1746368"/>
          </a:xfrm>
          <a:prstGeom prst="rect">
            <a:avLst/>
          </a:prstGeom>
          <a:ln w="38100">
            <a:solidFill>
              <a:srgbClr val="4F7921"/>
            </a:solidFill>
          </a:ln>
        </p:spPr>
      </p:pic>
    </p:spTree>
    <p:extLst>
      <p:ext uri="{BB962C8B-B14F-4D97-AF65-F5344CB8AC3E}">
        <p14:creationId xmlns:p14="http://schemas.microsoft.com/office/powerpoint/2010/main" val="12930501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FF0DCB4-2017-4B47-92EF-978283187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55" y="1784555"/>
            <a:ext cx="4838095" cy="3288889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803E98F9-4C57-42B4-A129-C873B824D4B7}"/>
              </a:ext>
            </a:extLst>
          </p:cNvPr>
          <p:cNvSpPr txBox="1"/>
          <p:nvPr/>
        </p:nvSpPr>
        <p:spPr>
          <a:xfrm>
            <a:off x="369455" y="258618"/>
            <a:ext cx="106772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Ions study</a:t>
            </a:r>
          </a:p>
          <a:p>
            <a:endParaRPr lang="en-GB" sz="4000" dirty="0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F2183D23-9A73-4515-8C0C-202D2798C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199" y="600365"/>
            <a:ext cx="6769234" cy="599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4869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14">
            <a:extLst>
              <a:ext uri="{FF2B5EF4-FFF2-40B4-BE49-F238E27FC236}">
                <a16:creationId xmlns:a16="http://schemas.microsoft.com/office/drawing/2014/main" id="{803E98F9-4C57-42B4-A129-C873B824D4B7}"/>
              </a:ext>
            </a:extLst>
          </p:cNvPr>
          <p:cNvSpPr txBox="1"/>
          <p:nvPr/>
        </p:nvSpPr>
        <p:spPr>
          <a:xfrm>
            <a:off x="369455" y="258618"/>
            <a:ext cx="106772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Ratios study</a:t>
            </a:r>
          </a:p>
          <a:p>
            <a:endParaRPr lang="en-GB" sz="40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89A6BBA-91B1-4E9A-B861-595B57A5F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5" y="1169299"/>
            <a:ext cx="5560291" cy="504215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B70B0EC-286E-4FD1-BF03-68F38568D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649" y="674254"/>
            <a:ext cx="6289696" cy="571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64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14">
            <a:extLst>
              <a:ext uri="{FF2B5EF4-FFF2-40B4-BE49-F238E27FC236}">
                <a16:creationId xmlns:a16="http://schemas.microsoft.com/office/drawing/2014/main" id="{803E98F9-4C57-42B4-A129-C873B824D4B7}"/>
              </a:ext>
            </a:extLst>
          </p:cNvPr>
          <p:cNvSpPr txBox="1"/>
          <p:nvPr/>
        </p:nvSpPr>
        <p:spPr>
          <a:xfrm>
            <a:off x="369455" y="258618"/>
            <a:ext cx="70750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Ratio SOA freshness (f43/f44)</a:t>
            </a:r>
          </a:p>
          <a:p>
            <a:endParaRPr lang="en-GB" sz="40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AFA8B51-E855-4209-9A5D-BE7F78850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27" y="2048625"/>
            <a:ext cx="6065529" cy="129563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2C9465B-CD91-4349-8447-36409A7CBC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27" y="3429000"/>
            <a:ext cx="6065529" cy="261850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3F819D5-10AA-4E83-ACA8-0F21FDD110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800" y="2035808"/>
            <a:ext cx="5138397" cy="2122748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8CB2A1E6-A224-4772-93A0-B2A4AE976A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369" y="4158556"/>
            <a:ext cx="5138396" cy="215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3649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14">
            <a:extLst>
              <a:ext uri="{FF2B5EF4-FFF2-40B4-BE49-F238E27FC236}">
                <a16:creationId xmlns:a16="http://schemas.microsoft.com/office/drawing/2014/main" id="{803E98F9-4C57-42B4-A129-C873B824D4B7}"/>
              </a:ext>
            </a:extLst>
          </p:cNvPr>
          <p:cNvSpPr txBox="1"/>
          <p:nvPr/>
        </p:nvSpPr>
        <p:spPr>
          <a:xfrm>
            <a:off x="369455" y="258618"/>
            <a:ext cx="51515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Ratio POA/SOA</a:t>
            </a:r>
          </a:p>
          <a:p>
            <a:endParaRPr lang="en-GB" sz="40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9E495A8-9944-4B02-AD71-404282C26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6" y="2157936"/>
            <a:ext cx="5950521" cy="127106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2C46EC3-15B4-48FE-BEF1-D5E318B5D4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6" y="3575709"/>
            <a:ext cx="5950521" cy="249506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5F12D67-A944-4572-A8A6-E64BEB8D60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418" y="3969694"/>
            <a:ext cx="4951946" cy="210107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058A279-E5A7-4759-9AE5-BA3057EFFE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418" y="1828277"/>
            <a:ext cx="4951946" cy="207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831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14">
            <a:extLst>
              <a:ext uri="{FF2B5EF4-FFF2-40B4-BE49-F238E27FC236}">
                <a16:creationId xmlns:a16="http://schemas.microsoft.com/office/drawing/2014/main" id="{803E98F9-4C57-42B4-A129-C873B824D4B7}"/>
              </a:ext>
            </a:extLst>
          </p:cNvPr>
          <p:cNvSpPr txBox="1"/>
          <p:nvPr/>
        </p:nvSpPr>
        <p:spPr>
          <a:xfrm>
            <a:off x="369455" y="258618"/>
            <a:ext cx="106772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Traffic</a:t>
            </a:r>
          </a:p>
          <a:p>
            <a:endParaRPr lang="en-GB" sz="40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0E88A7D-65D3-4E29-A698-061D60478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9" y="1517402"/>
            <a:ext cx="6373091" cy="138582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C46885E-0975-4D66-9293-080705C1A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037921"/>
            <a:ext cx="6066916" cy="255606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B0F0086-7E84-4CE0-97D3-E7BF567CBA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3037921"/>
            <a:ext cx="6096000" cy="255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819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14">
            <a:extLst>
              <a:ext uri="{FF2B5EF4-FFF2-40B4-BE49-F238E27FC236}">
                <a16:creationId xmlns:a16="http://schemas.microsoft.com/office/drawing/2014/main" id="{803E98F9-4C57-42B4-A129-C873B824D4B7}"/>
              </a:ext>
            </a:extLst>
          </p:cNvPr>
          <p:cNvSpPr txBox="1"/>
          <p:nvPr/>
        </p:nvSpPr>
        <p:spPr>
          <a:xfrm>
            <a:off x="369455" y="258618"/>
            <a:ext cx="44599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Biomass burning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A78413E-4A15-4A79-B3DF-13CFFE224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4" y="1556544"/>
            <a:ext cx="6687127" cy="1409234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013523E-1914-4911-8C52-F37BF46E4F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4" y="2965778"/>
            <a:ext cx="5936162" cy="2452316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F76BA6F0-81E6-4207-B052-CC6815D789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526" y="2965778"/>
            <a:ext cx="5936161" cy="245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7537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14">
            <a:extLst>
              <a:ext uri="{FF2B5EF4-FFF2-40B4-BE49-F238E27FC236}">
                <a16:creationId xmlns:a16="http://schemas.microsoft.com/office/drawing/2014/main" id="{803E98F9-4C57-42B4-A129-C873B824D4B7}"/>
              </a:ext>
            </a:extLst>
          </p:cNvPr>
          <p:cNvSpPr txBox="1"/>
          <p:nvPr/>
        </p:nvSpPr>
        <p:spPr>
          <a:xfrm>
            <a:off x="369455" y="258618"/>
            <a:ext cx="106772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OC</a:t>
            </a:r>
          </a:p>
          <a:p>
            <a:endParaRPr lang="en-GB" sz="40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476BD0D-EE0A-40E3-A912-29E4E0F3B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435" y="1086078"/>
            <a:ext cx="9333333" cy="199365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E8145DF-CD1F-41B9-B29F-75EC8C8704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0" y="3079729"/>
            <a:ext cx="6072020" cy="254600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A783CA2-6B61-4EDB-9BCD-6CB8DF63BD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79729"/>
            <a:ext cx="6096000" cy="255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9671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14">
            <a:extLst>
              <a:ext uri="{FF2B5EF4-FFF2-40B4-BE49-F238E27FC236}">
                <a16:creationId xmlns:a16="http://schemas.microsoft.com/office/drawing/2014/main" id="{803E98F9-4C57-42B4-A129-C873B824D4B7}"/>
              </a:ext>
            </a:extLst>
          </p:cNvPr>
          <p:cNvSpPr txBox="1"/>
          <p:nvPr/>
        </p:nvSpPr>
        <p:spPr>
          <a:xfrm>
            <a:off x="369455" y="258618"/>
            <a:ext cx="35100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Ratio OA:OC</a:t>
            </a:r>
          </a:p>
          <a:p>
            <a:endParaRPr lang="en-GB" sz="4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224AFF9-77B4-4076-99F3-5C3E77692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13" y="1144282"/>
            <a:ext cx="9460317" cy="205714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1080BDB-1FD5-4BEE-83A5-16CF6E73B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55" y="3465360"/>
            <a:ext cx="5650572" cy="240125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29F6DA4-BB62-445B-A8C0-DABBC7993D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027" y="3465359"/>
            <a:ext cx="5726805" cy="2401256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B2BDE381-EF5E-485C-A4C1-3A91154FD90F}"/>
              </a:ext>
            </a:extLst>
          </p:cNvPr>
          <p:cNvSpPr txBox="1"/>
          <p:nvPr/>
        </p:nvSpPr>
        <p:spPr>
          <a:xfrm>
            <a:off x="3510958" y="411956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Parametrising OA and OA/OC</a:t>
            </a:r>
          </a:p>
        </p:txBody>
      </p:sp>
    </p:spTree>
    <p:extLst>
      <p:ext uri="{BB962C8B-B14F-4D97-AF65-F5344CB8AC3E}">
        <p14:creationId xmlns:p14="http://schemas.microsoft.com/office/powerpoint/2010/main" val="3496486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3A042F4-045E-482F-8413-D6E7DF83E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965"/>
            <a:ext cx="7733333" cy="351746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92D7B01-6A7E-46C8-A2CC-D6D3EA06D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75" y="3758425"/>
            <a:ext cx="5502276" cy="292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234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14">
            <a:extLst>
              <a:ext uri="{FF2B5EF4-FFF2-40B4-BE49-F238E27FC236}">
                <a16:creationId xmlns:a16="http://schemas.microsoft.com/office/drawing/2014/main" id="{803E98F9-4C57-42B4-A129-C873B824D4B7}"/>
              </a:ext>
            </a:extLst>
          </p:cNvPr>
          <p:cNvSpPr txBox="1"/>
          <p:nvPr/>
        </p:nvSpPr>
        <p:spPr>
          <a:xfrm>
            <a:off x="369455" y="258618"/>
            <a:ext cx="35100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Ratio OA:OC</a:t>
            </a:r>
          </a:p>
          <a:p>
            <a:endParaRPr lang="en-GB" sz="40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2BDE381-EF5E-485C-A4C1-3A91154FD90F}"/>
              </a:ext>
            </a:extLst>
          </p:cNvPr>
          <p:cNvSpPr txBox="1"/>
          <p:nvPr/>
        </p:nvSpPr>
        <p:spPr>
          <a:xfrm>
            <a:off x="3510958" y="411956"/>
            <a:ext cx="282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Parametrising only OC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0F22EFA-AEE5-4AD1-B1D0-BA8AE4B07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1" y="1735395"/>
            <a:ext cx="9079365" cy="204444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493551D-1358-49B7-A5DC-CEE388CF1B61}"/>
              </a:ext>
            </a:extLst>
          </p:cNvPr>
          <p:cNvSpPr txBox="1"/>
          <p:nvPr/>
        </p:nvSpPr>
        <p:spPr>
          <a:xfrm>
            <a:off x="6818050" y="4350058"/>
            <a:ext cx="469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FFFF00"/>
                </a:highlight>
              </a:rPr>
              <a:t>This is stupid! How can that be so high??</a:t>
            </a:r>
          </a:p>
        </p:txBody>
      </p:sp>
    </p:spTree>
    <p:extLst>
      <p:ext uri="{BB962C8B-B14F-4D97-AF65-F5344CB8AC3E}">
        <p14:creationId xmlns:p14="http://schemas.microsoft.com/office/powerpoint/2010/main" val="15585986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14">
            <a:extLst>
              <a:ext uri="{FF2B5EF4-FFF2-40B4-BE49-F238E27FC236}">
                <a16:creationId xmlns:a16="http://schemas.microsoft.com/office/drawing/2014/main" id="{803E98F9-4C57-42B4-A129-C873B824D4B7}"/>
              </a:ext>
            </a:extLst>
          </p:cNvPr>
          <p:cNvSpPr txBox="1"/>
          <p:nvPr/>
        </p:nvSpPr>
        <p:spPr>
          <a:xfrm>
            <a:off x="369455" y="258618"/>
            <a:ext cx="35100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Ratio OA:OC</a:t>
            </a:r>
          </a:p>
          <a:p>
            <a:endParaRPr lang="en-GB" sz="40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2BDE381-EF5E-485C-A4C1-3A91154FD90F}"/>
              </a:ext>
            </a:extLst>
          </p:cNvPr>
          <p:cNvSpPr txBox="1"/>
          <p:nvPr/>
        </p:nvSpPr>
        <p:spPr>
          <a:xfrm>
            <a:off x="3510958" y="411956"/>
            <a:ext cx="282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Parametrising only OC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493551D-1358-49B7-A5DC-CEE388CF1B61}"/>
              </a:ext>
            </a:extLst>
          </p:cNvPr>
          <p:cNvSpPr txBox="1"/>
          <p:nvPr/>
        </p:nvSpPr>
        <p:spPr>
          <a:xfrm>
            <a:off x="6338656" y="4894241"/>
            <a:ext cx="469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FFFF00"/>
                </a:highlight>
              </a:rPr>
              <a:t>How can the filters OA/</a:t>
            </a:r>
            <a:r>
              <a:rPr lang="en-GB" dirty="0" err="1">
                <a:highlight>
                  <a:srgbClr val="FFFF00"/>
                </a:highlight>
              </a:rPr>
              <a:t>Oc</a:t>
            </a:r>
            <a:r>
              <a:rPr lang="en-GB" dirty="0">
                <a:highlight>
                  <a:srgbClr val="FFFF00"/>
                </a:highlight>
              </a:rPr>
              <a:t> be so high?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D1D56A8-D462-4A73-AFFE-7757F13EB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91" y="1594427"/>
            <a:ext cx="10321423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2302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14">
            <a:extLst>
              <a:ext uri="{FF2B5EF4-FFF2-40B4-BE49-F238E27FC236}">
                <a16:creationId xmlns:a16="http://schemas.microsoft.com/office/drawing/2014/main" id="{803E98F9-4C57-42B4-A129-C873B824D4B7}"/>
              </a:ext>
            </a:extLst>
          </p:cNvPr>
          <p:cNvSpPr txBox="1"/>
          <p:nvPr/>
        </p:nvSpPr>
        <p:spPr>
          <a:xfrm>
            <a:off x="369455" y="258618"/>
            <a:ext cx="35100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Monthly means</a:t>
            </a:r>
          </a:p>
          <a:p>
            <a:endParaRPr lang="en-GB" sz="4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5A4D063-FC4B-4989-B017-53C55D456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233" y="1356005"/>
            <a:ext cx="3862478" cy="207919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4A81CB8-DA08-40E1-96A3-1EE3014413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611" y="3441405"/>
            <a:ext cx="3924777" cy="207919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BF578ED-D914-45EE-AF4B-35007E5274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388" y="3441406"/>
            <a:ext cx="3862478" cy="207919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2B72E98-0E06-4D08-89AA-8AF6DCC10A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089" y="1362208"/>
            <a:ext cx="3924777" cy="2079197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A5A010F-EF21-43BD-ADEC-2DAC6A0138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34" y="3441405"/>
            <a:ext cx="3924777" cy="2079197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9CF91A70-D914-48EF-9E83-0EA1D84D9E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55" y="1349802"/>
            <a:ext cx="3924778" cy="207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126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A38CB0C-0425-44E4-8B14-30523CA91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1064"/>
            <a:ext cx="7809524" cy="391111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270D400-BCA2-4604-A4C8-23B6F21CF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4699" y="2649318"/>
            <a:ext cx="3555555" cy="354285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9F1824C-DC79-4E4D-89AF-27273D223F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8908"/>
            <a:ext cx="12192000" cy="134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878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A1C84BC-A382-4F4A-9F7A-5070AC3B8EB9}"/>
              </a:ext>
            </a:extLst>
          </p:cNvPr>
          <p:cNvSpPr txBox="1"/>
          <p:nvPr/>
        </p:nvSpPr>
        <p:spPr>
          <a:xfrm>
            <a:off x="748145" y="286327"/>
            <a:ext cx="76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Mann-Kendall of NR-PM1 compounds (with daily data)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2BE978-D4A3-4892-AB5E-B6A2D84B949E}"/>
              </a:ext>
            </a:extLst>
          </p:cNvPr>
          <p:cNvSpPr txBox="1"/>
          <p:nvPr/>
        </p:nvSpPr>
        <p:spPr>
          <a:xfrm>
            <a:off x="840507" y="1048572"/>
            <a:ext cx="1095432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ighlight>
                  <a:srgbClr val="00FF00"/>
                </a:highlight>
              </a:rPr>
              <a:t>OA: </a:t>
            </a:r>
            <a:r>
              <a:rPr lang="en-GB" dirty="0" err="1"/>
              <a:t>Mann_Kendall_Test</a:t>
            </a:r>
            <a:r>
              <a:rPr lang="en-GB" dirty="0"/>
              <a:t>(</a:t>
            </a:r>
            <a:r>
              <a:rPr lang="en-GB" dirty="0">
                <a:highlight>
                  <a:srgbClr val="00FF00"/>
                </a:highlight>
              </a:rPr>
              <a:t>trend='no trend</a:t>
            </a:r>
            <a:r>
              <a:rPr lang="en-GB" dirty="0"/>
              <a:t>', h=False, p=0.8020832669106384, z=0.25065188053211357, Tau=0.005207270330542766, s=2781.0, </a:t>
            </a:r>
            <a:r>
              <a:rPr lang="en-GB" dirty="0" err="1"/>
              <a:t>var_s</a:t>
            </a:r>
            <a:r>
              <a:rPr lang="en-GB" dirty="0"/>
              <a:t>=123012050.33333333, slope=5.446051540645161e-05, intercept=3.6245811812775677)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ighlight>
                  <a:srgbClr val="FF0000"/>
                </a:highlight>
              </a:rPr>
              <a:t>SO4: </a:t>
            </a:r>
            <a:r>
              <a:rPr lang="en-GB" dirty="0" err="1"/>
              <a:t>Mann_Kendall_Test</a:t>
            </a:r>
            <a:r>
              <a:rPr lang="en-GB" dirty="0"/>
              <a:t>(trend=</a:t>
            </a:r>
            <a:r>
              <a:rPr lang="en-GB" dirty="0">
                <a:highlight>
                  <a:srgbClr val="FF0000"/>
                </a:highlight>
              </a:rPr>
              <a:t>'no trend</a:t>
            </a:r>
            <a:r>
              <a:rPr lang="en-GB" dirty="0"/>
              <a:t>', h=False, p=0.06839956103795486, z=-1.8223653990342012, Tau=-0.037847736494520286, s=-20213.0, </a:t>
            </a:r>
            <a:r>
              <a:rPr lang="en-GB" dirty="0" err="1"/>
              <a:t>var_s</a:t>
            </a:r>
            <a:r>
              <a:rPr lang="en-GB" dirty="0"/>
              <a:t>=123012050.33333333, slope=-0.00018392122907037687, intercept=1.4621263648148495)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ighlight>
                  <a:srgbClr val="00FFFF"/>
                </a:highlight>
              </a:rPr>
              <a:t>NO3: </a:t>
            </a:r>
            <a:r>
              <a:rPr lang="en-GB" dirty="0" err="1"/>
              <a:t>Mann_Kendall_Test</a:t>
            </a:r>
            <a:r>
              <a:rPr lang="en-GB" dirty="0"/>
              <a:t>(trend=</a:t>
            </a:r>
            <a:r>
              <a:rPr lang="en-GB" dirty="0">
                <a:highlight>
                  <a:srgbClr val="00FFFF"/>
                </a:highlight>
              </a:rPr>
              <a:t>'decreasing'</a:t>
            </a:r>
            <a:r>
              <a:rPr lang="en-GB" dirty="0"/>
              <a:t>, h=True, p=0.0009298013648013637, z=-3.310949049244703, Tau=-0.06876180810806257, s=-36723.0, </a:t>
            </a:r>
            <a:r>
              <a:rPr lang="en-GB" dirty="0" err="1"/>
              <a:t>var_s</a:t>
            </a:r>
            <a:r>
              <a:rPr lang="en-GB" dirty="0"/>
              <a:t>=123012050.33333333, slope=-0.00023036417806813578, intercept=0.9347857080994469)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ighlight>
                  <a:srgbClr val="FFFF00"/>
                </a:highlight>
              </a:rPr>
              <a:t>NH4: </a:t>
            </a:r>
            <a:r>
              <a:rPr lang="en-GB" dirty="0" err="1"/>
              <a:t>Mann_Kendall_Test</a:t>
            </a:r>
            <a:r>
              <a:rPr lang="en-GB" dirty="0"/>
              <a:t>(trend=</a:t>
            </a:r>
            <a:r>
              <a:rPr lang="en-GB" dirty="0">
                <a:highlight>
                  <a:srgbClr val="FFFF00"/>
                </a:highlight>
              </a:rPr>
              <a:t>'no trend</a:t>
            </a:r>
            <a:r>
              <a:rPr lang="en-GB" dirty="0"/>
              <a:t>', h=False, p=0.1251121072259358, z=1.5336649236875006, Tau=0.03185216670005861, s=17011.0, </a:t>
            </a:r>
            <a:r>
              <a:rPr lang="en-GB" dirty="0" err="1"/>
              <a:t>var_s</a:t>
            </a:r>
            <a:r>
              <a:rPr lang="en-GB" dirty="0"/>
              <a:t>=123012050.33333333, slope=9.068193077733832e-05, intercept=0.7899302799312826)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highlight>
                  <a:srgbClr val="FF00FF"/>
                </a:highlight>
              </a:rPr>
              <a:t>Chl</a:t>
            </a:r>
            <a:r>
              <a:rPr lang="en-GB" dirty="0">
                <a:highlight>
                  <a:srgbClr val="FF00FF"/>
                </a:highlight>
              </a:rPr>
              <a:t>: </a:t>
            </a:r>
            <a:r>
              <a:rPr lang="en-GB" dirty="0" err="1"/>
              <a:t>Mann_Kendall_Test</a:t>
            </a:r>
            <a:r>
              <a:rPr lang="en-GB" dirty="0"/>
              <a:t>(trend=</a:t>
            </a:r>
            <a:r>
              <a:rPr lang="en-GB" dirty="0">
                <a:highlight>
                  <a:srgbClr val="FF00FF"/>
                </a:highlight>
              </a:rPr>
              <a:t>'increasing'</a:t>
            </a:r>
            <a:r>
              <a:rPr lang="en-GB" dirty="0"/>
              <a:t>, h=True, p=0.021246907284180994, z=2.303567975225092, Tau=0.04791087924816137, s=25439.0, </a:t>
            </a:r>
            <a:r>
              <a:rPr lang="en-GB" dirty="0" err="1"/>
              <a:t>var_s</a:t>
            </a:r>
            <a:r>
              <a:rPr lang="en-GB" dirty="0"/>
              <a:t>=121944961.66666667, slope=8.625841383399218e-06, intercept=0.04173018322601094)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3839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18E18B4-E331-4CF1-9BF8-FE663842B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27" y="240908"/>
            <a:ext cx="3955387" cy="296393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58E6BA1-06A6-49EA-B77E-78960BC51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115" y="193229"/>
            <a:ext cx="3955388" cy="301160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886EBD6-22F0-485C-B788-F62D9716D9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1503" y="193228"/>
            <a:ext cx="4019012" cy="301160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B1AD85F-EE3E-4F60-9CF1-06C448E5A5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6084" y="3799577"/>
            <a:ext cx="3955387" cy="301160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DDA436C-0BEA-4A7D-BE2D-F3F985E0C9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7676" y="3821291"/>
            <a:ext cx="3884294" cy="28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216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DD079D5-CF21-47F9-A9FE-7ACB27C0E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1195" y="3902960"/>
            <a:ext cx="3974737" cy="295504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A34E0EE-3A35-427E-B697-B8443E580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4678"/>
            <a:ext cx="3682792" cy="268872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DAC700E-20C3-4726-B5D9-9DCE9D689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9533" y="89988"/>
            <a:ext cx="4216027" cy="315923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3C30EEF-13A2-4DAE-81EC-5310E45279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0137" y="182332"/>
            <a:ext cx="3773884" cy="287341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C20A159-738C-460B-9A33-1563ED3E6A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1396" y="3524435"/>
            <a:ext cx="4017482" cy="305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140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A8D790-26E1-4616-BD93-E6212BD44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of the Specs, Error matrices.</a:t>
            </a:r>
          </a:p>
        </p:txBody>
      </p:sp>
    </p:spTree>
    <p:extLst>
      <p:ext uri="{BB962C8B-B14F-4D97-AF65-F5344CB8AC3E}">
        <p14:creationId xmlns:p14="http://schemas.microsoft.com/office/powerpoint/2010/main" val="14798021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Violeta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6210</TotalTime>
  <Words>898</Words>
  <Application>Microsoft Office PowerPoint</Application>
  <PresentationFormat>Panorámica</PresentationFormat>
  <Paragraphs>92</Paragraphs>
  <Slides>42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Tema de Office</vt:lpstr>
      <vt:lpstr>Treatment of long time series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Analysis of the Specs, Error matrices.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Treatment of long time series</dc:title>
  <dc:creator>Marta Via Gonzalez</dc:creator>
  <cp:lastModifiedBy>Marta Via Gonzalez</cp:lastModifiedBy>
  <cp:revision>80</cp:revision>
  <dcterms:created xsi:type="dcterms:W3CDTF">2023-07-27T08:27:58Z</dcterms:created>
  <dcterms:modified xsi:type="dcterms:W3CDTF">2023-10-05T09:40:12Z</dcterms:modified>
</cp:coreProperties>
</file>