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Lst>
  <p:sldSz cx="7559675" cy="11879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90" autoAdjust="0"/>
  </p:normalViewPr>
  <p:slideViewPr>
    <p:cSldViewPr snapToGrid="0">
      <p:cViewPr varScale="1">
        <p:scale>
          <a:sx n="88" d="100"/>
          <a:sy n="88" d="100"/>
        </p:scale>
        <p:origin x="446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944130"/>
            <a:ext cx="6425724" cy="4135743"/>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6239364"/>
            <a:ext cx="5669756" cy="2868071"/>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24/08/2022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314614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24/08/2022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9154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632461"/>
            <a:ext cx="1630055" cy="1006712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632461"/>
            <a:ext cx="4795669" cy="100671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24/08/2022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22908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24/08/2022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558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961570"/>
            <a:ext cx="6520220" cy="4941443"/>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949760"/>
            <a:ext cx="6520220" cy="2598588"/>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3556A6-779D-436A-9960-E76995E88BDD}" type="datetimeFigureOut">
              <a:rPr lang="en-GB" smtClean="0"/>
              <a:t>24/08/2022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16813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3556A6-779D-436A-9960-E76995E88BDD}" type="datetimeFigureOut">
              <a:rPr lang="en-GB" smtClean="0"/>
              <a:t>24/08/2022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320195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632464"/>
            <a:ext cx="6520220" cy="22961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912070"/>
            <a:ext cx="3198096"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4339231"/>
            <a:ext cx="3198096"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912070"/>
            <a:ext cx="3213847"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4339231"/>
            <a:ext cx="3213847"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3556A6-779D-436A-9960-E76995E88BDD}" type="datetimeFigureOut">
              <a:rPr lang="en-GB" smtClean="0"/>
              <a:t>24/08/2022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83130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3556A6-779D-436A-9960-E76995E88BDD}" type="datetimeFigureOut">
              <a:rPr lang="en-GB" smtClean="0"/>
              <a:t>24/08/2022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04252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3556A6-779D-436A-9960-E76995E88BDD}" type="datetimeFigureOut">
              <a:rPr lang="en-GB" smtClean="0"/>
              <a:t>24/08/2022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99222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710397"/>
            <a:ext cx="3827085" cy="8441976"/>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24/08/2022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75965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710397"/>
            <a:ext cx="3827085" cy="8441976"/>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24/08/2022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3409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632464"/>
            <a:ext cx="6520220" cy="22961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3162304"/>
            <a:ext cx="6520220" cy="75372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11010319"/>
            <a:ext cx="1700927" cy="632461"/>
          </a:xfrm>
          <a:prstGeom prst="rect">
            <a:avLst/>
          </a:prstGeom>
        </p:spPr>
        <p:txBody>
          <a:bodyPr vert="horz" lIns="91440" tIns="45720" rIns="91440" bIns="45720" rtlCol="0" anchor="ctr"/>
          <a:lstStyle>
            <a:lvl1pPr algn="l">
              <a:defRPr sz="992">
                <a:solidFill>
                  <a:schemeClr val="tx1">
                    <a:tint val="75000"/>
                  </a:schemeClr>
                </a:solidFill>
              </a:defRPr>
            </a:lvl1pPr>
          </a:lstStyle>
          <a:p>
            <a:fld id="{E53556A6-779D-436A-9960-E76995E88BDD}" type="datetimeFigureOut">
              <a:rPr lang="en-GB" smtClean="0"/>
              <a:t>24/08/2022</a:t>
            </a:fld>
            <a:endParaRPr lang="en-GB"/>
          </a:p>
        </p:txBody>
      </p:sp>
      <p:sp>
        <p:nvSpPr>
          <p:cNvPr id="5" name="Footer Placeholder 4"/>
          <p:cNvSpPr>
            <a:spLocks noGrp="1"/>
          </p:cNvSpPr>
          <p:nvPr>
            <p:ph type="ftr" sz="quarter" idx="3"/>
          </p:nvPr>
        </p:nvSpPr>
        <p:spPr>
          <a:xfrm>
            <a:off x="2504143" y="11010319"/>
            <a:ext cx="2551390" cy="632461"/>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39020" y="11010319"/>
            <a:ext cx="1700927" cy="632461"/>
          </a:xfrm>
          <a:prstGeom prst="rect">
            <a:avLst/>
          </a:prstGeom>
        </p:spPr>
        <p:txBody>
          <a:bodyPr vert="horz" lIns="91440" tIns="45720" rIns="91440" bIns="45720" rtlCol="0" anchor="ctr"/>
          <a:lstStyle>
            <a:lvl1pPr algn="r">
              <a:defRPr sz="992">
                <a:solidFill>
                  <a:schemeClr val="tx1">
                    <a:tint val="75000"/>
                  </a:schemeClr>
                </a:solidFill>
              </a:defRPr>
            </a:lvl1pPr>
          </a:lstStyle>
          <a:p>
            <a:fld id="{308A68AB-E986-4095-B1E3-F2223120A121}" type="slidenum">
              <a:rPr lang="en-GB" smtClean="0"/>
              <a:t>‹#›</a:t>
            </a:fld>
            <a:endParaRPr lang="en-GB"/>
          </a:p>
        </p:txBody>
      </p:sp>
    </p:spTree>
    <p:extLst>
      <p:ext uri="{BB962C8B-B14F-4D97-AF65-F5344CB8AC3E}">
        <p14:creationId xmlns:p14="http://schemas.microsoft.com/office/powerpoint/2010/main" val="12901605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hyperlink" Target="https://www.nrel.gov/docs/fy04osti/33947.pdf" TargetMode="External"/><Relationship Id="rId7"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Box 181">
            <a:extLst>
              <a:ext uri="{FF2B5EF4-FFF2-40B4-BE49-F238E27FC236}">
                <a16:creationId xmlns:a16="http://schemas.microsoft.com/office/drawing/2014/main" id="{AC2629F4-7BF6-478A-81C3-AD30D8A9DC0D}"/>
              </a:ext>
            </a:extLst>
          </p:cNvPr>
          <p:cNvSpPr txBox="1"/>
          <p:nvPr/>
        </p:nvSpPr>
        <p:spPr>
          <a:xfrm>
            <a:off x="-7680726" y="57908"/>
            <a:ext cx="6678739" cy="1754326"/>
          </a:xfrm>
          <a:prstGeom prst="rect">
            <a:avLst/>
          </a:prstGeom>
          <a:noFill/>
        </p:spPr>
        <p:txBody>
          <a:bodyPr wrap="square" rtlCol="0">
            <a:spAutoFit/>
          </a:bodyPr>
          <a:lstStyle/>
          <a:p>
            <a:pPr algn="just"/>
            <a:r>
              <a:rPr lang="en-GB" sz="1800" b="1" dirty="0">
                <a:effectLst/>
                <a:latin typeface="Calibri" panose="020F0502020204030204" pitchFamily="34" charset="0"/>
                <a:ea typeface="Times New Roman" panose="02020603050405020304" pitchFamily="18" charset="0"/>
              </a:rPr>
              <a:t>1958</a:t>
            </a:r>
            <a:r>
              <a:rPr lang="en-GB" sz="1800" dirty="0">
                <a:effectLst/>
                <a:latin typeface="Calibri" panose="020F0502020204030204" pitchFamily="34" charset="0"/>
                <a:ea typeface="Times New Roman" panose="02020603050405020304" pitchFamily="18" charset="0"/>
              </a:rPr>
              <a:t>: The American satellite Vanguard 1 is launched. It was the first satellite with a solar PV power </a:t>
            </a:r>
            <a:r>
              <a:rPr lang="en-GB" sz="1800">
                <a:effectLst/>
                <a:latin typeface="Calibri" panose="020F0502020204030204" pitchFamily="34" charset="0"/>
                <a:ea typeface="Times New Roman" panose="02020603050405020304" pitchFamily="18" charset="0"/>
              </a:rPr>
              <a:t>system.</a:t>
            </a:r>
          </a:p>
          <a:p>
            <a:pPr algn="just"/>
            <a:endParaRPr lang="en-GB" sz="1800" dirty="0">
              <a:effectLst/>
              <a:latin typeface="Times New Roman" panose="02020603050405020304" pitchFamily="18" charset="0"/>
              <a:ea typeface="Times New Roman" panose="02020603050405020304" pitchFamily="18" charset="0"/>
            </a:endParaRPr>
          </a:p>
          <a:p>
            <a:pPr algn="just"/>
            <a:r>
              <a:rPr lang="en-GB" sz="1800" dirty="0">
                <a:effectLst/>
                <a:latin typeface="Times-Roman"/>
                <a:ea typeface="Times New Roman" panose="02020603050405020304" pitchFamily="18" charset="0"/>
                <a:cs typeface="Times-Roman"/>
              </a:rPr>
              <a:t>Sputnik II satellite in 1957, was already powered with silicon cells.</a:t>
            </a:r>
          </a:p>
          <a:p>
            <a:pPr algn="just"/>
            <a:endParaRPr lang="en-GB" dirty="0">
              <a:latin typeface="Times-Roman"/>
              <a:ea typeface="Times New Roman" panose="02020603050405020304" pitchFamily="18" charset="0"/>
            </a:endParaRPr>
          </a:p>
          <a:p>
            <a:pPr algn="just"/>
            <a:r>
              <a:rPr lang="en-GB" sz="1800" dirty="0">
                <a:solidFill>
                  <a:srgbClr val="0563C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https://www.nrel.gov/docs/fy04osti/33947.</a:t>
            </a:r>
            <a:r>
              <a:rPr lang="en-GB" sz="1800"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pdf</a:t>
            </a:r>
            <a:r>
              <a:rPr lang="en-GB" sz="1800" dirty="0">
                <a:effectLst/>
                <a:latin typeface="Times New Roman" panose="02020603050405020304" pitchFamily="18" charset="0"/>
                <a:ea typeface="Times New Roman" panose="02020603050405020304" pitchFamily="18" charset="0"/>
              </a:rPr>
              <a:t> </a:t>
            </a:r>
          </a:p>
        </p:txBody>
      </p:sp>
      <p:grpSp>
        <p:nvGrpSpPr>
          <p:cNvPr id="254" name="Group 253">
            <a:extLst>
              <a:ext uri="{FF2B5EF4-FFF2-40B4-BE49-F238E27FC236}">
                <a16:creationId xmlns:a16="http://schemas.microsoft.com/office/drawing/2014/main" id="{1CE622A1-BDBD-42A4-BC67-42644146C78F}"/>
              </a:ext>
            </a:extLst>
          </p:cNvPr>
          <p:cNvGrpSpPr/>
          <p:nvPr/>
        </p:nvGrpSpPr>
        <p:grpSpPr>
          <a:xfrm>
            <a:off x="131938" y="57908"/>
            <a:ext cx="7323724" cy="11533442"/>
            <a:chOff x="131938" y="57908"/>
            <a:chExt cx="7323724" cy="11533442"/>
          </a:xfrm>
        </p:grpSpPr>
        <p:pic>
          <p:nvPicPr>
            <p:cNvPr id="252" name="Picture 251">
              <a:extLst>
                <a:ext uri="{FF2B5EF4-FFF2-40B4-BE49-F238E27FC236}">
                  <a16:creationId xmlns:a16="http://schemas.microsoft.com/office/drawing/2014/main" id="{788438BD-49A9-4B12-804A-3A6D66357321}"/>
                </a:ext>
              </a:extLst>
            </p:cNvPr>
            <p:cNvPicPr>
              <a:picLocks noChangeAspect="1"/>
            </p:cNvPicPr>
            <p:nvPr/>
          </p:nvPicPr>
          <p:blipFill>
            <a:blip r:embed="rId4"/>
            <a:stretch>
              <a:fillRect/>
            </a:stretch>
          </p:blipFill>
          <p:spPr>
            <a:xfrm>
              <a:off x="5226350" y="9709391"/>
              <a:ext cx="1847585" cy="1881959"/>
            </a:xfrm>
            <a:prstGeom prst="rect">
              <a:avLst/>
            </a:prstGeom>
          </p:spPr>
        </p:pic>
        <p:cxnSp>
          <p:nvCxnSpPr>
            <p:cNvPr id="184" name="Straight Connector 183">
              <a:extLst>
                <a:ext uri="{FF2B5EF4-FFF2-40B4-BE49-F238E27FC236}">
                  <a16:creationId xmlns:a16="http://schemas.microsoft.com/office/drawing/2014/main" id="{DFA2CBD3-2B53-4C58-A92C-F3580AB07E76}"/>
                </a:ext>
              </a:extLst>
            </p:cNvPr>
            <p:cNvCxnSpPr>
              <a:cxnSpLocks/>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 name="Group 184">
              <a:extLst>
                <a:ext uri="{FF2B5EF4-FFF2-40B4-BE49-F238E27FC236}">
                  <a16:creationId xmlns:a16="http://schemas.microsoft.com/office/drawing/2014/main" id="{B8F0AD9F-E55B-43EB-8C59-A1B58B4F5F3F}"/>
                </a:ext>
              </a:extLst>
            </p:cNvPr>
            <p:cNvGrpSpPr/>
            <p:nvPr/>
          </p:nvGrpSpPr>
          <p:grpSpPr>
            <a:xfrm>
              <a:off x="3684151" y="2788930"/>
              <a:ext cx="684000" cy="180000"/>
              <a:chOff x="3684151" y="704483"/>
              <a:chExt cx="684000" cy="180000"/>
            </a:xfrm>
          </p:grpSpPr>
          <p:sp>
            <p:nvSpPr>
              <p:cNvPr id="240" name="Oval 239">
                <a:extLst>
                  <a:ext uri="{FF2B5EF4-FFF2-40B4-BE49-F238E27FC236}">
                    <a16:creationId xmlns:a16="http://schemas.microsoft.com/office/drawing/2014/main" id="{E386C6D2-5E1C-4CCD-814A-51302DBAA0B0}"/>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1" name="Straight Connector 240">
                <a:extLst>
                  <a:ext uri="{FF2B5EF4-FFF2-40B4-BE49-F238E27FC236}">
                    <a16:creationId xmlns:a16="http://schemas.microsoft.com/office/drawing/2014/main" id="{1A7E3386-A1B5-4A8D-9AAC-9A578687FAF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6" name="TextBox 185">
              <a:extLst>
                <a:ext uri="{FF2B5EF4-FFF2-40B4-BE49-F238E27FC236}">
                  <a16:creationId xmlns:a16="http://schemas.microsoft.com/office/drawing/2014/main" id="{A4B09340-47E0-4B4F-ADBD-E2CBD76C55B3}"/>
                </a:ext>
              </a:extLst>
            </p:cNvPr>
            <p:cNvSpPr txBox="1"/>
            <p:nvPr/>
          </p:nvSpPr>
          <p:spPr>
            <a:xfrm>
              <a:off x="183263" y="169564"/>
              <a:ext cx="3034617" cy="1384995"/>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Alexandre-Edmond Becquerel discovered the </a:t>
              </a:r>
              <a:r>
                <a:rPr lang="en-GB" sz="1200" b="1" dirty="0">
                  <a:solidFill>
                    <a:srgbClr val="0E101A"/>
                  </a:solidFill>
                  <a:effectLst/>
                  <a:ea typeface="Times New Roman" panose="02020603050405020304" pitchFamily="18" charset="0"/>
                </a:rPr>
                <a:t>photovoltaic effect</a:t>
              </a:r>
              <a:r>
                <a:rPr lang="en-GB" sz="1200" dirty="0">
                  <a:solidFill>
                    <a:srgbClr val="0E101A"/>
                  </a:solidFill>
                  <a:effectLst/>
                  <a:ea typeface="Times New Roman" panose="02020603050405020304" pitchFamily="18" charset="0"/>
                </a:rPr>
                <a:t>, that is, the conversion of photons to electrons. Becquerel placed two platinum electrodes in a container filled with an electrolyte and measured that the current flowing between the electrodes increased when the setup was exposed to sunlight.</a:t>
              </a:r>
              <a:endParaRPr lang="en-GB" sz="1200" dirty="0"/>
            </a:p>
          </p:txBody>
        </p:sp>
        <p:grpSp>
          <p:nvGrpSpPr>
            <p:cNvPr id="187" name="Group 186">
              <a:extLst>
                <a:ext uri="{FF2B5EF4-FFF2-40B4-BE49-F238E27FC236}">
                  <a16:creationId xmlns:a16="http://schemas.microsoft.com/office/drawing/2014/main" id="{B654223F-D27A-4FC2-AF15-1E9AAB9D02A0}"/>
                </a:ext>
              </a:extLst>
            </p:cNvPr>
            <p:cNvGrpSpPr/>
            <p:nvPr/>
          </p:nvGrpSpPr>
          <p:grpSpPr>
            <a:xfrm rot="10800000">
              <a:off x="3186327" y="227713"/>
              <a:ext cx="684000" cy="180000"/>
              <a:chOff x="3684151" y="704483"/>
              <a:chExt cx="684000" cy="180000"/>
            </a:xfrm>
          </p:grpSpPr>
          <p:sp>
            <p:nvSpPr>
              <p:cNvPr id="238" name="Oval 237">
                <a:extLst>
                  <a:ext uri="{FF2B5EF4-FFF2-40B4-BE49-F238E27FC236}">
                    <a16:creationId xmlns:a16="http://schemas.microsoft.com/office/drawing/2014/main" id="{FA2DB8C0-2984-463B-B629-1461FB5C606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9" name="Straight Connector 238">
                <a:extLst>
                  <a:ext uri="{FF2B5EF4-FFF2-40B4-BE49-F238E27FC236}">
                    <a16:creationId xmlns:a16="http://schemas.microsoft.com/office/drawing/2014/main" id="{158E0354-CE67-4E43-B987-A62D9208ADA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8" name="TextBox 187">
              <a:extLst>
                <a:ext uri="{FF2B5EF4-FFF2-40B4-BE49-F238E27FC236}">
                  <a16:creationId xmlns:a16="http://schemas.microsoft.com/office/drawing/2014/main" id="{3DA9357C-B1C9-44E5-859C-AF79FB2E955F}"/>
                </a:ext>
              </a:extLst>
            </p:cNvPr>
            <p:cNvSpPr txBox="1"/>
            <p:nvPr/>
          </p:nvSpPr>
          <p:spPr>
            <a:xfrm>
              <a:off x="3230549" y="579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1839</a:t>
              </a:r>
              <a:endParaRPr lang="en-GB" sz="1200" dirty="0">
                <a:solidFill>
                  <a:srgbClr val="C00000"/>
                </a:solidFill>
              </a:endParaRPr>
            </a:p>
          </p:txBody>
        </p:sp>
        <p:sp>
          <p:nvSpPr>
            <p:cNvPr id="189" name="TextBox 188">
              <a:extLst>
                <a:ext uri="{FF2B5EF4-FFF2-40B4-BE49-F238E27FC236}">
                  <a16:creationId xmlns:a16="http://schemas.microsoft.com/office/drawing/2014/main" id="{6EBABB56-C151-4BC5-826F-CA38B6703930}"/>
                </a:ext>
              </a:extLst>
            </p:cNvPr>
            <p:cNvSpPr txBox="1"/>
            <p:nvPr/>
          </p:nvSpPr>
          <p:spPr>
            <a:xfrm>
              <a:off x="4421045" y="2428774"/>
              <a:ext cx="3034617" cy="1015663"/>
            </a:xfrm>
            <a:prstGeom prst="rect">
              <a:avLst/>
            </a:prstGeom>
            <a:noFill/>
          </p:spPr>
          <p:txBody>
            <a:bodyPr wrap="square" rtlCol="0">
              <a:spAutoFit/>
            </a:bodyPr>
            <a:lstStyle/>
            <a:p>
              <a:pPr algn="just"/>
              <a:r>
                <a:rPr lang="en-GB" sz="1200" dirty="0"/>
                <a:t>William Adams and Richard Day proved that a selenium rod connected to platinum electrodes produced electricity when it was illuminated. This was the first observation of the photovoltaic effect in solids. </a:t>
              </a:r>
            </a:p>
          </p:txBody>
        </p:sp>
        <p:sp>
          <p:nvSpPr>
            <p:cNvPr id="190" name="TextBox 189">
              <a:extLst>
                <a:ext uri="{FF2B5EF4-FFF2-40B4-BE49-F238E27FC236}">
                  <a16:creationId xmlns:a16="http://schemas.microsoft.com/office/drawing/2014/main" id="{B764B0AC-19BF-4394-A931-D28CB9D0A4FD}"/>
                </a:ext>
              </a:extLst>
            </p:cNvPr>
            <p:cNvSpPr txBox="1"/>
            <p:nvPr/>
          </p:nvSpPr>
          <p:spPr>
            <a:xfrm>
              <a:off x="3844685" y="26074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1876</a:t>
              </a:r>
              <a:endParaRPr lang="en-GB" sz="1200" dirty="0">
                <a:solidFill>
                  <a:srgbClr val="C00000"/>
                </a:solidFill>
              </a:endParaRPr>
            </a:p>
          </p:txBody>
        </p:sp>
        <p:grpSp>
          <p:nvGrpSpPr>
            <p:cNvPr id="191" name="Group 190">
              <a:extLst>
                <a:ext uri="{FF2B5EF4-FFF2-40B4-BE49-F238E27FC236}">
                  <a16:creationId xmlns:a16="http://schemas.microsoft.com/office/drawing/2014/main" id="{06C3C920-A240-4FF7-90F1-854B51AF7211}"/>
                </a:ext>
              </a:extLst>
            </p:cNvPr>
            <p:cNvGrpSpPr/>
            <p:nvPr/>
          </p:nvGrpSpPr>
          <p:grpSpPr>
            <a:xfrm rot="10800000">
              <a:off x="3189865" y="3229633"/>
              <a:ext cx="684000" cy="180000"/>
              <a:chOff x="3684151" y="704483"/>
              <a:chExt cx="684000" cy="180000"/>
            </a:xfrm>
          </p:grpSpPr>
          <p:sp>
            <p:nvSpPr>
              <p:cNvPr id="236" name="Oval 235">
                <a:extLst>
                  <a:ext uri="{FF2B5EF4-FFF2-40B4-BE49-F238E27FC236}">
                    <a16:creationId xmlns:a16="http://schemas.microsoft.com/office/drawing/2014/main" id="{1C37BDD8-5850-4A3F-AEDB-B37A926F83A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7" name="Straight Connector 236">
                <a:extLst>
                  <a:ext uri="{FF2B5EF4-FFF2-40B4-BE49-F238E27FC236}">
                    <a16:creationId xmlns:a16="http://schemas.microsoft.com/office/drawing/2014/main" id="{5229240D-2CCA-4A3B-A1CE-2F9A4F1B082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2" name="TextBox 191">
              <a:extLst>
                <a:ext uri="{FF2B5EF4-FFF2-40B4-BE49-F238E27FC236}">
                  <a16:creationId xmlns:a16="http://schemas.microsoft.com/office/drawing/2014/main" id="{13553557-2A9F-4FE5-948D-D25AD1195254}"/>
                </a:ext>
              </a:extLst>
            </p:cNvPr>
            <p:cNvSpPr txBox="1"/>
            <p:nvPr/>
          </p:nvSpPr>
          <p:spPr>
            <a:xfrm>
              <a:off x="3234087" y="305982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1883</a:t>
              </a:r>
              <a:endParaRPr lang="en-GB" sz="1200" dirty="0">
                <a:solidFill>
                  <a:srgbClr val="C00000"/>
                </a:solidFill>
              </a:endParaRPr>
            </a:p>
          </p:txBody>
        </p:sp>
        <p:sp>
          <p:nvSpPr>
            <p:cNvPr id="193" name="TextBox 192">
              <a:extLst>
                <a:ext uri="{FF2B5EF4-FFF2-40B4-BE49-F238E27FC236}">
                  <a16:creationId xmlns:a16="http://schemas.microsoft.com/office/drawing/2014/main" id="{908CFD54-0997-409C-946F-A2B0952FAACE}"/>
                </a:ext>
              </a:extLst>
            </p:cNvPr>
            <p:cNvSpPr txBox="1"/>
            <p:nvPr/>
          </p:nvSpPr>
          <p:spPr>
            <a:xfrm>
              <a:off x="135713" y="2749822"/>
              <a:ext cx="2980944" cy="646331"/>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inventor Charles Fritts built a small array of selenium cells with a total area of 30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 and achieved an efficiency close to 1%.</a:t>
              </a:r>
            </a:p>
          </p:txBody>
        </p:sp>
        <p:grpSp>
          <p:nvGrpSpPr>
            <p:cNvPr id="194" name="Group 193">
              <a:extLst>
                <a:ext uri="{FF2B5EF4-FFF2-40B4-BE49-F238E27FC236}">
                  <a16:creationId xmlns:a16="http://schemas.microsoft.com/office/drawing/2014/main" id="{00BBE179-80B3-49BB-9426-8B7DC385481B}"/>
                </a:ext>
              </a:extLst>
            </p:cNvPr>
            <p:cNvGrpSpPr/>
            <p:nvPr/>
          </p:nvGrpSpPr>
          <p:grpSpPr>
            <a:xfrm>
              <a:off x="3684151" y="4160530"/>
              <a:ext cx="684000" cy="180000"/>
              <a:chOff x="3684151" y="704483"/>
              <a:chExt cx="684000" cy="180000"/>
            </a:xfrm>
          </p:grpSpPr>
          <p:sp>
            <p:nvSpPr>
              <p:cNvPr id="234" name="Oval 233">
                <a:extLst>
                  <a:ext uri="{FF2B5EF4-FFF2-40B4-BE49-F238E27FC236}">
                    <a16:creationId xmlns:a16="http://schemas.microsoft.com/office/drawing/2014/main" id="{2EEF3E12-AF1C-4F13-B25B-41E1D3C81EE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5" name="Straight Connector 234">
                <a:extLst>
                  <a:ext uri="{FF2B5EF4-FFF2-40B4-BE49-F238E27FC236}">
                    <a16:creationId xmlns:a16="http://schemas.microsoft.com/office/drawing/2014/main" id="{E100628B-D1ED-4355-AFCB-811CE71E7FA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5" name="TextBox 194">
              <a:extLst>
                <a:ext uri="{FF2B5EF4-FFF2-40B4-BE49-F238E27FC236}">
                  <a16:creationId xmlns:a16="http://schemas.microsoft.com/office/drawing/2014/main" id="{C9207F80-58E5-4ABF-9820-4563A8B5E0B0}"/>
                </a:ext>
              </a:extLst>
            </p:cNvPr>
            <p:cNvSpPr txBox="1"/>
            <p:nvPr/>
          </p:nvSpPr>
          <p:spPr>
            <a:xfrm>
              <a:off x="4421045" y="3890087"/>
              <a:ext cx="3034617" cy="1015663"/>
            </a:xfrm>
            <a:prstGeom prst="rect">
              <a:avLst/>
            </a:prstGeom>
            <a:noFill/>
          </p:spPr>
          <p:txBody>
            <a:bodyPr wrap="square" rtlCol="0">
              <a:spAutoFit/>
            </a:bodyPr>
            <a:lstStyle/>
            <a:p>
              <a:pPr algn="just"/>
              <a:r>
                <a:rPr lang="en-GB" sz="1200" dirty="0"/>
                <a:t>Albert Einstein presents his quantum theory. Einstein explains the photoelectric effect by assuming that the light energy is being carried with quantized packages of energy that we call photons.</a:t>
              </a:r>
            </a:p>
          </p:txBody>
        </p:sp>
        <p:sp>
          <p:nvSpPr>
            <p:cNvPr id="196" name="TextBox 195">
              <a:extLst>
                <a:ext uri="{FF2B5EF4-FFF2-40B4-BE49-F238E27FC236}">
                  <a16:creationId xmlns:a16="http://schemas.microsoft.com/office/drawing/2014/main" id="{7D27FB2D-D66F-407A-8CF5-C8457B986CF8}"/>
                </a:ext>
              </a:extLst>
            </p:cNvPr>
            <p:cNvSpPr txBox="1"/>
            <p:nvPr/>
          </p:nvSpPr>
          <p:spPr>
            <a:xfrm>
              <a:off x="3844685" y="39790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1905</a:t>
              </a:r>
              <a:endParaRPr lang="en-GB" sz="1200" dirty="0">
                <a:solidFill>
                  <a:srgbClr val="C00000"/>
                </a:solidFill>
              </a:endParaRPr>
            </a:p>
          </p:txBody>
        </p:sp>
        <p:grpSp>
          <p:nvGrpSpPr>
            <p:cNvPr id="197" name="Group 196">
              <a:extLst>
                <a:ext uri="{FF2B5EF4-FFF2-40B4-BE49-F238E27FC236}">
                  <a16:creationId xmlns:a16="http://schemas.microsoft.com/office/drawing/2014/main" id="{A82D6532-E8D6-4EC6-8D00-773D14AAEF21}"/>
                </a:ext>
              </a:extLst>
            </p:cNvPr>
            <p:cNvGrpSpPr/>
            <p:nvPr/>
          </p:nvGrpSpPr>
          <p:grpSpPr>
            <a:xfrm rot="10800000">
              <a:off x="3189865" y="4807449"/>
              <a:ext cx="684000" cy="180000"/>
              <a:chOff x="3684151" y="704483"/>
              <a:chExt cx="684000" cy="180000"/>
            </a:xfrm>
          </p:grpSpPr>
          <p:sp>
            <p:nvSpPr>
              <p:cNvPr id="232" name="Oval 231">
                <a:extLst>
                  <a:ext uri="{FF2B5EF4-FFF2-40B4-BE49-F238E27FC236}">
                    <a16:creationId xmlns:a16="http://schemas.microsoft.com/office/drawing/2014/main" id="{1E7B7216-D841-429F-9133-51451D41312E}"/>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3" name="Straight Connector 232">
                <a:extLst>
                  <a:ext uri="{FF2B5EF4-FFF2-40B4-BE49-F238E27FC236}">
                    <a16:creationId xmlns:a16="http://schemas.microsoft.com/office/drawing/2014/main" id="{88209B34-C3B0-48BD-9548-EFBF83270F0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8" name="TextBox 197">
              <a:extLst>
                <a:ext uri="{FF2B5EF4-FFF2-40B4-BE49-F238E27FC236}">
                  <a16:creationId xmlns:a16="http://schemas.microsoft.com/office/drawing/2014/main" id="{8E610C20-D400-4506-89B7-3B2FA8BA77BD}"/>
                </a:ext>
              </a:extLst>
            </p:cNvPr>
            <p:cNvSpPr txBox="1"/>
            <p:nvPr/>
          </p:nvSpPr>
          <p:spPr>
            <a:xfrm>
              <a:off x="3234087" y="463764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1916</a:t>
              </a:r>
              <a:endParaRPr lang="en-GB" sz="1200" dirty="0">
                <a:solidFill>
                  <a:srgbClr val="C00000"/>
                </a:solidFill>
              </a:endParaRPr>
            </a:p>
          </p:txBody>
        </p:sp>
        <p:sp>
          <p:nvSpPr>
            <p:cNvPr id="199" name="TextBox 198">
              <a:extLst>
                <a:ext uri="{FF2B5EF4-FFF2-40B4-BE49-F238E27FC236}">
                  <a16:creationId xmlns:a16="http://schemas.microsoft.com/office/drawing/2014/main" id="{08ED12FE-F9D0-41FD-826E-D5D8FCB39992}"/>
                </a:ext>
              </a:extLst>
            </p:cNvPr>
            <p:cNvSpPr txBox="1"/>
            <p:nvPr/>
          </p:nvSpPr>
          <p:spPr>
            <a:xfrm>
              <a:off x="131938" y="4457844"/>
              <a:ext cx="2925866"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Jan </a:t>
              </a:r>
              <a:r>
                <a:rPr lang="en-GB" sz="1200" dirty="0" err="1">
                  <a:solidFill>
                    <a:srgbClr val="0E101A"/>
                  </a:solidFill>
                  <a:effectLst/>
                  <a:ea typeface="Times New Roman" panose="02020603050405020304" pitchFamily="18" charset="0"/>
                </a:rPr>
                <a:t>Czochralski</a:t>
              </a:r>
              <a:r>
                <a:rPr lang="en-GB" sz="1200" dirty="0">
                  <a:solidFill>
                    <a:srgbClr val="0E101A"/>
                  </a:solidFill>
                  <a:effectLst/>
                  <a:ea typeface="Times New Roman" panose="02020603050405020304" pitchFamily="18" charset="0"/>
                </a:rPr>
                <a:t> invented a method to grow high-quality crystalline materials. The method is still used today </a:t>
              </a:r>
              <a:r>
                <a:rPr lang="en-GB" sz="1200" dirty="0">
                  <a:solidFill>
                    <a:srgbClr val="0E101A"/>
                  </a:solidFill>
                  <a:ea typeface="Times New Roman" panose="02020603050405020304" pitchFamily="18" charset="0"/>
                </a:rPr>
                <a:t>(see </a:t>
              </a:r>
              <a:r>
                <a:rPr lang="en-GB" sz="1200" dirty="0">
                  <a:solidFill>
                    <a:srgbClr val="0E101A"/>
                  </a:solidFill>
                  <a:effectLst/>
                  <a:ea typeface="Times New Roman" panose="02020603050405020304" pitchFamily="18" charset="0"/>
                </a:rPr>
                <a:t>Chapter 5).</a:t>
              </a:r>
            </a:p>
            <a:p>
              <a:pPr algn="just"/>
              <a:endParaRPr lang="en-GB" sz="1200" dirty="0" err="1">
                <a:solidFill>
                  <a:srgbClr val="0E101A"/>
                </a:solidFill>
                <a:effectLst/>
                <a:ea typeface="Times New Roman" panose="02020603050405020304" pitchFamily="18" charset="0"/>
              </a:endParaRPr>
            </a:p>
          </p:txBody>
        </p:sp>
        <p:pic>
          <p:nvPicPr>
            <p:cNvPr id="200" name="Picture 199">
              <a:extLst>
                <a:ext uri="{FF2B5EF4-FFF2-40B4-BE49-F238E27FC236}">
                  <a16:creationId xmlns:a16="http://schemas.microsoft.com/office/drawing/2014/main" id="{64F27E1B-E738-4B37-8059-D2B2F00A053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02728" y="5937426"/>
              <a:ext cx="2074086" cy="2145303"/>
            </a:xfrm>
            <a:prstGeom prst="rect">
              <a:avLst/>
            </a:prstGeom>
            <a:noFill/>
            <a:ln>
              <a:noFill/>
            </a:ln>
          </p:spPr>
        </p:pic>
        <p:sp>
          <p:nvSpPr>
            <p:cNvPr id="201" name="TextBox 200">
              <a:extLst>
                <a:ext uri="{FF2B5EF4-FFF2-40B4-BE49-F238E27FC236}">
                  <a16:creationId xmlns:a16="http://schemas.microsoft.com/office/drawing/2014/main" id="{7D8A3964-197A-407A-A18B-E1C671E1FE28}"/>
                </a:ext>
              </a:extLst>
            </p:cNvPr>
            <p:cNvSpPr txBox="1"/>
            <p:nvPr/>
          </p:nvSpPr>
          <p:spPr>
            <a:xfrm>
              <a:off x="142777" y="6810872"/>
              <a:ext cx="3034617" cy="830997"/>
            </a:xfrm>
            <a:prstGeom prst="rect">
              <a:avLst/>
            </a:prstGeom>
            <a:noFill/>
          </p:spPr>
          <p:txBody>
            <a:bodyPr wrap="square" rtlCol="0">
              <a:spAutoFit/>
            </a:bodyPr>
            <a:lstStyle/>
            <a:p>
              <a:pPr algn="just"/>
              <a:r>
                <a:rPr lang="en-GB" sz="1200" dirty="0"/>
                <a:t>William B. Shockley, the coinventor of the transistor, explains the principles of operation of the PN junction. PV solar cells are developed during this decade at Bell Labs.</a:t>
              </a:r>
            </a:p>
          </p:txBody>
        </p:sp>
        <p:grpSp>
          <p:nvGrpSpPr>
            <p:cNvPr id="202" name="Group 201">
              <a:extLst>
                <a:ext uri="{FF2B5EF4-FFF2-40B4-BE49-F238E27FC236}">
                  <a16:creationId xmlns:a16="http://schemas.microsoft.com/office/drawing/2014/main" id="{AA3AF0A8-BADF-4319-9AB5-68D31B2EB851}"/>
                </a:ext>
              </a:extLst>
            </p:cNvPr>
            <p:cNvGrpSpPr/>
            <p:nvPr/>
          </p:nvGrpSpPr>
          <p:grpSpPr>
            <a:xfrm rot="10800000">
              <a:off x="3173385" y="7848561"/>
              <a:ext cx="684000" cy="180000"/>
              <a:chOff x="3684151" y="704483"/>
              <a:chExt cx="684000" cy="180000"/>
            </a:xfrm>
          </p:grpSpPr>
          <p:sp>
            <p:nvSpPr>
              <p:cNvPr id="230" name="Oval 229">
                <a:extLst>
                  <a:ext uri="{FF2B5EF4-FFF2-40B4-BE49-F238E27FC236}">
                    <a16:creationId xmlns:a16="http://schemas.microsoft.com/office/drawing/2014/main" id="{65DE1FFD-1FE5-4C96-A58A-54CF18C89C8E}"/>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1" name="Straight Connector 230">
                <a:extLst>
                  <a:ext uri="{FF2B5EF4-FFF2-40B4-BE49-F238E27FC236}">
                    <a16:creationId xmlns:a16="http://schemas.microsoft.com/office/drawing/2014/main" id="{D10900EF-496F-4C3F-AC53-1E88823EF78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3" name="TextBox 202">
              <a:extLst>
                <a:ext uri="{FF2B5EF4-FFF2-40B4-BE49-F238E27FC236}">
                  <a16:creationId xmlns:a16="http://schemas.microsoft.com/office/drawing/2014/main" id="{C64854CF-E3E9-4671-96B1-A119AED6CBA0}"/>
                </a:ext>
              </a:extLst>
            </p:cNvPr>
            <p:cNvSpPr txBox="1"/>
            <p:nvPr/>
          </p:nvSpPr>
          <p:spPr>
            <a:xfrm>
              <a:off x="3217607" y="767875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1954</a:t>
              </a:r>
              <a:endParaRPr lang="en-GB" sz="1200" dirty="0">
                <a:solidFill>
                  <a:srgbClr val="C00000"/>
                </a:solidFill>
              </a:endParaRPr>
            </a:p>
          </p:txBody>
        </p:sp>
        <p:sp>
          <p:nvSpPr>
            <p:cNvPr id="204" name="TextBox 203">
              <a:extLst>
                <a:ext uri="{FF2B5EF4-FFF2-40B4-BE49-F238E27FC236}">
                  <a16:creationId xmlns:a16="http://schemas.microsoft.com/office/drawing/2014/main" id="{0F172992-FC32-4477-9640-BA8A8A2F5A9B}"/>
                </a:ext>
              </a:extLst>
            </p:cNvPr>
            <p:cNvSpPr txBox="1"/>
            <p:nvPr/>
          </p:nvSpPr>
          <p:spPr>
            <a:xfrm>
              <a:off x="163245" y="7717187"/>
              <a:ext cx="2933459"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Daryl Chapin, Calvin Fuller, and Gerald Pearson in the Bell Labs presented the first silicon solar cell with an efficiency of 6% and an area of 2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a:t>
              </a:r>
            </a:p>
            <a:p>
              <a:pPr algn="just"/>
              <a:r>
                <a:rPr lang="en-GB" sz="1200" dirty="0">
                  <a:solidFill>
                    <a:srgbClr val="0E101A"/>
                  </a:solidFill>
                  <a:effectLst/>
                  <a:ea typeface="Times New Roman" panose="02020603050405020304" pitchFamily="18" charset="0"/>
                </a:rPr>
                <a:t>In the same year, a thin-film heterojunction solar cell based on Cu2S/</a:t>
              </a:r>
              <a:r>
                <a:rPr lang="en-GB" sz="1200" dirty="0" err="1">
                  <a:solidFill>
                    <a:srgbClr val="0E101A"/>
                  </a:solidFill>
                  <a:effectLst/>
                  <a:ea typeface="Times New Roman" panose="02020603050405020304" pitchFamily="18" charset="0"/>
                </a:rPr>
                <a:t>CdS</a:t>
              </a:r>
              <a:r>
                <a:rPr lang="en-GB" sz="1200" dirty="0">
                  <a:solidFill>
                    <a:srgbClr val="0E101A"/>
                  </a:solidFill>
                  <a:effectLst/>
                  <a:ea typeface="Times New Roman" panose="02020603050405020304" pitchFamily="18" charset="0"/>
                </a:rPr>
                <a:t> attaining also 6% efficiency was developed at Air Force based (USA)</a:t>
              </a:r>
            </a:p>
          </p:txBody>
        </p:sp>
        <p:grpSp>
          <p:nvGrpSpPr>
            <p:cNvPr id="205" name="Group 204">
              <a:extLst>
                <a:ext uri="{FF2B5EF4-FFF2-40B4-BE49-F238E27FC236}">
                  <a16:creationId xmlns:a16="http://schemas.microsoft.com/office/drawing/2014/main" id="{AC484984-97E5-4998-A090-022931D0291F}"/>
                </a:ext>
              </a:extLst>
            </p:cNvPr>
            <p:cNvGrpSpPr/>
            <p:nvPr/>
          </p:nvGrpSpPr>
          <p:grpSpPr>
            <a:xfrm>
              <a:off x="3681164" y="8434102"/>
              <a:ext cx="684000" cy="180000"/>
              <a:chOff x="3684151" y="704483"/>
              <a:chExt cx="684000" cy="180000"/>
            </a:xfrm>
          </p:grpSpPr>
          <p:sp>
            <p:nvSpPr>
              <p:cNvPr id="228" name="Oval 227">
                <a:extLst>
                  <a:ext uri="{FF2B5EF4-FFF2-40B4-BE49-F238E27FC236}">
                    <a16:creationId xmlns:a16="http://schemas.microsoft.com/office/drawing/2014/main" id="{370BE203-9B75-4528-8228-C14655CCF67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9" name="Straight Connector 228">
                <a:extLst>
                  <a:ext uri="{FF2B5EF4-FFF2-40B4-BE49-F238E27FC236}">
                    <a16:creationId xmlns:a16="http://schemas.microsoft.com/office/drawing/2014/main" id="{3A7D7400-39CB-496D-9546-33FD4302999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6" name="TextBox 205">
              <a:extLst>
                <a:ext uri="{FF2B5EF4-FFF2-40B4-BE49-F238E27FC236}">
                  <a16:creationId xmlns:a16="http://schemas.microsoft.com/office/drawing/2014/main" id="{4CD10960-BB4C-4770-A32E-BB0CAA4FC6BC}"/>
                </a:ext>
              </a:extLst>
            </p:cNvPr>
            <p:cNvSpPr txBox="1"/>
            <p:nvPr/>
          </p:nvSpPr>
          <p:spPr>
            <a:xfrm>
              <a:off x="4413870" y="8109117"/>
              <a:ext cx="3034617" cy="830997"/>
            </a:xfrm>
            <a:prstGeom prst="rect">
              <a:avLst/>
            </a:prstGeom>
            <a:noFill/>
          </p:spPr>
          <p:txBody>
            <a:bodyPr wrap="square" rtlCol="0">
              <a:spAutoFit/>
            </a:bodyPr>
            <a:lstStyle/>
            <a:p>
              <a:pPr algn="just"/>
              <a:r>
                <a:rPr lang="en-GB" sz="1200" dirty="0"/>
                <a:t>The first satellite with a solar PV power system (NASA Vanguard 1) was launched. The Russian satellite Sputnik 3 launched the same year also included solar cells. </a:t>
              </a:r>
            </a:p>
          </p:txBody>
        </p:sp>
        <p:sp>
          <p:nvSpPr>
            <p:cNvPr id="207" name="TextBox 206">
              <a:extLst>
                <a:ext uri="{FF2B5EF4-FFF2-40B4-BE49-F238E27FC236}">
                  <a16:creationId xmlns:a16="http://schemas.microsoft.com/office/drawing/2014/main" id="{2734FD48-F6BC-49B8-AE9D-A64E16F50942}"/>
                </a:ext>
              </a:extLst>
            </p:cNvPr>
            <p:cNvSpPr txBox="1"/>
            <p:nvPr/>
          </p:nvSpPr>
          <p:spPr>
            <a:xfrm>
              <a:off x="3841698" y="826808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1958</a:t>
              </a:r>
              <a:endParaRPr lang="en-GB" sz="1200" dirty="0">
                <a:solidFill>
                  <a:srgbClr val="C00000"/>
                </a:solidFill>
              </a:endParaRPr>
            </a:p>
          </p:txBody>
        </p:sp>
        <p:grpSp>
          <p:nvGrpSpPr>
            <p:cNvPr id="208" name="Group 207">
              <a:extLst>
                <a:ext uri="{FF2B5EF4-FFF2-40B4-BE49-F238E27FC236}">
                  <a16:creationId xmlns:a16="http://schemas.microsoft.com/office/drawing/2014/main" id="{AC75A9E7-92CE-4BC7-AE0D-B04ABBF591CD}"/>
                </a:ext>
              </a:extLst>
            </p:cNvPr>
            <p:cNvGrpSpPr/>
            <p:nvPr/>
          </p:nvGrpSpPr>
          <p:grpSpPr>
            <a:xfrm rot="10800000">
              <a:off x="3186327" y="7209089"/>
              <a:ext cx="684000" cy="180000"/>
              <a:chOff x="3684151" y="704483"/>
              <a:chExt cx="684000" cy="180000"/>
            </a:xfrm>
          </p:grpSpPr>
          <p:sp>
            <p:nvSpPr>
              <p:cNvPr id="226" name="Oval 225">
                <a:extLst>
                  <a:ext uri="{FF2B5EF4-FFF2-40B4-BE49-F238E27FC236}">
                    <a16:creationId xmlns:a16="http://schemas.microsoft.com/office/drawing/2014/main" id="{0AC4FB31-2269-4B60-A9EB-E865560007C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7" name="Straight Connector 226">
                <a:extLst>
                  <a:ext uri="{FF2B5EF4-FFF2-40B4-BE49-F238E27FC236}">
                    <a16:creationId xmlns:a16="http://schemas.microsoft.com/office/drawing/2014/main" id="{5796A172-BF6D-4727-B747-6501D6C56C1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9" name="TextBox 208">
              <a:extLst>
                <a:ext uri="{FF2B5EF4-FFF2-40B4-BE49-F238E27FC236}">
                  <a16:creationId xmlns:a16="http://schemas.microsoft.com/office/drawing/2014/main" id="{5C4F77FB-41C6-439E-95EC-9D17F539782F}"/>
                </a:ext>
              </a:extLst>
            </p:cNvPr>
            <p:cNvSpPr txBox="1"/>
            <p:nvPr/>
          </p:nvSpPr>
          <p:spPr>
            <a:xfrm>
              <a:off x="3230549" y="703928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1950</a:t>
              </a:r>
              <a:endParaRPr lang="en-GB" sz="1200" dirty="0">
                <a:solidFill>
                  <a:srgbClr val="C00000"/>
                </a:solidFill>
              </a:endParaRPr>
            </a:p>
          </p:txBody>
        </p:sp>
        <p:pic>
          <p:nvPicPr>
            <p:cNvPr id="210" name="Picture 209" descr="A close-up of a light&#10;&#10;Description automatically generated with low confidence">
              <a:extLst>
                <a:ext uri="{FF2B5EF4-FFF2-40B4-BE49-F238E27FC236}">
                  <a16:creationId xmlns:a16="http://schemas.microsoft.com/office/drawing/2014/main" id="{6CB9B760-6F12-4DF4-BFBD-00F9B9A8F4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659" y="5127755"/>
              <a:ext cx="1870271" cy="1402702"/>
            </a:xfrm>
            <a:prstGeom prst="rect">
              <a:avLst/>
            </a:prstGeom>
          </p:spPr>
        </p:pic>
        <p:grpSp>
          <p:nvGrpSpPr>
            <p:cNvPr id="211" name="Group 210">
              <a:extLst>
                <a:ext uri="{FF2B5EF4-FFF2-40B4-BE49-F238E27FC236}">
                  <a16:creationId xmlns:a16="http://schemas.microsoft.com/office/drawing/2014/main" id="{C9EA1857-30B5-4DAD-BEEC-C5EE15A21791}"/>
                </a:ext>
              </a:extLst>
            </p:cNvPr>
            <p:cNvGrpSpPr/>
            <p:nvPr/>
          </p:nvGrpSpPr>
          <p:grpSpPr>
            <a:xfrm>
              <a:off x="3685844" y="8994040"/>
              <a:ext cx="684000" cy="180000"/>
              <a:chOff x="3684151" y="704483"/>
              <a:chExt cx="684000" cy="180000"/>
            </a:xfrm>
          </p:grpSpPr>
          <p:sp>
            <p:nvSpPr>
              <p:cNvPr id="224" name="Oval 223">
                <a:extLst>
                  <a:ext uri="{FF2B5EF4-FFF2-40B4-BE49-F238E27FC236}">
                    <a16:creationId xmlns:a16="http://schemas.microsoft.com/office/drawing/2014/main" id="{1B20BDFE-2F53-4F0E-8968-13EC323F2B2F}"/>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5" name="Straight Connector 224">
                <a:extLst>
                  <a:ext uri="{FF2B5EF4-FFF2-40B4-BE49-F238E27FC236}">
                    <a16:creationId xmlns:a16="http://schemas.microsoft.com/office/drawing/2014/main" id="{9EB3E8D2-2B52-4D73-8CB8-960D5A1FB79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2" name="TextBox 211">
              <a:extLst>
                <a:ext uri="{FF2B5EF4-FFF2-40B4-BE49-F238E27FC236}">
                  <a16:creationId xmlns:a16="http://schemas.microsoft.com/office/drawing/2014/main" id="{68BF0782-6074-417C-978B-3E050A10EFE2}"/>
                </a:ext>
              </a:extLst>
            </p:cNvPr>
            <p:cNvSpPr txBox="1"/>
            <p:nvPr/>
          </p:nvSpPr>
          <p:spPr>
            <a:xfrm>
              <a:off x="4421044" y="8924800"/>
              <a:ext cx="3034617" cy="1015663"/>
            </a:xfrm>
            <a:prstGeom prst="rect">
              <a:avLst/>
            </a:prstGeom>
            <a:noFill/>
          </p:spPr>
          <p:txBody>
            <a:bodyPr wrap="square" rtlCol="0">
              <a:spAutoFit/>
            </a:bodyPr>
            <a:lstStyle/>
            <a:p>
              <a:pPr algn="just"/>
              <a:r>
                <a:rPr lang="en-GB" sz="1200" dirty="0"/>
                <a:t>Shockley and </a:t>
              </a:r>
              <a:r>
                <a:rPr lang="en-GB" sz="1200" dirty="0" err="1"/>
                <a:t>Queisser</a:t>
              </a:r>
              <a:r>
                <a:rPr lang="en-GB" sz="1200" dirty="0"/>
                <a:t> published a scientific article in which they calculated the maximum theoretical efficiency that can be attained by a solar cell. The </a:t>
              </a:r>
              <a:r>
                <a:rPr lang="en-GB" sz="1200" dirty="0" err="1"/>
                <a:t>Shockely-Queisser</a:t>
              </a:r>
              <a:r>
                <a:rPr lang="en-GB" sz="1200" dirty="0"/>
                <a:t> limit is presented in Chapter 6. </a:t>
              </a:r>
            </a:p>
          </p:txBody>
        </p:sp>
        <p:sp>
          <p:nvSpPr>
            <p:cNvPr id="213" name="TextBox 212">
              <a:extLst>
                <a:ext uri="{FF2B5EF4-FFF2-40B4-BE49-F238E27FC236}">
                  <a16:creationId xmlns:a16="http://schemas.microsoft.com/office/drawing/2014/main" id="{C9B13588-5257-4589-8B46-3CA856A37BF4}"/>
                </a:ext>
              </a:extLst>
            </p:cNvPr>
            <p:cNvSpPr txBox="1"/>
            <p:nvPr/>
          </p:nvSpPr>
          <p:spPr>
            <a:xfrm>
              <a:off x="3846378" y="87970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1961</a:t>
              </a:r>
              <a:endParaRPr lang="en-GB" sz="1200" dirty="0">
                <a:solidFill>
                  <a:srgbClr val="C00000"/>
                </a:solidFill>
              </a:endParaRPr>
            </a:p>
          </p:txBody>
        </p:sp>
        <p:sp>
          <p:nvSpPr>
            <p:cNvPr id="217" name="TextBox 216">
              <a:extLst>
                <a:ext uri="{FF2B5EF4-FFF2-40B4-BE49-F238E27FC236}">
                  <a16:creationId xmlns:a16="http://schemas.microsoft.com/office/drawing/2014/main" id="{928307A3-49B5-4458-8AD5-019D29045A63}"/>
                </a:ext>
              </a:extLst>
            </p:cNvPr>
            <p:cNvSpPr txBox="1"/>
            <p:nvPr/>
          </p:nvSpPr>
          <p:spPr>
            <a:xfrm>
              <a:off x="168177" y="10684599"/>
              <a:ext cx="3034617" cy="646331"/>
            </a:xfrm>
            <a:prstGeom prst="rect">
              <a:avLst/>
            </a:prstGeom>
            <a:noFill/>
          </p:spPr>
          <p:txBody>
            <a:bodyPr wrap="square" rtlCol="0">
              <a:spAutoFit/>
            </a:bodyPr>
            <a:lstStyle/>
            <a:p>
              <a:pPr algn="just"/>
              <a:r>
                <a:rPr lang="en-GB" sz="1200" dirty="0"/>
                <a:t>Bell Labs launches the first solar-powered telecommunications satellite (Telstar).</a:t>
              </a:r>
            </a:p>
            <a:p>
              <a:pPr algn="just"/>
              <a:endParaRPr lang="en-GB" sz="1200" dirty="0"/>
            </a:p>
          </p:txBody>
        </p:sp>
        <p:grpSp>
          <p:nvGrpSpPr>
            <p:cNvPr id="218" name="Group 217">
              <a:extLst>
                <a:ext uri="{FF2B5EF4-FFF2-40B4-BE49-F238E27FC236}">
                  <a16:creationId xmlns:a16="http://schemas.microsoft.com/office/drawing/2014/main" id="{77A4D125-C4E4-44F4-BF65-E824BAB98730}"/>
                </a:ext>
              </a:extLst>
            </p:cNvPr>
            <p:cNvGrpSpPr/>
            <p:nvPr/>
          </p:nvGrpSpPr>
          <p:grpSpPr>
            <a:xfrm rot="10800000">
              <a:off x="3190546" y="10832613"/>
              <a:ext cx="684000" cy="180000"/>
              <a:chOff x="3684151" y="704483"/>
              <a:chExt cx="684000" cy="180000"/>
            </a:xfrm>
          </p:grpSpPr>
          <p:sp>
            <p:nvSpPr>
              <p:cNvPr id="220" name="Oval 219">
                <a:extLst>
                  <a:ext uri="{FF2B5EF4-FFF2-40B4-BE49-F238E27FC236}">
                    <a16:creationId xmlns:a16="http://schemas.microsoft.com/office/drawing/2014/main" id="{525FCB56-20BF-4C31-81E8-35A1549C73E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1" name="Straight Connector 220">
                <a:extLst>
                  <a:ext uri="{FF2B5EF4-FFF2-40B4-BE49-F238E27FC236}">
                    <a16:creationId xmlns:a16="http://schemas.microsoft.com/office/drawing/2014/main" id="{5C4C50D0-F0A5-48E6-BCB8-42C5FC81A62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9" name="TextBox 218">
              <a:extLst>
                <a:ext uri="{FF2B5EF4-FFF2-40B4-BE49-F238E27FC236}">
                  <a16:creationId xmlns:a16="http://schemas.microsoft.com/office/drawing/2014/main" id="{61D8070D-E73F-4AB5-8DCA-B818AD99C8B9}"/>
                </a:ext>
              </a:extLst>
            </p:cNvPr>
            <p:cNvSpPr txBox="1"/>
            <p:nvPr/>
          </p:nvSpPr>
          <p:spPr>
            <a:xfrm>
              <a:off x="3234768" y="106628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1962</a:t>
              </a:r>
              <a:endParaRPr lang="en-GB" sz="1200" dirty="0">
                <a:solidFill>
                  <a:srgbClr val="C00000"/>
                </a:solidFill>
              </a:endParaRPr>
            </a:p>
          </p:txBody>
        </p:sp>
        <p:sp>
          <p:nvSpPr>
            <p:cNvPr id="242" name="TextBox 241">
              <a:extLst>
                <a:ext uri="{FF2B5EF4-FFF2-40B4-BE49-F238E27FC236}">
                  <a16:creationId xmlns:a16="http://schemas.microsoft.com/office/drawing/2014/main" id="{66C234F6-46AF-450A-A5A5-B64CCA70299F}"/>
                </a:ext>
              </a:extLst>
            </p:cNvPr>
            <p:cNvSpPr txBox="1"/>
            <p:nvPr/>
          </p:nvSpPr>
          <p:spPr>
            <a:xfrm>
              <a:off x="3908650" y="668416"/>
              <a:ext cx="3545382" cy="1384995"/>
            </a:xfrm>
            <a:prstGeom prst="rect">
              <a:avLst/>
            </a:prstGeom>
            <a:noFill/>
          </p:spPr>
          <p:txBody>
            <a:bodyPr wrap="square" rtlCol="0">
              <a:spAutoFit/>
            </a:bodyPr>
            <a:lstStyle/>
            <a:p>
              <a:pPr algn="just"/>
              <a:r>
                <a:rPr lang="en-GB" sz="1200" i="1" dirty="0">
                  <a:solidFill>
                    <a:schemeClr val="accent3">
                      <a:lumMod val="50000"/>
                    </a:schemeClr>
                  </a:solidFill>
                  <a:effectLst/>
                  <a:ea typeface="Times New Roman" panose="02020603050405020304" pitchFamily="18" charset="0"/>
                </a:rPr>
                <a:t>Photoelectric and photovoltaic effects are related, but they are not the same. In both cases, light is absorbed, and it causes the excitation of an electron to a higher energy level. We refer to the photoelectric effect when the electron is ejected out of the material, and to the photovoltaic effect when the excited electron is still contained within the material. </a:t>
              </a:r>
              <a:endParaRPr lang="en-GB" sz="1200" i="1" dirty="0">
                <a:solidFill>
                  <a:schemeClr val="accent3">
                    <a:lumMod val="50000"/>
                  </a:schemeClr>
                </a:solidFill>
              </a:endParaRPr>
            </a:p>
          </p:txBody>
        </p:sp>
      </p:grpSp>
      <p:graphicFrame>
        <p:nvGraphicFramePr>
          <p:cNvPr id="253" name="Object 252">
            <a:extLst>
              <a:ext uri="{FF2B5EF4-FFF2-40B4-BE49-F238E27FC236}">
                <a16:creationId xmlns:a16="http://schemas.microsoft.com/office/drawing/2014/main" id="{7D3A6A8D-0CB0-44E5-864E-69C11CF11BCD}"/>
              </a:ext>
            </a:extLst>
          </p:cNvPr>
          <p:cNvGraphicFramePr>
            <a:graphicFrameLocks noChangeAspect="1"/>
          </p:cNvGraphicFramePr>
          <p:nvPr>
            <p:extLst>
              <p:ext uri="{D42A27DB-BD31-4B8C-83A1-F6EECF244321}">
                <p14:modId xmlns:p14="http://schemas.microsoft.com/office/powerpoint/2010/main" val="1994033354"/>
              </p:ext>
            </p:extLst>
          </p:nvPr>
        </p:nvGraphicFramePr>
        <p:xfrm>
          <a:off x="-7010361" y="2303443"/>
          <a:ext cx="2332325" cy="2281987"/>
        </p:xfrm>
        <a:graphic>
          <a:graphicData uri="http://schemas.openxmlformats.org/presentationml/2006/ole">
            <mc:AlternateContent xmlns:mc="http://schemas.openxmlformats.org/markup-compatibility/2006">
              <mc:Choice xmlns:v="urn:schemas-microsoft-com:vml" Requires="v">
                <p:oleObj spid="_x0000_s1044" name="Bitmap Image" r:id="rId7" imgW="5295960" imgH="5181480" progId="Paint.Picture">
                  <p:embed/>
                </p:oleObj>
              </mc:Choice>
              <mc:Fallback>
                <p:oleObj name="Bitmap Image" r:id="rId7" imgW="5295960" imgH="5181480" progId="Paint.Picture">
                  <p:embed/>
                  <p:pic>
                    <p:nvPicPr>
                      <p:cNvPr id="0" name=""/>
                      <p:cNvPicPr/>
                      <p:nvPr/>
                    </p:nvPicPr>
                    <p:blipFill>
                      <a:blip r:embed="rId8"/>
                      <a:stretch>
                        <a:fillRect/>
                      </a:stretch>
                    </p:blipFill>
                    <p:spPr>
                      <a:xfrm>
                        <a:off x="-7010361" y="2303443"/>
                        <a:ext cx="2332325" cy="2281987"/>
                      </a:xfrm>
                      <a:prstGeom prst="rect">
                        <a:avLst/>
                      </a:prstGeom>
                    </p:spPr>
                  </p:pic>
                </p:oleObj>
              </mc:Fallback>
            </mc:AlternateContent>
          </a:graphicData>
        </a:graphic>
      </p:graphicFrame>
    </p:spTree>
    <p:extLst>
      <p:ext uri="{BB962C8B-B14F-4D97-AF65-F5344CB8AC3E}">
        <p14:creationId xmlns:p14="http://schemas.microsoft.com/office/powerpoint/2010/main" val="264363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84">
            <a:extLst>
              <a:ext uri="{FF2B5EF4-FFF2-40B4-BE49-F238E27FC236}">
                <a16:creationId xmlns:a16="http://schemas.microsoft.com/office/drawing/2014/main" id="{526ADE49-E543-4F8F-832B-FB46A0EC1EB7}"/>
              </a:ext>
            </a:extLst>
          </p:cNvPr>
          <p:cNvSpPr txBox="1"/>
          <p:nvPr/>
        </p:nvSpPr>
        <p:spPr>
          <a:xfrm>
            <a:off x="-3756880" y="3142847"/>
            <a:ext cx="2465323" cy="461665"/>
          </a:xfrm>
          <a:prstGeom prst="rect">
            <a:avLst/>
          </a:prstGeom>
          <a:noFill/>
        </p:spPr>
        <p:txBody>
          <a:bodyPr wrap="square" rtlCol="0">
            <a:spAutoFit/>
          </a:bodyPr>
          <a:lstStyle/>
          <a:p>
            <a:pPr algn="just"/>
            <a:r>
              <a:rPr lang="en-GB" sz="1200" dirty="0" err="1">
                <a:latin typeface="Calibri" panose="020F0502020204030204" pitchFamily="34" charset="0"/>
                <a:ea typeface="Times New Roman" panose="02020603050405020304" pitchFamily="18" charset="0"/>
              </a:rPr>
              <a:t>Todelo</a:t>
            </a:r>
            <a:r>
              <a:rPr lang="en-GB" sz="1200" dirty="0">
                <a:latin typeface="Calibri" panose="020F0502020204030204" pitchFamily="34" charset="0"/>
                <a:ea typeface="Times New Roman" panose="02020603050405020304" pitchFamily="18" charset="0"/>
              </a:rPr>
              <a:t> PV es de 1994, </a:t>
            </a:r>
            <a:r>
              <a:rPr lang="en-GB" sz="1200" dirty="0" err="1">
                <a:latin typeface="Calibri" panose="020F0502020204030204" pitchFamily="34" charset="0"/>
                <a:ea typeface="Times New Roman" panose="02020603050405020304" pitchFamily="18" charset="0"/>
              </a:rPr>
              <a:t>casi</a:t>
            </a:r>
            <a:r>
              <a:rPr lang="en-GB" sz="1200" dirty="0">
                <a:latin typeface="Calibri" panose="020F0502020204030204" pitchFamily="34" charset="0"/>
                <a:ea typeface="Times New Roman" panose="02020603050405020304" pitchFamily="18" charset="0"/>
              </a:rPr>
              <a:t> 12 </a:t>
            </a:r>
            <a:r>
              <a:rPr lang="en-GB" sz="1200" dirty="0" err="1">
                <a:latin typeface="Calibri" panose="020F0502020204030204" pitchFamily="34" charset="0"/>
                <a:ea typeface="Times New Roman" panose="02020603050405020304" pitchFamily="18" charset="0"/>
              </a:rPr>
              <a:t>años</a:t>
            </a:r>
            <a:r>
              <a:rPr lang="en-GB" sz="1200" dirty="0">
                <a:latin typeface="Calibri" panose="020F0502020204030204" pitchFamily="34" charset="0"/>
                <a:ea typeface="Times New Roman" panose="02020603050405020304" pitchFamily="18" charset="0"/>
              </a:rPr>
              <a:t> </a:t>
            </a:r>
            <a:r>
              <a:rPr lang="en-GB" sz="1200" dirty="0" err="1">
                <a:latin typeface="Calibri" panose="020F0502020204030204" pitchFamily="34" charset="0"/>
                <a:ea typeface="Times New Roman" panose="02020603050405020304" pitchFamily="18" charset="0"/>
              </a:rPr>
              <a:t>después</a:t>
            </a:r>
            <a:r>
              <a:rPr lang="en-GB" sz="1200" dirty="0">
                <a:latin typeface="Calibri" panose="020F0502020204030204" pitchFamily="34" charset="0"/>
                <a:ea typeface="Times New Roman" panose="02020603050405020304" pitchFamily="18" charset="0"/>
              </a:rPr>
              <a:t> de la de California</a:t>
            </a:r>
            <a:endParaRPr lang="en-GB" sz="1200" dirty="0">
              <a:effectLst/>
              <a:latin typeface="Times New Roman" panose="02020603050405020304" pitchFamily="18" charset="0"/>
              <a:ea typeface="Times New Roman" panose="02020603050405020304" pitchFamily="18" charset="0"/>
            </a:endParaRPr>
          </a:p>
        </p:txBody>
      </p:sp>
      <p:pic>
        <p:nvPicPr>
          <p:cNvPr id="5" name="Picture 4" descr="A picture containing fan, device, appliance&#10;&#10;Description automatically generated">
            <a:extLst>
              <a:ext uri="{FF2B5EF4-FFF2-40B4-BE49-F238E27FC236}">
                <a16:creationId xmlns:a16="http://schemas.microsoft.com/office/drawing/2014/main" id="{318DFC7B-7329-47F5-AC19-C8BC309DD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7074" y="1016464"/>
            <a:ext cx="3563804" cy="4882578"/>
          </a:xfrm>
          <a:prstGeom prst="rect">
            <a:avLst/>
          </a:prstGeom>
        </p:spPr>
      </p:pic>
      <p:pic>
        <p:nvPicPr>
          <p:cNvPr id="83" name="Picture 82" descr="diapositiva-42">
            <a:extLst>
              <a:ext uri="{FF2B5EF4-FFF2-40B4-BE49-F238E27FC236}">
                <a16:creationId xmlns:a16="http://schemas.microsoft.com/office/drawing/2014/main" id="{B84D3F3D-0BD3-42CF-B5C1-639772FFA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6880" y="1010402"/>
            <a:ext cx="3036223" cy="18942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F1624004-0B1E-4B60-8A9A-C4F8C764A846}"/>
              </a:ext>
            </a:extLst>
          </p:cNvPr>
          <p:cNvGrpSpPr/>
          <p:nvPr/>
        </p:nvGrpSpPr>
        <p:grpSpPr>
          <a:xfrm>
            <a:off x="149127" y="207179"/>
            <a:ext cx="7398187" cy="11166340"/>
            <a:chOff x="149127" y="207179"/>
            <a:chExt cx="7398187" cy="11166340"/>
          </a:xfrm>
        </p:grpSpPr>
        <p:cxnSp>
          <p:nvCxnSpPr>
            <p:cNvPr id="36" name="Straight Connector 35">
              <a:extLst>
                <a:ext uri="{FF2B5EF4-FFF2-40B4-BE49-F238E27FC236}">
                  <a16:creationId xmlns:a16="http://schemas.microsoft.com/office/drawing/2014/main" id="{B3D263C2-86AC-41D0-B993-A5B673B7D4A4}"/>
                </a:ext>
              </a:extLst>
            </p:cNvPr>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838D7F8-E1FE-4352-8A57-E69A012201B3}"/>
                </a:ext>
              </a:extLst>
            </p:cNvPr>
            <p:cNvSpPr txBox="1"/>
            <p:nvPr/>
          </p:nvSpPr>
          <p:spPr>
            <a:xfrm>
              <a:off x="149127" y="1029738"/>
              <a:ext cx="3034617" cy="1200329"/>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 group at </a:t>
              </a:r>
              <a:r>
                <a:rPr lang="en-GB" sz="1200" dirty="0" err="1">
                  <a:solidFill>
                    <a:srgbClr val="0E101A"/>
                  </a:solidFill>
                  <a:effectLst/>
                  <a:ea typeface="Times New Roman" panose="02020603050405020304" pitchFamily="18" charset="0"/>
                </a:rPr>
                <a:t>Ioffe</a:t>
              </a:r>
              <a:r>
                <a:rPr lang="en-GB" sz="1200" dirty="0">
                  <a:solidFill>
                    <a:srgbClr val="0E101A"/>
                  </a:solidFill>
                  <a:effectLst/>
                  <a:ea typeface="Times New Roman" panose="02020603050405020304" pitchFamily="18" charset="0"/>
                </a:rPr>
                <a:t> Institute in San Petersburg led by Alferov developed a solar cell based on gallium arsenide heterojunction. The main benefits of GaAs cells were their high efficiency and resistance to the ionizing radiation in space.</a:t>
              </a:r>
            </a:p>
          </p:txBody>
        </p:sp>
        <p:grpSp>
          <p:nvGrpSpPr>
            <p:cNvPr id="38" name="Group 37">
              <a:extLst>
                <a:ext uri="{FF2B5EF4-FFF2-40B4-BE49-F238E27FC236}">
                  <a16:creationId xmlns:a16="http://schemas.microsoft.com/office/drawing/2014/main" id="{EB79128A-2135-4C96-BF64-BB630EEA851E}"/>
                </a:ext>
              </a:extLst>
            </p:cNvPr>
            <p:cNvGrpSpPr/>
            <p:nvPr/>
          </p:nvGrpSpPr>
          <p:grpSpPr>
            <a:xfrm rot="10800000">
              <a:off x="3186327" y="1851781"/>
              <a:ext cx="684000" cy="180000"/>
              <a:chOff x="3684151" y="704483"/>
              <a:chExt cx="684000" cy="180000"/>
            </a:xfrm>
          </p:grpSpPr>
          <p:sp>
            <p:nvSpPr>
              <p:cNvPr id="39" name="Oval 38">
                <a:extLst>
                  <a:ext uri="{FF2B5EF4-FFF2-40B4-BE49-F238E27FC236}">
                    <a16:creationId xmlns:a16="http://schemas.microsoft.com/office/drawing/2014/main" id="{8E0A4691-1B75-41B3-852E-51B7CD9D26F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Straight Connector 39">
                <a:extLst>
                  <a:ext uri="{FF2B5EF4-FFF2-40B4-BE49-F238E27FC236}">
                    <a16:creationId xmlns:a16="http://schemas.microsoft.com/office/drawing/2014/main" id="{8213CA5D-5827-4EE7-8E78-2073F43FC8F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CEDCA36B-D7BE-4A93-8710-03242FC334DA}"/>
                </a:ext>
              </a:extLst>
            </p:cNvPr>
            <p:cNvSpPr txBox="1"/>
            <p:nvPr/>
          </p:nvSpPr>
          <p:spPr>
            <a:xfrm>
              <a:off x="3230549" y="1680547"/>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1970</a:t>
              </a:r>
              <a:endParaRPr lang="en-GB" sz="1200" dirty="0">
                <a:solidFill>
                  <a:srgbClr val="C00000"/>
                </a:solidFill>
              </a:endParaRPr>
            </a:p>
          </p:txBody>
        </p:sp>
        <p:sp>
          <p:nvSpPr>
            <p:cNvPr id="42" name="TextBox 41">
              <a:extLst>
                <a:ext uri="{FF2B5EF4-FFF2-40B4-BE49-F238E27FC236}">
                  <a16:creationId xmlns:a16="http://schemas.microsoft.com/office/drawing/2014/main" id="{92DC1ABD-D70E-45F6-BB55-0B953D0FDC3A}"/>
                </a:ext>
              </a:extLst>
            </p:cNvPr>
            <p:cNvSpPr txBox="1"/>
            <p:nvPr/>
          </p:nvSpPr>
          <p:spPr>
            <a:xfrm>
              <a:off x="4421045" y="2588850"/>
              <a:ext cx="3034617"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Geopolitical reasons triggered the two oil crises where the prices of oil skyrocketed. Populations and governments become more aware of the vulnerability of the oil economy and significant efforts were made to develop alternative energy sources. It is in this period that many solar research labs and institutions were founded.</a:t>
              </a:r>
              <a:endParaRPr lang="en-GB" sz="1200" dirty="0"/>
            </a:p>
          </p:txBody>
        </p:sp>
        <p:grpSp>
          <p:nvGrpSpPr>
            <p:cNvPr id="43" name="Group 42">
              <a:extLst>
                <a:ext uri="{FF2B5EF4-FFF2-40B4-BE49-F238E27FC236}">
                  <a16:creationId xmlns:a16="http://schemas.microsoft.com/office/drawing/2014/main" id="{B3FB5C3F-4B6D-4BE5-9AB9-0D66D17C1C8B}"/>
                </a:ext>
              </a:extLst>
            </p:cNvPr>
            <p:cNvGrpSpPr/>
            <p:nvPr/>
          </p:nvGrpSpPr>
          <p:grpSpPr>
            <a:xfrm rot="10800000">
              <a:off x="3189865" y="4664112"/>
              <a:ext cx="684000" cy="180000"/>
              <a:chOff x="3684151" y="704483"/>
              <a:chExt cx="684000" cy="180000"/>
            </a:xfrm>
          </p:grpSpPr>
          <p:sp>
            <p:nvSpPr>
              <p:cNvPr id="44" name="Oval 43">
                <a:extLst>
                  <a:ext uri="{FF2B5EF4-FFF2-40B4-BE49-F238E27FC236}">
                    <a16:creationId xmlns:a16="http://schemas.microsoft.com/office/drawing/2014/main" id="{2DFC6553-FD0E-4EB8-A119-BD1782FEB3C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Connector 44">
                <a:extLst>
                  <a:ext uri="{FF2B5EF4-FFF2-40B4-BE49-F238E27FC236}">
                    <a16:creationId xmlns:a16="http://schemas.microsoft.com/office/drawing/2014/main" id="{32879284-475C-4E8E-86D2-523FB7EAB7A7}"/>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060EB88D-6480-4E9A-B21C-4FA5A841561F}"/>
                </a:ext>
              </a:extLst>
            </p:cNvPr>
            <p:cNvSpPr txBox="1"/>
            <p:nvPr/>
          </p:nvSpPr>
          <p:spPr>
            <a:xfrm>
              <a:off x="3747669" y="4111817"/>
              <a:ext cx="909590" cy="276998"/>
            </a:xfrm>
            <a:prstGeom prst="rect">
              <a:avLst/>
            </a:prstGeom>
            <a:noFill/>
          </p:spPr>
          <p:txBody>
            <a:bodyPr wrap="square" rtlCol="0">
              <a:spAutoFit/>
            </a:bodyPr>
            <a:lstStyle/>
            <a:p>
              <a:pPr algn="just"/>
              <a:r>
                <a:rPr lang="en-GB" sz="1200" dirty="0">
                  <a:solidFill>
                    <a:srgbClr val="C00000"/>
                  </a:solidFill>
                </a:rPr>
                <a:t>70’s &amp; 80’s</a:t>
              </a:r>
            </a:p>
          </p:txBody>
        </p:sp>
        <p:sp>
          <p:nvSpPr>
            <p:cNvPr id="47" name="TextBox 46">
              <a:extLst>
                <a:ext uri="{FF2B5EF4-FFF2-40B4-BE49-F238E27FC236}">
                  <a16:creationId xmlns:a16="http://schemas.microsoft.com/office/drawing/2014/main" id="{9BE0C251-415B-4E45-8C71-0BC0E83D8752}"/>
                </a:ext>
              </a:extLst>
            </p:cNvPr>
            <p:cNvSpPr txBox="1"/>
            <p:nvPr/>
          </p:nvSpPr>
          <p:spPr>
            <a:xfrm>
              <a:off x="4410392" y="4241872"/>
              <a:ext cx="1624645"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first solar-powered pocket calculators and watches arrive on the market.</a:t>
              </a:r>
              <a:endParaRPr lang="en-GB" sz="1200" dirty="0">
                <a:effectLst/>
                <a:ea typeface="Times New Roman" panose="02020603050405020304" pitchFamily="18" charset="0"/>
              </a:endParaRPr>
            </a:p>
          </p:txBody>
        </p:sp>
        <p:grpSp>
          <p:nvGrpSpPr>
            <p:cNvPr id="48" name="Group 47">
              <a:extLst>
                <a:ext uri="{FF2B5EF4-FFF2-40B4-BE49-F238E27FC236}">
                  <a16:creationId xmlns:a16="http://schemas.microsoft.com/office/drawing/2014/main" id="{6ADB875E-A13E-4818-902B-1B1C19B15907}"/>
                </a:ext>
              </a:extLst>
            </p:cNvPr>
            <p:cNvGrpSpPr/>
            <p:nvPr/>
          </p:nvGrpSpPr>
          <p:grpSpPr>
            <a:xfrm>
              <a:off x="3684151" y="10479152"/>
              <a:ext cx="684000" cy="180000"/>
              <a:chOff x="3684151" y="704483"/>
              <a:chExt cx="684000" cy="180000"/>
            </a:xfrm>
          </p:grpSpPr>
          <p:sp>
            <p:nvSpPr>
              <p:cNvPr id="49" name="Oval 48">
                <a:extLst>
                  <a:ext uri="{FF2B5EF4-FFF2-40B4-BE49-F238E27FC236}">
                    <a16:creationId xmlns:a16="http://schemas.microsoft.com/office/drawing/2014/main" id="{9CAB9A50-F14E-4EDE-88C6-F9C0B282174B}"/>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Connector 49">
                <a:extLst>
                  <a:ext uri="{FF2B5EF4-FFF2-40B4-BE49-F238E27FC236}">
                    <a16:creationId xmlns:a16="http://schemas.microsoft.com/office/drawing/2014/main" id="{8E6F62FD-988A-4D52-A6C8-6F746924E201}"/>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361137FF-24F9-4720-B9A5-F11C6E1C2110}"/>
                </a:ext>
              </a:extLst>
            </p:cNvPr>
            <p:cNvSpPr txBox="1"/>
            <p:nvPr/>
          </p:nvSpPr>
          <p:spPr>
            <a:xfrm>
              <a:off x="4421046" y="10253711"/>
              <a:ext cx="3034616" cy="461665"/>
            </a:xfrm>
            <a:prstGeom prst="rect">
              <a:avLst/>
            </a:prstGeom>
            <a:noFill/>
          </p:spPr>
          <p:txBody>
            <a:bodyPr wrap="square" rtlCol="0">
              <a:spAutoFit/>
            </a:bodyPr>
            <a:lstStyle/>
            <a:p>
              <a:pPr algn="just"/>
              <a:r>
                <a:rPr lang="en-GB" sz="1200" dirty="0"/>
                <a:t>Solar PV covers 20% of the annual electricity demand in California.</a:t>
              </a:r>
            </a:p>
          </p:txBody>
        </p:sp>
        <p:sp>
          <p:nvSpPr>
            <p:cNvPr id="52" name="TextBox 51">
              <a:extLst>
                <a:ext uri="{FF2B5EF4-FFF2-40B4-BE49-F238E27FC236}">
                  <a16:creationId xmlns:a16="http://schemas.microsoft.com/office/drawing/2014/main" id="{7A5D028D-54D6-4B55-90B1-BAC89B3309EF}"/>
                </a:ext>
              </a:extLst>
            </p:cNvPr>
            <p:cNvSpPr txBox="1"/>
            <p:nvPr/>
          </p:nvSpPr>
          <p:spPr>
            <a:xfrm>
              <a:off x="3844685" y="1029764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2020</a:t>
              </a:r>
              <a:endParaRPr lang="en-GB" sz="1200" dirty="0">
                <a:solidFill>
                  <a:srgbClr val="C00000"/>
                </a:solidFill>
              </a:endParaRPr>
            </a:p>
          </p:txBody>
        </p:sp>
        <p:grpSp>
          <p:nvGrpSpPr>
            <p:cNvPr id="53" name="Group 52">
              <a:extLst>
                <a:ext uri="{FF2B5EF4-FFF2-40B4-BE49-F238E27FC236}">
                  <a16:creationId xmlns:a16="http://schemas.microsoft.com/office/drawing/2014/main" id="{2C625BF8-65C0-458A-B189-C35640CEA826}"/>
                </a:ext>
              </a:extLst>
            </p:cNvPr>
            <p:cNvGrpSpPr/>
            <p:nvPr/>
          </p:nvGrpSpPr>
          <p:grpSpPr>
            <a:xfrm>
              <a:off x="3687689" y="2922191"/>
              <a:ext cx="684000" cy="180000"/>
              <a:chOff x="3684151" y="704483"/>
              <a:chExt cx="684000" cy="180000"/>
            </a:xfrm>
          </p:grpSpPr>
          <p:sp>
            <p:nvSpPr>
              <p:cNvPr id="54" name="Oval 53">
                <a:extLst>
                  <a:ext uri="{FF2B5EF4-FFF2-40B4-BE49-F238E27FC236}">
                    <a16:creationId xmlns:a16="http://schemas.microsoft.com/office/drawing/2014/main" id="{F2A05F1B-4238-47BD-AF62-43E19696FEB8}"/>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Straight Connector 54">
                <a:extLst>
                  <a:ext uri="{FF2B5EF4-FFF2-40B4-BE49-F238E27FC236}">
                    <a16:creationId xmlns:a16="http://schemas.microsoft.com/office/drawing/2014/main" id="{A52F5ADD-DE01-4DF0-908B-54F52C183A7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E002F3E-3390-4CF6-AE7B-A1CF94551B40}"/>
                </a:ext>
              </a:extLst>
            </p:cNvPr>
            <p:cNvSpPr txBox="1"/>
            <p:nvPr/>
          </p:nvSpPr>
          <p:spPr>
            <a:xfrm>
              <a:off x="3848223" y="274068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1973</a:t>
              </a:r>
              <a:endParaRPr lang="en-GB" sz="1200" dirty="0">
                <a:solidFill>
                  <a:srgbClr val="C00000"/>
                </a:solidFill>
              </a:endParaRPr>
            </a:p>
          </p:txBody>
        </p:sp>
        <p:grpSp>
          <p:nvGrpSpPr>
            <p:cNvPr id="57" name="Group 56">
              <a:extLst>
                <a:ext uri="{FF2B5EF4-FFF2-40B4-BE49-F238E27FC236}">
                  <a16:creationId xmlns:a16="http://schemas.microsoft.com/office/drawing/2014/main" id="{0F9CA495-D58C-4C46-9583-8E6C46DBA5A2}"/>
                </a:ext>
              </a:extLst>
            </p:cNvPr>
            <p:cNvGrpSpPr/>
            <p:nvPr/>
          </p:nvGrpSpPr>
          <p:grpSpPr>
            <a:xfrm>
              <a:off x="3691228" y="3382942"/>
              <a:ext cx="684000" cy="180000"/>
              <a:chOff x="3684151" y="704483"/>
              <a:chExt cx="684000" cy="180000"/>
            </a:xfrm>
          </p:grpSpPr>
          <p:sp>
            <p:nvSpPr>
              <p:cNvPr id="58" name="Oval 57">
                <a:extLst>
                  <a:ext uri="{FF2B5EF4-FFF2-40B4-BE49-F238E27FC236}">
                    <a16:creationId xmlns:a16="http://schemas.microsoft.com/office/drawing/2014/main" id="{0C9DD701-279F-4A5B-AE7D-07D7DD49F10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9" name="Straight Connector 58">
                <a:extLst>
                  <a:ext uri="{FF2B5EF4-FFF2-40B4-BE49-F238E27FC236}">
                    <a16:creationId xmlns:a16="http://schemas.microsoft.com/office/drawing/2014/main" id="{E5BFA7F5-488E-47D6-9331-F92C902C0F8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24BFCE7B-A982-4E5D-804F-FB451208D587}"/>
                </a:ext>
              </a:extLst>
            </p:cNvPr>
            <p:cNvSpPr txBox="1"/>
            <p:nvPr/>
          </p:nvSpPr>
          <p:spPr>
            <a:xfrm>
              <a:off x="3851762" y="32014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1979</a:t>
              </a:r>
              <a:endParaRPr lang="en-GB" sz="1200" dirty="0">
                <a:solidFill>
                  <a:srgbClr val="C00000"/>
                </a:solidFill>
              </a:endParaRPr>
            </a:p>
          </p:txBody>
        </p:sp>
        <p:pic>
          <p:nvPicPr>
            <p:cNvPr id="61" name="Picture 60" descr="A calculator with a screen&#10;&#10;Description automatically generated with medium confidence">
              <a:extLst>
                <a:ext uri="{FF2B5EF4-FFF2-40B4-BE49-F238E27FC236}">
                  <a16:creationId xmlns:a16="http://schemas.microsoft.com/office/drawing/2014/main" id="{D0A4C162-865A-454B-B563-47E8C3261D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997" y="4332287"/>
              <a:ext cx="1429027" cy="1484848"/>
            </a:xfrm>
            <a:prstGeom prst="rect">
              <a:avLst/>
            </a:prstGeom>
          </p:spPr>
        </p:pic>
        <p:grpSp>
          <p:nvGrpSpPr>
            <p:cNvPr id="62" name="Group 61">
              <a:extLst>
                <a:ext uri="{FF2B5EF4-FFF2-40B4-BE49-F238E27FC236}">
                  <a16:creationId xmlns:a16="http://schemas.microsoft.com/office/drawing/2014/main" id="{281738AD-45A4-4FDE-BEE7-D2BAB8C7D106}"/>
                </a:ext>
              </a:extLst>
            </p:cNvPr>
            <p:cNvGrpSpPr/>
            <p:nvPr/>
          </p:nvGrpSpPr>
          <p:grpSpPr>
            <a:xfrm>
              <a:off x="3687693" y="10812304"/>
              <a:ext cx="684000" cy="180000"/>
              <a:chOff x="3684151" y="704483"/>
              <a:chExt cx="684000" cy="180000"/>
            </a:xfrm>
          </p:grpSpPr>
          <p:sp>
            <p:nvSpPr>
              <p:cNvPr id="63" name="Oval 62">
                <a:extLst>
                  <a:ext uri="{FF2B5EF4-FFF2-40B4-BE49-F238E27FC236}">
                    <a16:creationId xmlns:a16="http://schemas.microsoft.com/office/drawing/2014/main" id="{D247C9F8-72B8-429C-9FB2-29CA62D2CCA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Connector 63">
                <a:extLst>
                  <a:ext uri="{FF2B5EF4-FFF2-40B4-BE49-F238E27FC236}">
                    <a16:creationId xmlns:a16="http://schemas.microsoft.com/office/drawing/2014/main" id="{EBAD57A5-431E-4556-A9E2-C47377FA1E0E}"/>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951FB334-BE15-4DF5-980A-BFC38D2D0538}"/>
                </a:ext>
              </a:extLst>
            </p:cNvPr>
            <p:cNvSpPr txBox="1"/>
            <p:nvPr/>
          </p:nvSpPr>
          <p:spPr>
            <a:xfrm>
              <a:off x="4424588" y="10743292"/>
              <a:ext cx="3034616" cy="276999"/>
            </a:xfrm>
            <a:prstGeom prst="rect">
              <a:avLst/>
            </a:prstGeom>
            <a:noFill/>
          </p:spPr>
          <p:txBody>
            <a:bodyPr wrap="square" rtlCol="0">
              <a:spAutoFit/>
            </a:bodyPr>
            <a:lstStyle/>
            <a:p>
              <a:pPr algn="just"/>
              <a:r>
                <a:rPr lang="en-GB" sz="1200" dirty="0"/>
                <a:t>Cumulative global PV capacity reaches 1 TW</a:t>
              </a:r>
            </a:p>
          </p:txBody>
        </p:sp>
        <p:sp>
          <p:nvSpPr>
            <p:cNvPr id="66" name="TextBox 65">
              <a:extLst>
                <a:ext uri="{FF2B5EF4-FFF2-40B4-BE49-F238E27FC236}">
                  <a16:creationId xmlns:a16="http://schemas.microsoft.com/office/drawing/2014/main" id="{AE5AA206-C331-42E7-9014-ED6608CBF262}"/>
                </a:ext>
              </a:extLst>
            </p:cNvPr>
            <p:cNvSpPr txBox="1"/>
            <p:nvPr/>
          </p:nvSpPr>
          <p:spPr>
            <a:xfrm>
              <a:off x="3848227" y="10630793"/>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2022</a:t>
              </a:r>
              <a:endParaRPr lang="en-GB" sz="1200" dirty="0">
                <a:solidFill>
                  <a:srgbClr val="C00000"/>
                </a:solidFill>
              </a:endParaRPr>
            </a:p>
          </p:txBody>
        </p:sp>
        <p:grpSp>
          <p:nvGrpSpPr>
            <p:cNvPr id="67" name="Group 66">
              <a:extLst>
                <a:ext uri="{FF2B5EF4-FFF2-40B4-BE49-F238E27FC236}">
                  <a16:creationId xmlns:a16="http://schemas.microsoft.com/office/drawing/2014/main" id="{956BB20E-CE55-41B6-BAAD-2C90BD2B9BA7}"/>
                </a:ext>
              </a:extLst>
            </p:cNvPr>
            <p:cNvGrpSpPr/>
            <p:nvPr/>
          </p:nvGrpSpPr>
          <p:grpSpPr>
            <a:xfrm>
              <a:off x="3705221" y="388690"/>
              <a:ext cx="684000" cy="180000"/>
              <a:chOff x="3684151" y="704483"/>
              <a:chExt cx="684000" cy="180000"/>
            </a:xfrm>
          </p:grpSpPr>
          <p:sp>
            <p:nvSpPr>
              <p:cNvPr id="68" name="Oval 67">
                <a:extLst>
                  <a:ext uri="{FF2B5EF4-FFF2-40B4-BE49-F238E27FC236}">
                    <a16:creationId xmlns:a16="http://schemas.microsoft.com/office/drawing/2014/main" id="{A390E722-31E9-419F-BB24-B9B1764FB230}"/>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Straight Connector 68">
                <a:extLst>
                  <a:ext uri="{FF2B5EF4-FFF2-40B4-BE49-F238E27FC236}">
                    <a16:creationId xmlns:a16="http://schemas.microsoft.com/office/drawing/2014/main" id="{475805F7-CBB1-4B04-9A47-CE4B1A99FF1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811E00B2-5319-46DA-8151-4D151802D231}"/>
                </a:ext>
              </a:extLst>
            </p:cNvPr>
            <p:cNvSpPr txBox="1"/>
            <p:nvPr/>
          </p:nvSpPr>
          <p:spPr>
            <a:xfrm>
              <a:off x="4408687" y="271168"/>
              <a:ext cx="3138627" cy="461665"/>
            </a:xfrm>
            <a:prstGeom prst="rect">
              <a:avLst/>
            </a:prstGeom>
            <a:noFill/>
          </p:spPr>
          <p:txBody>
            <a:bodyPr wrap="square" rtlCol="0">
              <a:spAutoFit/>
            </a:bodyPr>
            <a:lstStyle/>
            <a:p>
              <a:pPr algn="just"/>
              <a:r>
                <a:rPr lang="en-GB" sz="1200" dirty="0"/>
                <a:t>NASA launched the first Orbiting Astronomical Observatory powered by a 1kW PV array.</a:t>
              </a:r>
            </a:p>
          </p:txBody>
        </p:sp>
        <p:sp>
          <p:nvSpPr>
            <p:cNvPr id="71" name="TextBox 70">
              <a:extLst>
                <a:ext uri="{FF2B5EF4-FFF2-40B4-BE49-F238E27FC236}">
                  <a16:creationId xmlns:a16="http://schemas.microsoft.com/office/drawing/2014/main" id="{C7BB7577-14ED-44BE-AEEC-22A7A4FB0CC1}"/>
                </a:ext>
              </a:extLst>
            </p:cNvPr>
            <p:cNvSpPr txBox="1"/>
            <p:nvPr/>
          </p:nvSpPr>
          <p:spPr>
            <a:xfrm>
              <a:off x="3865755" y="20717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1966</a:t>
              </a:r>
              <a:endParaRPr lang="en-GB" sz="1200" dirty="0">
                <a:solidFill>
                  <a:srgbClr val="C00000"/>
                </a:solidFill>
              </a:endParaRPr>
            </a:p>
          </p:txBody>
        </p:sp>
        <p:pic>
          <p:nvPicPr>
            <p:cNvPr id="72" name="Picture 71" descr="A space shuttle in space&#10;&#10;Description automatically generated with low confidence">
              <a:extLst>
                <a:ext uri="{FF2B5EF4-FFF2-40B4-BE49-F238E27FC236}">
                  <a16:creationId xmlns:a16="http://schemas.microsoft.com/office/drawing/2014/main" id="{7E38AFCA-7681-4DD8-9BD0-F5927DBC7B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6396" y="684084"/>
              <a:ext cx="2104155" cy="1862084"/>
            </a:xfrm>
            <a:prstGeom prst="rect">
              <a:avLst/>
            </a:prstGeom>
          </p:spPr>
        </p:pic>
        <p:grpSp>
          <p:nvGrpSpPr>
            <p:cNvPr id="73" name="Group 72">
              <a:extLst>
                <a:ext uri="{FF2B5EF4-FFF2-40B4-BE49-F238E27FC236}">
                  <a16:creationId xmlns:a16="http://schemas.microsoft.com/office/drawing/2014/main" id="{9108426D-BCB0-4C15-AB10-07E3E5EA0853}"/>
                </a:ext>
              </a:extLst>
            </p:cNvPr>
            <p:cNvGrpSpPr/>
            <p:nvPr/>
          </p:nvGrpSpPr>
          <p:grpSpPr>
            <a:xfrm>
              <a:off x="3685113" y="6888652"/>
              <a:ext cx="684000" cy="180000"/>
              <a:chOff x="3684151" y="704483"/>
              <a:chExt cx="684000" cy="180000"/>
            </a:xfrm>
          </p:grpSpPr>
          <p:sp>
            <p:nvSpPr>
              <p:cNvPr id="74" name="Oval 73">
                <a:extLst>
                  <a:ext uri="{FF2B5EF4-FFF2-40B4-BE49-F238E27FC236}">
                    <a16:creationId xmlns:a16="http://schemas.microsoft.com/office/drawing/2014/main" id="{2C645D63-7ECA-497B-A683-E9BBED29989C}"/>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5" name="Straight Connector 74">
                <a:extLst>
                  <a:ext uri="{FF2B5EF4-FFF2-40B4-BE49-F238E27FC236}">
                    <a16:creationId xmlns:a16="http://schemas.microsoft.com/office/drawing/2014/main" id="{A98E3AB7-1B76-4776-9D6E-B497931DC73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CCDCF8D-A733-4670-BF7E-CD696E5C3ECE}"/>
                </a:ext>
              </a:extLst>
            </p:cNvPr>
            <p:cNvSpPr txBox="1"/>
            <p:nvPr/>
          </p:nvSpPr>
          <p:spPr>
            <a:xfrm>
              <a:off x="4422008" y="6804142"/>
              <a:ext cx="3034616" cy="276999"/>
            </a:xfrm>
            <a:prstGeom prst="rect">
              <a:avLst/>
            </a:prstGeom>
            <a:noFill/>
          </p:spPr>
          <p:txBody>
            <a:bodyPr wrap="square" rtlCol="0">
              <a:spAutoFit/>
            </a:bodyPr>
            <a:lstStyle/>
            <a:p>
              <a:pPr algn="just"/>
              <a:r>
                <a:rPr lang="en-GB" sz="1200" dirty="0"/>
                <a:t>Cumulative Global PV capacity reaches 1 GW</a:t>
              </a:r>
            </a:p>
          </p:txBody>
        </p:sp>
        <p:sp>
          <p:nvSpPr>
            <p:cNvPr id="77" name="TextBox 76">
              <a:extLst>
                <a:ext uri="{FF2B5EF4-FFF2-40B4-BE49-F238E27FC236}">
                  <a16:creationId xmlns:a16="http://schemas.microsoft.com/office/drawing/2014/main" id="{CC0C6A9F-126C-4384-A56E-BE564DF6B014}"/>
                </a:ext>
              </a:extLst>
            </p:cNvPr>
            <p:cNvSpPr txBox="1"/>
            <p:nvPr/>
          </p:nvSpPr>
          <p:spPr>
            <a:xfrm>
              <a:off x="3873101" y="6699448"/>
              <a:ext cx="556925" cy="276999"/>
            </a:xfrm>
            <a:prstGeom prst="rect">
              <a:avLst/>
            </a:prstGeom>
            <a:noFill/>
          </p:spPr>
          <p:txBody>
            <a:bodyPr wrap="square" rtlCol="0">
              <a:spAutoFit/>
            </a:bodyPr>
            <a:lstStyle/>
            <a:p>
              <a:pPr algn="just"/>
              <a:r>
                <a:rPr lang="en-GB" sz="1200" dirty="0">
                  <a:solidFill>
                    <a:srgbClr val="C00000"/>
                  </a:solidFill>
                </a:rPr>
                <a:t>1990</a:t>
              </a:r>
            </a:p>
          </p:txBody>
        </p:sp>
        <p:grpSp>
          <p:nvGrpSpPr>
            <p:cNvPr id="78" name="Group 77">
              <a:extLst>
                <a:ext uri="{FF2B5EF4-FFF2-40B4-BE49-F238E27FC236}">
                  <a16:creationId xmlns:a16="http://schemas.microsoft.com/office/drawing/2014/main" id="{0287EBEB-9E87-46E6-AEBD-521A29E72CAA}"/>
                </a:ext>
              </a:extLst>
            </p:cNvPr>
            <p:cNvGrpSpPr/>
            <p:nvPr/>
          </p:nvGrpSpPr>
          <p:grpSpPr>
            <a:xfrm>
              <a:off x="3698031" y="7196032"/>
              <a:ext cx="684000" cy="180000"/>
              <a:chOff x="3684151" y="704483"/>
              <a:chExt cx="684000" cy="180000"/>
            </a:xfrm>
          </p:grpSpPr>
          <p:sp>
            <p:nvSpPr>
              <p:cNvPr id="79" name="Oval 78">
                <a:extLst>
                  <a:ext uri="{FF2B5EF4-FFF2-40B4-BE49-F238E27FC236}">
                    <a16:creationId xmlns:a16="http://schemas.microsoft.com/office/drawing/2014/main" id="{BF6CAADE-7558-43E9-8B92-8BA041CC226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Connector 79">
                <a:extLst>
                  <a:ext uri="{FF2B5EF4-FFF2-40B4-BE49-F238E27FC236}">
                    <a16:creationId xmlns:a16="http://schemas.microsoft.com/office/drawing/2014/main" id="{438B3D58-5454-4434-8A81-3D09BF0F592B}"/>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1962DAE5-32C5-4D4A-8DDA-FC3775EE4D84}"/>
                </a:ext>
              </a:extLst>
            </p:cNvPr>
            <p:cNvSpPr txBox="1"/>
            <p:nvPr/>
          </p:nvSpPr>
          <p:spPr>
            <a:xfrm>
              <a:off x="4434926" y="7111522"/>
              <a:ext cx="3034616" cy="830997"/>
            </a:xfrm>
            <a:prstGeom prst="rect">
              <a:avLst/>
            </a:prstGeom>
            <a:noFill/>
          </p:spPr>
          <p:txBody>
            <a:bodyPr wrap="square" rtlCol="0">
              <a:spAutoFit/>
            </a:bodyPr>
            <a:lstStyle/>
            <a:p>
              <a:pPr algn="just"/>
              <a:r>
                <a:rPr lang="en-GB" sz="1200" dirty="0"/>
                <a:t>Germany launched the “1000-roofs” program aiming at installing 1000 domestic solar PV systems. This marks the beginning of policy support for PV. </a:t>
              </a:r>
            </a:p>
          </p:txBody>
        </p:sp>
        <p:sp>
          <p:nvSpPr>
            <p:cNvPr id="82" name="TextBox 81">
              <a:extLst>
                <a:ext uri="{FF2B5EF4-FFF2-40B4-BE49-F238E27FC236}">
                  <a16:creationId xmlns:a16="http://schemas.microsoft.com/office/drawing/2014/main" id="{451C88C8-0D2B-4D0E-A416-69B781871C5D}"/>
                </a:ext>
              </a:extLst>
            </p:cNvPr>
            <p:cNvSpPr txBox="1"/>
            <p:nvPr/>
          </p:nvSpPr>
          <p:spPr>
            <a:xfrm>
              <a:off x="3886019" y="7006828"/>
              <a:ext cx="556925" cy="276999"/>
            </a:xfrm>
            <a:prstGeom prst="rect">
              <a:avLst/>
            </a:prstGeom>
            <a:noFill/>
          </p:spPr>
          <p:txBody>
            <a:bodyPr wrap="square" rtlCol="0">
              <a:spAutoFit/>
            </a:bodyPr>
            <a:lstStyle/>
            <a:p>
              <a:pPr algn="just"/>
              <a:r>
                <a:rPr lang="en-GB" sz="1200" dirty="0">
                  <a:solidFill>
                    <a:srgbClr val="C00000"/>
                  </a:solidFill>
                </a:rPr>
                <a:t>1991</a:t>
              </a:r>
            </a:p>
          </p:txBody>
        </p:sp>
        <p:pic>
          <p:nvPicPr>
            <p:cNvPr id="84" name="Picture 83" descr="A picture containing building, sky, outdoor, road&#10;&#10;Description automatically generated">
              <a:extLst>
                <a:ext uri="{FF2B5EF4-FFF2-40B4-BE49-F238E27FC236}">
                  <a16:creationId xmlns:a16="http://schemas.microsoft.com/office/drawing/2014/main" id="{7D3A82B1-09A5-44ED-B3AC-A1B1139AE1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8583" y="7942519"/>
              <a:ext cx="2967077" cy="1976815"/>
            </a:xfrm>
            <a:prstGeom prst="rect">
              <a:avLst/>
            </a:prstGeom>
          </p:spPr>
        </p:pic>
        <p:pic>
          <p:nvPicPr>
            <p:cNvPr id="3" name="Picture 2" descr="A picture containing background pattern&#10;&#10;Description automatically generated">
              <a:extLst>
                <a:ext uri="{FF2B5EF4-FFF2-40B4-BE49-F238E27FC236}">
                  <a16:creationId xmlns:a16="http://schemas.microsoft.com/office/drawing/2014/main" id="{8B4B7B0E-C60E-41FA-9B31-C106DAFC3FD1}"/>
                </a:ext>
              </a:extLst>
            </p:cNvPr>
            <p:cNvPicPr>
              <a:picLocks noChangeAspect="1"/>
            </p:cNvPicPr>
            <p:nvPr/>
          </p:nvPicPr>
          <p:blipFill rotWithShape="1">
            <a:blip r:embed="rId7">
              <a:extLst>
                <a:ext uri="{28A0092B-C50C-407E-A947-70E740481C1C}">
                  <a14:useLocalDpi xmlns:a14="http://schemas.microsoft.com/office/drawing/2010/main" val="0"/>
                </a:ext>
              </a:extLst>
            </a:blip>
            <a:srcRect l="25287"/>
            <a:stretch/>
          </p:blipFill>
          <p:spPr>
            <a:xfrm rot="5400000">
              <a:off x="1178612" y="6372154"/>
              <a:ext cx="1478175" cy="2465323"/>
            </a:xfrm>
            <a:prstGeom prst="rect">
              <a:avLst/>
            </a:prstGeom>
          </p:spPr>
        </p:pic>
        <p:grpSp>
          <p:nvGrpSpPr>
            <p:cNvPr id="87" name="Group 86">
              <a:extLst>
                <a:ext uri="{FF2B5EF4-FFF2-40B4-BE49-F238E27FC236}">
                  <a16:creationId xmlns:a16="http://schemas.microsoft.com/office/drawing/2014/main" id="{BE351478-0133-4149-9D73-3EF30279B823}"/>
                </a:ext>
              </a:extLst>
            </p:cNvPr>
            <p:cNvGrpSpPr/>
            <p:nvPr/>
          </p:nvGrpSpPr>
          <p:grpSpPr>
            <a:xfrm>
              <a:off x="3700505" y="4316248"/>
              <a:ext cx="684000" cy="180000"/>
              <a:chOff x="3684151" y="704483"/>
              <a:chExt cx="684000" cy="180000"/>
            </a:xfrm>
          </p:grpSpPr>
          <p:sp>
            <p:nvSpPr>
              <p:cNvPr id="88" name="Oval 87">
                <a:extLst>
                  <a:ext uri="{FF2B5EF4-FFF2-40B4-BE49-F238E27FC236}">
                    <a16:creationId xmlns:a16="http://schemas.microsoft.com/office/drawing/2014/main" id="{3A531DEC-447C-4604-80DC-961E8507C54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9" name="Straight Connector 88">
                <a:extLst>
                  <a:ext uri="{FF2B5EF4-FFF2-40B4-BE49-F238E27FC236}">
                    <a16:creationId xmlns:a16="http://schemas.microsoft.com/office/drawing/2014/main" id="{A7F5ECF0-2D63-47D3-845F-D2522376360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ABE0E803-57B0-403F-AD62-5CE113529D12}"/>
                </a:ext>
              </a:extLst>
            </p:cNvPr>
            <p:cNvSpPr txBox="1"/>
            <p:nvPr/>
          </p:nvSpPr>
          <p:spPr>
            <a:xfrm>
              <a:off x="3231875" y="448965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1981</a:t>
              </a:r>
              <a:endParaRPr lang="en-GB" sz="1200" dirty="0">
                <a:solidFill>
                  <a:srgbClr val="C00000"/>
                </a:solidFill>
              </a:endParaRPr>
            </a:p>
          </p:txBody>
        </p:sp>
        <p:sp>
          <p:nvSpPr>
            <p:cNvPr id="92" name="TextBox 91">
              <a:extLst>
                <a:ext uri="{FF2B5EF4-FFF2-40B4-BE49-F238E27FC236}">
                  <a16:creationId xmlns:a16="http://schemas.microsoft.com/office/drawing/2014/main" id="{A45F8CFA-EDE4-419B-86B0-C3438D751190}"/>
                </a:ext>
              </a:extLst>
            </p:cNvPr>
            <p:cNvSpPr txBox="1"/>
            <p:nvPr/>
          </p:nvSpPr>
          <p:spPr>
            <a:xfrm>
              <a:off x="158156" y="4462555"/>
              <a:ext cx="3034617" cy="461665"/>
            </a:xfrm>
            <a:prstGeom prst="rect">
              <a:avLst/>
            </a:prstGeom>
            <a:noFill/>
          </p:spPr>
          <p:txBody>
            <a:bodyPr wrap="square" rtlCol="0">
              <a:spAutoFit/>
            </a:bodyPr>
            <a:lstStyle/>
            <a:p>
              <a:pPr algn="just"/>
              <a:r>
                <a:rPr lang="en-GB" sz="1200" dirty="0"/>
                <a:t>First 350 kW Concentrator-PV array installed in Saudi Arabia</a:t>
              </a:r>
            </a:p>
          </p:txBody>
        </p:sp>
        <p:grpSp>
          <p:nvGrpSpPr>
            <p:cNvPr id="93" name="Group 92">
              <a:extLst>
                <a:ext uri="{FF2B5EF4-FFF2-40B4-BE49-F238E27FC236}">
                  <a16:creationId xmlns:a16="http://schemas.microsoft.com/office/drawing/2014/main" id="{03DF45F7-8284-4A77-8035-A77B9907AED9}"/>
                </a:ext>
              </a:extLst>
            </p:cNvPr>
            <p:cNvGrpSpPr/>
            <p:nvPr/>
          </p:nvGrpSpPr>
          <p:grpSpPr>
            <a:xfrm rot="10800000">
              <a:off x="3195961" y="5154840"/>
              <a:ext cx="684000" cy="180000"/>
              <a:chOff x="3684151" y="704483"/>
              <a:chExt cx="684000" cy="180000"/>
            </a:xfrm>
          </p:grpSpPr>
          <p:sp>
            <p:nvSpPr>
              <p:cNvPr id="94" name="Oval 93">
                <a:extLst>
                  <a:ext uri="{FF2B5EF4-FFF2-40B4-BE49-F238E27FC236}">
                    <a16:creationId xmlns:a16="http://schemas.microsoft.com/office/drawing/2014/main" id="{03D41A3D-CB8D-48B9-B228-A5E248277B1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5" name="Straight Connector 94">
                <a:extLst>
                  <a:ext uri="{FF2B5EF4-FFF2-40B4-BE49-F238E27FC236}">
                    <a16:creationId xmlns:a16="http://schemas.microsoft.com/office/drawing/2014/main" id="{83354CA4-82AA-4031-9356-323FE1A05CB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2EACB0A9-AA00-4D28-BA91-108981B0797B}"/>
                </a:ext>
              </a:extLst>
            </p:cNvPr>
            <p:cNvSpPr txBox="1"/>
            <p:nvPr/>
          </p:nvSpPr>
          <p:spPr>
            <a:xfrm>
              <a:off x="3237971" y="498037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1982</a:t>
              </a:r>
              <a:endParaRPr lang="en-GB" sz="1200" dirty="0">
                <a:solidFill>
                  <a:srgbClr val="C00000"/>
                </a:solidFill>
              </a:endParaRPr>
            </a:p>
          </p:txBody>
        </p:sp>
        <p:sp>
          <p:nvSpPr>
            <p:cNvPr id="97" name="TextBox 96">
              <a:extLst>
                <a:ext uri="{FF2B5EF4-FFF2-40B4-BE49-F238E27FC236}">
                  <a16:creationId xmlns:a16="http://schemas.microsoft.com/office/drawing/2014/main" id="{58CBCBB4-5163-48FD-8B53-84EE3D868FBE}"/>
                </a:ext>
              </a:extLst>
            </p:cNvPr>
            <p:cNvSpPr txBox="1"/>
            <p:nvPr/>
          </p:nvSpPr>
          <p:spPr>
            <a:xfrm>
              <a:off x="161204" y="4933024"/>
              <a:ext cx="3034617" cy="646331"/>
            </a:xfrm>
            <a:prstGeom prst="rect">
              <a:avLst/>
            </a:prstGeom>
            <a:noFill/>
          </p:spPr>
          <p:txBody>
            <a:bodyPr wrap="square" rtlCol="0">
              <a:spAutoFit/>
            </a:bodyPr>
            <a:lstStyle/>
            <a:p>
              <a:pPr algn="just"/>
              <a:r>
                <a:rPr lang="en-GB" sz="1200" dirty="0"/>
                <a:t>First 1 MW utility-scale PV power plant with Arco Si modules on 2-axis trackers installed in California</a:t>
              </a:r>
            </a:p>
          </p:txBody>
        </p:sp>
        <p:grpSp>
          <p:nvGrpSpPr>
            <p:cNvPr id="99" name="Group 98">
              <a:extLst>
                <a:ext uri="{FF2B5EF4-FFF2-40B4-BE49-F238E27FC236}">
                  <a16:creationId xmlns:a16="http://schemas.microsoft.com/office/drawing/2014/main" id="{C7F477D3-4C01-41D9-B635-9E860888ED19}"/>
                </a:ext>
              </a:extLst>
            </p:cNvPr>
            <p:cNvGrpSpPr/>
            <p:nvPr/>
          </p:nvGrpSpPr>
          <p:grpSpPr>
            <a:xfrm rot="10800000">
              <a:off x="3192913" y="6562208"/>
              <a:ext cx="684000" cy="180000"/>
              <a:chOff x="3684151" y="704483"/>
              <a:chExt cx="684000" cy="180000"/>
            </a:xfrm>
          </p:grpSpPr>
          <p:sp>
            <p:nvSpPr>
              <p:cNvPr id="100" name="Oval 99">
                <a:extLst>
                  <a:ext uri="{FF2B5EF4-FFF2-40B4-BE49-F238E27FC236}">
                    <a16:creationId xmlns:a16="http://schemas.microsoft.com/office/drawing/2014/main" id="{D35C7E34-EAFD-475F-A6C6-6EC4B62DFBD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1" name="Straight Connector 100">
                <a:extLst>
                  <a:ext uri="{FF2B5EF4-FFF2-40B4-BE49-F238E27FC236}">
                    <a16:creationId xmlns:a16="http://schemas.microsoft.com/office/drawing/2014/main" id="{80C986B6-7045-477C-8C51-F8713603D52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B3F49AF8-393D-4D34-852F-3F62DD74F34F}"/>
                </a:ext>
              </a:extLst>
            </p:cNvPr>
            <p:cNvSpPr txBox="1"/>
            <p:nvPr/>
          </p:nvSpPr>
          <p:spPr>
            <a:xfrm>
              <a:off x="3234923" y="638774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1987</a:t>
              </a:r>
              <a:endParaRPr lang="en-GB" sz="1200" dirty="0">
                <a:solidFill>
                  <a:srgbClr val="C00000"/>
                </a:solidFill>
              </a:endParaRPr>
            </a:p>
          </p:txBody>
        </p:sp>
        <p:sp>
          <p:nvSpPr>
            <p:cNvPr id="103" name="TextBox 102">
              <a:extLst>
                <a:ext uri="{FF2B5EF4-FFF2-40B4-BE49-F238E27FC236}">
                  <a16:creationId xmlns:a16="http://schemas.microsoft.com/office/drawing/2014/main" id="{545F9583-849B-449D-9B68-787E5233BC3C}"/>
                </a:ext>
              </a:extLst>
            </p:cNvPr>
            <p:cNvSpPr txBox="1"/>
            <p:nvPr/>
          </p:nvSpPr>
          <p:spPr>
            <a:xfrm>
              <a:off x="161204" y="6360651"/>
              <a:ext cx="3034617" cy="461665"/>
            </a:xfrm>
            <a:prstGeom prst="rect">
              <a:avLst/>
            </a:prstGeom>
            <a:noFill/>
          </p:spPr>
          <p:txBody>
            <a:bodyPr wrap="square" rtlCol="0">
              <a:spAutoFit/>
            </a:bodyPr>
            <a:lstStyle/>
            <a:p>
              <a:pPr algn="just"/>
              <a:r>
                <a:rPr lang="en-GB" sz="1200" dirty="0"/>
                <a:t>The Spanish company </a:t>
              </a:r>
              <a:r>
                <a:rPr lang="en-GB" sz="1200" dirty="0" err="1"/>
                <a:t>Isofoton</a:t>
              </a:r>
              <a:r>
                <a:rPr lang="en-GB" sz="1200" dirty="0"/>
                <a:t> manufactures </a:t>
              </a:r>
              <a:r>
                <a:rPr lang="en-GB" sz="1200"/>
                <a:t>and installs </a:t>
              </a:r>
              <a:r>
                <a:rPr lang="en-GB" sz="1200" dirty="0"/>
                <a:t>bifacial PV panels</a:t>
              </a:r>
            </a:p>
          </p:txBody>
        </p:sp>
        <p:grpSp>
          <p:nvGrpSpPr>
            <p:cNvPr id="104" name="Group 103">
              <a:extLst>
                <a:ext uri="{FF2B5EF4-FFF2-40B4-BE49-F238E27FC236}">
                  <a16:creationId xmlns:a16="http://schemas.microsoft.com/office/drawing/2014/main" id="{C4E00A2C-1117-4116-8050-4560FDC2892B}"/>
                </a:ext>
              </a:extLst>
            </p:cNvPr>
            <p:cNvGrpSpPr/>
            <p:nvPr/>
          </p:nvGrpSpPr>
          <p:grpSpPr>
            <a:xfrm rot="10800000">
              <a:off x="3189865" y="8643992"/>
              <a:ext cx="684000" cy="180000"/>
              <a:chOff x="3684151" y="704483"/>
              <a:chExt cx="684000" cy="180000"/>
            </a:xfrm>
          </p:grpSpPr>
          <p:sp>
            <p:nvSpPr>
              <p:cNvPr id="105" name="Oval 104">
                <a:extLst>
                  <a:ext uri="{FF2B5EF4-FFF2-40B4-BE49-F238E27FC236}">
                    <a16:creationId xmlns:a16="http://schemas.microsoft.com/office/drawing/2014/main" id="{A5F70211-23E2-4A48-9603-E72FDEE4FC0F}"/>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Connector 105">
                <a:extLst>
                  <a:ext uri="{FF2B5EF4-FFF2-40B4-BE49-F238E27FC236}">
                    <a16:creationId xmlns:a16="http://schemas.microsoft.com/office/drawing/2014/main" id="{12BB255C-185A-421C-AF7D-B110357B896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7" name="TextBox 106">
              <a:extLst>
                <a:ext uri="{FF2B5EF4-FFF2-40B4-BE49-F238E27FC236}">
                  <a16:creationId xmlns:a16="http://schemas.microsoft.com/office/drawing/2014/main" id="{FCCD2B5B-C5BD-4E4D-AA4C-40C91C25281E}"/>
                </a:ext>
              </a:extLst>
            </p:cNvPr>
            <p:cNvSpPr txBox="1"/>
            <p:nvPr/>
          </p:nvSpPr>
          <p:spPr>
            <a:xfrm>
              <a:off x="3231875" y="846953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1994</a:t>
              </a:r>
              <a:endParaRPr lang="en-GB" sz="1200" dirty="0">
                <a:solidFill>
                  <a:srgbClr val="C00000"/>
                </a:solidFill>
              </a:endParaRPr>
            </a:p>
          </p:txBody>
        </p:sp>
        <p:sp>
          <p:nvSpPr>
            <p:cNvPr id="108" name="TextBox 107">
              <a:extLst>
                <a:ext uri="{FF2B5EF4-FFF2-40B4-BE49-F238E27FC236}">
                  <a16:creationId xmlns:a16="http://schemas.microsoft.com/office/drawing/2014/main" id="{90D0A126-C72E-46A2-BB33-BA2B12F73345}"/>
                </a:ext>
              </a:extLst>
            </p:cNvPr>
            <p:cNvSpPr txBox="1"/>
            <p:nvPr/>
          </p:nvSpPr>
          <p:spPr>
            <a:xfrm>
              <a:off x="462954" y="8442435"/>
              <a:ext cx="2818559" cy="476971"/>
            </a:xfrm>
            <a:prstGeom prst="rect">
              <a:avLst/>
            </a:prstGeom>
            <a:noFill/>
          </p:spPr>
          <p:txBody>
            <a:bodyPr wrap="square" rtlCol="0">
              <a:spAutoFit/>
            </a:bodyPr>
            <a:lstStyle/>
            <a:p>
              <a:pPr algn="just"/>
              <a:r>
                <a:rPr lang="en-GB" sz="1200" dirty="0" err="1"/>
                <a:t>GaInP</a:t>
              </a:r>
              <a:r>
                <a:rPr lang="en-GB" sz="1200" dirty="0"/>
                <a:t>/GaAs 2-terminal multijunction solar cell attained efficiency &gt;30% (NREL, USA)</a:t>
              </a:r>
            </a:p>
          </p:txBody>
        </p:sp>
        <p:grpSp>
          <p:nvGrpSpPr>
            <p:cNvPr id="110" name="Group 109">
              <a:extLst>
                <a:ext uri="{FF2B5EF4-FFF2-40B4-BE49-F238E27FC236}">
                  <a16:creationId xmlns:a16="http://schemas.microsoft.com/office/drawing/2014/main" id="{2C13BBC8-C73F-4D5A-9A66-BEF3848EDED7}"/>
                </a:ext>
              </a:extLst>
            </p:cNvPr>
            <p:cNvGrpSpPr/>
            <p:nvPr/>
          </p:nvGrpSpPr>
          <p:grpSpPr>
            <a:xfrm rot="10800000">
              <a:off x="3199331" y="5909617"/>
              <a:ext cx="684000" cy="180000"/>
              <a:chOff x="3684151" y="704483"/>
              <a:chExt cx="684000" cy="180000"/>
            </a:xfrm>
          </p:grpSpPr>
          <p:sp>
            <p:nvSpPr>
              <p:cNvPr id="111" name="Oval 110">
                <a:extLst>
                  <a:ext uri="{FF2B5EF4-FFF2-40B4-BE49-F238E27FC236}">
                    <a16:creationId xmlns:a16="http://schemas.microsoft.com/office/drawing/2014/main" id="{60B79CDE-C61F-4536-B804-AE6A08B053F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Straight Connector 111">
                <a:extLst>
                  <a:ext uri="{FF2B5EF4-FFF2-40B4-BE49-F238E27FC236}">
                    <a16:creationId xmlns:a16="http://schemas.microsoft.com/office/drawing/2014/main" id="{4E0201FB-B362-4A67-B09B-8D6810FC875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13" name="TextBox 112">
              <a:extLst>
                <a:ext uri="{FF2B5EF4-FFF2-40B4-BE49-F238E27FC236}">
                  <a16:creationId xmlns:a16="http://schemas.microsoft.com/office/drawing/2014/main" id="{C87BB9C9-B189-4D46-80B4-A5FB0CDEBB76}"/>
                </a:ext>
              </a:extLst>
            </p:cNvPr>
            <p:cNvSpPr txBox="1"/>
            <p:nvPr/>
          </p:nvSpPr>
          <p:spPr>
            <a:xfrm>
              <a:off x="3241341" y="5735155"/>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1985</a:t>
              </a:r>
              <a:endParaRPr lang="en-GB" sz="1200" dirty="0">
                <a:solidFill>
                  <a:srgbClr val="C00000"/>
                </a:solidFill>
              </a:endParaRPr>
            </a:p>
          </p:txBody>
        </p:sp>
        <p:sp>
          <p:nvSpPr>
            <p:cNvPr id="114" name="TextBox 113">
              <a:extLst>
                <a:ext uri="{FF2B5EF4-FFF2-40B4-BE49-F238E27FC236}">
                  <a16:creationId xmlns:a16="http://schemas.microsoft.com/office/drawing/2014/main" id="{2A279F1C-AAED-43E2-AB51-B15B2642B0F1}"/>
                </a:ext>
              </a:extLst>
            </p:cNvPr>
            <p:cNvSpPr txBox="1"/>
            <p:nvPr/>
          </p:nvSpPr>
          <p:spPr>
            <a:xfrm>
              <a:off x="158156" y="5636772"/>
              <a:ext cx="3072394" cy="646331"/>
            </a:xfrm>
            <a:prstGeom prst="rect">
              <a:avLst/>
            </a:prstGeom>
            <a:noFill/>
          </p:spPr>
          <p:txBody>
            <a:bodyPr wrap="square" rtlCol="0">
              <a:spAutoFit/>
            </a:bodyPr>
            <a:lstStyle/>
            <a:p>
              <a:pPr algn="just"/>
              <a:r>
                <a:rPr lang="en-GB" sz="1200" dirty="0"/>
                <a:t>Silicon solar cell attained efficiency &gt;20% under standard sunlight (UNSW, Australia) and &gt;25% under 200X concentration (Stanford)</a:t>
              </a:r>
            </a:p>
          </p:txBody>
        </p:sp>
        <p:pic>
          <p:nvPicPr>
            <p:cNvPr id="86" name="Picture 4" descr="diapositiva-23">
              <a:extLst>
                <a:ext uri="{FF2B5EF4-FFF2-40B4-BE49-F238E27FC236}">
                  <a16:creationId xmlns:a16="http://schemas.microsoft.com/office/drawing/2014/main" id="{C13C5470-E463-4891-B94B-3DED87A102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719" y="3045043"/>
              <a:ext cx="2086384" cy="1433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sp>
        <p:nvSpPr>
          <p:cNvPr id="90" name="TextBox 89">
            <a:extLst>
              <a:ext uri="{FF2B5EF4-FFF2-40B4-BE49-F238E27FC236}">
                <a16:creationId xmlns:a16="http://schemas.microsoft.com/office/drawing/2014/main" id="{F3ECF042-FFAB-4819-A01F-F6D8EF5D3763}"/>
              </a:ext>
            </a:extLst>
          </p:cNvPr>
          <p:cNvSpPr txBox="1"/>
          <p:nvPr/>
        </p:nvSpPr>
        <p:spPr>
          <a:xfrm>
            <a:off x="-3622329" y="4114612"/>
            <a:ext cx="2465323" cy="276999"/>
          </a:xfrm>
          <a:prstGeom prst="rect">
            <a:avLst/>
          </a:prstGeom>
          <a:noFill/>
        </p:spPr>
        <p:txBody>
          <a:bodyPr wrap="square" rtlCol="0">
            <a:spAutoFit/>
          </a:bodyPr>
          <a:lstStyle/>
          <a:p>
            <a:pPr algn="just"/>
            <a:r>
              <a:rPr lang="en-GB" sz="1200" dirty="0">
                <a:solidFill>
                  <a:srgbClr val="0070C0"/>
                </a:solidFill>
                <a:latin typeface="Calibri" panose="020F0502020204030204" pitchFamily="34" charset="0"/>
                <a:ea typeface="Times New Roman" panose="02020603050405020304" pitchFamily="18" charset="0"/>
              </a:rPr>
              <a:t>Primera thin film</a:t>
            </a:r>
            <a:endParaRPr lang="en-GB" sz="1200" dirty="0">
              <a:solidFill>
                <a:srgbClr val="0070C0"/>
              </a:solidFill>
              <a:effectLst/>
              <a:latin typeface="Times New Roman" panose="02020603050405020304" pitchFamily="18" charset="0"/>
              <a:ea typeface="Times New Roman" panose="02020603050405020304" pitchFamily="18" charset="0"/>
            </a:endParaRPr>
          </a:p>
        </p:txBody>
      </p:sp>
      <p:sp>
        <p:nvSpPr>
          <p:cNvPr id="98" name="TextBox 97">
            <a:extLst>
              <a:ext uri="{FF2B5EF4-FFF2-40B4-BE49-F238E27FC236}">
                <a16:creationId xmlns:a16="http://schemas.microsoft.com/office/drawing/2014/main" id="{9CC38EF9-CB7D-429F-B6C7-C5ECABAD6EFD}"/>
              </a:ext>
            </a:extLst>
          </p:cNvPr>
          <p:cNvSpPr txBox="1"/>
          <p:nvPr/>
        </p:nvSpPr>
        <p:spPr>
          <a:xfrm>
            <a:off x="-3591490" y="4477113"/>
            <a:ext cx="2465323" cy="276999"/>
          </a:xfrm>
          <a:prstGeom prst="rect">
            <a:avLst/>
          </a:prstGeom>
          <a:noFill/>
        </p:spPr>
        <p:txBody>
          <a:bodyPr wrap="square" rtlCol="0">
            <a:spAutoFit/>
          </a:bodyPr>
          <a:lstStyle/>
          <a:p>
            <a:pPr algn="just"/>
            <a:r>
              <a:rPr lang="en-GB" sz="1200" dirty="0">
                <a:solidFill>
                  <a:srgbClr val="0070C0"/>
                </a:solidFill>
                <a:latin typeface="Calibri" panose="020F0502020204030204" pitchFamily="34" charset="0"/>
                <a:ea typeface="Times New Roman" panose="02020603050405020304" pitchFamily="18" charset="0"/>
              </a:rPr>
              <a:t>Avion solar</a:t>
            </a:r>
            <a:endParaRPr lang="en-GB" sz="1200" dirty="0">
              <a:solidFill>
                <a:srgbClr val="0070C0"/>
              </a:solidFill>
              <a:effectLst/>
              <a:latin typeface="Times New Roman" panose="02020603050405020304" pitchFamily="18" charset="0"/>
              <a:ea typeface="Times New Roman" panose="02020603050405020304" pitchFamily="18" charset="0"/>
            </a:endParaRPr>
          </a:p>
        </p:txBody>
      </p:sp>
      <p:sp>
        <p:nvSpPr>
          <p:cNvPr id="109" name="TextBox 108">
            <a:extLst>
              <a:ext uri="{FF2B5EF4-FFF2-40B4-BE49-F238E27FC236}">
                <a16:creationId xmlns:a16="http://schemas.microsoft.com/office/drawing/2014/main" id="{720EAEF6-E3A8-44E8-9A3F-7DBDA8737760}"/>
              </a:ext>
            </a:extLst>
          </p:cNvPr>
          <p:cNvSpPr txBox="1"/>
          <p:nvPr/>
        </p:nvSpPr>
        <p:spPr>
          <a:xfrm>
            <a:off x="-3549207" y="4901711"/>
            <a:ext cx="2465323" cy="276999"/>
          </a:xfrm>
          <a:prstGeom prst="rect">
            <a:avLst/>
          </a:prstGeom>
          <a:noFill/>
        </p:spPr>
        <p:txBody>
          <a:bodyPr wrap="square" rtlCol="0">
            <a:spAutoFit/>
          </a:bodyPr>
          <a:lstStyle/>
          <a:p>
            <a:pPr algn="just"/>
            <a:r>
              <a:rPr lang="en-GB" sz="1200" dirty="0">
                <a:solidFill>
                  <a:srgbClr val="0070C0"/>
                </a:solidFill>
                <a:latin typeface="Calibri" panose="020F0502020204030204" pitchFamily="34" charset="0"/>
                <a:ea typeface="Times New Roman" panose="02020603050405020304" pitchFamily="18" charset="0"/>
              </a:rPr>
              <a:t>Solar race / solar decathlon</a:t>
            </a:r>
            <a:endParaRPr lang="en-GB" sz="1200" dirty="0">
              <a:solidFill>
                <a:srgbClr val="0070C0"/>
              </a:solidFill>
              <a:effectLst/>
              <a:latin typeface="Times New Roman" panose="02020603050405020304" pitchFamily="18" charset="0"/>
              <a:ea typeface="Times New Roman" panose="02020603050405020304" pitchFamily="18" charset="0"/>
            </a:endParaRPr>
          </a:p>
        </p:txBody>
      </p:sp>
      <p:sp>
        <p:nvSpPr>
          <p:cNvPr id="115" name="Rectangle 114">
            <a:extLst>
              <a:ext uri="{FF2B5EF4-FFF2-40B4-BE49-F238E27FC236}">
                <a16:creationId xmlns:a16="http://schemas.microsoft.com/office/drawing/2014/main" id="{AAB4C778-B81E-46D8-9864-2D5288F0F481}"/>
              </a:ext>
            </a:extLst>
          </p:cNvPr>
          <p:cNvSpPr/>
          <p:nvPr/>
        </p:nvSpPr>
        <p:spPr>
          <a:xfrm>
            <a:off x="-2545909" y="6245327"/>
            <a:ext cx="900000" cy="900000"/>
          </a:xfrm>
          <a:prstGeom prst="rect">
            <a:avLst/>
          </a:prstGeom>
          <a:solidFill>
            <a:srgbClr val="B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279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TotalTime>
  <Words>747</Words>
  <Application>Microsoft Office PowerPoint</Application>
  <PresentationFormat>Custom</PresentationFormat>
  <Paragraphs>58</Paragraphs>
  <Slides>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9" baseType="lpstr">
      <vt:lpstr>Arial</vt:lpstr>
      <vt:lpstr>Calibri</vt:lpstr>
      <vt:lpstr>Calibri Light</vt:lpstr>
      <vt:lpstr>Times New Roman</vt:lpstr>
      <vt:lpstr>Times-Roman</vt:lpstr>
      <vt:lpstr>Office Theme</vt:lpstr>
      <vt:lpstr>Bitmap Image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Marta Victoria</dc:creator>
  <cp:lastModifiedBy>Marta Victoria</cp:lastModifiedBy>
  <cp:revision>27</cp:revision>
  <dcterms:created xsi:type="dcterms:W3CDTF">2022-02-15T14:11:55Z</dcterms:created>
  <dcterms:modified xsi:type="dcterms:W3CDTF">2022-08-24T16:47:19Z</dcterms:modified>
</cp:coreProperties>
</file>