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p:scale>
          <a:sx n="60" d="100"/>
          <a:sy n="60" d="100"/>
        </p:scale>
        <p:origin x="2936" y="-1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21/02/2022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21/02/2022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21/02/2022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21/02/2022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21/02/2022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21/02/2022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21/02/2022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21/02/2022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21/02/2022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21/02/2022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21/02/2022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21/02/2022</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hyperlink" Target="https://www.nrel.gov/docs/fy04osti/33947.pdf" TargetMode="Externa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AC2629F4-7BF6-478A-81C3-AD30D8A9DC0D}"/>
              </a:ext>
            </a:extLst>
          </p:cNvPr>
          <p:cNvSpPr txBox="1"/>
          <p:nvPr/>
        </p:nvSpPr>
        <p:spPr>
          <a:xfrm>
            <a:off x="-7680726" y="57908"/>
            <a:ext cx="6678739" cy="1754326"/>
          </a:xfrm>
          <a:prstGeom prst="rect">
            <a:avLst/>
          </a:prstGeom>
          <a:noFill/>
        </p:spPr>
        <p:txBody>
          <a:bodyPr wrap="square" rtlCol="0">
            <a:spAutoFit/>
          </a:bodyPr>
          <a:lstStyle/>
          <a:p>
            <a:pPr algn="just"/>
            <a:r>
              <a:rPr lang="en-GB" sz="1800" b="1" dirty="0">
                <a:effectLst/>
                <a:latin typeface="Calibri" panose="020F0502020204030204" pitchFamily="34" charset="0"/>
                <a:ea typeface="Times New Roman" panose="02020603050405020304" pitchFamily="18" charset="0"/>
              </a:rPr>
              <a:t>1958</a:t>
            </a:r>
            <a:r>
              <a:rPr lang="en-GB" sz="1800" dirty="0">
                <a:effectLst/>
                <a:latin typeface="Calibri" panose="020F0502020204030204" pitchFamily="34" charset="0"/>
                <a:ea typeface="Times New Roman" panose="02020603050405020304" pitchFamily="18" charset="0"/>
              </a:rPr>
              <a:t>: The American satellite Vanguard 1 is launched. It was the first satellite with a solar PV power </a:t>
            </a:r>
            <a:r>
              <a:rPr lang="en-GB" sz="1800">
                <a:effectLst/>
                <a:latin typeface="Calibri" panose="020F0502020204030204" pitchFamily="34" charset="0"/>
                <a:ea typeface="Times New Roman" panose="02020603050405020304" pitchFamily="18" charset="0"/>
              </a:rPr>
              <a:t>system.</a:t>
            </a:r>
          </a:p>
          <a:p>
            <a:pPr algn="just"/>
            <a:endParaRPr lang="en-GB" sz="1800" dirty="0">
              <a:effectLst/>
              <a:latin typeface="Times New Roman" panose="02020603050405020304" pitchFamily="18" charset="0"/>
              <a:ea typeface="Times New Roman" panose="02020603050405020304" pitchFamily="18" charset="0"/>
            </a:endParaRPr>
          </a:p>
          <a:p>
            <a:pPr algn="just"/>
            <a:r>
              <a:rPr lang="en-GB" sz="1800" dirty="0">
                <a:effectLst/>
                <a:latin typeface="Times-Roman"/>
                <a:ea typeface="Times New Roman" panose="02020603050405020304" pitchFamily="18" charset="0"/>
                <a:cs typeface="Times-Roman"/>
              </a:rPr>
              <a:t>Sputnik II satellite in 1957, was already powered with silicon cells.</a:t>
            </a:r>
          </a:p>
          <a:p>
            <a:pPr algn="just"/>
            <a:endParaRPr lang="en-GB" dirty="0">
              <a:latin typeface="Times-Roman"/>
              <a:ea typeface="Times New Roman" panose="02020603050405020304" pitchFamily="18" charset="0"/>
            </a:endParaRPr>
          </a:p>
          <a:p>
            <a:pPr algn="just"/>
            <a:r>
              <a:rPr lang="en-GB" sz="1800" dirty="0">
                <a:solidFill>
                  <a:srgbClr val="0563C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https://www.nrel.gov/docs/fy04osti/33947.</a:t>
            </a:r>
            <a:r>
              <a:rPr lang="en-GB" sz="180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pdf</a:t>
            </a:r>
            <a:r>
              <a:rPr lang="en-GB" sz="1800" dirty="0">
                <a:effectLst/>
                <a:latin typeface="Times New Roman" panose="02020603050405020304" pitchFamily="18" charset="0"/>
                <a:ea typeface="Times New Roman" panose="02020603050405020304" pitchFamily="18" charset="0"/>
              </a:rPr>
              <a:t> </a:t>
            </a:r>
          </a:p>
        </p:txBody>
      </p:sp>
      <p:grpSp>
        <p:nvGrpSpPr>
          <p:cNvPr id="254" name="Group 253">
            <a:extLst>
              <a:ext uri="{FF2B5EF4-FFF2-40B4-BE49-F238E27FC236}">
                <a16:creationId xmlns:a16="http://schemas.microsoft.com/office/drawing/2014/main" id="{1CE622A1-BDBD-42A4-BC67-42644146C78F}"/>
              </a:ext>
            </a:extLst>
          </p:cNvPr>
          <p:cNvGrpSpPr/>
          <p:nvPr/>
        </p:nvGrpSpPr>
        <p:grpSpPr>
          <a:xfrm>
            <a:off x="131938" y="57908"/>
            <a:ext cx="7323724" cy="11533442"/>
            <a:chOff x="131938" y="57908"/>
            <a:chExt cx="7323724" cy="11533442"/>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4"/>
            <a:stretch>
              <a:fillRect/>
            </a:stretch>
          </p:blipFill>
          <p:spPr>
            <a:xfrm>
              <a:off x="5226350" y="9709391"/>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384995"/>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the conversion of photons to electrons.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135713" y="2749822"/>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1015663"/>
            </a:xfrm>
            <a:prstGeom prst="rect">
              <a:avLst/>
            </a:prstGeom>
            <a:noFill/>
          </p:spPr>
          <p:txBody>
            <a:bodyPr wrap="square" rtlCol="0">
              <a:spAutoFit/>
            </a:bodyPr>
            <a:lstStyle/>
            <a:p>
              <a:pPr algn="just"/>
              <a:r>
                <a:rPr lang="en-GB" sz="1200" dirty="0"/>
                <a:t>Albert Einstein presents his quantum theory. Einstein explains the photoelectric effect by assuming that the light energy is being carried with quantized packages of energy that we call photons.</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131938" y="4457844"/>
              <a:ext cx="2925866"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42777" y="6810872"/>
              <a:ext cx="3034617" cy="830997"/>
            </a:xfrm>
            <a:prstGeom prst="rect">
              <a:avLst/>
            </a:prstGeom>
            <a:noFill/>
          </p:spPr>
          <p:txBody>
            <a:bodyPr wrap="square" rtlCol="0">
              <a:spAutoFit/>
            </a:bodyPr>
            <a:lstStyle/>
            <a:p>
              <a:pPr algn="just"/>
              <a:r>
                <a:rPr lang="en-GB" sz="1200" dirty="0"/>
                <a:t>William B. Shockley, the coinventor of the transistor, explains the principles of operation of the PN junction. PV solar cells are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in the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Cu2S/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based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4" y="8924800"/>
              <a:ext cx="3034617"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published a scientific article in which they calculated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launches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graphicFrame>
        <p:nvGraphicFramePr>
          <p:cNvPr id="253" name="Object 252">
            <a:extLst>
              <a:ext uri="{FF2B5EF4-FFF2-40B4-BE49-F238E27FC236}">
                <a16:creationId xmlns:a16="http://schemas.microsoft.com/office/drawing/2014/main" id="{7D3A6A8D-0CB0-44E5-864E-69C11CF11BCD}"/>
              </a:ext>
            </a:extLst>
          </p:cNvPr>
          <p:cNvGraphicFramePr>
            <a:graphicFrameLocks noChangeAspect="1"/>
          </p:cNvGraphicFramePr>
          <p:nvPr>
            <p:extLst>
              <p:ext uri="{D42A27DB-BD31-4B8C-83A1-F6EECF244321}">
                <p14:modId xmlns:p14="http://schemas.microsoft.com/office/powerpoint/2010/main" val="1994033354"/>
              </p:ext>
            </p:extLst>
          </p:nvPr>
        </p:nvGraphicFramePr>
        <p:xfrm>
          <a:off x="-7010361" y="2303443"/>
          <a:ext cx="2332325" cy="2281987"/>
        </p:xfrm>
        <a:graphic>
          <a:graphicData uri="http://schemas.openxmlformats.org/presentationml/2006/ole">
            <mc:AlternateContent xmlns:mc="http://schemas.openxmlformats.org/markup-compatibility/2006">
              <mc:Choice xmlns:v="urn:schemas-microsoft-com:vml" Requires="v">
                <p:oleObj spid="_x0000_s1039" name="Bitmap Image" r:id="rId7" imgW="5295960" imgH="5181480" progId="Paint.Picture">
                  <p:embed/>
                </p:oleObj>
              </mc:Choice>
              <mc:Fallback>
                <p:oleObj name="Bitmap Image" r:id="rId7" imgW="5295960" imgH="5181480" progId="Paint.Picture">
                  <p:embed/>
                  <p:pic>
                    <p:nvPicPr>
                      <p:cNvPr id="0" name=""/>
                      <p:cNvPicPr/>
                      <p:nvPr/>
                    </p:nvPicPr>
                    <p:blipFill>
                      <a:blip r:embed="rId8"/>
                      <a:stretch>
                        <a:fillRect/>
                      </a:stretch>
                    </p:blipFill>
                    <p:spPr>
                      <a:xfrm>
                        <a:off x="-7010361" y="2303443"/>
                        <a:ext cx="2332325" cy="2281987"/>
                      </a:xfrm>
                      <a:prstGeom prst="rect">
                        <a:avLst/>
                      </a:prstGeom>
                    </p:spPr>
                  </p:pic>
                </p:oleObj>
              </mc:Fallback>
            </mc:AlternateContent>
          </a:graphicData>
        </a:graphic>
      </p:graphicFrame>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526ADE49-E543-4F8F-832B-FB46A0EC1EB7}"/>
              </a:ext>
            </a:extLst>
          </p:cNvPr>
          <p:cNvSpPr txBox="1"/>
          <p:nvPr/>
        </p:nvSpPr>
        <p:spPr>
          <a:xfrm>
            <a:off x="-4319589" y="6729829"/>
            <a:ext cx="4178928" cy="276999"/>
          </a:xfrm>
          <a:prstGeom prst="rect">
            <a:avLst/>
          </a:prstGeom>
          <a:noFill/>
        </p:spPr>
        <p:txBody>
          <a:bodyPr wrap="square" rtlCol="0">
            <a:spAutoFit/>
          </a:bodyPr>
          <a:lstStyle/>
          <a:p>
            <a:pPr algn="just"/>
            <a:r>
              <a:rPr lang="en-GB" sz="1200" dirty="0" err="1">
                <a:latin typeface="Calibri" panose="020F0502020204030204" pitchFamily="34" charset="0"/>
                <a:ea typeface="Times New Roman" panose="02020603050405020304" pitchFamily="18" charset="0"/>
              </a:rPr>
              <a:t>Todelo</a:t>
            </a:r>
            <a:r>
              <a:rPr lang="en-GB" sz="1200" dirty="0">
                <a:latin typeface="Calibri" panose="020F0502020204030204" pitchFamily="34" charset="0"/>
                <a:ea typeface="Times New Roman" panose="02020603050405020304" pitchFamily="18" charset="0"/>
              </a:rPr>
              <a:t> PV es de 1994, </a:t>
            </a:r>
            <a:r>
              <a:rPr lang="en-GB" sz="1200" dirty="0" err="1">
                <a:latin typeface="Calibri" panose="020F0502020204030204" pitchFamily="34" charset="0"/>
                <a:ea typeface="Times New Roman" panose="02020603050405020304" pitchFamily="18" charset="0"/>
              </a:rPr>
              <a:t>casi</a:t>
            </a:r>
            <a:r>
              <a:rPr lang="en-GB" sz="1200" dirty="0">
                <a:latin typeface="Calibri" panose="020F0502020204030204" pitchFamily="34" charset="0"/>
                <a:ea typeface="Times New Roman" panose="02020603050405020304" pitchFamily="18" charset="0"/>
              </a:rPr>
              <a:t> 12 </a:t>
            </a:r>
            <a:r>
              <a:rPr lang="en-GB" sz="1200" dirty="0" err="1">
                <a:latin typeface="Calibri" panose="020F0502020204030204" pitchFamily="34" charset="0"/>
                <a:ea typeface="Times New Roman" panose="02020603050405020304" pitchFamily="18" charset="0"/>
              </a:rPr>
              <a:t>años</a:t>
            </a:r>
            <a:r>
              <a:rPr lang="en-GB" sz="1200" dirty="0">
                <a:latin typeface="Calibri" panose="020F0502020204030204" pitchFamily="34" charset="0"/>
                <a:ea typeface="Times New Roman" panose="02020603050405020304" pitchFamily="18" charset="0"/>
              </a:rPr>
              <a:t> </a:t>
            </a:r>
            <a:r>
              <a:rPr lang="en-GB" sz="1200" dirty="0" err="1">
                <a:latin typeface="Calibri" panose="020F0502020204030204" pitchFamily="34" charset="0"/>
                <a:ea typeface="Times New Roman" panose="02020603050405020304" pitchFamily="18" charset="0"/>
              </a:rPr>
              <a:t>después</a:t>
            </a:r>
            <a:r>
              <a:rPr lang="en-GB" sz="1200" dirty="0">
                <a:latin typeface="Calibri" panose="020F0502020204030204" pitchFamily="34" charset="0"/>
                <a:ea typeface="Times New Roman" panose="02020603050405020304" pitchFamily="18" charset="0"/>
              </a:rPr>
              <a:t> de la de California</a:t>
            </a:r>
            <a:endParaRPr lang="en-GB" sz="1200" dirty="0">
              <a:effectLst/>
              <a:latin typeface="Times New Roman" panose="02020603050405020304" pitchFamily="18" charset="0"/>
              <a:ea typeface="Times New Roman" panose="02020603050405020304" pitchFamily="18" charset="0"/>
            </a:endParaRPr>
          </a:p>
        </p:txBody>
      </p:sp>
      <p:pic>
        <p:nvPicPr>
          <p:cNvPr id="5" name="Picture 4" descr="A picture containing fan, device, appliance&#10;&#10;Description automatically generated">
            <a:extLst>
              <a:ext uri="{FF2B5EF4-FFF2-40B4-BE49-F238E27FC236}">
                <a16:creationId xmlns:a16="http://schemas.microsoft.com/office/drawing/2014/main" id="{318DFC7B-7329-47F5-AC19-C8BC309DD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76" y="4332287"/>
            <a:ext cx="3563804" cy="4882578"/>
          </a:xfrm>
          <a:prstGeom prst="rect">
            <a:avLst/>
          </a:prstGeom>
        </p:spPr>
      </p:pic>
      <p:pic>
        <p:nvPicPr>
          <p:cNvPr id="83" name="Picture 82" descr="diapositiva-42">
            <a:extLst>
              <a:ext uri="{FF2B5EF4-FFF2-40B4-BE49-F238E27FC236}">
                <a16:creationId xmlns:a16="http://schemas.microsoft.com/office/drawing/2014/main" id="{B84D3F3D-0BD3-42CF-B5C1-639772FFA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998" y="4388815"/>
            <a:ext cx="3036223" cy="1894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1624004-0B1E-4B60-8A9A-C4F8C764A846}"/>
              </a:ext>
            </a:extLst>
          </p:cNvPr>
          <p:cNvGrpSpPr/>
          <p:nvPr/>
        </p:nvGrpSpPr>
        <p:grpSpPr>
          <a:xfrm>
            <a:off x="149127" y="207179"/>
            <a:ext cx="7398187" cy="11166340"/>
            <a:chOff x="149127" y="207179"/>
            <a:chExt cx="7398187"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149127" y="1029738"/>
              <a:ext cx="3034617"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Alferov developed a solar cell based on gallium arsenide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479152"/>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253711"/>
              <a:ext cx="3034616" cy="461665"/>
            </a:xfrm>
            <a:prstGeom prst="rect">
              <a:avLst/>
            </a:prstGeom>
            <a:noFill/>
          </p:spPr>
          <p:txBody>
            <a:bodyPr wrap="square" rtlCol="0">
              <a:spAutoFit/>
            </a:bodyPr>
            <a:lstStyle/>
            <a:p>
              <a:pPr algn="just"/>
              <a:r>
                <a:rPr lang="en-GB" sz="1200" dirty="0"/>
                <a:t>Solar PV covers 20% of the annual electricity demand in California.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29764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812304"/>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743292"/>
              <a:ext cx="3034616" cy="276999"/>
            </a:xfrm>
            <a:prstGeom prst="rect">
              <a:avLst/>
            </a:prstGeom>
            <a:noFill/>
          </p:spPr>
          <p:txBody>
            <a:bodyPr wrap="square" rtlCol="0">
              <a:spAutoFit/>
            </a:bodyPr>
            <a:lstStyle/>
            <a:p>
              <a:pPr algn="just"/>
              <a:r>
                <a:rPr lang="en-GB" sz="1200" dirty="0"/>
                <a:t>Cumulative Global PV capacity reaches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63079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reaches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7">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manufactures and install 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58156" y="5636772"/>
              <a:ext cx="307239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TotalTime>
  <Words>737</Words>
  <Application>Microsoft Office PowerPoint</Application>
  <PresentationFormat>Custom</PresentationFormat>
  <Paragraphs>55</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Calibri Light</vt:lpstr>
      <vt:lpstr>Times New Roman</vt:lpstr>
      <vt:lpstr>Times-Roman</vt:lpstr>
      <vt:lpstr>Office Theme</vt:lpstr>
      <vt:lpstr>Bitmap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22</cp:revision>
  <dcterms:created xsi:type="dcterms:W3CDTF">2022-02-15T14:11:55Z</dcterms:created>
  <dcterms:modified xsi:type="dcterms:W3CDTF">2022-02-21T05:22:34Z</dcterms:modified>
</cp:coreProperties>
</file>