
<file path=[Content_Types].xml><?xml version="1.0" encoding="utf-8"?>
<Types xmlns="http://schemas.openxmlformats.org/package/2006/content-types">
  <Default Extension="bin" ContentType="image/png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83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B0B5-5943-4A73-BD1F-54E102DA0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E06D5-A569-421A-A148-33EA2E1AE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D17E2-2A48-4960-A9F9-FE152076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6ABE8-B1ED-417F-B6BF-6DF7CC0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AF1F0-2995-4B83-84AB-D0F31E32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92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02C9-277D-4B3E-8365-90B65899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E22A1-9FC5-42FA-ACEC-86FEC4376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A5F96-CAFB-41BD-8F8E-A98F9B61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CEB8-91F6-4CE5-87C5-2F64B620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22DF-9A93-4751-AF01-CC011FAF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21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8F492-A522-46F7-868A-8D6608B30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36E4-F015-49D4-8E06-20DAFA65E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62FE-FF95-4EFB-8151-A861F0B7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68C6-0EF7-4D55-8AE6-9AD97A4B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66F3-A943-44F7-9863-2E202A15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743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6095" y="2482344"/>
            <a:ext cx="10222987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4112" y="3082507"/>
            <a:ext cx="18263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253" y="5997600"/>
            <a:ext cx="3179024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mechanical and production Engineering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2253" y="5997600"/>
            <a:ext cx="768039" cy="589622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9" y="5997600"/>
            <a:ext cx="557714" cy="558000"/>
          </a:xfrm>
          <a:prstGeom prst="rect">
            <a:avLst/>
          </a:prstGeom>
        </p:spPr>
      </p:pic>
      <p:pic>
        <p:nvPicPr>
          <p:cNvPr id="195393683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659" y="5997600"/>
            <a:ext cx="1658669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12/05/2022</a:t>
            </a:fld>
            <a:r>
              <a:rPr lang="en-GB" dirty="0"/>
              <a:t>08/12/2017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9056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2100" y="1520316"/>
            <a:ext cx="9545793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6095" y="3715432"/>
            <a:ext cx="7163077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917" y="2132856"/>
            <a:ext cx="2013173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2253" y="5997600"/>
            <a:ext cx="768039" cy="589622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9" y="5997600"/>
            <a:ext cx="557714" cy="558000"/>
          </a:xfrm>
          <a:prstGeom prst="rect">
            <a:avLst/>
          </a:prstGeom>
        </p:spPr>
      </p:pic>
      <p:pic>
        <p:nvPicPr>
          <p:cNvPr id="708462211" name="Secondary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8659" y="5997600"/>
            <a:ext cx="1658669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12/05/2022</a:t>
            </a:fld>
            <a:r>
              <a:rPr lang="en-GB" dirty="0"/>
              <a:t>08/12/2017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OFF_logo2Computed">
            <a:extLst>
              <a:ext uri="{FF2B5EF4-FFF2-40B4-BE49-F238E27FC236}">
                <a16:creationId xmlns:a16="http://schemas.microsoft.com/office/drawing/2014/main" id="{9CC90E93-3D3D-45EA-912A-5EF8411EA7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2253" y="5997600"/>
            <a:ext cx="3179024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mechanical and production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2461918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6095" y="2482344"/>
            <a:ext cx="10222987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4112" y="3082507"/>
            <a:ext cx="18263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2253" y="5997600"/>
            <a:ext cx="768039" cy="589622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2294" y="5997600"/>
            <a:ext cx="2272432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8 December 2017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1669" y="5997600"/>
            <a:ext cx="2983193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Postdoc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2294" y="5997600"/>
            <a:ext cx="2272432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1669" y="5997600"/>
            <a:ext cx="2983193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Marta Victoria Pérez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9" y="5997600"/>
            <a:ext cx="557714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782" y="5997601"/>
            <a:ext cx="71753" cy="557999"/>
          </a:xfrm>
          <a:prstGeom prst="rect">
            <a:avLst/>
          </a:prstGeom>
        </p:spPr>
      </p:pic>
      <p:pic>
        <p:nvPicPr>
          <p:cNvPr id="1468983795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659" y="5997600"/>
            <a:ext cx="1658669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12/05/2022</a:t>
            </a:fld>
            <a:r>
              <a:rPr lang="en-GB" dirty="0"/>
              <a:t>08/12/2017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8" name="OFF_logo2Computed">
            <a:extLst>
              <a:ext uri="{FF2B5EF4-FFF2-40B4-BE49-F238E27FC236}">
                <a16:creationId xmlns:a16="http://schemas.microsoft.com/office/drawing/2014/main" id="{4E2615B1-D837-412B-ABC1-489076AA223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2253" y="5997600"/>
            <a:ext cx="3179024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mechanical and production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4007203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095" y="1960079"/>
            <a:ext cx="10222987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4112" y="340162"/>
            <a:ext cx="182636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12/05/2022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264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6376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550181" y="788712"/>
            <a:ext cx="648000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95" y="228628"/>
            <a:ext cx="11559010" cy="464069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095" y="1373021"/>
            <a:ext cx="10222987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4112" y="340162"/>
            <a:ext cx="18263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12/05/2022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212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>
          <p15:clr>
            <a:srgbClr val="00000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6376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258" y="1045684"/>
            <a:ext cx="648000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83" y="230400"/>
            <a:ext cx="564573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6095" y="1371600"/>
            <a:ext cx="4976521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821" y="315913"/>
            <a:ext cx="564558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4112" y="340162"/>
            <a:ext cx="18263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12/05/2022</a:t>
            </a:fld>
            <a:r>
              <a:rPr lang="en-GB" dirty="0"/>
              <a:t>08/12/2017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25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>
          <p15:clr>
            <a:srgbClr val="A4A3A4"/>
          </p15:clr>
        </p15:guide>
        <p15:guide id="2" pos="3755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1"/>
            <a:ext cx="12196376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336" y="2694542"/>
            <a:ext cx="648000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095" y="1484784"/>
            <a:ext cx="4976521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6095" y="3010711"/>
            <a:ext cx="4976521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3223" y="315913"/>
            <a:ext cx="564627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4112" y="1780882"/>
            <a:ext cx="18263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 sz="18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12/05/2022</a:t>
            </a:fld>
            <a:r>
              <a:rPr lang="en-GB" dirty="0"/>
              <a:t>08/12/2017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603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>
          <p15:clr>
            <a:srgbClr val="A4A3A4"/>
          </p15:clr>
        </p15:guide>
        <p15:guide id="2" pos="3755">
          <p15:clr>
            <a:srgbClr val="A4A3A4"/>
          </p15:clr>
        </p15:guide>
        <p15:guide id="3" orient="horz" pos="3069">
          <p15:clr>
            <a:srgbClr val="A4A3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83" y="316800"/>
            <a:ext cx="11562611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12/05/2022</a:t>
            </a:fld>
            <a:r>
              <a:rPr lang="en-GB" dirty="0"/>
              <a:t>08/12/2017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17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A542-2CEF-45F8-8843-AB517D2C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B555-4178-4569-BE6A-3C85CF8E7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D51A0-9CCD-438A-A1D2-D837267F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4BF8-99B9-402B-989E-4EA47EAC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FB25A-D6F5-4D97-B70B-D51A11FC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1253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83" y="316800"/>
            <a:ext cx="564627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3223" y="316800"/>
            <a:ext cx="564627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12/05/2022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362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>
          <p15:clr>
            <a:srgbClr val="A4A3A4"/>
          </p15:clr>
        </p15:guide>
        <p15:guide id="2" pos="3754">
          <p15:clr>
            <a:srgbClr val="A4A3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83" y="316800"/>
            <a:ext cx="564627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83" y="3237372"/>
            <a:ext cx="564627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3223" y="316800"/>
            <a:ext cx="564627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12/05/2022</a:t>
            </a:fld>
            <a:r>
              <a:rPr lang="en-GB" dirty="0"/>
              <a:t>08/12/2017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1986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>
          <p15:clr>
            <a:srgbClr val="A4A3A4"/>
          </p15:clr>
        </p15:guide>
        <p15:guide id="2" pos="3755">
          <p15:clr>
            <a:srgbClr val="A4A3A4"/>
          </p15:clr>
        </p15:guide>
        <p15:guide id="3" orient="horz" pos="2039">
          <p15:clr>
            <a:srgbClr val="A4A3A4"/>
          </p15:clr>
        </p15:guide>
        <p15:guide id="4" orient="horz" pos="1872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83" y="316800"/>
            <a:ext cx="564627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3223" y="316800"/>
            <a:ext cx="564627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3223" y="3237372"/>
            <a:ext cx="564627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12/05/2022</a:t>
            </a:fld>
            <a:r>
              <a:rPr lang="en-GB" dirty="0"/>
              <a:t>08/12/2017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9008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>
          <p15:clr>
            <a:srgbClr val="A4A3A4"/>
          </p15:clr>
        </p15:guide>
        <p15:guide id="2" pos="3755">
          <p15:clr>
            <a:srgbClr val="A4A3A4"/>
          </p15:clr>
        </p15:guide>
        <p15:guide id="3" orient="horz" pos="2039">
          <p15:clr>
            <a:srgbClr val="A4A3A4"/>
          </p15:clr>
        </p15:guide>
        <p15:guide id="4" orient="horz" pos="1872">
          <p15:clr>
            <a:srgbClr val="A4A3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96" y="315913"/>
            <a:ext cx="1156001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12/05/2022</a:t>
            </a:fld>
            <a:r>
              <a:rPr lang="en-GB" dirty="0"/>
              <a:t>08/12/2017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7148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1" y="1"/>
            <a:ext cx="12192000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12/05/2022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6421" y="1412776"/>
            <a:ext cx="8499157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34160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1" y="1"/>
            <a:ext cx="12192000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95" y="230400"/>
            <a:ext cx="11566212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849" y="1853461"/>
            <a:ext cx="6266328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12/05/2022</a:t>
            </a:fld>
            <a:r>
              <a:rPr lang="en-GB" dirty="0"/>
              <a:t>08/12/2017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5199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98" y="328612"/>
            <a:ext cx="11553659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12/05/2022</a:t>
            </a:fld>
            <a:r>
              <a:rPr lang="en-GB" dirty="0"/>
              <a:t>08/12/2017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86410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917" y="1022477"/>
            <a:ext cx="2013173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12/05/2022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7524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6019" y="1340768"/>
            <a:ext cx="1224455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12/05/2022</a:t>
            </a:fld>
            <a:r>
              <a:rPr lang="en-GB" dirty="0"/>
              <a:t>08/12/2017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5595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034" y="2163364"/>
            <a:ext cx="2531931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12/05/2022</a:t>
            </a:fld>
            <a:r>
              <a:rPr lang="en-GB" dirty="0"/>
              <a:t>08/12/2017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1"/>
            <a:ext cx="0" cy="426079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494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B498-2304-4D0C-B9F8-418DC144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EC5C6-9393-44B9-B466-87596FAB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7353F-69F2-4F6C-B0A3-A749F938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E4BB-53E8-4485-8E52-78859DAE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3A8C5-72AC-4FC1-8913-20F68B7B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4665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1198" y="2098690"/>
            <a:ext cx="1274873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 sz="2200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41478" y="2093601"/>
            <a:ext cx="4357619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982" y="3428551"/>
            <a:ext cx="929145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12/05/2022</a:t>
            </a:fld>
            <a:r>
              <a:rPr lang="en-GB" dirty="0"/>
              <a:t>08/12/2017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1"/>
            <a:ext cx="0" cy="426079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3393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4182" y="2804401"/>
            <a:ext cx="3076964" cy="1293389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133" y="2864711"/>
            <a:ext cx="222898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12/05/2022</a:t>
            </a:fld>
            <a:r>
              <a:rPr lang="en-GB" dirty="0"/>
              <a:t>08/12/2017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1"/>
            <a:ext cx="0" cy="426079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2404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cap="none" baseline="0"/>
            </a:lvl1pPr>
          </a:lstStyle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FIN</a:t>
            </a:r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2F16D-8661-4341-B958-ECBC512BD1D3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80455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FIN</a:t>
            </a:r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54385-3572-4C48-ADF6-01D15A58ECFC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00051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1" y="0"/>
            <a:ext cx="10363200" cy="685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76766" y="933450"/>
            <a:ext cx="5638800" cy="5181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218767" y="933450"/>
            <a:ext cx="5638800" cy="5181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FIN</a:t>
            </a:r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998A8-02C7-479C-843B-097979C5BBDF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46705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1" y="0"/>
            <a:ext cx="10363200" cy="685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76766" y="933450"/>
            <a:ext cx="5638800" cy="5181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6218767" y="933450"/>
            <a:ext cx="5638800" cy="2514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6218767" y="3600450"/>
            <a:ext cx="5638800" cy="2514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FIN</a:t>
            </a:r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811068" y="6581497"/>
            <a:ext cx="252066" cy="1538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473A2-34C7-4831-A7D0-C316AE71C0F5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6519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3861-438E-4D5D-B5D9-8C80BB51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26EF-95A5-469B-9EC1-37EA85822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72C46-50AE-4869-9619-472D1C57A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43937-3567-49F4-AA28-585AB205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C6075-742F-4F32-A919-95E94E11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1EE68-BFCE-41F7-BAFF-8E261D49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62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4E16-BB70-49F2-8BD3-DCEE2AC7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D84EF-3AAB-4B3F-8005-B96FDA462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FFB67-278E-4BD9-8248-C22B550B5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B107E-5D38-4D91-8441-FEF3FBAF6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F4213-D510-4CE0-8EB4-FFCA0BAAA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41CD7-E67D-4E52-AF26-62983D2B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7F2A2-7259-4AA9-9126-F4AF8B89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4FCB3-8F6C-414D-9B58-1128B28B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21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2632-FD41-4B6D-B86E-A7F59A01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4A2D0-5139-434D-A9CB-B6347943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1F642-FB95-431B-A495-9F00AD69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01E52-A758-4A9E-BC06-D1DDD29A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92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A4B0E-D806-42D3-B55A-E20B2E4C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C5F42-1A7D-4F20-9282-52121EAE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F3825-7840-40EB-BBEB-D5A058FC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6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465D-61D8-42CD-8D3E-AB3B402B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9C8F-2AD6-4728-9860-D378544A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1ECA3-4315-4E00-9B4A-D2340D6F5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2EC32-7D01-4CAC-A5E9-D8BBA8B0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C1967-0E6E-4BB5-96D1-B61AA751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FA8B5-EFA7-4E88-83DB-15D002BC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34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872C-3717-40C4-B7AC-BF6DEFA7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A4AC5-A08C-4B4A-9226-5AD37BF5A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7023B-14B1-4199-B40C-F8D0CF50B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12200-7AB7-4A7A-ADC8-C6BA5F6D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271C8-BE22-4475-AA22-9929F9DE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03997-6123-4A4E-A57D-0A229B7D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12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C744C-BE56-445C-A88F-34827926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60F42-EECC-40B0-A931-81E743CCE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45693-45D8-4B81-8824-06AD811D4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925D-6802-4F82-B3A4-43BDB522D203}" type="datetimeFigureOut">
              <a:rPr lang="en-GB" smtClean="0"/>
              <a:t>12/05/2022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97F4B-D011-4D73-AF33-6F8BFACCF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BA796-8284-45EB-BDD6-4D53C3132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53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96" y="149116"/>
            <a:ext cx="11560010" cy="68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993" y="1412777"/>
            <a:ext cx="10515089" cy="448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 dirty="0"/>
          </a:p>
          <a:p>
            <a:pPr lvl="1"/>
            <a:r>
              <a:rPr lang="en-GB" noProof="0" dirty="0"/>
              <a:t>Second level</a:t>
            </a:r>
            <a:endParaRPr lang="en-GB" dirty="0"/>
          </a:p>
          <a:p>
            <a:pPr lvl="2"/>
            <a:r>
              <a:rPr lang="en-GB" noProof="0" dirty="0"/>
              <a:t>Third level</a:t>
            </a:r>
            <a:endParaRPr lang="en-GB" dirty="0"/>
          </a:p>
          <a:p>
            <a:pPr lvl="3"/>
            <a:r>
              <a:rPr lang="en-GB" noProof="0" dirty="0"/>
              <a:t>Fourth level</a:t>
            </a:r>
            <a:endParaRPr lang="en-GB" dirty="0"/>
          </a:p>
          <a:p>
            <a:pPr lvl="4"/>
            <a:r>
              <a:rPr lang="en-GB" noProof="0" dirty="0"/>
              <a:t>Fifth level</a:t>
            </a:r>
            <a:endParaRPr lang="en-GB" dirty="0"/>
          </a:p>
          <a:p>
            <a:pPr lvl="5"/>
            <a:r>
              <a:rPr lang="en-GB" noProof="0" dirty="0"/>
              <a:t>6 level</a:t>
            </a:r>
            <a:endParaRPr lang="en-GB" dirty="0"/>
          </a:p>
          <a:p>
            <a:pPr lvl="6"/>
            <a:r>
              <a:rPr lang="en-GB" noProof="0" dirty="0"/>
              <a:t>7 level</a:t>
            </a:r>
            <a:endParaRPr lang="en-GB" dirty="0"/>
          </a:p>
          <a:p>
            <a:pPr lvl="7"/>
            <a:r>
              <a:rPr lang="en-GB" noProof="0" dirty="0"/>
              <a:t>8 level</a:t>
            </a:r>
            <a:endParaRPr lang="en-GB" dirty="0"/>
          </a:p>
          <a:p>
            <a:pPr lvl="8"/>
            <a:r>
              <a:rPr lang="en-GB" noProof="0" dirty="0"/>
              <a:t>9 level</a:t>
            </a:r>
            <a:endParaRPr lang="en-GB" dirty="0"/>
          </a:p>
        </p:txBody>
      </p:sp>
      <p:sp>
        <p:nvSpPr>
          <p:cNvPr id="23" name="Black Rectangle"/>
          <p:cNvSpPr/>
          <p:nvPr userDrawn="1"/>
        </p:nvSpPr>
        <p:spPr>
          <a:xfrm>
            <a:off x="693993" y="836712"/>
            <a:ext cx="648000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2294" y="5997600"/>
            <a:ext cx="2272432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98066" y="6644058"/>
            <a:ext cx="25206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12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12/05/2022</a:t>
            </a:fld>
            <a:r>
              <a:rPr lang="en-GB"/>
              <a:t>08/12/2017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0C69CC6-BF01-40AE-BDAC-3B2F3113600D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900" y="6527714"/>
            <a:ext cx="342487" cy="340530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B43A3360-3B76-4E08-B06D-E985E8F82F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99682" y="6607374"/>
            <a:ext cx="4116323" cy="25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200" b="0" kern="0" dirty="0">
                <a:solidFill>
                  <a:schemeClr val="bg1">
                    <a:lumMod val="50000"/>
                  </a:schemeClr>
                </a:solidFill>
              </a:rPr>
              <a:t>49</a:t>
            </a:r>
            <a:r>
              <a:rPr lang="en-GB" sz="1200" b="0" kern="0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GB" sz="1200" b="0" kern="0" dirty="0">
                <a:solidFill>
                  <a:schemeClr val="bg1">
                    <a:lumMod val="50000"/>
                  </a:schemeClr>
                </a:solidFill>
              </a:rPr>
              <a:t> IEEE PVSC -  Tutorial “Energy System Modelling” </a:t>
            </a:r>
          </a:p>
        </p:txBody>
      </p:sp>
    </p:spTree>
    <p:extLst>
      <p:ext uri="{BB962C8B-B14F-4D97-AF65-F5344CB8AC3E}">
        <p14:creationId xmlns:p14="http://schemas.microsoft.com/office/powerpoint/2010/main" val="233942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3400" b="1" cap="none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>
          <p15:clr>
            <a:srgbClr val="000000"/>
          </p15:clr>
        </p15:guide>
        <p15:guide id="5" orient="horz" pos="4131">
          <p15:clr>
            <a:srgbClr val="A4A3A4"/>
          </p15:clr>
        </p15:guide>
        <p15:guide id="6" pos="7479">
          <p15:clr>
            <a:srgbClr val="A4A3A4"/>
          </p15:clr>
        </p15:guide>
        <p15:guide id="7" orient="horz" pos="1234">
          <p15:clr>
            <a:srgbClr val="000000"/>
          </p15:clr>
        </p15:guide>
        <p15:guide id="8" pos="7059">
          <p15:clr>
            <a:srgbClr val="000000"/>
          </p15:clr>
        </p15:guide>
        <p15:guide id="9" pos="199">
          <p15:clr>
            <a:srgbClr val="A4A3A4"/>
          </p15:clr>
        </p15:guide>
        <p15:guide id="10" pos="621">
          <p15:clr>
            <a:srgbClr val="000000"/>
          </p15:clr>
        </p15:guide>
        <p15:guide id="11" orient="horz" pos="199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840271-E362-489A-B331-D28E14D132B1}"/>
              </a:ext>
            </a:extLst>
          </p:cNvPr>
          <p:cNvGrpSpPr/>
          <p:nvPr/>
        </p:nvGrpSpPr>
        <p:grpSpPr>
          <a:xfrm>
            <a:off x="57953" y="2268049"/>
            <a:ext cx="7410953" cy="3654243"/>
            <a:chOff x="125517" y="1985899"/>
            <a:chExt cx="9401774" cy="533153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50BDCC8-5D83-4BBE-8CB0-27300FBCCE00}"/>
                </a:ext>
              </a:extLst>
            </p:cNvPr>
            <p:cNvSpPr txBox="1"/>
            <p:nvPr/>
          </p:nvSpPr>
          <p:spPr>
            <a:xfrm rot="16200000">
              <a:off x="-328779" y="2477412"/>
              <a:ext cx="1260002" cy="35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prstClr val="black"/>
                  </a:solidFill>
                  <a:latin typeface="Calibri" panose="020F0502020204030204"/>
                </a:rPr>
                <a:t>charging</a:t>
              </a: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FFCDB09-8F96-4710-8E2C-5D198B381F20}"/>
                </a:ext>
              </a:extLst>
            </p:cNvPr>
            <p:cNvSpPr/>
            <p:nvPr/>
          </p:nvSpPr>
          <p:spPr>
            <a:xfrm>
              <a:off x="464747" y="2459098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4AC0A77-11DB-4EAA-AE52-7797A38541E6}"/>
                </a:ext>
              </a:extLst>
            </p:cNvPr>
            <p:cNvSpPr/>
            <p:nvPr/>
          </p:nvSpPr>
          <p:spPr>
            <a:xfrm>
              <a:off x="2657573" y="2459098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8D9F39F-0A7A-487A-8DD9-6D6CCB2FEC8E}"/>
                </a:ext>
              </a:extLst>
            </p:cNvPr>
            <p:cNvSpPr/>
            <p:nvPr/>
          </p:nvSpPr>
          <p:spPr>
            <a:xfrm>
              <a:off x="4850498" y="2468260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755A506-4E39-4FC6-B3DF-C85C3A201BAF}"/>
                </a:ext>
              </a:extLst>
            </p:cNvPr>
            <p:cNvCxnSpPr>
              <a:cxnSpLocks/>
            </p:cNvCxnSpPr>
            <p:nvPr/>
          </p:nvCxnSpPr>
          <p:spPr>
            <a:xfrm>
              <a:off x="480141" y="2023117"/>
              <a:ext cx="0" cy="25200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C940494-5F15-483C-B7B8-FDE56F1B28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873" y="3301190"/>
              <a:ext cx="756000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C0EF2E5-E951-40F3-AA88-8131C21B3EC0}"/>
                </a:ext>
              </a:extLst>
            </p:cNvPr>
            <p:cNvSpPr txBox="1"/>
            <p:nvPr/>
          </p:nvSpPr>
          <p:spPr>
            <a:xfrm rot="16200000">
              <a:off x="-419503" y="3675810"/>
              <a:ext cx="1451226" cy="35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prstClr val="black"/>
                  </a:solidFill>
                  <a:latin typeface="Calibri" panose="020F0502020204030204"/>
                </a:rPr>
                <a:t>discharging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89EAE22-01B9-489A-BEEC-DBA0B9E551E2}"/>
                </a:ext>
              </a:extLst>
            </p:cNvPr>
            <p:cNvSpPr txBox="1"/>
            <p:nvPr/>
          </p:nvSpPr>
          <p:spPr>
            <a:xfrm>
              <a:off x="7212637" y="2239120"/>
              <a:ext cx="1001736" cy="965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GB" sz="1200" dirty="0">
                  <a:solidFill>
                    <a:prstClr val="white">
                      <a:lumMod val="50000"/>
                    </a:prstClr>
                  </a:solidFill>
                  <a:latin typeface="Calibri" panose="020F0502020204030204"/>
                </a:rPr>
                <a:t>storage power capacity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0574AFF-2E82-4E26-AC2D-3EE6C40FAB68}"/>
                </a:ext>
              </a:extLst>
            </p:cNvPr>
            <p:cNvCxnSpPr>
              <a:cxnSpLocks/>
            </p:cNvCxnSpPr>
            <p:nvPr/>
          </p:nvCxnSpPr>
          <p:spPr>
            <a:xfrm>
              <a:off x="7212637" y="2353207"/>
              <a:ext cx="0" cy="90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44B8145-FFDE-4B27-B540-6FF0CDC6EF4E}"/>
                </a:ext>
              </a:extLst>
            </p:cNvPr>
            <p:cNvSpPr txBox="1"/>
            <p:nvPr/>
          </p:nvSpPr>
          <p:spPr>
            <a:xfrm>
              <a:off x="2675656" y="1985899"/>
              <a:ext cx="2720262" cy="404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prstClr val="black"/>
                  </a:solidFill>
                  <a:latin typeface="Calibri" panose="020F0502020204030204"/>
                </a:rPr>
                <a:t>Storage power (mismatch)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AC63C96-DDF9-4702-B9A3-70284F4E620E}"/>
                </a:ext>
              </a:extLst>
            </p:cNvPr>
            <p:cNvSpPr txBox="1"/>
            <p:nvPr/>
          </p:nvSpPr>
          <p:spPr>
            <a:xfrm>
              <a:off x="7656541" y="3263080"/>
              <a:ext cx="369332" cy="449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prstClr val="black"/>
                  </a:solidFill>
                  <a:latin typeface="Calibri" panose="020F0502020204030204"/>
                </a:rPr>
                <a:t>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A487635-473D-4892-A033-4896FE19A01E}"/>
                </a:ext>
              </a:extLst>
            </p:cNvPr>
            <p:cNvSpPr txBox="1"/>
            <p:nvPr/>
          </p:nvSpPr>
          <p:spPr>
            <a:xfrm rot="16200000">
              <a:off x="-328100" y="5469416"/>
              <a:ext cx="1272817" cy="35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prstClr val="black"/>
                  </a:solidFill>
                  <a:latin typeface="Calibri" panose="020F0502020204030204"/>
                </a:rPr>
                <a:t>filling level</a:t>
              </a: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9F08C17-9EB8-4A72-A7E9-BCAC7746348D}"/>
                </a:ext>
              </a:extLst>
            </p:cNvPr>
            <p:cNvSpPr/>
            <p:nvPr/>
          </p:nvSpPr>
          <p:spPr>
            <a:xfrm>
              <a:off x="457653" y="5386608"/>
              <a:ext cx="4436007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456614E-F21C-4F9F-A1A1-85186DED03EB}"/>
                </a:ext>
              </a:extLst>
            </p:cNvPr>
            <p:cNvCxnSpPr>
              <a:cxnSpLocks/>
            </p:cNvCxnSpPr>
            <p:nvPr/>
          </p:nvCxnSpPr>
          <p:spPr>
            <a:xfrm>
              <a:off x="473048" y="4950627"/>
              <a:ext cx="0" cy="12600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F5EADA1-1A6F-485B-A16F-1A4399D7969A}"/>
                </a:ext>
              </a:extLst>
            </p:cNvPr>
            <p:cNvSpPr txBox="1"/>
            <p:nvPr/>
          </p:nvSpPr>
          <p:spPr>
            <a:xfrm>
              <a:off x="7231144" y="5246764"/>
              <a:ext cx="1001736" cy="965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prstClr val="white">
                      <a:lumMod val="50000"/>
                    </a:prstClr>
                  </a:solidFill>
                  <a:latin typeface="Calibri" panose="020F0502020204030204"/>
                </a:rPr>
                <a:t>storage energy capacity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829283F-F61B-47E5-861D-E0A108AD2DD2}"/>
                </a:ext>
              </a:extLst>
            </p:cNvPr>
            <p:cNvCxnSpPr>
              <a:cxnSpLocks/>
            </p:cNvCxnSpPr>
            <p:nvPr/>
          </p:nvCxnSpPr>
          <p:spPr>
            <a:xfrm>
              <a:off x="7200293" y="5345249"/>
              <a:ext cx="0" cy="864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DDAA31C-DA32-4DCD-8172-0FCFDDA7E429}"/>
                </a:ext>
              </a:extLst>
            </p:cNvPr>
            <p:cNvSpPr txBox="1"/>
            <p:nvPr/>
          </p:nvSpPr>
          <p:spPr>
            <a:xfrm>
              <a:off x="7649448" y="6190590"/>
              <a:ext cx="369332" cy="538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  <a:latin typeface="Calibri" panose="020F0502020204030204"/>
                </a:rPr>
                <a:t>t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F834811-5CCE-43C7-B24F-370072283EDC}"/>
                </a:ext>
              </a:extLst>
            </p:cNvPr>
            <p:cNvCxnSpPr>
              <a:cxnSpLocks/>
            </p:cNvCxnSpPr>
            <p:nvPr/>
          </p:nvCxnSpPr>
          <p:spPr>
            <a:xfrm>
              <a:off x="2679586" y="3301190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E6B98AD-EC4D-4988-9B8A-1EC810DEF705}"/>
                </a:ext>
              </a:extLst>
            </p:cNvPr>
            <p:cNvCxnSpPr>
              <a:cxnSpLocks/>
            </p:cNvCxnSpPr>
            <p:nvPr/>
          </p:nvCxnSpPr>
          <p:spPr>
            <a:xfrm>
              <a:off x="4875390" y="3301190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2BA5D61-6E1F-4139-9412-4F5115D7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552124" y="3432181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986413-5720-4307-B47D-F7C6142F77E2}"/>
                </a:ext>
              </a:extLst>
            </p:cNvPr>
            <p:cNvCxnSpPr>
              <a:cxnSpLocks/>
            </p:cNvCxnSpPr>
            <p:nvPr/>
          </p:nvCxnSpPr>
          <p:spPr>
            <a:xfrm>
              <a:off x="3749933" y="3276773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2A3691B-CD94-4438-A8C1-4BE2C658810A}"/>
                </a:ext>
              </a:extLst>
            </p:cNvPr>
            <p:cNvCxnSpPr>
              <a:cxnSpLocks/>
            </p:cNvCxnSpPr>
            <p:nvPr/>
          </p:nvCxnSpPr>
          <p:spPr>
            <a:xfrm>
              <a:off x="5956134" y="3301190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3F5C3D6-9580-4DA0-B47A-6CA759330491}"/>
                </a:ext>
              </a:extLst>
            </p:cNvPr>
            <p:cNvSpPr/>
            <p:nvPr/>
          </p:nvSpPr>
          <p:spPr>
            <a:xfrm>
              <a:off x="2477387" y="6216485"/>
              <a:ext cx="2636873" cy="107530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FEB4748-ADDA-4F8D-BFBC-A72E638B0E11}"/>
                </a:ext>
              </a:extLst>
            </p:cNvPr>
            <p:cNvSpPr/>
            <p:nvPr/>
          </p:nvSpPr>
          <p:spPr>
            <a:xfrm>
              <a:off x="4883368" y="5401114"/>
              <a:ext cx="4436007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162AB2E-B297-4096-8CEA-5F6383ED98E4}"/>
                </a:ext>
              </a:extLst>
            </p:cNvPr>
            <p:cNvSpPr/>
            <p:nvPr/>
          </p:nvSpPr>
          <p:spPr>
            <a:xfrm>
              <a:off x="2664709" y="5348786"/>
              <a:ext cx="437861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875E058-74D9-44AB-9569-CCE63189752D}"/>
                </a:ext>
              </a:extLst>
            </p:cNvPr>
            <p:cNvSpPr/>
            <p:nvPr/>
          </p:nvSpPr>
          <p:spPr>
            <a:xfrm>
              <a:off x="4518646" y="6242126"/>
              <a:ext cx="5008645" cy="107530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F6F0A8F-5103-45BE-BE18-4CCB30E935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809" y="6359834"/>
              <a:ext cx="108000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FFC45D9-9494-45EC-9E0F-1860095584F7}"/>
                </a:ext>
              </a:extLst>
            </p:cNvPr>
            <p:cNvSpPr txBox="1"/>
            <p:nvPr/>
          </p:nvSpPr>
          <p:spPr>
            <a:xfrm>
              <a:off x="780405" y="6312181"/>
              <a:ext cx="575783" cy="404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GB" sz="1200" dirty="0">
                  <a:solidFill>
                    <a:prstClr val="white">
                      <a:lumMod val="50000"/>
                    </a:prstClr>
                  </a:solidFill>
                  <a:latin typeface="Calibri" panose="020F0502020204030204"/>
                </a:rPr>
                <a:t>T/2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2556A72-79F8-4278-892A-599439A84EBB}"/>
                </a:ext>
              </a:extLst>
            </p:cNvPr>
            <p:cNvSpPr txBox="1"/>
            <p:nvPr/>
          </p:nvSpPr>
          <p:spPr>
            <a:xfrm>
              <a:off x="7656823" y="6209896"/>
              <a:ext cx="369332" cy="449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prstClr val="black"/>
                  </a:solidFill>
                  <a:latin typeface="Calibri" panose="020F0502020204030204"/>
                </a:rPr>
                <a:t>t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8871FF6-0BBD-4684-9C0B-0A26ECD6D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780" y="6228700"/>
              <a:ext cx="756000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BB879D5-8A11-48D7-8860-257C914D40FD}"/>
                    </a:ext>
                  </a:extLst>
                </p:cNvPr>
                <p:cNvSpPr txBox="1"/>
                <p:nvPr/>
              </p:nvSpPr>
              <p:spPr>
                <a:xfrm>
                  <a:off x="1261153" y="2375015"/>
                  <a:ext cx="1661888" cy="4153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sz="1200" dirty="0">
                            <a:solidFill>
                              <a:srgbClr val="C00000"/>
                            </a:solidFill>
                            <a:latin typeface="Calibri" panose="020F0502020204030204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a:rPr lang="en-US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GB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·</m:t>
                        </m:r>
                        <m:r>
                          <a:rPr lang="en-GB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r>
                          <a:rPr lang="en-GB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GB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l-GR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GB" sz="1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GB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GB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200" dirty="0">
                    <a:solidFill>
                      <a:srgbClr val="C00000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BB879D5-8A11-48D7-8860-257C914D4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1153" y="2375015"/>
                  <a:ext cx="1661888" cy="415366"/>
                </a:xfrm>
                <a:prstGeom prst="rect">
                  <a:avLst/>
                </a:prstGeom>
                <a:blipFill>
                  <a:blip r:embed="rId2"/>
                  <a:stretch>
                    <a:fillRect t="-28261" b="-1739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EAA097C-030A-4F71-BAC5-D7990393F1B9}"/>
                </a:ext>
              </a:extLst>
            </p:cNvPr>
            <p:cNvCxnSpPr>
              <a:cxnSpLocks/>
              <a:stCxn id="48" idx="8"/>
            </p:cNvCxnSpPr>
            <p:nvPr/>
          </p:nvCxnSpPr>
          <p:spPr>
            <a:xfrm flipV="1">
              <a:off x="1431151" y="2738450"/>
              <a:ext cx="159860" cy="229049"/>
            </a:xfrm>
            <a:prstGeom prst="lin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miter lim="800000"/>
              <a:headEnd type="none"/>
            </a:ln>
            <a:effectLst/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2738DA-EAD9-4758-981B-7F3F6966C3FE}"/>
                </a:ext>
              </a:extLst>
            </p:cNvPr>
            <p:cNvSpPr txBox="1"/>
            <p:nvPr/>
          </p:nvSpPr>
          <p:spPr>
            <a:xfrm>
              <a:off x="2702542" y="4829906"/>
              <a:ext cx="2192825" cy="404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>
                  <a:solidFill>
                    <a:prstClr val="black"/>
                  </a:solidFill>
                  <a:latin typeface="Calibri" panose="020F0502020204030204"/>
                </a:rPr>
                <a:t>Storage energy level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B248C3C-E5B8-4EDB-A1F1-B6A4EC491A93}"/>
              </a:ext>
            </a:extLst>
          </p:cNvPr>
          <p:cNvGrpSpPr/>
          <p:nvPr/>
        </p:nvGrpSpPr>
        <p:grpSpPr>
          <a:xfrm>
            <a:off x="270706" y="20763"/>
            <a:ext cx="6302803" cy="2146897"/>
            <a:chOff x="611083" y="3581950"/>
            <a:chExt cx="8149112" cy="29259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BD44142-0022-47AF-B29F-356ED42CB1D9}"/>
                    </a:ext>
                  </a:extLst>
                </p:cNvPr>
                <p:cNvSpPr txBox="1"/>
                <p:nvPr/>
              </p:nvSpPr>
              <p:spPr>
                <a:xfrm>
                  <a:off x="5303811" y="3753578"/>
                  <a:ext cx="3456384" cy="388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lnSpc>
                      <a:spcPts val="15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200" i="1">
                                <a:solidFill>
                                  <a:srgbClr val="002546">
                                    <a:lumMod val="50000"/>
                                    <a:lumOff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200" i="1">
                                <a:solidFill>
                                  <a:srgbClr val="002546">
                                    <a:lumMod val="50000"/>
                                    <a:lumOff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GB" sz="1200" i="1">
                                <a:solidFill>
                                  <a:srgbClr val="002546">
                                    <a:lumMod val="50000"/>
                                    <a:lumOff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GB" sz="1200" i="1">
                            <a:solidFill>
                              <a:srgbClr val="002546">
                                <a:lumMod val="50000"/>
                                <a:lumOff val="50000"/>
                              </a:srgb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200" i="1">
                            <a:solidFill>
                              <a:srgbClr val="002546">
                                <a:lumMod val="50000"/>
                                <a:lumOff val="50000"/>
                              </a:srgb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GB" sz="1200" i="1">
                            <a:solidFill>
                              <a:srgbClr val="002546">
                                <a:lumMod val="50000"/>
                                <a:lumOff val="50000"/>
                              </a:srgb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1200" i="1">
                            <a:solidFill>
                              <a:srgbClr val="002546">
                                <a:lumMod val="50000"/>
                                <a:lumOff val="50000"/>
                              </a:srgb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GB" sz="1200" i="1">
                            <a:solidFill>
                              <a:srgbClr val="002546">
                                <a:lumMod val="50000"/>
                                <a:lumOff val="50000"/>
                              </a:srgb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· </m:t>
                        </m:r>
                        <m:r>
                          <a:rPr lang="en-GB" sz="1200" i="1">
                            <a:solidFill>
                              <a:srgbClr val="002546">
                                <a:lumMod val="50000"/>
                                <a:lumOff val="50000"/>
                              </a:srgb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r>
                          <a:rPr lang="en-GB" sz="1200" i="1">
                            <a:solidFill>
                              <a:srgbClr val="002546">
                                <a:lumMod val="50000"/>
                                <a:lumOff val="50000"/>
                              </a:srgb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GB" sz="1200" i="1">
                                <a:solidFill>
                                  <a:srgbClr val="002546">
                                    <a:lumMod val="50000"/>
                                    <a:lumOff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200" i="1">
                                <a:solidFill>
                                  <a:srgbClr val="002546">
                                    <a:lumMod val="50000"/>
                                    <a:lumOff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l-GR" sz="1200" i="1">
                                <a:solidFill>
                                  <a:srgbClr val="002546">
                                    <a:lumMod val="50000"/>
                                    <a:lumOff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GB" sz="1200" i="1">
                                <a:solidFill>
                                  <a:srgbClr val="002546">
                                    <a:lumMod val="50000"/>
                                    <a:lumOff val="50000"/>
                                  </a:srgb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GB" sz="1200" i="1">
                            <a:solidFill>
                              <a:srgbClr val="002546">
                                <a:lumMod val="50000"/>
                                <a:lumOff val="50000"/>
                              </a:srgb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GB" sz="1200" i="1">
                            <a:solidFill>
                              <a:srgbClr val="002546">
                                <a:lumMod val="50000"/>
                                <a:lumOff val="50000"/>
                              </a:srgb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200" dirty="0">
                    <a:solidFill>
                      <a:srgbClr val="002546">
                        <a:lumMod val="50000"/>
                        <a:lumOff val="50000"/>
                      </a:srgbClr>
                    </a:solidFill>
                    <a:latin typeface="AU Passata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9943D84-8C6D-478D-9A97-39BC01FEAF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3811" y="3753578"/>
                  <a:ext cx="3456384" cy="388004"/>
                </a:xfrm>
                <a:prstGeom prst="rect">
                  <a:avLst/>
                </a:prstGeom>
                <a:blipFill>
                  <a:blip r:embed="rId3"/>
                  <a:stretch>
                    <a:fillRect t="-25532" b="-1702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A0C401E-61D1-4CFC-9B24-B4751544B8D4}"/>
                </a:ext>
              </a:extLst>
            </p:cNvPr>
            <p:cNvSpPr/>
            <p:nvPr/>
          </p:nvSpPr>
          <p:spPr>
            <a:xfrm>
              <a:off x="611083" y="4081285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522CF43-E102-4AC4-84F0-04A31BE3FF5D}"/>
                </a:ext>
              </a:extLst>
            </p:cNvPr>
            <p:cNvSpPr/>
            <p:nvPr/>
          </p:nvSpPr>
          <p:spPr>
            <a:xfrm>
              <a:off x="2803909" y="4081285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2A2AAD1-3576-4D59-8113-95FD5238BD16}"/>
                </a:ext>
              </a:extLst>
            </p:cNvPr>
            <p:cNvSpPr/>
            <p:nvPr/>
          </p:nvSpPr>
          <p:spPr>
            <a:xfrm>
              <a:off x="4996834" y="4090447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F18F408-765D-4CE6-B84D-9E25AAACC017}"/>
                </a:ext>
              </a:extLst>
            </p:cNvPr>
            <p:cNvCxnSpPr>
              <a:cxnSpLocks/>
            </p:cNvCxnSpPr>
            <p:nvPr/>
          </p:nvCxnSpPr>
          <p:spPr>
            <a:xfrm>
              <a:off x="626477" y="3581950"/>
              <a:ext cx="0" cy="25200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4F0850D-B77B-4C4D-AC6A-9E82AAECEA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209" y="6112353"/>
              <a:ext cx="7680031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535928E-DC9E-4C58-8960-72CDD650E0BB}"/>
                </a:ext>
              </a:extLst>
            </p:cNvPr>
            <p:cNvSpPr txBox="1"/>
            <p:nvPr/>
          </p:nvSpPr>
          <p:spPr>
            <a:xfrm>
              <a:off x="7817145" y="6088459"/>
              <a:ext cx="369332" cy="419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prstClr val="black"/>
                  </a:solidFill>
                  <a:latin typeface="Calibri" panose="020F0502020204030204"/>
                </a:rPr>
                <a:t>t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8860289-6BB0-42E0-9474-3D9D64A9EE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6380" y="4055663"/>
              <a:ext cx="159860" cy="229049"/>
            </a:xfrm>
            <a:prstGeom prst="line">
              <a:avLst/>
            </a:prstGeom>
            <a:noFill/>
            <a:ln w="25400" cap="flat" cmpd="sng" algn="ctr">
              <a:solidFill>
                <a:srgbClr val="00B0F0"/>
              </a:solidFill>
              <a:prstDash val="solid"/>
              <a:miter lim="800000"/>
              <a:headEnd type="none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6FC08C0-29E2-483E-AEF5-13C768C4E9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083" y="4972325"/>
              <a:ext cx="7560000" cy="0"/>
            </a:xfrm>
            <a:prstGeom prst="line">
              <a:avLst/>
            </a:prstGeom>
            <a:noFill/>
            <a:ln w="38100" cap="flat" cmpd="sng" algn="ctr">
              <a:solidFill>
                <a:srgbClr val="FF9933"/>
              </a:solidFill>
              <a:prstDash val="solid"/>
              <a:miter lim="800000"/>
              <a:headEnd type="non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1C268C-AC77-4AC8-ACA1-027AABC41A5D}"/>
                    </a:ext>
                  </a:extLst>
                </p:cNvPr>
                <p:cNvSpPr txBox="1"/>
                <p:nvPr/>
              </p:nvSpPr>
              <p:spPr>
                <a:xfrm>
                  <a:off x="7511099" y="4468569"/>
                  <a:ext cx="981423" cy="388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lnSpc>
                      <a:spcPts val="15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GB" sz="1200" i="1">
                            <a:solidFill>
                              <a:srgbClr val="FF993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en-GB" sz="1200" i="1">
                            <a:solidFill>
                              <a:srgbClr val="FF993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200" i="1">
                            <a:solidFill>
                              <a:srgbClr val="FF9933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oMath>
                    </m:oMathPara>
                  </a14:m>
                  <a:endParaRPr lang="en-GB" sz="1200" dirty="0">
                    <a:solidFill>
                      <a:srgbClr val="FF9933"/>
                    </a:solidFill>
                    <a:latin typeface="AU Passata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BF9C440-65AF-4EE3-9A8C-07B6793D8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099" y="4468569"/>
                  <a:ext cx="981423" cy="38800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FA6485E-EA6A-4E7C-872B-82D126F26A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2228" y="4753346"/>
              <a:ext cx="159860" cy="229049"/>
            </a:xfrm>
            <a:prstGeom prst="line">
              <a:avLst/>
            </a:prstGeom>
            <a:noFill/>
            <a:ln w="25400" cap="flat" cmpd="sng" algn="ctr">
              <a:solidFill>
                <a:srgbClr val="FF9933"/>
              </a:solidFill>
              <a:prstDash val="solid"/>
              <a:miter lim="800000"/>
              <a:head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2300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48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AU Passata</vt:lpstr>
      <vt:lpstr>AU Passata Light</vt:lpstr>
      <vt:lpstr>AU Peto</vt:lpstr>
      <vt:lpstr>Calibri</vt:lpstr>
      <vt:lpstr>Calibri Light</vt:lpstr>
      <vt:lpstr>Cambria Math</vt:lpstr>
      <vt:lpstr>Georgia</vt:lpstr>
      <vt:lpstr>Wingdings 3</vt:lpstr>
      <vt:lpstr>Office Theme</vt:lpstr>
      <vt:lpstr>1_AU 16:9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marta.victoria.perez marta.victoria.perez</dc:creator>
  <cp:lastModifiedBy>Marta Victoria</cp:lastModifiedBy>
  <cp:revision>36</cp:revision>
  <dcterms:created xsi:type="dcterms:W3CDTF">2021-10-27T05:35:25Z</dcterms:created>
  <dcterms:modified xsi:type="dcterms:W3CDTF">2022-05-12T19:33:59Z</dcterms:modified>
</cp:coreProperties>
</file>