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93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B0B5-5943-4A73-BD1F-54E102DA0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E06D5-A569-421A-A148-33EA2E1AE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D17E2-2A48-4960-A9F9-FE152076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6ABE8-B1ED-417F-B6BF-6DF7CC0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AF1F0-2995-4B83-84AB-D0F31E32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92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02C9-277D-4B3E-8365-90B65899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E22A1-9FC5-42FA-ACEC-86FEC4376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A5F96-CAFB-41BD-8F8E-A98F9B61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BCEB8-91F6-4CE5-87C5-2F64B620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22DF-9A93-4751-AF01-CC011FAF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21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8F492-A522-46F7-868A-8D6608B30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36E4-F015-49D4-8E06-20DAFA65E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62FE-FF95-4EFB-8151-A861F0B7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68C6-0EF7-4D55-8AE6-9AD97A4B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66F3-A943-44F7-9863-2E202A15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74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A542-2CEF-45F8-8843-AB517D2C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B555-4178-4569-BE6A-3C85CF8E7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D51A0-9CCD-438A-A1D2-D837267F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4BF8-99B9-402B-989E-4EA47EAC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FB25A-D6F5-4D97-B70B-D51A11FC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12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B498-2304-4D0C-B9F8-418DC144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EC5C6-9393-44B9-B466-87596FAB7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7353F-69F2-4F6C-B0A3-A749F938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E4BB-53E8-4485-8E52-78859DAE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3A8C5-72AC-4FC1-8913-20F68B7B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46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3861-438E-4D5D-B5D9-8C80BB51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26EF-95A5-469B-9EC1-37EA85822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72C46-50AE-4869-9619-472D1C57A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43937-3567-49F4-AA28-585AB205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C6075-742F-4F32-A919-95E94E11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1EE68-BFCE-41F7-BAFF-8E261D49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62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4E16-BB70-49F2-8BD3-DCEE2AC7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D84EF-3AAB-4B3F-8005-B96FDA462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FFB67-278E-4BD9-8248-C22B550B5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B107E-5D38-4D91-8441-FEF3FBAF6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F4213-D510-4CE0-8EB4-FFCA0BAAA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41CD7-E67D-4E52-AF26-62983D2B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7F2A2-7259-4AA9-9126-F4AF8B89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4FCB3-8F6C-414D-9B58-1128B28B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21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2632-FD41-4B6D-B86E-A7F59A01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4A2D0-5139-434D-A9CB-B6347943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1F642-FB95-431B-A495-9F00AD69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01E52-A758-4A9E-BC06-D1DDD29A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92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A4B0E-D806-42D3-B55A-E20B2E4C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C5F42-1A7D-4F20-9282-52121EAE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F3825-7840-40EB-BBEB-D5A058FC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6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465D-61D8-42CD-8D3E-AB3B402B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9C8F-2AD6-4728-9860-D378544A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1ECA3-4315-4E00-9B4A-D2340D6F5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2EC32-7D01-4CAC-A5E9-D8BBA8B0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C1967-0E6E-4BB5-96D1-B61AA751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FA8B5-EFA7-4E88-83DB-15D002BC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34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872C-3717-40C4-B7AC-BF6DEFA7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A4AC5-A08C-4B4A-9226-5AD37BF5A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7023B-14B1-4199-B40C-F8D0CF50B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12200-7AB7-4A7A-ADC8-C6BA5F6D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271C8-BE22-4475-AA22-9929F9DE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03997-6123-4A4E-A57D-0A229B7D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12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C744C-BE56-445C-A88F-34827926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60F42-EECC-40B0-A931-81E743CCE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45693-45D8-4B81-8824-06AD811D4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A925D-6802-4F82-B3A4-43BDB522D203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97F4B-D011-4D73-AF33-6F8BFACCF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BA796-8284-45EB-BDD6-4D53C3132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53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1795130-544B-4EFF-B62B-4271D355920F}"/>
              </a:ext>
            </a:extLst>
          </p:cNvPr>
          <p:cNvGrpSpPr/>
          <p:nvPr/>
        </p:nvGrpSpPr>
        <p:grpSpPr>
          <a:xfrm>
            <a:off x="-51939" y="50170"/>
            <a:ext cx="13093278" cy="5086727"/>
            <a:chOff x="-51939" y="50170"/>
            <a:chExt cx="13093278" cy="508672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6386956-1F39-42AD-9F96-D035ACC640A6}"/>
                </a:ext>
              </a:extLst>
            </p:cNvPr>
            <p:cNvSpPr txBox="1"/>
            <p:nvPr/>
          </p:nvSpPr>
          <p:spPr>
            <a:xfrm>
              <a:off x="0" y="412833"/>
              <a:ext cx="393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Fossil-fuel power plant (40% efficiency)</a:t>
              </a:r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2F84B4E4-AADF-4D5A-84B6-3A6C44A7102C}"/>
                </a:ext>
              </a:extLst>
            </p:cNvPr>
            <p:cNvSpPr/>
            <p:nvPr/>
          </p:nvSpPr>
          <p:spPr>
            <a:xfrm>
              <a:off x="89280" y="787465"/>
              <a:ext cx="1824162" cy="18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dirty="0">
                  <a:solidFill>
                    <a:schemeClr val="bg1"/>
                  </a:solidFill>
                </a:rPr>
                <a:t>Fuel</a:t>
              </a:r>
            </a:p>
          </p:txBody>
        </p:sp>
        <p:sp>
          <p:nvSpPr>
            <p:cNvPr id="2" name="Arrow: Pentagon 1">
              <a:extLst>
                <a:ext uri="{FF2B5EF4-FFF2-40B4-BE49-F238E27FC236}">
                  <a16:creationId xmlns:a16="http://schemas.microsoft.com/office/drawing/2014/main" id="{4660C6B7-C9D2-4020-992C-A3FFFBA0D818}"/>
                </a:ext>
              </a:extLst>
            </p:cNvPr>
            <p:cNvSpPr/>
            <p:nvPr/>
          </p:nvSpPr>
          <p:spPr>
            <a:xfrm>
              <a:off x="1918600" y="1871844"/>
              <a:ext cx="1800000" cy="720000"/>
            </a:xfrm>
            <a:prstGeom prst="homePlate">
              <a:avLst>
                <a:gd name="adj" fmla="val 29982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dirty="0"/>
                <a:t>Electricity</a:t>
              </a:r>
            </a:p>
          </p:txBody>
        </p:sp>
        <p:sp>
          <p:nvSpPr>
            <p:cNvPr id="334" name="Arrow: Pentagon 333">
              <a:extLst>
                <a:ext uri="{FF2B5EF4-FFF2-40B4-BE49-F238E27FC236}">
                  <a16:creationId xmlns:a16="http://schemas.microsoft.com/office/drawing/2014/main" id="{7BE0A801-BBA1-4D28-AFF4-185CC256BC50}"/>
                </a:ext>
              </a:extLst>
            </p:cNvPr>
            <p:cNvSpPr/>
            <p:nvPr/>
          </p:nvSpPr>
          <p:spPr>
            <a:xfrm>
              <a:off x="1913321" y="789975"/>
              <a:ext cx="1800000" cy="1080000"/>
            </a:xfrm>
            <a:prstGeom prst="homePlate">
              <a:avLst>
                <a:gd name="adj" fmla="val 2060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dirty="0"/>
                <a:t>Losses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976BD867-E6D1-4131-AB99-6E9AE2F2D391}"/>
                </a:ext>
              </a:extLst>
            </p:cNvPr>
            <p:cNvSpPr txBox="1"/>
            <p:nvPr/>
          </p:nvSpPr>
          <p:spPr>
            <a:xfrm>
              <a:off x="49384" y="2949795"/>
              <a:ext cx="393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Wind/solar energy </a:t>
              </a: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74354A84-C47C-4922-ADE4-3B426E2EF278}"/>
                </a:ext>
              </a:extLst>
            </p:cNvPr>
            <p:cNvSpPr/>
            <p:nvPr/>
          </p:nvSpPr>
          <p:spPr>
            <a:xfrm>
              <a:off x="138664" y="3324427"/>
              <a:ext cx="1824162" cy="72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dirty="0">
                  <a:solidFill>
                    <a:schemeClr val="bg1"/>
                  </a:solidFill>
                </a:rPr>
                <a:t>Renewable Electricity</a:t>
              </a:r>
            </a:p>
          </p:txBody>
        </p:sp>
        <p:sp>
          <p:nvSpPr>
            <p:cNvPr id="338" name="Arrow: Pentagon 337">
              <a:extLst>
                <a:ext uri="{FF2B5EF4-FFF2-40B4-BE49-F238E27FC236}">
                  <a16:creationId xmlns:a16="http://schemas.microsoft.com/office/drawing/2014/main" id="{7A17145E-C081-48B5-943E-C922E209E7FE}"/>
                </a:ext>
              </a:extLst>
            </p:cNvPr>
            <p:cNvSpPr/>
            <p:nvPr/>
          </p:nvSpPr>
          <p:spPr>
            <a:xfrm>
              <a:off x="1960033" y="3324275"/>
              <a:ext cx="1800000" cy="720000"/>
            </a:xfrm>
            <a:prstGeom prst="homePlate">
              <a:avLst>
                <a:gd name="adj" fmla="val 35889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dirty="0"/>
                <a:t>Electricity</a:t>
              </a: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9827E262-D7C1-45E1-A6D6-F840FBB2C1EC}"/>
                </a:ext>
              </a:extLst>
            </p:cNvPr>
            <p:cNvSpPr txBox="1"/>
            <p:nvPr/>
          </p:nvSpPr>
          <p:spPr>
            <a:xfrm>
              <a:off x="4211080" y="425303"/>
              <a:ext cx="393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Gas boiler (90% efficiency)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ABFCE93A-B02A-4C3E-BFDD-5CE431923F7B}"/>
                </a:ext>
              </a:extLst>
            </p:cNvPr>
            <p:cNvSpPr/>
            <p:nvPr/>
          </p:nvSpPr>
          <p:spPr>
            <a:xfrm>
              <a:off x="4300360" y="799935"/>
              <a:ext cx="1824162" cy="18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dirty="0">
                  <a:solidFill>
                    <a:schemeClr val="bg1"/>
                  </a:solidFill>
                </a:rPr>
                <a:t>Fuel</a:t>
              </a:r>
            </a:p>
          </p:txBody>
        </p:sp>
        <p:sp>
          <p:nvSpPr>
            <p:cNvPr id="343" name="Arrow: Pentagon 342">
              <a:extLst>
                <a:ext uri="{FF2B5EF4-FFF2-40B4-BE49-F238E27FC236}">
                  <a16:creationId xmlns:a16="http://schemas.microsoft.com/office/drawing/2014/main" id="{5FD2268A-D111-46CC-8186-686332DBC36F}"/>
                </a:ext>
              </a:extLst>
            </p:cNvPr>
            <p:cNvSpPr/>
            <p:nvPr/>
          </p:nvSpPr>
          <p:spPr>
            <a:xfrm>
              <a:off x="6118282" y="978045"/>
              <a:ext cx="1800000" cy="1620000"/>
            </a:xfrm>
            <a:prstGeom prst="homePlate">
              <a:avLst>
                <a:gd name="adj" fmla="val 20465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dirty="0"/>
                <a:t>Heat</a:t>
              </a:r>
            </a:p>
          </p:txBody>
        </p:sp>
        <p:sp>
          <p:nvSpPr>
            <p:cNvPr id="344" name="Arrow: Pentagon 343">
              <a:extLst>
                <a:ext uri="{FF2B5EF4-FFF2-40B4-BE49-F238E27FC236}">
                  <a16:creationId xmlns:a16="http://schemas.microsoft.com/office/drawing/2014/main" id="{A4F45606-5446-44FE-AA6F-122E833CABCB}"/>
                </a:ext>
              </a:extLst>
            </p:cNvPr>
            <p:cNvSpPr/>
            <p:nvPr/>
          </p:nvSpPr>
          <p:spPr>
            <a:xfrm>
              <a:off x="6124401" y="799525"/>
              <a:ext cx="1800000" cy="180000"/>
            </a:xfrm>
            <a:prstGeom prst="homePlate">
              <a:avLst>
                <a:gd name="adj" fmla="val 17239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Losses</a:t>
              </a: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E4669CFE-800C-4395-ACC2-A2FDA3017C5D}"/>
                </a:ext>
              </a:extLst>
            </p:cNvPr>
            <p:cNvSpPr txBox="1"/>
            <p:nvPr/>
          </p:nvSpPr>
          <p:spPr>
            <a:xfrm>
              <a:off x="4267150" y="2962265"/>
              <a:ext cx="393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Heat pump (300% efficiency)</a:t>
              </a: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C29F16B6-62E3-4BDE-82BB-4079598B18AE}"/>
                </a:ext>
              </a:extLst>
            </p:cNvPr>
            <p:cNvSpPr/>
            <p:nvPr/>
          </p:nvSpPr>
          <p:spPr>
            <a:xfrm>
              <a:off x="4356430" y="3336897"/>
              <a:ext cx="1800000" cy="72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dirty="0">
                  <a:solidFill>
                    <a:schemeClr val="bg1"/>
                  </a:solidFill>
                </a:rPr>
                <a:t>Renewable Electricity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06C3F4E-38E2-4F02-999B-7AC99D7FF5FA}"/>
                </a:ext>
              </a:extLst>
            </p:cNvPr>
            <p:cNvSpPr txBox="1"/>
            <p:nvPr/>
          </p:nvSpPr>
          <p:spPr>
            <a:xfrm>
              <a:off x="8395537" y="424893"/>
              <a:ext cx="4645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Internal-combustion engine (30% eff.)</a:t>
              </a: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CF0CFFCB-759D-4D01-BE8B-903A81E49DDA}"/>
                </a:ext>
              </a:extLst>
            </p:cNvPr>
            <p:cNvSpPr/>
            <p:nvPr/>
          </p:nvSpPr>
          <p:spPr>
            <a:xfrm>
              <a:off x="8484817" y="799525"/>
              <a:ext cx="1824162" cy="18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dirty="0">
                  <a:solidFill>
                    <a:schemeClr val="bg1"/>
                  </a:solidFill>
                </a:rPr>
                <a:t>Fuel</a:t>
              </a:r>
            </a:p>
          </p:txBody>
        </p:sp>
        <p:sp>
          <p:nvSpPr>
            <p:cNvPr id="352" name="Arrow: Pentagon 351">
              <a:extLst>
                <a:ext uri="{FF2B5EF4-FFF2-40B4-BE49-F238E27FC236}">
                  <a16:creationId xmlns:a16="http://schemas.microsoft.com/office/drawing/2014/main" id="{07844C42-FB2A-4765-A5FA-74852939BC05}"/>
                </a:ext>
              </a:extLst>
            </p:cNvPr>
            <p:cNvSpPr/>
            <p:nvPr/>
          </p:nvSpPr>
          <p:spPr>
            <a:xfrm>
              <a:off x="10308858" y="2054025"/>
              <a:ext cx="1800000" cy="540000"/>
            </a:xfrm>
            <a:prstGeom prst="homePlate">
              <a:avLst>
                <a:gd name="adj" fmla="val 50328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dirty="0"/>
                <a:t>Propulsion</a:t>
              </a:r>
            </a:p>
          </p:txBody>
        </p:sp>
        <p:sp>
          <p:nvSpPr>
            <p:cNvPr id="354" name="Arrow: Pentagon 353">
              <a:extLst>
                <a:ext uri="{FF2B5EF4-FFF2-40B4-BE49-F238E27FC236}">
                  <a16:creationId xmlns:a16="http://schemas.microsoft.com/office/drawing/2014/main" id="{0688E623-557E-403C-9FAF-3712027B4ACF}"/>
                </a:ext>
              </a:extLst>
            </p:cNvPr>
            <p:cNvSpPr/>
            <p:nvPr/>
          </p:nvSpPr>
          <p:spPr>
            <a:xfrm>
              <a:off x="10310096" y="801774"/>
              <a:ext cx="1800000" cy="1260000"/>
            </a:xfrm>
            <a:prstGeom prst="homePlate">
              <a:avLst>
                <a:gd name="adj" fmla="val 2060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dirty="0"/>
                <a:t>Losses</a:t>
              </a: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DAB05BCC-9263-4143-A444-799C543B80B1}"/>
                </a:ext>
              </a:extLst>
            </p:cNvPr>
            <p:cNvSpPr txBox="1"/>
            <p:nvPr/>
          </p:nvSpPr>
          <p:spPr>
            <a:xfrm>
              <a:off x="8395537" y="2938991"/>
              <a:ext cx="393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Electric vehicle</a:t>
              </a: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6441859A-009A-4E21-99E3-F01F947E2C8C}"/>
                </a:ext>
              </a:extLst>
            </p:cNvPr>
            <p:cNvSpPr/>
            <p:nvPr/>
          </p:nvSpPr>
          <p:spPr>
            <a:xfrm>
              <a:off x="8484817" y="3313623"/>
              <a:ext cx="1800000" cy="72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dirty="0">
                  <a:solidFill>
                    <a:schemeClr val="bg1"/>
                  </a:solidFill>
                </a:rPr>
                <a:t>Renewable Electricity</a:t>
              </a:r>
            </a:p>
          </p:txBody>
        </p:sp>
        <p:sp>
          <p:nvSpPr>
            <p:cNvPr id="357" name="Arrow: Pentagon 356">
              <a:extLst>
                <a:ext uri="{FF2B5EF4-FFF2-40B4-BE49-F238E27FC236}">
                  <a16:creationId xmlns:a16="http://schemas.microsoft.com/office/drawing/2014/main" id="{58B15225-D4BF-48A2-9322-A6C87F5ABFEC}"/>
                </a:ext>
              </a:extLst>
            </p:cNvPr>
            <p:cNvSpPr/>
            <p:nvPr/>
          </p:nvSpPr>
          <p:spPr>
            <a:xfrm>
              <a:off x="10280140" y="3490319"/>
              <a:ext cx="1800000" cy="540000"/>
            </a:xfrm>
            <a:prstGeom prst="homePlate">
              <a:avLst>
                <a:gd name="adj" fmla="val 270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dirty="0"/>
                <a:t>Propulsion</a:t>
              </a:r>
            </a:p>
          </p:txBody>
        </p:sp>
        <p:sp>
          <p:nvSpPr>
            <p:cNvPr id="358" name="Arrow: Pentagon 357">
              <a:extLst>
                <a:ext uri="{FF2B5EF4-FFF2-40B4-BE49-F238E27FC236}">
                  <a16:creationId xmlns:a16="http://schemas.microsoft.com/office/drawing/2014/main" id="{56C74E9A-994B-4795-AA8E-DF24EE439F7E}"/>
                </a:ext>
              </a:extLst>
            </p:cNvPr>
            <p:cNvSpPr/>
            <p:nvPr/>
          </p:nvSpPr>
          <p:spPr>
            <a:xfrm>
              <a:off x="10280140" y="3314316"/>
              <a:ext cx="1800000" cy="180000"/>
            </a:xfrm>
            <a:prstGeom prst="homePlate">
              <a:avLst>
                <a:gd name="adj" fmla="val 8379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Losses</a:t>
              </a:r>
            </a:p>
          </p:txBody>
        </p:sp>
        <p:sp>
          <p:nvSpPr>
            <p:cNvPr id="359" name="Arrow: Pentagon 358">
              <a:extLst>
                <a:ext uri="{FF2B5EF4-FFF2-40B4-BE49-F238E27FC236}">
                  <a16:creationId xmlns:a16="http://schemas.microsoft.com/office/drawing/2014/main" id="{2DFB2A83-E911-4DD3-AC50-54D906CDCD7B}"/>
                </a:ext>
              </a:extLst>
            </p:cNvPr>
            <p:cNvSpPr/>
            <p:nvPr/>
          </p:nvSpPr>
          <p:spPr>
            <a:xfrm>
              <a:off x="6152487" y="3508202"/>
              <a:ext cx="1800000" cy="1620000"/>
            </a:xfrm>
            <a:prstGeom prst="homePlate">
              <a:avLst>
                <a:gd name="adj" fmla="val 1915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dirty="0"/>
                <a:t>Heat</a:t>
              </a:r>
            </a:p>
          </p:txBody>
        </p:sp>
        <p:sp>
          <p:nvSpPr>
            <p:cNvPr id="360" name="Arrow: Pentagon 359">
              <a:extLst>
                <a:ext uri="{FF2B5EF4-FFF2-40B4-BE49-F238E27FC236}">
                  <a16:creationId xmlns:a16="http://schemas.microsoft.com/office/drawing/2014/main" id="{A3DF9D6C-16B8-4976-93BB-4E4C9DFDCD82}"/>
                </a:ext>
              </a:extLst>
            </p:cNvPr>
            <p:cNvSpPr/>
            <p:nvPr/>
          </p:nvSpPr>
          <p:spPr>
            <a:xfrm>
              <a:off x="6152487" y="3334852"/>
              <a:ext cx="1800000" cy="180000"/>
            </a:xfrm>
            <a:prstGeom prst="homePlate">
              <a:avLst>
                <a:gd name="adj" fmla="val 15467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Losses</a:t>
              </a:r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98478188-8183-44CD-9B14-19960434F0BB}"/>
                </a:ext>
              </a:extLst>
            </p:cNvPr>
            <p:cNvSpPr/>
            <p:nvPr/>
          </p:nvSpPr>
          <p:spPr>
            <a:xfrm>
              <a:off x="4349143" y="4056897"/>
              <a:ext cx="1800000" cy="108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dirty="0">
                  <a:solidFill>
                    <a:schemeClr val="bg1"/>
                  </a:solidFill>
                </a:rPr>
                <a:t>Ambient Heat</a:t>
              </a: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5927979E-1DC6-49C6-822D-19C96CB0FDB6}"/>
                </a:ext>
              </a:extLst>
            </p:cNvPr>
            <p:cNvSpPr txBox="1"/>
            <p:nvPr/>
          </p:nvSpPr>
          <p:spPr>
            <a:xfrm>
              <a:off x="-51939" y="50170"/>
              <a:ext cx="39305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b="1" dirty="0"/>
                <a:t>Electricity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54A7A6DA-D560-4D76-972B-E1CF22AAC7F1}"/>
                </a:ext>
              </a:extLst>
            </p:cNvPr>
            <p:cNvSpPr txBox="1"/>
            <p:nvPr/>
          </p:nvSpPr>
          <p:spPr>
            <a:xfrm>
              <a:off x="4113351" y="56349"/>
              <a:ext cx="39305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b="1" dirty="0"/>
                <a:t>Heat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378DF76D-A258-4FB3-9A5F-DBEFCCF36D7F}"/>
                </a:ext>
              </a:extLst>
            </p:cNvPr>
            <p:cNvSpPr txBox="1"/>
            <p:nvPr/>
          </p:nvSpPr>
          <p:spPr>
            <a:xfrm>
              <a:off x="8149620" y="84027"/>
              <a:ext cx="39305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b="1" dirty="0"/>
                <a:t>Transport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42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Picture 325">
            <a:extLst>
              <a:ext uri="{FF2B5EF4-FFF2-40B4-BE49-F238E27FC236}">
                <a16:creationId xmlns:a16="http://schemas.microsoft.com/office/drawing/2014/main" id="{BA44EC0C-C097-4214-8C4E-C757DEA77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993" y="1225555"/>
            <a:ext cx="9038492" cy="49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84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60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marta.victoria.perez marta.victoria.perez</dc:creator>
  <cp:lastModifiedBy>Marta Victoria</cp:lastModifiedBy>
  <cp:revision>22</cp:revision>
  <dcterms:created xsi:type="dcterms:W3CDTF">2021-10-27T05:35:25Z</dcterms:created>
  <dcterms:modified xsi:type="dcterms:W3CDTF">2022-04-25T05:43:02Z</dcterms:modified>
</cp:coreProperties>
</file>