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94" d="100"/>
          <a:sy n="94" d="100"/>
        </p:scale>
        <p:origin x="431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11/01/2024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11/01/2024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11/01/2024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11/01/2024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11/01/2024</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253">
            <a:extLst>
              <a:ext uri="{FF2B5EF4-FFF2-40B4-BE49-F238E27FC236}">
                <a16:creationId xmlns:a16="http://schemas.microsoft.com/office/drawing/2014/main" id="{1CE622A1-BDBD-42A4-BC67-42644146C78F}"/>
              </a:ext>
            </a:extLst>
          </p:cNvPr>
          <p:cNvGrpSpPr/>
          <p:nvPr/>
        </p:nvGrpSpPr>
        <p:grpSpPr>
          <a:xfrm>
            <a:off x="162533" y="57908"/>
            <a:ext cx="7293129" cy="11639217"/>
            <a:chOff x="162533" y="57908"/>
            <a:chExt cx="7293129"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2"/>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photovoltaic effect,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contacts in a container filled with an electrolyte and measured that the current flowing between the </a:t>
              </a:r>
              <a:r>
                <a:rPr lang="en-GB" sz="1200" dirty="0">
                  <a:solidFill>
                    <a:srgbClr val="0E101A"/>
                  </a:solidFill>
                  <a:ea typeface="Times New Roman" panose="02020603050405020304" pitchFamily="18" charset="0"/>
                </a:rPr>
                <a:t>contacts</a:t>
              </a:r>
              <a:r>
                <a:rPr lang="en-GB" sz="1200" dirty="0">
                  <a:solidFill>
                    <a:srgbClr val="0E101A"/>
                  </a:solidFill>
                  <a:effectLst/>
                  <a:ea typeface="Times New Roman" panose="02020603050405020304" pitchFamily="18" charset="0"/>
                </a:rPr>
                <a:t>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a:t>
              </a:r>
              <a:r>
                <a:rPr lang="en-GB" sz="1200"/>
                <a:t>platinum contacts </a:t>
              </a:r>
              <a:r>
                <a:rPr lang="en-GB" sz="1200" dirty="0"/>
                <a:t>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211852" y="2763303"/>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presented his quantum theory. Einstein explained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245413" y="4423394"/>
              <a:ext cx="2874541"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62533" y="6813834"/>
              <a:ext cx="2980944" cy="830997"/>
            </a:xfrm>
            <a:prstGeom prst="rect">
              <a:avLst/>
            </a:prstGeom>
            <a:noFill/>
          </p:spPr>
          <p:txBody>
            <a:bodyPr wrap="square" rtlCol="0">
              <a:spAutoFit/>
            </a:bodyPr>
            <a:lstStyle/>
            <a:p>
              <a:pPr algn="just"/>
              <a:r>
                <a:rPr lang="en-GB" sz="1200" dirty="0"/>
                <a:t>William B. Shockley, the coinventor of the transistor, explained the principles of operation of the </a:t>
              </a:r>
              <a:r>
                <a:rPr lang="en-GB" sz="1200" dirty="0" err="1"/>
                <a:t>pn</a:t>
              </a:r>
              <a:r>
                <a:rPr lang="en-GB" sz="1200" dirty="0"/>
                <a:t> junction. Solar cells were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a:t>
              </a:r>
              <a:r>
                <a:rPr lang="en-GB" sz="1200" dirty="0">
                  <a:solidFill>
                    <a:srgbClr val="0E101A"/>
                  </a:solidFill>
                  <a:ea typeface="Times New Roman" panose="02020603050405020304" pitchFamily="18" charset="0"/>
                </a:rPr>
                <a:t>at</a:t>
              </a:r>
              <a:r>
                <a:rPr lang="en-GB" sz="1200" dirty="0">
                  <a:solidFill>
                    <a:srgbClr val="0E101A"/>
                  </a:solidFill>
                  <a:effectLst/>
                  <a:ea typeface="Times New Roman" panose="02020603050405020304" pitchFamily="18" charset="0"/>
                </a:rPr>
                <a:t>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launched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375169" y="1095486"/>
              <a:ext cx="2855030"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t>
              </a:r>
              <a:r>
                <a:rPr lang="en-GB" sz="1200" dirty="0" err="1">
                  <a:solidFill>
                    <a:srgbClr val="0E101A"/>
                  </a:solidFill>
                  <a:effectLst/>
                  <a:ea typeface="Times New Roman" panose="02020603050405020304" pitchFamily="18" charset="0"/>
                </a:rPr>
                <a:t>Zhores</a:t>
              </a:r>
              <a:r>
                <a:rPr lang="en-GB" sz="1200" dirty="0">
                  <a:solidFill>
                    <a:srgbClr val="0E101A"/>
                  </a:solidFill>
                  <a:effectLst/>
                  <a:ea typeface="Times New Roman" panose="02020603050405020304" pitchFamily="18" charset="0"/>
                </a:rPr>
                <a:t> I. Alferov developed a solar cell based on </a:t>
              </a:r>
              <a:r>
                <a:rPr lang="en-GB" sz="1200" dirty="0" err="1">
                  <a:solidFill>
                    <a:srgbClr val="0E101A"/>
                  </a:solidFill>
                  <a:effectLst/>
                  <a:ea typeface="Times New Roman" panose="02020603050405020304" pitchFamily="18" charset="0"/>
                </a:rPr>
                <a:t>GaAlAs</a:t>
              </a:r>
              <a:r>
                <a:rPr lang="en-GB" sz="1200" dirty="0">
                  <a:solidFill>
                    <a:srgbClr val="0E101A"/>
                  </a:solidFill>
                  <a:effectLst/>
                  <a:ea typeface="Times New Roman" panose="02020603050405020304" pitchFamily="18" charset="0"/>
                </a:rPr>
                <a:t>/GaAs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arrived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covered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reached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reached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manufactured and installed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375169" y="9053491"/>
              <a:ext cx="2789627" cy="461665"/>
            </a:xfrm>
            <a:prstGeom prst="rect">
              <a:avLst/>
            </a:prstGeom>
            <a:noFill/>
          </p:spPr>
          <p:txBody>
            <a:bodyPr wrap="square" rtlCol="0">
              <a:spAutoFit/>
            </a:bodyPr>
            <a:lstStyle/>
            <a:p>
              <a:pPr algn="just"/>
              <a:r>
                <a:rPr lang="en-GB" sz="1200" dirty="0"/>
                <a:t>First silicon solar cell with &gt;25%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467877" y="10087619"/>
              <a:ext cx="2712257" cy="830997"/>
            </a:xfrm>
            <a:prstGeom prst="rect">
              <a:avLst/>
            </a:prstGeom>
            <a:noFill/>
          </p:spPr>
          <p:txBody>
            <a:bodyPr wrap="square" rtlCol="0">
              <a:spAutoFit/>
            </a:bodyPr>
            <a:lstStyle/>
            <a:p>
              <a:pPr algn="just"/>
              <a:r>
                <a:rPr lang="en-GB" sz="1200" dirty="0"/>
                <a:t>The race for high-efficiency commercial silicon cells resulted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723</Words>
  <Application>Microsoft Office PowerPoint</Application>
  <PresentationFormat>Custom</PresentationFormat>
  <Paragraphs>53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36</cp:revision>
  <dcterms:created xsi:type="dcterms:W3CDTF">2022-02-15T14:11:55Z</dcterms:created>
  <dcterms:modified xsi:type="dcterms:W3CDTF">2024-01-11T16:59:33Z</dcterms:modified>
</cp:coreProperties>
</file>