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Raleway" pitchFamily="2" charset="0"/>
      <p:regular r:id="rId19"/>
      <p:bold r:id="rId20"/>
      <p:italic r:id="rId21"/>
      <p:boldItalic r:id="rId22"/>
    </p:embeddedFont>
    <p:embeddedFont>
      <p:font typeface="Roboto" panose="02000000000000000000" pitchFamily="2"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372"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f70d3e385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ff70d3e38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f70d3e385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ff70d3e38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ff70d3e385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ff70d3e385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5f5cbab383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5f5cbab383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5f5cbab383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5f5cbab38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f70d3e38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f70d3e38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f70d3e385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f70d3e38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ff70d3e38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ff70d3e38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ff70d3e385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ff70d3e38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ff70d3e385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ff70d3e38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ff70d3e385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ff70d3e3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Don’t panic it’s organic!</a:t>
            </a:r>
            <a:endParaRPr/>
          </a:p>
        </p:txBody>
      </p:sp>
      <p:sp>
        <p:nvSpPr>
          <p:cNvPr id="87" name="Google Shape;87;p13"/>
          <p:cNvSpPr txBox="1">
            <a:spLocks noGrp="1"/>
          </p:cNvSpPr>
          <p:nvPr>
            <p:ph type="subTitle" idx="1"/>
          </p:nvPr>
        </p:nvSpPr>
        <p:spPr>
          <a:xfrm>
            <a:off x="809527" y="230115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400"/>
              <a:t>Análisis del perfil de los consumidores de productos orgánicos.</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b="0"/>
              <a:t>¿Cómo se </a:t>
            </a:r>
            <a:r>
              <a:rPr lang="es"/>
              <a:t>distribuye</a:t>
            </a:r>
            <a:r>
              <a:rPr lang="es" b="0"/>
              <a:t> el gasto de los clientes?</a:t>
            </a:r>
            <a:endParaRPr b="0"/>
          </a:p>
        </p:txBody>
      </p:sp>
      <p:sp>
        <p:nvSpPr>
          <p:cNvPr id="144" name="Google Shape;144;p22"/>
          <p:cNvSpPr txBox="1">
            <a:spLocks noGrp="1"/>
          </p:cNvSpPr>
          <p:nvPr>
            <p:ph type="body" idx="1"/>
          </p:nvPr>
        </p:nvSpPr>
        <p:spPr>
          <a:xfrm>
            <a:off x="729450" y="2138400"/>
            <a:ext cx="4004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200" b="1">
                <a:solidFill>
                  <a:schemeClr val="dk2"/>
                </a:solidFill>
              </a:rPr>
              <a:t>GÉNERO Y CONSUMO</a:t>
            </a:r>
            <a:endParaRPr sz="1200" b="1">
              <a:solidFill>
                <a:schemeClr val="dk2"/>
              </a:solidFill>
            </a:endParaRPr>
          </a:p>
          <a:p>
            <a:pPr marL="457200" lvl="0" indent="-304800" algn="l" rtl="0">
              <a:spcBef>
                <a:spcPts val="1200"/>
              </a:spcBef>
              <a:spcAft>
                <a:spcPts val="0"/>
              </a:spcAft>
              <a:buClr>
                <a:schemeClr val="dk2"/>
              </a:buClr>
              <a:buSzPts val="1200"/>
              <a:buChar char="○"/>
            </a:pPr>
            <a:r>
              <a:rPr lang="es" sz="1200">
                <a:solidFill>
                  <a:schemeClr val="dk2"/>
                </a:solidFill>
              </a:rPr>
              <a:t>Quienes </a:t>
            </a:r>
            <a:r>
              <a:rPr lang="es" sz="1200" b="1">
                <a:solidFill>
                  <a:schemeClr val="dk2"/>
                </a:solidFill>
              </a:rPr>
              <a:t>consumen </a:t>
            </a:r>
            <a:r>
              <a:rPr lang="es" sz="1200">
                <a:solidFill>
                  <a:schemeClr val="dk2"/>
                </a:solidFill>
              </a:rPr>
              <a:t>productos orgánicos (1) </a:t>
            </a:r>
            <a:r>
              <a:rPr lang="es" sz="1200" b="1">
                <a:solidFill>
                  <a:schemeClr val="dk2"/>
                </a:solidFill>
              </a:rPr>
              <a:t>gastan menos </a:t>
            </a:r>
            <a:r>
              <a:rPr lang="es" sz="1200">
                <a:solidFill>
                  <a:schemeClr val="dk2"/>
                </a:solidFill>
              </a:rPr>
              <a:t>dinero que quienes no lo hacen (0);</a:t>
            </a:r>
            <a:endParaRPr sz="1200">
              <a:solidFill>
                <a:schemeClr val="dk2"/>
              </a:solidFill>
            </a:endParaRPr>
          </a:p>
          <a:p>
            <a:pPr marL="457200" lvl="0" indent="-304800" algn="l" rtl="0">
              <a:spcBef>
                <a:spcPts val="0"/>
              </a:spcBef>
              <a:spcAft>
                <a:spcPts val="0"/>
              </a:spcAft>
              <a:buClr>
                <a:schemeClr val="dk2"/>
              </a:buClr>
              <a:buSzPts val="1200"/>
              <a:buChar char="○"/>
            </a:pPr>
            <a:r>
              <a:rPr lang="es" sz="1200" b="1">
                <a:solidFill>
                  <a:schemeClr val="dk2"/>
                </a:solidFill>
              </a:rPr>
              <a:t>No</a:t>
            </a:r>
            <a:r>
              <a:rPr lang="es" sz="1200">
                <a:solidFill>
                  <a:schemeClr val="dk2"/>
                </a:solidFill>
              </a:rPr>
              <a:t> se evidencian grandes </a:t>
            </a:r>
            <a:r>
              <a:rPr lang="es" sz="1200" b="1">
                <a:solidFill>
                  <a:schemeClr val="dk2"/>
                </a:solidFill>
              </a:rPr>
              <a:t>diferencias </a:t>
            </a:r>
            <a:r>
              <a:rPr lang="es" sz="1200">
                <a:solidFill>
                  <a:schemeClr val="dk2"/>
                </a:solidFill>
              </a:rPr>
              <a:t> de comportamiento en los distintos </a:t>
            </a:r>
            <a:r>
              <a:rPr lang="es" sz="1200" b="1">
                <a:solidFill>
                  <a:schemeClr val="dk2"/>
                </a:solidFill>
              </a:rPr>
              <a:t>géneros </a:t>
            </a:r>
            <a:r>
              <a:rPr lang="es" sz="1200">
                <a:solidFill>
                  <a:schemeClr val="dk2"/>
                </a:solidFill>
              </a:rPr>
              <a:t>analizados.</a:t>
            </a:r>
            <a:endParaRPr sz="1200">
              <a:solidFill>
                <a:schemeClr val="dk2"/>
              </a:solidFill>
            </a:endParaRPr>
          </a:p>
        </p:txBody>
      </p:sp>
      <p:pic>
        <p:nvPicPr>
          <p:cNvPr id="145" name="Google Shape;145;p22"/>
          <p:cNvPicPr preferRelativeResize="0"/>
          <p:nvPr/>
        </p:nvPicPr>
        <p:blipFill>
          <a:blip r:embed="rId3">
            <a:alphaModFix/>
          </a:blip>
          <a:stretch>
            <a:fillRect/>
          </a:stretch>
        </p:blipFill>
        <p:spPr>
          <a:xfrm>
            <a:off x="4734150" y="1955675"/>
            <a:ext cx="4105049" cy="2443833"/>
          </a:xfrm>
          <a:prstGeom prst="rect">
            <a:avLst/>
          </a:prstGeom>
          <a:noFill/>
          <a:ln>
            <a:noFill/>
          </a:ln>
        </p:spPr>
      </p:pic>
      <p:sp>
        <p:nvSpPr>
          <p:cNvPr id="146" name="Google Shape;146;p22"/>
          <p:cNvSpPr txBox="1"/>
          <p:nvPr/>
        </p:nvSpPr>
        <p:spPr>
          <a:xfrm>
            <a:off x="4810350" y="4250925"/>
            <a:ext cx="4004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800">
                <a:solidFill>
                  <a:schemeClr val="accent1"/>
                </a:solidFill>
                <a:latin typeface="Lato"/>
                <a:ea typeface="Lato"/>
                <a:cs typeface="Lato"/>
                <a:sym typeface="Lato"/>
              </a:rPr>
              <a:t>Nota: 1 indica que el cliente compra productos orgánicos ; 0 indica que no los compra</a:t>
            </a:r>
            <a:endParaRPr sz="800">
              <a:solidFill>
                <a:schemeClr val="accen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729450" y="1318650"/>
            <a:ext cx="8049600" cy="239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s" sz="2940"/>
              <a:t>INSIGHTS &amp; RECOMENDACIONES</a:t>
            </a:r>
            <a:endParaRPr sz="294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779400" y="1363650"/>
            <a:ext cx="2017200" cy="120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800"/>
              <a:t>INSIGHTS &amp; RECOMENDACIONES</a:t>
            </a:r>
            <a:endParaRPr sz="1800"/>
          </a:p>
        </p:txBody>
      </p:sp>
      <p:sp>
        <p:nvSpPr>
          <p:cNvPr id="157" name="Google Shape;157;p24"/>
          <p:cNvSpPr txBox="1">
            <a:spLocks noGrp="1"/>
          </p:cNvSpPr>
          <p:nvPr>
            <p:ph type="body" idx="1"/>
          </p:nvPr>
        </p:nvSpPr>
        <p:spPr>
          <a:xfrm>
            <a:off x="3046150" y="639200"/>
            <a:ext cx="5723100" cy="4344600"/>
          </a:xfrm>
          <a:prstGeom prst="rect">
            <a:avLst/>
          </a:prstGeom>
        </p:spPr>
        <p:txBody>
          <a:bodyPr spcFirstLastPara="1" wrap="square" lIns="91425" tIns="91425" rIns="91425" bIns="91425" anchor="t" anchorCtr="0">
            <a:normAutofit/>
          </a:bodyPr>
          <a:lstStyle/>
          <a:p>
            <a:pPr marL="457200" lvl="0" indent="0" algn="just" rtl="0">
              <a:lnSpc>
                <a:spcPct val="100000"/>
              </a:lnSpc>
              <a:spcBef>
                <a:spcPts val="0"/>
              </a:spcBef>
              <a:spcAft>
                <a:spcPts val="0"/>
              </a:spcAft>
              <a:buNone/>
            </a:pPr>
            <a:r>
              <a:rPr lang="es" sz="1200" b="1">
                <a:solidFill>
                  <a:schemeClr val="dk2"/>
                </a:solidFill>
              </a:rPr>
              <a:t>INSIGHTS</a:t>
            </a:r>
            <a:endParaRPr sz="1200" b="1">
              <a:solidFill>
                <a:schemeClr val="dk2"/>
              </a:solidFill>
            </a:endParaRPr>
          </a:p>
          <a:p>
            <a:pPr marL="457200" lvl="0" indent="-304800" algn="just" rtl="0">
              <a:lnSpc>
                <a:spcPct val="100000"/>
              </a:lnSpc>
              <a:spcBef>
                <a:spcPts val="1200"/>
              </a:spcBef>
              <a:spcAft>
                <a:spcPts val="0"/>
              </a:spcAft>
              <a:buClr>
                <a:schemeClr val="dk2"/>
              </a:buClr>
              <a:buSzPts val="1200"/>
              <a:buChar char="○"/>
            </a:pPr>
            <a:r>
              <a:rPr lang="es" sz="1200">
                <a:solidFill>
                  <a:srgbClr val="212121"/>
                </a:solidFill>
                <a:highlight>
                  <a:srgbClr val="FFFFFF"/>
                </a:highlight>
              </a:rPr>
              <a:t>Más de la mitad de la cartera de clientes está conformada por mujeres;</a:t>
            </a:r>
            <a:endParaRPr sz="1200">
              <a:solidFill>
                <a:srgbClr val="212121"/>
              </a:solidFill>
              <a:highlight>
                <a:srgbClr val="FFFFFF"/>
              </a:highlight>
            </a:endParaRPr>
          </a:p>
          <a:p>
            <a:pPr marL="457200" lvl="0" indent="-304800" algn="just" rtl="0">
              <a:lnSpc>
                <a:spcPct val="100000"/>
              </a:lnSpc>
              <a:spcBef>
                <a:spcPts val="0"/>
              </a:spcBef>
              <a:spcAft>
                <a:spcPts val="0"/>
              </a:spcAft>
              <a:buClr>
                <a:srgbClr val="212121"/>
              </a:buClr>
              <a:buSzPts val="1200"/>
              <a:buChar char="○"/>
            </a:pPr>
            <a:r>
              <a:rPr lang="es" sz="1200">
                <a:solidFill>
                  <a:srgbClr val="212121"/>
                </a:solidFill>
                <a:highlight>
                  <a:srgbClr val="FFFFFF"/>
                </a:highlight>
              </a:rPr>
              <a:t>Silver representa el segmento de afiliados más grande;</a:t>
            </a:r>
            <a:endParaRPr sz="1200">
              <a:solidFill>
                <a:srgbClr val="212121"/>
              </a:solidFill>
              <a:highlight>
                <a:srgbClr val="FFFFFF"/>
              </a:highlight>
            </a:endParaRPr>
          </a:p>
          <a:p>
            <a:pPr marL="457200" lvl="0" indent="-304800" algn="just" rtl="0">
              <a:lnSpc>
                <a:spcPct val="100000"/>
              </a:lnSpc>
              <a:spcBef>
                <a:spcPts val="0"/>
              </a:spcBef>
              <a:spcAft>
                <a:spcPts val="0"/>
              </a:spcAft>
              <a:buClr>
                <a:schemeClr val="dk2"/>
              </a:buClr>
              <a:buSzPts val="1200"/>
              <a:buChar char="○"/>
            </a:pPr>
            <a:r>
              <a:rPr lang="es" sz="1200">
                <a:solidFill>
                  <a:srgbClr val="212121"/>
                </a:solidFill>
                <a:highlight>
                  <a:srgbClr val="FFFFFF"/>
                </a:highlight>
              </a:rPr>
              <a:t>Las regiones con mayor porcentaje de clientes son las más pobladas geográficamente;</a:t>
            </a:r>
            <a:endParaRPr sz="1200">
              <a:solidFill>
                <a:srgbClr val="212121"/>
              </a:solidFill>
              <a:highlight>
                <a:srgbClr val="FFFFFF"/>
              </a:highlight>
            </a:endParaRPr>
          </a:p>
          <a:p>
            <a:pPr marL="457200" lvl="0" indent="-304800" algn="just" rtl="0">
              <a:lnSpc>
                <a:spcPct val="100000"/>
              </a:lnSpc>
              <a:spcBef>
                <a:spcPts val="0"/>
              </a:spcBef>
              <a:spcAft>
                <a:spcPts val="0"/>
              </a:spcAft>
              <a:buClr>
                <a:srgbClr val="212121"/>
              </a:buClr>
              <a:buSzPts val="1200"/>
              <a:buChar char="○"/>
            </a:pPr>
            <a:r>
              <a:rPr lang="es" sz="1200">
                <a:solidFill>
                  <a:srgbClr val="212121"/>
                </a:solidFill>
                <a:highlight>
                  <a:srgbClr val="FFFFFF"/>
                </a:highlight>
              </a:rPr>
              <a:t>El gasto de los consumidores de productos orgánicos es inferior al de quienes no los consumen. Se podría inferir que esta diferencia se relaciona con los incentivos que brinda el detallista para el segmento de productos orgánicos.</a:t>
            </a:r>
            <a:endParaRPr sz="1200">
              <a:solidFill>
                <a:srgbClr val="212121"/>
              </a:solidFill>
              <a:highlight>
                <a:srgbClr val="FFFFFF"/>
              </a:highlight>
            </a:endParaRPr>
          </a:p>
          <a:p>
            <a:pPr marL="0" lvl="0" indent="0" algn="just" rtl="0">
              <a:lnSpc>
                <a:spcPct val="100000"/>
              </a:lnSpc>
              <a:spcBef>
                <a:spcPts val="1200"/>
              </a:spcBef>
              <a:spcAft>
                <a:spcPts val="0"/>
              </a:spcAft>
              <a:buNone/>
            </a:pPr>
            <a:endParaRPr sz="1200">
              <a:solidFill>
                <a:srgbClr val="212121"/>
              </a:solidFill>
              <a:highlight>
                <a:srgbClr val="FFFFFF"/>
              </a:highlight>
            </a:endParaRPr>
          </a:p>
          <a:p>
            <a:pPr marL="0" lvl="0" indent="0" algn="just" rtl="0">
              <a:lnSpc>
                <a:spcPct val="100000"/>
              </a:lnSpc>
              <a:spcBef>
                <a:spcPts val="1200"/>
              </a:spcBef>
              <a:spcAft>
                <a:spcPts val="0"/>
              </a:spcAft>
              <a:buNone/>
            </a:pPr>
            <a:r>
              <a:rPr lang="es" sz="1200">
                <a:solidFill>
                  <a:srgbClr val="212121"/>
                </a:solidFill>
                <a:highlight>
                  <a:srgbClr val="FFFFFF"/>
                </a:highlight>
              </a:rPr>
              <a:t>	</a:t>
            </a:r>
            <a:r>
              <a:rPr lang="es" sz="1200" b="1">
                <a:solidFill>
                  <a:srgbClr val="212121"/>
                </a:solidFill>
                <a:highlight>
                  <a:srgbClr val="FFFFFF"/>
                </a:highlight>
              </a:rPr>
              <a:t>RECOMENDACIONES PRELIMINARES</a:t>
            </a:r>
            <a:endParaRPr sz="1200" b="1">
              <a:solidFill>
                <a:srgbClr val="212121"/>
              </a:solidFill>
              <a:highlight>
                <a:srgbClr val="FFFFFF"/>
              </a:highlight>
            </a:endParaRPr>
          </a:p>
          <a:p>
            <a:pPr marL="457200" lvl="0" indent="-304800" algn="l" rtl="0">
              <a:lnSpc>
                <a:spcPct val="100000"/>
              </a:lnSpc>
              <a:spcBef>
                <a:spcPts val="1200"/>
              </a:spcBef>
              <a:spcAft>
                <a:spcPts val="0"/>
              </a:spcAft>
              <a:buClr>
                <a:srgbClr val="212121"/>
              </a:buClr>
              <a:buSzPts val="1200"/>
              <a:buChar char="○"/>
            </a:pPr>
            <a:r>
              <a:rPr lang="es" sz="1200">
                <a:solidFill>
                  <a:srgbClr val="212121"/>
                </a:solidFill>
                <a:highlight>
                  <a:srgbClr val="FFFFFF"/>
                </a:highlight>
              </a:rPr>
              <a:t>Continuar con beneficios de acuerdo al nivel de fidelidad;</a:t>
            </a:r>
            <a:endParaRPr sz="1200">
              <a:solidFill>
                <a:srgbClr val="212121"/>
              </a:solidFill>
              <a:highlight>
                <a:srgbClr val="FFFFFF"/>
              </a:highlight>
            </a:endParaRPr>
          </a:p>
          <a:p>
            <a:pPr marL="457200" lvl="0" indent="-304800" algn="l" rtl="0">
              <a:lnSpc>
                <a:spcPct val="100000"/>
              </a:lnSpc>
              <a:spcBef>
                <a:spcPts val="0"/>
              </a:spcBef>
              <a:spcAft>
                <a:spcPts val="0"/>
              </a:spcAft>
              <a:buClr>
                <a:srgbClr val="212121"/>
              </a:buClr>
              <a:buSzPts val="1200"/>
              <a:buChar char="○"/>
            </a:pPr>
            <a:r>
              <a:rPr lang="es" sz="1200">
                <a:solidFill>
                  <a:srgbClr val="212121"/>
                </a:solidFill>
                <a:highlight>
                  <a:srgbClr val="FFFFFF"/>
                </a:highlight>
              </a:rPr>
              <a:t>Implementar descuentos por edades para atraer nuevos clientes. Ejemplo: descuentos para jóvenes, descuentos para jubilados, etc.;</a:t>
            </a:r>
            <a:endParaRPr sz="1200">
              <a:solidFill>
                <a:srgbClr val="212121"/>
              </a:solidFill>
              <a:highlight>
                <a:srgbClr val="FFFFFF"/>
              </a:highlight>
            </a:endParaRPr>
          </a:p>
          <a:p>
            <a:pPr marL="457200" lvl="0" indent="-304800" algn="l" rtl="0">
              <a:lnSpc>
                <a:spcPct val="100000"/>
              </a:lnSpc>
              <a:spcBef>
                <a:spcPts val="0"/>
              </a:spcBef>
              <a:spcAft>
                <a:spcPts val="0"/>
              </a:spcAft>
              <a:buClr>
                <a:srgbClr val="212121"/>
              </a:buClr>
              <a:buSzPts val="1200"/>
              <a:buChar char="○"/>
            </a:pPr>
            <a:r>
              <a:rPr lang="es" sz="1200">
                <a:solidFill>
                  <a:srgbClr val="212121"/>
                </a:solidFill>
                <a:highlight>
                  <a:srgbClr val="FFFFFF"/>
                </a:highlight>
              </a:rPr>
              <a:t>Informar a los clientes sobre los beneficios de este tipo de productos para la salud, con el fin de fomentar su consumo.</a:t>
            </a:r>
            <a:endParaRPr sz="1100">
              <a:solidFill>
                <a:schemeClr val="dk2"/>
              </a:solidFill>
            </a:endParaRPr>
          </a:p>
          <a:p>
            <a:pPr marL="457200" lvl="0" indent="0" algn="just" rtl="0">
              <a:lnSpc>
                <a:spcPct val="100000"/>
              </a:lnSpc>
              <a:spcBef>
                <a:spcPts val="500"/>
              </a:spcBef>
              <a:spcAft>
                <a:spcPts val="1200"/>
              </a:spcAft>
              <a:buNone/>
            </a:pPr>
            <a:endParaRPr sz="1200" b="1">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AGENDA</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Clr>
                <a:schemeClr val="dk2"/>
              </a:buClr>
              <a:buSzPts val="1300"/>
              <a:buChar char="●"/>
            </a:pPr>
            <a:r>
              <a:rPr lang="es">
                <a:solidFill>
                  <a:schemeClr val="dk2"/>
                </a:solidFill>
              </a:rPr>
              <a:t>Contexto y Audiencia</a:t>
            </a:r>
            <a:endParaRPr>
              <a:solidFill>
                <a:schemeClr val="dk2"/>
              </a:solidFill>
            </a:endParaRPr>
          </a:p>
          <a:p>
            <a:pPr marL="457200" lvl="0" indent="-311150" algn="l" rtl="0">
              <a:lnSpc>
                <a:spcPct val="150000"/>
              </a:lnSpc>
              <a:spcBef>
                <a:spcPts val="0"/>
              </a:spcBef>
              <a:spcAft>
                <a:spcPts val="0"/>
              </a:spcAft>
              <a:buClr>
                <a:schemeClr val="dk2"/>
              </a:buClr>
              <a:buSzPts val="1300"/>
              <a:buChar char="●"/>
            </a:pPr>
            <a:r>
              <a:rPr lang="es">
                <a:solidFill>
                  <a:schemeClr val="dk2"/>
                </a:solidFill>
              </a:rPr>
              <a:t>Preguntas de interés / Hipótesis</a:t>
            </a:r>
            <a:endParaRPr>
              <a:solidFill>
                <a:schemeClr val="dk2"/>
              </a:solidFill>
            </a:endParaRPr>
          </a:p>
          <a:p>
            <a:pPr marL="457200" lvl="0" indent="-311150" algn="l" rtl="0">
              <a:lnSpc>
                <a:spcPct val="150000"/>
              </a:lnSpc>
              <a:spcBef>
                <a:spcPts val="0"/>
              </a:spcBef>
              <a:spcAft>
                <a:spcPts val="0"/>
              </a:spcAft>
              <a:buClr>
                <a:schemeClr val="dk2"/>
              </a:buClr>
              <a:buSzPts val="1300"/>
              <a:buChar char="●"/>
            </a:pPr>
            <a:r>
              <a:rPr lang="es">
                <a:solidFill>
                  <a:schemeClr val="dk2"/>
                </a:solidFill>
              </a:rPr>
              <a:t>Análisis exploratorio</a:t>
            </a:r>
            <a:endParaRPr>
              <a:solidFill>
                <a:schemeClr val="dk2"/>
              </a:solidFill>
            </a:endParaRPr>
          </a:p>
          <a:p>
            <a:pPr marL="457200" lvl="0" indent="-311150" algn="l" rtl="0">
              <a:lnSpc>
                <a:spcPct val="150000"/>
              </a:lnSpc>
              <a:spcBef>
                <a:spcPts val="0"/>
              </a:spcBef>
              <a:spcAft>
                <a:spcPts val="0"/>
              </a:spcAft>
              <a:buClr>
                <a:schemeClr val="dk2"/>
              </a:buClr>
              <a:buSzPts val="1300"/>
              <a:buChar char="●"/>
            </a:pPr>
            <a:r>
              <a:rPr lang="es">
                <a:solidFill>
                  <a:schemeClr val="dk2"/>
                </a:solidFill>
              </a:rPr>
              <a:t>Insights y recomendaciones preliminares</a:t>
            </a:r>
            <a:endParaRPr>
              <a:solidFill>
                <a:schemeClr val="dk2"/>
              </a:solidFill>
            </a:endParaRPr>
          </a:p>
          <a:p>
            <a:pPr marL="45720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79400" y="1363650"/>
            <a:ext cx="1887300" cy="120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800"/>
              <a:t>CONTEXTO Y AUDIENCIA</a:t>
            </a:r>
            <a:endParaRPr sz="1800"/>
          </a:p>
        </p:txBody>
      </p:sp>
      <p:sp>
        <p:nvSpPr>
          <p:cNvPr id="99" name="Google Shape;99;p15"/>
          <p:cNvSpPr txBox="1">
            <a:spLocks noGrp="1"/>
          </p:cNvSpPr>
          <p:nvPr>
            <p:ph type="body" idx="1"/>
          </p:nvPr>
        </p:nvSpPr>
        <p:spPr>
          <a:xfrm>
            <a:off x="3046150" y="639200"/>
            <a:ext cx="5723100" cy="4404300"/>
          </a:xfrm>
          <a:prstGeom prst="rect">
            <a:avLst/>
          </a:prstGeom>
        </p:spPr>
        <p:txBody>
          <a:bodyPr spcFirstLastPara="1" wrap="square" lIns="91425" tIns="91425" rIns="91425" bIns="91425" anchor="t" anchorCtr="0">
            <a:normAutofit lnSpcReduction="20000"/>
          </a:bodyPr>
          <a:lstStyle/>
          <a:p>
            <a:pPr marL="457200" lvl="0" indent="0" algn="just" rtl="0">
              <a:lnSpc>
                <a:spcPct val="100000"/>
              </a:lnSpc>
              <a:spcBef>
                <a:spcPts val="0"/>
              </a:spcBef>
              <a:spcAft>
                <a:spcPts val="0"/>
              </a:spcAft>
              <a:buNone/>
            </a:pPr>
            <a:r>
              <a:rPr lang="es" sz="1100" b="1">
                <a:solidFill>
                  <a:schemeClr val="dk2"/>
                </a:solidFill>
              </a:rPr>
              <a:t>CONTEXTO</a:t>
            </a:r>
            <a:endParaRPr sz="1100" b="1">
              <a:solidFill>
                <a:schemeClr val="dk2"/>
              </a:solidFill>
            </a:endParaRPr>
          </a:p>
          <a:p>
            <a:pPr marL="457200" lvl="0" indent="0" algn="just" rtl="0">
              <a:lnSpc>
                <a:spcPct val="100000"/>
              </a:lnSpc>
              <a:spcBef>
                <a:spcPts val="1200"/>
              </a:spcBef>
              <a:spcAft>
                <a:spcPts val="0"/>
              </a:spcAft>
              <a:buNone/>
            </a:pPr>
            <a:r>
              <a:rPr lang="es" sz="1100">
                <a:solidFill>
                  <a:schemeClr val="dk2"/>
                </a:solidFill>
              </a:rPr>
              <a:t>La pandemia de </a:t>
            </a:r>
            <a:r>
              <a:rPr lang="es" sz="1100" b="1">
                <a:solidFill>
                  <a:schemeClr val="dk2"/>
                </a:solidFill>
              </a:rPr>
              <a:t>COVID-19</a:t>
            </a:r>
            <a:r>
              <a:rPr lang="es" sz="1100">
                <a:solidFill>
                  <a:schemeClr val="dk2"/>
                </a:solidFill>
              </a:rPr>
              <a:t> vino a romper los esquemas y nos llevó a cuestionar nuestra visión en una gran cantidad de aspectos, entre ellas, la </a:t>
            </a:r>
            <a:r>
              <a:rPr lang="es" sz="1100" i="1">
                <a:solidFill>
                  <a:schemeClr val="dk2"/>
                </a:solidFill>
              </a:rPr>
              <a:t>forma</a:t>
            </a:r>
            <a:r>
              <a:rPr lang="es" sz="1100">
                <a:solidFill>
                  <a:schemeClr val="dk2"/>
                </a:solidFill>
              </a:rPr>
              <a:t> en que </a:t>
            </a:r>
            <a:r>
              <a:rPr lang="es" sz="1100" b="1">
                <a:solidFill>
                  <a:schemeClr val="dk2"/>
                </a:solidFill>
              </a:rPr>
              <a:t>nos alimentamos</a:t>
            </a:r>
            <a:r>
              <a:rPr lang="es" sz="1100">
                <a:solidFill>
                  <a:schemeClr val="dk2"/>
                </a:solidFill>
              </a:rPr>
              <a:t>. De pronto, la idea de consumir </a:t>
            </a:r>
            <a:r>
              <a:rPr lang="es" sz="1100" b="1">
                <a:solidFill>
                  <a:schemeClr val="accent3"/>
                </a:solidFill>
              </a:rPr>
              <a:t>alimentos ultraprocesados</a:t>
            </a:r>
            <a:r>
              <a:rPr lang="es" sz="1100">
                <a:solidFill>
                  <a:schemeClr val="dk2"/>
                </a:solidFill>
              </a:rPr>
              <a:t> pareció el </a:t>
            </a:r>
            <a:r>
              <a:rPr lang="es" sz="1100" b="1">
                <a:solidFill>
                  <a:schemeClr val="accent3"/>
                </a:solidFill>
              </a:rPr>
              <a:t>apocalipsis </a:t>
            </a:r>
            <a:r>
              <a:rPr lang="es" sz="1100">
                <a:solidFill>
                  <a:schemeClr val="dk2"/>
                </a:solidFill>
              </a:rPr>
              <a:t>y la búsqueda de los </a:t>
            </a:r>
            <a:r>
              <a:rPr lang="es" sz="1100" b="1">
                <a:solidFill>
                  <a:schemeClr val="dk1"/>
                </a:solidFill>
              </a:rPr>
              <a:t>productos orgánicos</a:t>
            </a:r>
            <a:r>
              <a:rPr lang="es" sz="1100">
                <a:solidFill>
                  <a:schemeClr val="dk2"/>
                </a:solidFill>
              </a:rPr>
              <a:t>, nuestra</a:t>
            </a:r>
            <a:r>
              <a:rPr lang="es" sz="1100">
                <a:solidFill>
                  <a:schemeClr val="dk1"/>
                </a:solidFill>
              </a:rPr>
              <a:t> </a:t>
            </a:r>
            <a:r>
              <a:rPr lang="es" sz="1100" b="1">
                <a:solidFill>
                  <a:schemeClr val="dk1"/>
                </a:solidFill>
              </a:rPr>
              <a:t>luz al final del túnel</a:t>
            </a:r>
            <a:r>
              <a:rPr lang="es" sz="1100">
                <a:solidFill>
                  <a:schemeClr val="dk1"/>
                </a:solidFill>
              </a:rPr>
              <a:t>.</a:t>
            </a:r>
            <a:endParaRPr sz="1100">
              <a:solidFill>
                <a:schemeClr val="dk1"/>
              </a:solidFill>
            </a:endParaRPr>
          </a:p>
          <a:p>
            <a:pPr marL="457200" lvl="0" indent="0" algn="just" rtl="0">
              <a:lnSpc>
                <a:spcPct val="100000"/>
              </a:lnSpc>
              <a:spcBef>
                <a:spcPts val="1200"/>
              </a:spcBef>
              <a:spcAft>
                <a:spcPts val="0"/>
              </a:spcAft>
              <a:buNone/>
            </a:pPr>
            <a:r>
              <a:rPr lang="es" sz="1100">
                <a:solidFill>
                  <a:schemeClr val="dk2"/>
                </a:solidFill>
              </a:rPr>
              <a:t>Las grandes cadenas de supermercados han identificado esta nueva necesidad y han intentado actuar acorde a ello, pero, </a:t>
            </a:r>
            <a:r>
              <a:rPr lang="es" sz="1100" b="1" i="1">
                <a:solidFill>
                  <a:schemeClr val="dk2"/>
                </a:solidFill>
              </a:rPr>
              <a:t>¿han logrado "convencer" al público de que venden productos más sanos?</a:t>
            </a:r>
            <a:r>
              <a:rPr lang="es" sz="1100">
                <a:solidFill>
                  <a:schemeClr val="dk2"/>
                </a:solidFill>
              </a:rPr>
              <a:t> </a:t>
            </a:r>
            <a:r>
              <a:rPr lang="es" sz="1100" b="1" i="1">
                <a:solidFill>
                  <a:schemeClr val="dk2"/>
                </a:solidFill>
              </a:rPr>
              <a:t>¿En qué se diferencian estos nuevos clientes de los anteriores?</a:t>
            </a:r>
            <a:endParaRPr sz="1100" b="1" i="1">
              <a:solidFill>
                <a:schemeClr val="dk2"/>
              </a:solidFill>
            </a:endParaRPr>
          </a:p>
          <a:p>
            <a:pPr marL="457200" lvl="0" indent="0" algn="just" rtl="0">
              <a:lnSpc>
                <a:spcPct val="100000"/>
              </a:lnSpc>
              <a:spcBef>
                <a:spcPts val="1200"/>
              </a:spcBef>
              <a:spcAft>
                <a:spcPts val="0"/>
              </a:spcAft>
              <a:buNone/>
            </a:pPr>
            <a:r>
              <a:rPr lang="es" sz="1100">
                <a:solidFill>
                  <a:schemeClr val="dk2"/>
                </a:solidFill>
              </a:rPr>
              <a:t>Se analizará una base de datos proveniente de una cadena de supermercados de Reino Unido que decide ofrecer beneficios al consumo de productos orgánicos para los clientes que forman parte del programa de fidelidad.</a:t>
            </a:r>
            <a:endParaRPr sz="1100">
              <a:solidFill>
                <a:schemeClr val="dk2"/>
              </a:solidFill>
            </a:endParaRPr>
          </a:p>
          <a:p>
            <a:pPr marL="457200" lvl="0" indent="0" algn="just" rtl="0">
              <a:lnSpc>
                <a:spcPct val="100000"/>
              </a:lnSpc>
              <a:spcBef>
                <a:spcPts val="1200"/>
              </a:spcBef>
              <a:spcAft>
                <a:spcPts val="0"/>
              </a:spcAft>
              <a:buNone/>
            </a:pPr>
            <a:endParaRPr sz="1100" b="1">
              <a:solidFill>
                <a:schemeClr val="dk2"/>
              </a:solidFill>
            </a:endParaRPr>
          </a:p>
          <a:p>
            <a:pPr marL="457200" lvl="0" indent="0" algn="just" rtl="0">
              <a:lnSpc>
                <a:spcPct val="100000"/>
              </a:lnSpc>
              <a:spcBef>
                <a:spcPts val="1200"/>
              </a:spcBef>
              <a:spcAft>
                <a:spcPts val="0"/>
              </a:spcAft>
              <a:buNone/>
            </a:pPr>
            <a:r>
              <a:rPr lang="es" sz="1100" b="1">
                <a:solidFill>
                  <a:schemeClr val="dk2"/>
                </a:solidFill>
              </a:rPr>
              <a:t>AUDIENCIA</a:t>
            </a:r>
            <a:endParaRPr sz="1100" b="1">
              <a:solidFill>
                <a:schemeClr val="dk2"/>
              </a:solidFill>
            </a:endParaRPr>
          </a:p>
          <a:p>
            <a:pPr marL="457200" lvl="0" indent="0" algn="just" rtl="0">
              <a:lnSpc>
                <a:spcPct val="100000"/>
              </a:lnSpc>
              <a:spcBef>
                <a:spcPts val="1200"/>
              </a:spcBef>
              <a:spcAft>
                <a:spcPts val="0"/>
              </a:spcAft>
              <a:buNone/>
            </a:pPr>
            <a:r>
              <a:rPr lang="es" sz="1100">
                <a:solidFill>
                  <a:schemeClr val="dk2"/>
                </a:solidFill>
              </a:rPr>
              <a:t>Este análisis intenta analizar el impacto y la performance de la inclusión de productos orgánicos en el surtido de productos de las cadenas de supermercados, por lo cual, puede ser de gran utilidad para quién se dedique al área de Category Management y/o Analytics tanto de Retailers como de Manufacturers.</a:t>
            </a:r>
            <a:endParaRPr sz="1100">
              <a:solidFill>
                <a:schemeClr val="dk2"/>
              </a:solidFill>
            </a:endParaRPr>
          </a:p>
          <a:p>
            <a:pPr marL="457200" lvl="0" indent="0" algn="just" rtl="0">
              <a:lnSpc>
                <a:spcPct val="100000"/>
              </a:lnSpc>
              <a:spcBef>
                <a:spcPts val="1200"/>
              </a:spcBef>
              <a:spcAft>
                <a:spcPts val="0"/>
              </a:spcAft>
              <a:buNone/>
            </a:pPr>
            <a:r>
              <a:rPr lang="es" sz="1100" b="1">
                <a:solidFill>
                  <a:schemeClr val="dk2"/>
                </a:solidFill>
              </a:rPr>
              <a:t>LIMITACIONES</a:t>
            </a:r>
            <a:endParaRPr sz="1100" b="1">
              <a:solidFill>
                <a:schemeClr val="dk2"/>
              </a:solidFill>
            </a:endParaRPr>
          </a:p>
          <a:p>
            <a:pPr marL="457200" lvl="0" indent="0" algn="just" rtl="0">
              <a:lnSpc>
                <a:spcPct val="100000"/>
              </a:lnSpc>
              <a:spcBef>
                <a:spcPts val="1200"/>
              </a:spcBef>
              <a:spcAft>
                <a:spcPts val="1200"/>
              </a:spcAft>
              <a:buNone/>
            </a:pPr>
            <a:r>
              <a:rPr lang="es" sz="1100">
                <a:solidFill>
                  <a:schemeClr val="dk2"/>
                </a:solidFill>
              </a:rPr>
              <a:t>La información recopilada proviene de Reino Unido, por lo que es posible que los resultados obtenidos tengan un pequeño sesgo regional/cultural.</a:t>
            </a:r>
            <a:endParaRPr sz="1200" b="1">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79400" y="1363650"/>
            <a:ext cx="1897200" cy="120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800"/>
              <a:t>PREGUNTAS DE INTERÉS</a:t>
            </a:r>
            <a:endParaRPr sz="1800"/>
          </a:p>
        </p:txBody>
      </p:sp>
      <p:sp>
        <p:nvSpPr>
          <p:cNvPr id="105" name="Google Shape;105;p16"/>
          <p:cNvSpPr txBox="1">
            <a:spLocks noGrp="1"/>
          </p:cNvSpPr>
          <p:nvPr>
            <p:ph type="body" idx="1"/>
          </p:nvPr>
        </p:nvSpPr>
        <p:spPr>
          <a:xfrm>
            <a:off x="3046150" y="639200"/>
            <a:ext cx="5723100" cy="4344600"/>
          </a:xfrm>
          <a:prstGeom prst="rect">
            <a:avLst/>
          </a:prstGeom>
        </p:spPr>
        <p:txBody>
          <a:bodyPr spcFirstLastPara="1" wrap="square" lIns="91425" tIns="91425" rIns="91425" bIns="91425" anchor="t" anchorCtr="0">
            <a:normAutofit/>
          </a:bodyPr>
          <a:lstStyle/>
          <a:p>
            <a:pPr marL="457200" lvl="0" indent="0" algn="just" rtl="0">
              <a:lnSpc>
                <a:spcPct val="100000"/>
              </a:lnSpc>
              <a:spcBef>
                <a:spcPts val="0"/>
              </a:spcBef>
              <a:spcAft>
                <a:spcPts val="0"/>
              </a:spcAft>
              <a:buNone/>
            </a:pPr>
            <a:r>
              <a:rPr lang="es" sz="1200" b="1">
                <a:solidFill>
                  <a:schemeClr val="dk2"/>
                </a:solidFill>
              </a:rPr>
              <a:t>HIPÓTESIS PRINCIPALES</a:t>
            </a:r>
            <a:endParaRPr sz="1200" b="1">
              <a:solidFill>
                <a:schemeClr val="dk2"/>
              </a:solidFill>
            </a:endParaRPr>
          </a:p>
          <a:p>
            <a:pPr marL="457200" lvl="0" indent="-304800" algn="just" rtl="0">
              <a:lnSpc>
                <a:spcPct val="100000"/>
              </a:lnSpc>
              <a:spcBef>
                <a:spcPts val="1200"/>
              </a:spcBef>
              <a:spcAft>
                <a:spcPts val="0"/>
              </a:spcAft>
              <a:buClr>
                <a:schemeClr val="dk2"/>
              </a:buClr>
              <a:buSzPts val="1200"/>
              <a:buChar char="○"/>
            </a:pPr>
            <a:r>
              <a:rPr lang="es" sz="1200">
                <a:solidFill>
                  <a:srgbClr val="212121"/>
                </a:solidFill>
                <a:highlight>
                  <a:srgbClr val="FFFFFF"/>
                </a:highlight>
              </a:rPr>
              <a:t>¿Es posible hacer una caracterización del perfil de los compradores de productos orgánicos?</a:t>
            </a:r>
            <a:endParaRPr sz="1200">
              <a:solidFill>
                <a:srgbClr val="212121"/>
              </a:solidFill>
              <a:highlight>
                <a:srgbClr val="FFFFFF"/>
              </a:highlight>
            </a:endParaRPr>
          </a:p>
          <a:p>
            <a:pPr marL="457200" lvl="0" indent="-304800" algn="just" rtl="0">
              <a:lnSpc>
                <a:spcPct val="100000"/>
              </a:lnSpc>
              <a:spcBef>
                <a:spcPts val="0"/>
              </a:spcBef>
              <a:spcAft>
                <a:spcPts val="0"/>
              </a:spcAft>
              <a:buClr>
                <a:schemeClr val="dk2"/>
              </a:buClr>
              <a:buSzPts val="1200"/>
              <a:buChar char="○"/>
            </a:pPr>
            <a:r>
              <a:rPr lang="es" sz="1200">
                <a:solidFill>
                  <a:srgbClr val="212121"/>
                </a:solidFill>
                <a:highlight>
                  <a:srgbClr val="FFFFFF"/>
                </a:highlight>
              </a:rPr>
              <a:t>¿Es posible segmentar la cartera de clientes de una forma más adecuada, que resulte en un aumento del  revenue del detallista?</a:t>
            </a:r>
            <a:endParaRPr sz="1200">
              <a:solidFill>
                <a:srgbClr val="212121"/>
              </a:solidFill>
              <a:highlight>
                <a:srgbClr val="FFFFFF"/>
              </a:highlight>
            </a:endParaRPr>
          </a:p>
          <a:p>
            <a:pPr marL="457200" lvl="0" indent="-304800" algn="just" rtl="0">
              <a:lnSpc>
                <a:spcPct val="100000"/>
              </a:lnSpc>
              <a:spcBef>
                <a:spcPts val="0"/>
              </a:spcBef>
              <a:spcAft>
                <a:spcPts val="0"/>
              </a:spcAft>
              <a:buClr>
                <a:srgbClr val="212121"/>
              </a:buClr>
              <a:buSzPts val="1200"/>
              <a:buChar char="○"/>
            </a:pPr>
            <a:r>
              <a:rPr lang="es" sz="1200">
                <a:solidFill>
                  <a:srgbClr val="212121"/>
                </a:solidFill>
                <a:highlight>
                  <a:srgbClr val="FFFFFF"/>
                </a:highlight>
              </a:rPr>
              <a:t>Los programas de fidelidad de clientes, ¿Son efectivos? ¿Tienen algún impacto en el revenue del detallista? ¿Es posible estimarlo a futuro?</a:t>
            </a:r>
            <a:endParaRPr sz="1200">
              <a:solidFill>
                <a:srgbClr val="212121"/>
              </a:solidFill>
              <a:highlight>
                <a:srgbClr val="FFFFFF"/>
              </a:highlight>
            </a:endParaRPr>
          </a:p>
          <a:p>
            <a:pPr marL="0" lvl="0" indent="0" algn="just" rtl="0">
              <a:lnSpc>
                <a:spcPct val="100000"/>
              </a:lnSpc>
              <a:spcBef>
                <a:spcPts val="1200"/>
              </a:spcBef>
              <a:spcAft>
                <a:spcPts val="0"/>
              </a:spcAft>
              <a:buNone/>
            </a:pPr>
            <a:endParaRPr sz="1200">
              <a:solidFill>
                <a:srgbClr val="212121"/>
              </a:solidFill>
              <a:highlight>
                <a:srgbClr val="FFFFFF"/>
              </a:highlight>
            </a:endParaRPr>
          </a:p>
          <a:p>
            <a:pPr marL="0" lvl="0" indent="0" algn="just" rtl="0">
              <a:lnSpc>
                <a:spcPct val="100000"/>
              </a:lnSpc>
              <a:spcBef>
                <a:spcPts val="1200"/>
              </a:spcBef>
              <a:spcAft>
                <a:spcPts val="0"/>
              </a:spcAft>
              <a:buNone/>
            </a:pPr>
            <a:r>
              <a:rPr lang="es" sz="1200">
                <a:solidFill>
                  <a:srgbClr val="212121"/>
                </a:solidFill>
                <a:highlight>
                  <a:srgbClr val="FFFFFF"/>
                </a:highlight>
              </a:rPr>
              <a:t>	</a:t>
            </a:r>
            <a:r>
              <a:rPr lang="es" sz="1200" b="1">
                <a:solidFill>
                  <a:srgbClr val="212121"/>
                </a:solidFill>
                <a:highlight>
                  <a:srgbClr val="FFFFFF"/>
                </a:highlight>
              </a:rPr>
              <a:t>HIPÓTESIS SECUNDARIAS</a:t>
            </a:r>
            <a:endParaRPr sz="1200" b="1">
              <a:solidFill>
                <a:srgbClr val="212121"/>
              </a:solidFill>
              <a:highlight>
                <a:srgbClr val="FFFFFF"/>
              </a:highlight>
            </a:endParaRPr>
          </a:p>
          <a:p>
            <a:pPr marL="457200" lvl="0" indent="-304800" algn="just" rtl="0">
              <a:lnSpc>
                <a:spcPct val="100000"/>
              </a:lnSpc>
              <a:spcBef>
                <a:spcPts val="1200"/>
              </a:spcBef>
              <a:spcAft>
                <a:spcPts val="0"/>
              </a:spcAft>
              <a:buClr>
                <a:srgbClr val="212121"/>
              </a:buClr>
              <a:buSzPts val="1200"/>
              <a:buChar char="○"/>
            </a:pPr>
            <a:r>
              <a:rPr lang="es" sz="1200">
                <a:solidFill>
                  <a:srgbClr val="212121"/>
                </a:solidFill>
                <a:highlight>
                  <a:srgbClr val="FFFFFF"/>
                </a:highlight>
              </a:rPr>
              <a:t>¿En qué se diferencian los consumidores de productos orgánicos vs no orgánicos?</a:t>
            </a:r>
            <a:endParaRPr sz="1200">
              <a:solidFill>
                <a:srgbClr val="212121"/>
              </a:solidFill>
              <a:highlight>
                <a:srgbClr val="FFFFFF"/>
              </a:highlight>
            </a:endParaRPr>
          </a:p>
          <a:p>
            <a:pPr marL="457200" lvl="0" indent="-304800" algn="just" rtl="0">
              <a:lnSpc>
                <a:spcPct val="100000"/>
              </a:lnSpc>
              <a:spcBef>
                <a:spcPts val="0"/>
              </a:spcBef>
              <a:spcAft>
                <a:spcPts val="0"/>
              </a:spcAft>
              <a:buClr>
                <a:srgbClr val="212121"/>
              </a:buClr>
              <a:buSzPts val="1200"/>
              <a:buChar char="○"/>
            </a:pPr>
            <a:r>
              <a:rPr lang="es" sz="1200">
                <a:solidFill>
                  <a:srgbClr val="212121"/>
                </a:solidFill>
                <a:highlight>
                  <a:srgbClr val="FFFFFF"/>
                </a:highlight>
              </a:rPr>
              <a:t>¿Cómo atraer a los consumidores de productos orgánicos a las tiendas de consumo masivo?</a:t>
            </a:r>
            <a:endParaRPr sz="1200">
              <a:solidFill>
                <a:srgbClr val="212121"/>
              </a:solidFill>
              <a:highlight>
                <a:srgbClr val="FFFFFF"/>
              </a:highlight>
            </a:endParaRPr>
          </a:p>
          <a:p>
            <a:pPr marL="457200" lvl="0" indent="-304800" algn="just" rtl="0">
              <a:lnSpc>
                <a:spcPct val="100000"/>
              </a:lnSpc>
              <a:spcBef>
                <a:spcPts val="0"/>
              </a:spcBef>
              <a:spcAft>
                <a:spcPts val="0"/>
              </a:spcAft>
              <a:buClr>
                <a:srgbClr val="212121"/>
              </a:buClr>
              <a:buSzPts val="1200"/>
              <a:buFont typeface="Roboto"/>
              <a:buChar char="○"/>
            </a:pPr>
            <a:r>
              <a:rPr lang="es" sz="1200">
                <a:solidFill>
                  <a:srgbClr val="212121"/>
                </a:solidFill>
                <a:highlight>
                  <a:srgbClr val="FFFFFF"/>
                </a:highlight>
              </a:rPr>
              <a:t>¿Cómo identificar potenciales consumidores de productos orgánicos?</a:t>
            </a:r>
            <a:endParaRPr sz="1200">
              <a:solidFill>
                <a:srgbClr val="212121"/>
              </a:solidFill>
              <a:highlight>
                <a:srgbClr val="FFFFFF"/>
              </a:highlight>
            </a:endParaRPr>
          </a:p>
          <a:p>
            <a:pPr marL="457200" lvl="0" indent="0" algn="just" rtl="0">
              <a:lnSpc>
                <a:spcPct val="100000"/>
              </a:lnSpc>
              <a:spcBef>
                <a:spcPts val="1200"/>
              </a:spcBef>
              <a:spcAft>
                <a:spcPts val="0"/>
              </a:spcAft>
              <a:buNone/>
            </a:pPr>
            <a:endParaRPr sz="1100">
              <a:solidFill>
                <a:schemeClr val="dk2"/>
              </a:solidFill>
            </a:endParaRPr>
          </a:p>
          <a:p>
            <a:pPr marL="457200" lvl="0" indent="0" algn="just" rtl="0">
              <a:lnSpc>
                <a:spcPct val="100000"/>
              </a:lnSpc>
              <a:spcBef>
                <a:spcPts val="1200"/>
              </a:spcBef>
              <a:spcAft>
                <a:spcPts val="1200"/>
              </a:spcAft>
              <a:buNone/>
            </a:pPr>
            <a:endParaRPr sz="1200" b="1">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8049600" cy="239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s" sz="2940"/>
              <a:t>ANÁLISIS EXPLORATORIO</a:t>
            </a:r>
            <a:endParaRPr sz="294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b="0"/>
              <a:t>¿Cómo se </a:t>
            </a:r>
            <a:r>
              <a:rPr lang="es"/>
              <a:t>compone</a:t>
            </a:r>
            <a:r>
              <a:rPr lang="es" b="0"/>
              <a:t> la cartera de clientes?</a:t>
            </a:r>
            <a:endParaRPr b="0"/>
          </a:p>
        </p:txBody>
      </p:sp>
      <p:sp>
        <p:nvSpPr>
          <p:cNvPr id="116" name="Google Shape;116;p18"/>
          <p:cNvSpPr txBox="1">
            <a:spLocks noGrp="1"/>
          </p:cNvSpPr>
          <p:nvPr>
            <p:ph type="body" idx="1"/>
          </p:nvPr>
        </p:nvSpPr>
        <p:spPr>
          <a:xfrm>
            <a:off x="729450" y="2138400"/>
            <a:ext cx="4004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200" b="1">
                <a:solidFill>
                  <a:schemeClr val="dk2"/>
                </a:solidFill>
              </a:rPr>
              <a:t>AFILIACIÓN</a:t>
            </a:r>
            <a:endParaRPr sz="1200" b="1">
              <a:solidFill>
                <a:schemeClr val="dk2"/>
              </a:solidFill>
            </a:endParaRPr>
          </a:p>
          <a:p>
            <a:pPr marL="0" lvl="0" indent="0" algn="l" rtl="0">
              <a:spcBef>
                <a:spcPts val="1200"/>
              </a:spcBef>
              <a:spcAft>
                <a:spcPts val="0"/>
              </a:spcAft>
              <a:buNone/>
            </a:pPr>
            <a:r>
              <a:rPr lang="es" sz="1200">
                <a:solidFill>
                  <a:schemeClr val="dk2"/>
                </a:solidFill>
              </a:rPr>
              <a:t>El programa de afiliación cuenta con 4 tipos de asociados: Tin, Silver, Gold, Platinum.</a:t>
            </a:r>
            <a:endParaRPr sz="1200">
              <a:solidFill>
                <a:schemeClr val="dk2"/>
              </a:solidFill>
            </a:endParaRPr>
          </a:p>
          <a:p>
            <a:pPr marL="457200" lvl="0" indent="-304800" algn="l" rtl="0">
              <a:spcBef>
                <a:spcPts val="1200"/>
              </a:spcBef>
              <a:spcAft>
                <a:spcPts val="0"/>
              </a:spcAft>
              <a:buClr>
                <a:schemeClr val="dk2"/>
              </a:buClr>
              <a:buSzPts val="1200"/>
              <a:buChar char="●"/>
            </a:pPr>
            <a:r>
              <a:rPr lang="es" sz="1200" b="1">
                <a:solidFill>
                  <a:schemeClr val="dk2"/>
                </a:solidFill>
              </a:rPr>
              <a:t>Silver </a:t>
            </a:r>
            <a:r>
              <a:rPr lang="es" sz="1200">
                <a:solidFill>
                  <a:schemeClr val="dk2"/>
                </a:solidFill>
              </a:rPr>
              <a:t>es el segmento con </a:t>
            </a:r>
            <a:r>
              <a:rPr lang="es" sz="1200" b="1">
                <a:solidFill>
                  <a:schemeClr val="dk2"/>
                </a:solidFill>
              </a:rPr>
              <a:t>mayor</a:t>
            </a:r>
            <a:r>
              <a:rPr lang="es" sz="1200">
                <a:solidFill>
                  <a:schemeClr val="dk2"/>
                </a:solidFill>
              </a:rPr>
              <a:t> porcentaje de clientes;</a:t>
            </a:r>
            <a:endParaRPr sz="1200">
              <a:solidFill>
                <a:schemeClr val="dk2"/>
              </a:solidFill>
            </a:endParaRPr>
          </a:p>
          <a:p>
            <a:pPr marL="457200" lvl="0" indent="-304800" algn="l" rtl="0">
              <a:spcBef>
                <a:spcPts val="0"/>
              </a:spcBef>
              <a:spcAft>
                <a:spcPts val="0"/>
              </a:spcAft>
              <a:buClr>
                <a:schemeClr val="dk2"/>
              </a:buClr>
              <a:buSzPts val="1200"/>
              <a:buChar char="●"/>
            </a:pPr>
            <a:r>
              <a:rPr lang="es" sz="1200" b="1">
                <a:solidFill>
                  <a:schemeClr val="dk2"/>
                </a:solidFill>
              </a:rPr>
              <a:t>Tin y Gold </a:t>
            </a:r>
            <a:r>
              <a:rPr lang="es" sz="1200">
                <a:solidFill>
                  <a:schemeClr val="dk2"/>
                </a:solidFill>
              </a:rPr>
              <a:t>se encuentran levemente por debajo;</a:t>
            </a:r>
            <a:endParaRPr sz="1200">
              <a:solidFill>
                <a:schemeClr val="dk2"/>
              </a:solidFill>
            </a:endParaRPr>
          </a:p>
          <a:p>
            <a:pPr marL="457200" lvl="0" indent="-304800" algn="l" rtl="0">
              <a:spcBef>
                <a:spcPts val="0"/>
              </a:spcBef>
              <a:spcAft>
                <a:spcPts val="0"/>
              </a:spcAft>
              <a:buClr>
                <a:schemeClr val="dk2"/>
              </a:buClr>
              <a:buSzPts val="1200"/>
              <a:buChar char="●"/>
            </a:pPr>
            <a:r>
              <a:rPr lang="es" sz="1200" b="1">
                <a:solidFill>
                  <a:schemeClr val="dk2"/>
                </a:solidFill>
              </a:rPr>
              <a:t>Platinum </a:t>
            </a:r>
            <a:r>
              <a:rPr lang="es" sz="1200">
                <a:solidFill>
                  <a:schemeClr val="dk2"/>
                </a:solidFill>
              </a:rPr>
              <a:t>es el segmento </a:t>
            </a:r>
            <a:r>
              <a:rPr lang="es" sz="1200" b="1">
                <a:solidFill>
                  <a:schemeClr val="dk2"/>
                </a:solidFill>
              </a:rPr>
              <a:t>más pequeño.</a:t>
            </a:r>
            <a:endParaRPr sz="1200" b="1">
              <a:solidFill>
                <a:schemeClr val="dk2"/>
              </a:solidFill>
            </a:endParaRPr>
          </a:p>
        </p:txBody>
      </p:sp>
      <p:pic>
        <p:nvPicPr>
          <p:cNvPr id="117" name="Google Shape;117;p18"/>
          <p:cNvPicPr preferRelativeResize="0"/>
          <p:nvPr/>
        </p:nvPicPr>
        <p:blipFill>
          <a:blip r:embed="rId3">
            <a:alphaModFix/>
          </a:blip>
          <a:stretch>
            <a:fillRect/>
          </a:stretch>
        </p:blipFill>
        <p:spPr>
          <a:xfrm>
            <a:off x="4907050" y="1906375"/>
            <a:ext cx="3750803" cy="298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b="0"/>
              <a:t>¿Cómo se </a:t>
            </a:r>
            <a:r>
              <a:rPr lang="es"/>
              <a:t>compone</a:t>
            </a:r>
            <a:r>
              <a:rPr lang="es" b="0"/>
              <a:t> la cartera de clientes?</a:t>
            </a:r>
            <a:endParaRPr b="0"/>
          </a:p>
        </p:txBody>
      </p:sp>
      <p:sp>
        <p:nvSpPr>
          <p:cNvPr id="123" name="Google Shape;123;p19"/>
          <p:cNvSpPr txBox="1">
            <a:spLocks noGrp="1"/>
          </p:cNvSpPr>
          <p:nvPr>
            <p:ph type="body" idx="1"/>
          </p:nvPr>
        </p:nvSpPr>
        <p:spPr>
          <a:xfrm>
            <a:off x="729450" y="2138400"/>
            <a:ext cx="4004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200" b="1">
                <a:solidFill>
                  <a:schemeClr val="dk2"/>
                </a:solidFill>
              </a:rPr>
              <a:t>GÉNERO</a:t>
            </a:r>
            <a:endParaRPr sz="1200" b="1">
              <a:solidFill>
                <a:schemeClr val="dk2"/>
              </a:solidFill>
            </a:endParaRPr>
          </a:p>
          <a:p>
            <a:pPr marL="457200" lvl="0" indent="-304800" algn="l" rtl="0">
              <a:spcBef>
                <a:spcPts val="1200"/>
              </a:spcBef>
              <a:spcAft>
                <a:spcPts val="0"/>
              </a:spcAft>
              <a:buClr>
                <a:schemeClr val="dk2"/>
              </a:buClr>
              <a:buSzPts val="1200"/>
              <a:buChar char="○"/>
            </a:pPr>
            <a:r>
              <a:rPr lang="es" sz="1200">
                <a:solidFill>
                  <a:schemeClr val="dk2"/>
                </a:solidFill>
              </a:rPr>
              <a:t>El segmento de </a:t>
            </a:r>
            <a:r>
              <a:rPr lang="es" sz="1200" b="1">
                <a:solidFill>
                  <a:schemeClr val="dk2"/>
                </a:solidFill>
              </a:rPr>
              <a:t>mujeres </a:t>
            </a:r>
            <a:r>
              <a:rPr lang="es" sz="1200">
                <a:solidFill>
                  <a:schemeClr val="dk2"/>
                </a:solidFill>
              </a:rPr>
              <a:t>representa el </a:t>
            </a:r>
            <a:r>
              <a:rPr lang="es" sz="1200" b="1">
                <a:solidFill>
                  <a:schemeClr val="dk2"/>
                </a:solidFill>
              </a:rPr>
              <a:t>55%</a:t>
            </a:r>
            <a:r>
              <a:rPr lang="es" sz="1200">
                <a:solidFill>
                  <a:schemeClr val="dk2"/>
                </a:solidFill>
              </a:rPr>
              <a:t> de la cartera;</a:t>
            </a:r>
            <a:endParaRPr sz="1200">
              <a:solidFill>
                <a:schemeClr val="dk2"/>
              </a:solidFill>
            </a:endParaRPr>
          </a:p>
          <a:p>
            <a:pPr marL="457200" lvl="0" indent="-304800" algn="l" rtl="0">
              <a:spcBef>
                <a:spcPts val="0"/>
              </a:spcBef>
              <a:spcAft>
                <a:spcPts val="0"/>
              </a:spcAft>
              <a:buClr>
                <a:schemeClr val="dk2"/>
              </a:buClr>
              <a:buSzPts val="1200"/>
              <a:buChar char="○"/>
            </a:pPr>
            <a:r>
              <a:rPr lang="es" sz="1200">
                <a:solidFill>
                  <a:schemeClr val="dk2"/>
                </a:solidFill>
              </a:rPr>
              <a:t>Los </a:t>
            </a:r>
            <a:r>
              <a:rPr lang="es" sz="1200" b="1">
                <a:solidFill>
                  <a:schemeClr val="dk2"/>
                </a:solidFill>
              </a:rPr>
              <a:t>hombres </a:t>
            </a:r>
            <a:r>
              <a:rPr lang="es" sz="1200">
                <a:solidFill>
                  <a:schemeClr val="dk2"/>
                </a:solidFill>
              </a:rPr>
              <a:t>representan el </a:t>
            </a:r>
            <a:r>
              <a:rPr lang="es" sz="1200" b="1">
                <a:solidFill>
                  <a:schemeClr val="dk2"/>
                </a:solidFill>
              </a:rPr>
              <a:t>25%;</a:t>
            </a:r>
            <a:endParaRPr sz="1200" b="1">
              <a:solidFill>
                <a:schemeClr val="dk2"/>
              </a:solidFill>
            </a:endParaRPr>
          </a:p>
          <a:p>
            <a:pPr marL="457200" lvl="0" indent="-304800" algn="l" rtl="0">
              <a:spcBef>
                <a:spcPts val="0"/>
              </a:spcBef>
              <a:spcAft>
                <a:spcPts val="0"/>
              </a:spcAft>
              <a:buClr>
                <a:schemeClr val="dk2"/>
              </a:buClr>
              <a:buSzPts val="1200"/>
              <a:buChar char="○"/>
            </a:pPr>
            <a:r>
              <a:rPr lang="es" sz="1200">
                <a:solidFill>
                  <a:schemeClr val="dk2"/>
                </a:solidFill>
              </a:rPr>
              <a:t>Un </a:t>
            </a:r>
            <a:r>
              <a:rPr lang="es" sz="1200" b="1">
                <a:solidFill>
                  <a:schemeClr val="dk2"/>
                </a:solidFill>
              </a:rPr>
              <a:t>19%</a:t>
            </a:r>
            <a:r>
              <a:rPr lang="es" sz="1200">
                <a:solidFill>
                  <a:schemeClr val="dk2"/>
                </a:solidFill>
              </a:rPr>
              <a:t> de la cartera no ha detallado su género (U).</a:t>
            </a:r>
            <a:endParaRPr sz="1200">
              <a:solidFill>
                <a:schemeClr val="dk2"/>
              </a:solidFill>
            </a:endParaRPr>
          </a:p>
        </p:txBody>
      </p:sp>
      <p:pic>
        <p:nvPicPr>
          <p:cNvPr id="124" name="Google Shape;124;p19"/>
          <p:cNvPicPr preferRelativeResize="0"/>
          <p:nvPr/>
        </p:nvPicPr>
        <p:blipFill>
          <a:blip r:embed="rId3">
            <a:alphaModFix/>
          </a:blip>
          <a:stretch>
            <a:fillRect/>
          </a:stretch>
        </p:blipFill>
        <p:spPr>
          <a:xfrm>
            <a:off x="4833450" y="1853850"/>
            <a:ext cx="3584711" cy="298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b="0"/>
              <a:t>¿Cómo se </a:t>
            </a:r>
            <a:r>
              <a:rPr lang="es"/>
              <a:t>compone</a:t>
            </a:r>
            <a:r>
              <a:rPr lang="es" b="0"/>
              <a:t> la cartera de clientes?</a:t>
            </a:r>
            <a:endParaRPr b="0"/>
          </a:p>
        </p:txBody>
      </p:sp>
      <p:sp>
        <p:nvSpPr>
          <p:cNvPr id="130" name="Google Shape;130;p20"/>
          <p:cNvSpPr txBox="1">
            <a:spLocks noGrp="1"/>
          </p:cNvSpPr>
          <p:nvPr>
            <p:ph type="body" idx="1"/>
          </p:nvPr>
        </p:nvSpPr>
        <p:spPr>
          <a:xfrm>
            <a:off x="729450" y="2138400"/>
            <a:ext cx="4004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200" b="1">
                <a:solidFill>
                  <a:schemeClr val="dk2"/>
                </a:solidFill>
              </a:rPr>
              <a:t>DISTRIBUCIÓN REGIONAL</a:t>
            </a:r>
            <a:endParaRPr sz="1200" b="1">
              <a:solidFill>
                <a:schemeClr val="dk2"/>
              </a:solidFill>
            </a:endParaRPr>
          </a:p>
          <a:p>
            <a:pPr marL="457200" lvl="0" indent="-304800" algn="l" rtl="0">
              <a:spcBef>
                <a:spcPts val="1200"/>
              </a:spcBef>
              <a:spcAft>
                <a:spcPts val="0"/>
              </a:spcAft>
              <a:buClr>
                <a:schemeClr val="dk2"/>
              </a:buClr>
              <a:buSzPts val="1200"/>
              <a:buChar char="○"/>
            </a:pPr>
            <a:r>
              <a:rPr lang="es" sz="1200" b="1">
                <a:solidFill>
                  <a:schemeClr val="dk2"/>
                </a:solidFill>
              </a:rPr>
              <a:t>South East</a:t>
            </a:r>
            <a:r>
              <a:rPr lang="es" sz="1200">
                <a:solidFill>
                  <a:schemeClr val="dk2"/>
                </a:solidFill>
              </a:rPr>
              <a:t> (Inglaterra) es la región con </a:t>
            </a:r>
            <a:r>
              <a:rPr lang="es" sz="1200" b="1">
                <a:solidFill>
                  <a:schemeClr val="dk2"/>
                </a:solidFill>
              </a:rPr>
              <a:t>mayor concentración</a:t>
            </a:r>
            <a:r>
              <a:rPr lang="es" sz="1200">
                <a:solidFill>
                  <a:schemeClr val="dk2"/>
                </a:solidFill>
              </a:rPr>
              <a:t> de clientes, en tanto </a:t>
            </a:r>
            <a:r>
              <a:rPr lang="es" sz="1200" b="1">
                <a:solidFill>
                  <a:schemeClr val="dk2"/>
                </a:solidFill>
              </a:rPr>
              <a:t>South West</a:t>
            </a:r>
            <a:r>
              <a:rPr lang="es" sz="1200">
                <a:solidFill>
                  <a:schemeClr val="dk2"/>
                </a:solidFill>
              </a:rPr>
              <a:t> (Gales) se muestra con la </a:t>
            </a:r>
            <a:r>
              <a:rPr lang="es" sz="1200" b="1">
                <a:solidFill>
                  <a:schemeClr val="dk2"/>
                </a:solidFill>
              </a:rPr>
              <a:t>menor concentración;</a:t>
            </a:r>
            <a:endParaRPr sz="1200" b="1">
              <a:solidFill>
                <a:schemeClr val="dk2"/>
              </a:solidFill>
            </a:endParaRPr>
          </a:p>
          <a:p>
            <a:pPr marL="457200" lvl="0" indent="-304800" algn="l" rtl="0">
              <a:spcBef>
                <a:spcPts val="0"/>
              </a:spcBef>
              <a:spcAft>
                <a:spcPts val="0"/>
              </a:spcAft>
              <a:buClr>
                <a:schemeClr val="dk2"/>
              </a:buClr>
              <a:buSzPts val="1200"/>
              <a:buChar char="○"/>
            </a:pPr>
            <a:r>
              <a:rPr lang="es" sz="1200">
                <a:solidFill>
                  <a:schemeClr val="dk2"/>
                </a:solidFill>
              </a:rPr>
              <a:t>El status </a:t>
            </a:r>
            <a:r>
              <a:rPr lang="es" sz="1200" b="1">
                <a:solidFill>
                  <a:schemeClr val="dk2"/>
                </a:solidFill>
              </a:rPr>
              <a:t>Silver </a:t>
            </a:r>
            <a:r>
              <a:rPr lang="es" sz="1200">
                <a:solidFill>
                  <a:schemeClr val="dk2"/>
                </a:solidFill>
              </a:rPr>
              <a:t>representa el </a:t>
            </a:r>
            <a:r>
              <a:rPr lang="es" sz="1200" b="1">
                <a:solidFill>
                  <a:schemeClr val="dk2"/>
                </a:solidFill>
              </a:rPr>
              <a:t>mayor porcentaje</a:t>
            </a:r>
            <a:r>
              <a:rPr lang="es" sz="1200">
                <a:solidFill>
                  <a:schemeClr val="dk2"/>
                </a:solidFill>
              </a:rPr>
              <a:t> de clientes a lo largo de </a:t>
            </a:r>
            <a:r>
              <a:rPr lang="es" sz="1200" b="1">
                <a:solidFill>
                  <a:schemeClr val="dk2"/>
                </a:solidFill>
              </a:rPr>
              <a:t>todas las regiones;</a:t>
            </a:r>
            <a:endParaRPr sz="1200" b="1">
              <a:solidFill>
                <a:schemeClr val="dk2"/>
              </a:solidFill>
            </a:endParaRPr>
          </a:p>
          <a:p>
            <a:pPr marL="457200" lvl="0" indent="-304800" algn="l" rtl="0">
              <a:spcBef>
                <a:spcPts val="0"/>
              </a:spcBef>
              <a:spcAft>
                <a:spcPts val="0"/>
              </a:spcAft>
              <a:buClr>
                <a:schemeClr val="dk2"/>
              </a:buClr>
              <a:buSzPts val="1200"/>
              <a:buChar char="○"/>
            </a:pPr>
            <a:r>
              <a:rPr lang="es" sz="1200">
                <a:solidFill>
                  <a:schemeClr val="dk2"/>
                </a:solidFill>
              </a:rPr>
              <a:t>Las regiones con </a:t>
            </a:r>
            <a:r>
              <a:rPr lang="es" sz="1200" b="1">
                <a:solidFill>
                  <a:schemeClr val="dk2"/>
                </a:solidFill>
              </a:rPr>
              <a:t>menor porcentaje</a:t>
            </a:r>
            <a:r>
              <a:rPr lang="es" sz="1200">
                <a:solidFill>
                  <a:schemeClr val="dk2"/>
                </a:solidFill>
              </a:rPr>
              <a:t> de clientes </a:t>
            </a:r>
            <a:r>
              <a:rPr lang="es" sz="1200" b="1">
                <a:solidFill>
                  <a:schemeClr val="dk2"/>
                </a:solidFill>
              </a:rPr>
              <a:t>carecen</a:t>
            </a:r>
            <a:r>
              <a:rPr lang="es" sz="1200">
                <a:solidFill>
                  <a:schemeClr val="dk2"/>
                </a:solidFill>
              </a:rPr>
              <a:t> de miembros </a:t>
            </a:r>
            <a:r>
              <a:rPr lang="es" sz="1200" b="1">
                <a:solidFill>
                  <a:schemeClr val="dk2"/>
                </a:solidFill>
              </a:rPr>
              <a:t>Platinum </a:t>
            </a:r>
            <a:r>
              <a:rPr lang="es" sz="1200">
                <a:solidFill>
                  <a:schemeClr val="dk2"/>
                </a:solidFill>
              </a:rPr>
              <a:t>en su composición.</a:t>
            </a:r>
            <a:endParaRPr sz="1200">
              <a:solidFill>
                <a:schemeClr val="dk2"/>
              </a:solidFill>
            </a:endParaRPr>
          </a:p>
        </p:txBody>
      </p:sp>
      <p:pic>
        <p:nvPicPr>
          <p:cNvPr id="131" name="Google Shape;131;p20"/>
          <p:cNvPicPr preferRelativeResize="0"/>
          <p:nvPr/>
        </p:nvPicPr>
        <p:blipFill>
          <a:blip r:embed="rId3">
            <a:alphaModFix/>
          </a:blip>
          <a:stretch>
            <a:fillRect/>
          </a:stretch>
        </p:blipFill>
        <p:spPr>
          <a:xfrm>
            <a:off x="4636875" y="1853850"/>
            <a:ext cx="3989651" cy="298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b="0"/>
              <a:t>¿Cómo se </a:t>
            </a:r>
            <a:r>
              <a:rPr lang="es"/>
              <a:t>distribuye</a:t>
            </a:r>
            <a:r>
              <a:rPr lang="es" b="0"/>
              <a:t> el gasto de los clientes?</a:t>
            </a:r>
            <a:endParaRPr b="0"/>
          </a:p>
        </p:txBody>
      </p:sp>
      <p:sp>
        <p:nvSpPr>
          <p:cNvPr id="137" name="Google Shape;137;p21"/>
          <p:cNvSpPr txBox="1">
            <a:spLocks noGrp="1"/>
          </p:cNvSpPr>
          <p:nvPr>
            <p:ph type="body" idx="1"/>
          </p:nvPr>
        </p:nvSpPr>
        <p:spPr>
          <a:xfrm>
            <a:off x="729450" y="2138400"/>
            <a:ext cx="4004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200" b="1">
                <a:solidFill>
                  <a:schemeClr val="dk2"/>
                </a:solidFill>
              </a:rPr>
              <a:t>AFILIACIÓN</a:t>
            </a:r>
            <a:endParaRPr sz="1200" b="1">
              <a:solidFill>
                <a:schemeClr val="dk2"/>
              </a:solidFill>
            </a:endParaRPr>
          </a:p>
          <a:p>
            <a:pPr marL="457200" lvl="0" indent="-304800" algn="l" rtl="0">
              <a:spcBef>
                <a:spcPts val="1200"/>
              </a:spcBef>
              <a:spcAft>
                <a:spcPts val="0"/>
              </a:spcAft>
              <a:buClr>
                <a:schemeClr val="dk2"/>
              </a:buClr>
              <a:buSzPts val="1200"/>
              <a:buChar char="○"/>
            </a:pPr>
            <a:r>
              <a:rPr lang="es" sz="1200">
                <a:solidFill>
                  <a:schemeClr val="dk2"/>
                </a:solidFill>
              </a:rPr>
              <a:t>Miembros </a:t>
            </a:r>
            <a:r>
              <a:rPr lang="es" sz="1200" b="1">
                <a:solidFill>
                  <a:schemeClr val="dk2"/>
                </a:solidFill>
              </a:rPr>
              <a:t>Platinum </a:t>
            </a:r>
            <a:r>
              <a:rPr lang="es" sz="1200">
                <a:solidFill>
                  <a:schemeClr val="dk2"/>
                </a:solidFill>
              </a:rPr>
              <a:t>evidencian un </a:t>
            </a:r>
            <a:r>
              <a:rPr lang="es" sz="1200" b="1">
                <a:solidFill>
                  <a:schemeClr val="dk2"/>
                </a:solidFill>
              </a:rPr>
              <a:t>mayor </a:t>
            </a:r>
            <a:r>
              <a:rPr lang="es" sz="1200">
                <a:solidFill>
                  <a:schemeClr val="dk2"/>
                </a:solidFill>
              </a:rPr>
              <a:t>nivel de </a:t>
            </a:r>
            <a:r>
              <a:rPr lang="es" sz="1200" b="1">
                <a:solidFill>
                  <a:schemeClr val="dk2"/>
                </a:solidFill>
              </a:rPr>
              <a:t>gasto </a:t>
            </a:r>
            <a:r>
              <a:rPr lang="es" sz="1200">
                <a:solidFill>
                  <a:schemeClr val="dk2"/>
                </a:solidFill>
              </a:rPr>
              <a:t>aunque también una </a:t>
            </a:r>
            <a:r>
              <a:rPr lang="es" sz="1200" b="1">
                <a:solidFill>
                  <a:schemeClr val="dk2"/>
                </a:solidFill>
              </a:rPr>
              <a:t>mayor variabilidad</a:t>
            </a:r>
            <a:r>
              <a:rPr lang="es" sz="1200">
                <a:solidFill>
                  <a:schemeClr val="dk2"/>
                </a:solidFill>
              </a:rPr>
              <a:t> del mismo;</a:t>
            </a:r>
            <a:endParaRPr sz="1200">
              <a:solidFill>
                <a:schemeClr val="dk2"/>
              </a:solidFill>
            </a:endParaRPr>
          </a:p>
          <a:p>
            <a:pPr marL="457200" lvl="0" indent="-304800" algn="l" rtl="0">
              <a:spcBef>
                <a:spcPts val="0"/>
              </a:spcBef>
              <a:spcAft>
                <a:spcPts val="0"/>
              </a:spcAft>
              <a:buClr>
                <a:schemeClr val="dk2"/>
              </a:buClr>
              <a:buSzPts val="1200"/>
              <a:buChar char="○"/>
            </a:pPr>
            <a:r>
              <a:rPr lang="es" sz="1200">
                <a:solidFill>
                  <a:schemeClr val="dk2"/>
                </a:solidFill>
              </a:rPr>
              <a:t>Miembros </a:t>
            </a:r>
            <a:r>
              <a:rPr lang="es" sz="1200" b="1">
                <a:solidFill>
                  <a:schemeClr val="dk2"/>
                </a:solidFill>
              </a:rPr>
              <a:t>Gold</a:t>
            </a:r>
            <a:r>
              <a:rPr lang="es" sz="1200">
                <a:solidFill>
                  <a:schemeClr val="dk2"/>
                </a:solidFill>
              </a:rPr>
              <a:t> y </a:t>
            </a:r>
            <a:r>
              <a:rPr lang="es" sz="1200" b="1">
                <a:solidFill>
                  <a:schemeClr val="dk2"/>
                </a:solidFill>
              </a:rPr>
              <a:t>Silver</a:t>
            </a:r>
            <a:r>
              <a:rPr lang="es" sz="1200">
                <a:solidFill>
                  <a:schemeClr val="dk2"/>
                </a:solidFill>
              </a:rPr>
              <a:t> muestran un </a:t>
            </a:r>
            <a:r>
              <a:rPr lang="es" sz="1200" b="1">
                <a:solidFill>
                  <a:schemeClr val="dk2"/>
                </a:solidFill>
              </a:rPr>
              <a:t>gasto </a:t>
            </a:r>
            <a:r>
              <a:rPr lang="es" sz="1200">
                <a:solidFill>
                  <a:schemeClr val="dk2"/>
                </a:solidFill>
              </a:rPr>
              <a:t>más </a:t>
            </a:r>
            <a:r>
              <a:rPr lang="es" sz="1200" b="1">
                <a:solidFill>
                  <a:schemeClr val="dk2"/>
                </a:solidFill>
              </a:rPr>
              <a:t>moderado </a:t>
            </a:r>
            <a:r>
              <a:rPr lang="es" sz="1200">
                <a:solidFill>
                  <a:schemeClr val="dk2"/>
                </a:solidFill>
              </a:rPr>
              <a:t>y </a:t>
            </a:r>
            <a:r>
              <a:rPr lang="es" sz="1200" b="1">
                <a:solidFill>
                  <a:schemeClr val="dk2"/>
                </a:solidFill>
              </a:rPr>
              <a:t>parejo;</a:t>
            </a:r>
            <a:endParaRPr sz="1200" b="1">
              <a:solidFill>
                <a:schemeClr val="dk2"/>
              </a:solidFill>
            </a:endParaRPr>
          </a:p>
          <a:p>
            <a:pPr marL="457200" lvl="0" indent="-304800" algn="l" rtl="0">
              <a:spcBef>
                <a:spcPts val="0"/>
              </a:spcBef>
              <a:spcAft>
                <a:spcPts val="0"/>
              </a:spcAft>
              <a:buClr>
                <a:schemeClr val="dk2"/>
              </a:buClr>
              <a:buSzPts val="1200"/>
              <a:buChar char="○"/>
            </a:pPr>
            <a:r>
              <a:rPr lang="es" sz="1200">
                <a:solidFill>
                  <a:schemeClr val="dk2"/>
                </a:solidFill>
              </a:rPr>
              <a:t>Miembros </a:t>
            </a:r>
            <a:r>
              <a:rPr lang="es" sz="1200" b="1">
                <a:solidFill>
                  <a:schemeClr val="dk2"/>
                </a:solidFill>
              </a:rPr>
              <a:t>Tin </a:t>
            </a:r>
            <a:r>
              <a:rPr lang="es" sz="1200">
                <a:solidFill>
                  <a:schemeClr val="dk2"/>
                </a:solidFill>
              </a:rPr>
              <a:t>gastan </a:t>
            </a:r>
            <a:r>
              <a:rPr lang="es" sz="1200" b="1">
                <a:solidFill>
                  <a:schemeClr val="dk2"/>
                </a:solidFill>
              </a:rPr>
              <a:t>montos muy pequeños</a:t>
            </a:r>
            <a:r>
              <a:rPr lang="es" sz="1200">
                <a:solidFill>
                  <a:schemeClr val="dk2"/>
                </a:solidFill>
              </a:rPr>
              <a:t> en comparación a los demás segmentos;</a:t>
            </a:r>
            <a:endParaRPr sz="1200">
              <a:solidFill>
                <a:schemeClr val="dk2"/>
              </a:solidFill>
            </a:endParaRPr>
          </a:p>
        </p:txBody>
      </p:sp>
      <p:pic>
        <p:nvPicPr>
          <p:cNvPr id="138" name="Google Shape;138;p21"/>
          <p:cNvPicPr preferRelativeResize="0"/>
          <p:nvPr/>
        </p:nvPicPr>
        <p:blipFill>
          <a:blip r:embed="rId3">
            <a:alphaModFix/>
          </a:blip>
          <a:stretch>
            <a:fillRect/>
          </a:stretch>
        </p:blipFill>
        <p:spPr>
          <a:xfrm>
            <a:off x="4806650" y="1998713"/>
            <a:ext cx="4105050" cy="2540484"/>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795</Words>
  <Application>Microsoft Office PowerPoint</Application>
  <PresentationFormat>On-screen Show (16:9)</PresentationFormat>
  <Paragraphs>66</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Raleway</vt:lpstr>
      <vt:lpstr>Roboto</vt:lpstr>
      <vt:lpstr>Arial</vt:lpstr>
      <vt:lpstr>Lato</vt:lpstr>
      <vt:lpstr>Streamline</vt:lpstr>
      <vt:lpstr>Don’t panic it’s organic!</vt:lpstr>
      <vt:lpstr>AGENDA</vt:lpstr>
      <vt:lpstr>CONTEXTO Y AUDIENCIA</vt:lpstr>
      <vt:lpstr>PREGUNTAS DE INTERÉS</vt:lpstr>
      <vt:lpstr>ANÁLISIS EXPLORATORIO</vt:lpstr>
      <vt:lpstr>¿Cómo se compone la cartera de clientes?</vt:lpstr>
      <vt:lpstr>¿Cómo se compone la cartera de clientes?</vt:lpstr>
      <vt:lpstr>¿Cómo se compone la cartera de clientes?</vt:lpstr>
      <vt:lpstr>¿Cómo se distribuye el gasto de los clientes?</vt:lpstr>
      <vt:lpstr>¿Cómo se distribuye el gasto de los clientes?</vt:lpstr>
      <vt:lpstr>INSIGHTS &amp; RECOMENDACIONES</vt:lpstr>
      <vt:lpstr>INSIGHTS &amp; RECOMENDACIONES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Don’t panic it’s organic!</dc:title>
  <dc:creator>Martegani, Camila</dc:creator>
  <cp:lastModifiedBy>Camila Martegani</cp:lastModifiedBy>
  <cp:revision>1</cp:revision>
  <dcterms:modified xsi:type="dcterms:W3CDTF">2022-10-03T22:48:45Z</dcterms:modified>
</cp:coreProperties>
</file>