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Thin"/>
      <p:regular r:id="rId28"/>
      <p:bold r:id="rId29"/>
      <p:italic r:id="rId30"/>
      <p:boldItalic r:id="rId31"/>
    </p:embeddedFont>
    <p:embeddedFont>
      <p:font typeface="Roboto Medium"/>
      <p:regular r:id="rId32"/>
      <p:bold r:id="rId33"/>
      <p:italic r:id="rId34"/>
      <p:boldItalic r:id="rId35"/>
    </p:embeddedFont>
    <p:embeddedFont>
      <p:font typeface="Roboto"/>
      <p:regular r:id="rId36"/>
      <p:bold r:id="rId37"/>
      <p:italic r:id="rId38"/>
      <p:boldItalic r:id="rId39"/>
    </p:embeddedFont>
    <p:embeddedFont>
      <p:font typeface="Nunito"/>
      <p:regular r:id="rId40"/>
      <p:bold r:id="rId41"/>
      <p:italic r:id="rId42"/>
      <p:boldItalic r:id="rId43"/>
    </p:embeddedFont>
    <p:embeddedFont>
      <p:font typeface="Lato"/>
      <p:regular r:id="rId44"/>
      <p:bold r:id="rId45"/>
      <p:italic r:id="rId46"/>
      <p:boldItalic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Lato-regular.fntdata"/><Relationship Id="rId43" Type="http://schemas.openxmlformats.org/officeDocument/2006/relationships/font" Target="fonts/Nunito-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regular.fntdata"/><Relationship Id="rId47" Type="http://schemas.openxmlformats.org/officeDocument/2006/relationships/font" Target="fonts/Lato-boldItalic.fntdata"/><Relationship Id="rId49"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Thin-boldItalic.fntdata"/><Relationship Id="rId30" Type="http://schemas.openxmlformats.org/officeDocument/2006/relationships/font" Target="fonts/RobotoThin-italic.fntdata"/><Relationship Id="rId33" Type="http://schemas.openxmlformats.org/officeDocument/2006/relationships/font" Target="fonts/RobotoMedium-bold.fntdata"/><Relationship Id="rId32" Type="http://schemas.openxmlformats.org/officeDocument/2006/relationships/font" Target="fonts/RobotoMedium-regular.fntdata"/><Relationship Id="rId35" Type="http://schemas.openxmlformats.org/officeDocument/2006/relationships/font" Target="fonts/RobotoMedium-boldItalic.fntdata"/><Relationship Id="rId34" Type="http://schemas.openxmlformats.org/officeDocument/2006/relationships/font" Target="fonts/RobotoMedium-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Thin-regular.fntdata"/><Relationship Id="rId27" Type="http://schemas.openxmlformats.org/officeDocument/2006/relationships/slide" Target="slides/slide22.xml"/><Relationship Id="rId29" Type="http://schemas.openxmlformats.org/officeDocument/2006/relationships/font" Target="fonts/RobotoThin-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1a907de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41a907de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1a907de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41a907de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f70d3e3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f70d3e3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f70d3e3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f70d3e3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f70d3e3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f70d3e3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f70d3e38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f70d3e3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f70d3e3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f70d3e3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f70d3e38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f70d3e38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c17c48c6c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c17c48c6c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c17c48c6c0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c17c48c6c0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f5cbab38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f5cbab38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c17c48c6c0_0_3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c17c48c6c0_0_3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c17c48c6c0_0_3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c17c48c6c0_0_3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c17c48c6c0_0_3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c17c48c6c0_0_3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c17c48c6c0_0_3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c17c48c6c0_0_3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f5cbab38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f5cbab38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41a907de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41a907de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17c48c6c0_0_3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17c48c6c0_0_3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41a907de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41a907de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c17c48c6c0_0_3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c17c48c6c0_0_3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f70d3e3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f70d3e3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309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Don’t panic it’s organic!</a:t>
            </a:r>
            <a:endParaRPr/>
          </a:p>
        </p:txBody>
      </p:sp>
      <p:sp>
        <p:nvSpPr>
          <p:cNvPr id="278" name="Google Shape;278;p13"/>
          <p:cNvSpPr txBox="1"/>
          <p:nvPr>
            <p:ph idx="1" type="subTitle"/>
          </p:nvPr>
        </p:nvSpPr>
        <p:spPr>
          <a:xfrm>
            <a:off x="824000" y="4316325"/>
            <a:ext cx="7901400" cy="756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sz="1400"/>
              <a:t>Trabajo final del curso de Data Science de CoderHouse</a:t>
            </a:r>
            <a:endParaRPr sz="1400"/>
          </a:p>
          <a:p>
            <a:pPr indent="0" lvl="0" marL="0" rtl="0" algn="l">
              <a:lnSpc>
                <a:spcPct val="115000"/>
              </a:lnSpc>
              <a:spcBef>
                <a:spcPts val="0"/>
              </a:spcBef>
              <a:spcAft>
                <a:spcPts val="0"/>
              </a:spcAft>
              <a:buNone/>
            </a:pPr>
            <a:r>
              <a:rPr lang="es" sz="1400"/>
              <a:t>Camila Martegani </a:t>
            </a:r>
            <a:r>
              <a:rPr lang="es" sz="1400"/>
              <a:t> - Comisión 29795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779400" y="1363650"/>
            <a:ext cx="1897200" cy="12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1800"/>
              <a:t>PREGUNTAS Y OBJETIVOS DE LA INVESTIGACIÓN</a:t>
            </a:r>
            <a:endParaRPr sz="1800"/>
          </a:p>
        </p:txBody>
      </p:sp>
      <p:sp>
        <p:nvSpPr>
          <p:cNvPr id="330" name="Google Shape;330;p22"/>
          <p:cNvSpPr txBox="1"/>
          <p:nvPr>
            <p:ph idx="1" type="body"/>
          </p:nvPr>
        </p:nvSpPr>
        <p:spPr>
          <a:xfrm>
            <a:off x="3046150" y="944000"/>
            <a:ext cx="5723100" cy="3218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t/>
            </a:r>
            <a:endParaRPr>
              <a:solidFill>
                <a:srgbClr val="212121"/>
              </a:solidFill>
              <a:highlight>
                <a:srgbClr val="FFFFFF"/>
              </a:highlight>
            </a:endParaRPr>
          </a:p>
          <a:p>
            <a:pPr indent="0" lvl="0" marL="0" rtl="0" algn="just">
              <a:lnSpc>
                <a:spcPct val="150000"/>
              </a:lnSpc>
              <a:spcBef>
                <a:spcPts val="1200"/>
              </a:spcBef>
              <a:spcAft>
                <a:spcPts val="0"/>
              </a:spcAft>
              <a:buNone/>
            </a:pPr>
            <a:r>
              <a:rPr lang="es">
                <a:solidFill>
                  <a:srgbClr val="212121"/>
                </a:solidFill>
                <a:highlight>
                  <a:srgbClr val="FFFFFF"/>
                </a:highlight>
              </a:rPr>
              <a:t>	</a:t>
            </a:r>
            <a:r>
              <a:rPr b="1" lang="es">
                <a:solidFill>
                  <a:srgbClr val="212121"/>
                </a:solidFill>
                <a:highlight>
                  <a:srgbClr val="FFFFFF"/>
                </a:highlight>
              </a:rPr>
              <a:t>OBJETIVOS</a:t>
            </a:r>
            <a:endParaRPr b="1">
              <a:solidFill>
                <a:srgbClr val="212121"/>
              </a:solidFill>
              <a:highlight>
                <a:srgbClr val="FFFFFF"/>
              </a:highlight>
            </a:endParaRPr>
          </a:p>
          <a:p>
            <a:pPr indent="-311308" lvl="0" marL="457200" rtl="0" algn="just">
              <a:lnSpc>
                <a:spcPct val="150000"/>
              </a:lnSpc>
              <a:spcBef>
                <a:spcPts val="1200"/>
              </a:spcBef>
              <a:spcAft>
                <a:spcPts val="0"/>
              </a:spcAft>
              <a:buClr>
                <a:srgbClr val="212121"/>
              </a:buClr>
              <a:buSzPct val="100000"/>
              <a:buChar char="○"/>
            </a:pPr>
            <a:r>
              <a:rPr lang="es" sz="1408">
                <a:solidFill>
                  <a:srgbClr val="212121"/>
                </a:solidFill>
                <a:highlight>
                  <a:schemeClr val="lt1"/>
                </a:highlight>
              </a:rPr>
              <a:t>Comprobar si es posible hacer una caracterización del perfil de los compradores para segmentar la cartera de una forma más adecuada.</a:t>
            </a:r>
            <a:endParaRPr sz="1408">
              <a:solidFill>
                <a:srgbClr val="212121"/>
              </a:solidFill>
              <a:highlight>
                <a:schemeClr val="lt1"/>
              </a:highlight>
            </a:endParaRPr>
          </a:p>
          <a:p>
            <a:pPr indent="-311308" lvl="0" marL="457200" rtl="0" algn="just">
              <a:lnSpc>
                <a:spcPct val="150000"/>
              </a:lnSpc>
              <a:spcBef>
                <a:spcPts val="0"/>
              </a:spcBef>
              <a:spcAft>
                <a:spcPts val="0"/>
              </a:spcAft>
              <a:buClr>
                <a:srgbClr val="212121"/>
              </a:buClr>
              <a:buSzPct val="100000"/>
              <a:buChar char="○"/>
            </a:pPr>
            <a:r>
              <a:rPr lang="es" sz="1408">
                <a:solidFill>
                  <a:srgbClr val="212121"/>
                </a:solidFill>
                <a:highlight>
                  <a:schemeClr val="lt1"/>
                </a:highlight>
              </a:rPr>
              <a:t>Implementar acciones concretas que deriven en un mayor revenue para la empresa.</a:t>
            </a:r>
            <a:endParaRPr sz="1408">
              <a:solidFill>
                <a:srgbClr val="212121"/>
              </a:solidFill>
              <a:highlight>
                <a:schemeClr val="lt1"/>
              </a:highlight>
            </a:endParaRPr>
          </a:p>
          <a:p>
            <a:pPr indent="-311308" lvl="0" marL="457200" rtl="0" algn="just">
              <a:lnSpc>
                <a:spcPct val="150000"/>
              </a:lnSpc>
              <a:spcBef>
                <a:spcPts val="0"/>
              </a:spcBef>
              <a:spcAft>
                <a:spcPts val="0"/>
              </a:spcAft>
              <a:buClr>
                <a:srgbClr val="212121"/>
              </a:buClr>
              <a:buSzPct val="100000"/>
              <a:buChar char="○"/>
            </a:pPr>
            <a:r>
              <a:rPr lang="es" sz="1408">
                <a:solidFill>
                  <a:srgbClr val="212121"/>
                </a:solidFill>
                <a:highlight>
                  <a:srgbClr val="FFFFFF"/>
                </a:highlight>
              </a:rPr>
              <a:t>Buscar un algoritmo que permita clasificar eficazmente nuevos clientes que se sumen a la cartera de la empresa</a:t>
            </a:r>
            <a:endParaRPr sz="1408">
              <a:solidFill>
                <a:srgbClr val="212121"/>
              </a:solidFill>
              <a:highlight>
                <a:srgbClr val="FFFFFF"/>
              </a:highlight>
            </a:endParaRPr>
          </a:p>
          <a:p>
            <a:pPr indent="0" lvl="0" marL="457200" rtl="0" algn="just">
              <a:lnSpc>
                <a:spcPct val="150000"/>
              </a:lnSpc>
              <a:spcBef>
                <a:spcPts val="1200"/>
              </a:spcBef>
              <a:spcAft>
                <a:spcPts val="0"/>
              </a:spcAft>
              <a:buNone/>
            </a:pPr>
            <a:r>
              <a:t/>
            </a:r>
            <a:endParaRPr sz="1200">
              <a:solidFill>
                <a:schemeClr val="dk2"/>
              </a:solidFill>
            </a:endParaRPr>
          </a:p>
          <a:p>
            <a:pPr indent="0" lvl="0" marL="457200" rtl="0" algn="just">
              <a:lnSpc>
                <a:spcPct val="100000"/>
              </a:lnSpc>
              <a:spcBef>
                <a:spcPts val="1200"/>
              </a:spcBef>
              <a:spcAft>
                <a:spcPts val="1200"/>
              </a:spcAft>
              <a:buNone/>
            </a:pPr>
            <a:r>
              <a:t/>
            </a:r>
            <a:endParaRPr b="1"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729450" y="1318650"/>
            <a:ext cx="8049600" cy="23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940"/>
              <a:t>ANÁLISIS EXPLORATORIO (EDA)</a:t>
            </a:r>
            <a:endParaRPr sz="294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a:t>¿Cómo se </a:t>
            </a:r>
            <a:r>
              <a:rPr lang="es"/>
              <a:t>compone</a:t>
            </a:r>
            <a:r>
              <a:rPr b="0" lang="es"/>
              <a:t> la cartera de clientes?</a:t>
            </a:r>
            <a:endParaRPr b="0"/>
          </a:p>
        </p:txBody>
      </p:sp>
      <p:sp>
        <p:nvSpPr>
          <p:cNvPr id="341" name="Google Shape;341;p24"/>
          <p:cNvSpPr txBox="1"/>
          <p:nvPr>
            <p:ph idx="1" type="body"/>
          </p:nvPr>
        </p:nvSpPr>
        <p:spPr>
          <a:xfrm>
            <a:off x="729450" y="1909800"/>
            <a:ext cx="4004700" cy="2586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1200">
                <a:solidFill>
                  <a:schemeClr val="dk2"/>
                </a:solidFill>
              </a:rPr>
              <a:t>AFILIACIÓN</a:t>
            </a:r>
            <a:endParaRPr b="1" sz="1200">
              <a:solidFill>
                <a:schemeClr val="dk2"/>
              </a:solidFill>
            </a:endParaRPr>
          </a:p>
          <a:p>
            <a:pPr indent="0" lvl="0" marL="0" rtl="0" algn="just">
              <a:lnSpc>
                <a:spcPct val="150000"/>
              </a:lnSpc>
              <a:spcBef>
                <a:spcPts val="1200"/>
              </a:spcBef>
              <a:spcAft>
                <a:spcPts val="0"/>
              </a:spcAft>
              <a:buNone/>
            </a:pPr>
            <a:r>
              <a:rPr lang="es" sz="1200">
                <a:solidFill>
                  <a:schemeClr val="dk2"/>
                </a:solidFill>
              </a:rPr>
              <a:t>El programa de afiliación cuenta con 4 tipos de asociados: Tin, Silver, Gold, Platinum.</a:t>
            </a:r>
            <a:endParaRPr sz="1200">
              <a:solidFill>
                <a:schemeClr val="dk2"/>
              </a:solidFill>
            </a:endParaRPr>
          </a:p>
          <a:p>
            <a:pPr indent="-304800" lvl="0" marL="457200" rtl="0" algn="just">
              <a:lnSpc>
                <a:spcPct val="150000"/>
              </a:lnSpc>
              <a:spcBef>
                <a:spcPts val="1200"/>
              </a:spcBef>
              <a:spcAft>
                <a:spcPts val="0"/>
              </a:spcAft>
              <a:buClr>
                <a:schemeClr val="dk2"/>
              </a:buClr>
              <a:buSzPts val="1200"/>
              <a:buChar char="●"/>
            </a:pPr>
            <a:r>
              <a:rPr b="1" lang="es" sz="1200">
                <a:solidFill>
                  <a:schemeClr val="dk2"/>
                </a:solidFill>
              </a:rPr>
              <a:t>Silver </a:t>
            </a:r>
            <a:r>
              <a:rPr lang="es" sz="1200">
                <a:solidFill>
                  <a:schemeClr val="dk2"/>
                </a:solidFill>
              </a:rPr>
              <a:t>es el segmento con </a:t>
            </a:r>
            <a:r>
              <a:rPr b="1" lang="es" sz="1200">
                <a:solidFill>
                  <a:schemeClr val="dk2"/>
                </a:solidFill>
              </a:rPr>
              <a:t>mayor</a:t>
            </a:r>
            <a:r>
              <a:rPr lang="es" sz="1200">
                <a:solidFill>
                  <a:schemeClr val="dk2"/>
                </a:solidFill>
              </a:rPr>
              <a:t> porcentaje de clientes;</a:t>
            </a:r>
            <a:endParaRPr sz="1200">
              <a:solidFill>
                <a:schemeClr val="dk2"/>
              </a:solidFill>
            </a:endParaRPr>
          </a:p>
          <a:p>
            <a:pPr indent="-304800" lvl="0" marL="457200" rtl="0" algn="just">
              <a:lnSpc>
                <a:spcPct val="150000"/>
              </a:lnSpc>
              <a:spcBef>
                <a:spcPts val="0"/>
              </a:spcBef>
              <a:spcAft>
                <a:spcPts val="0"/>
              </a:spcAft>
              <a:buClr>
                <a:schemeClr val="dk2"/>
              </a:buClr>
              <a:buSzPts val="1200"/>
              <a:buChar char="●"/>
            </a:pPr>
            <a:r>
              <a:rPr b="1" lang="es" sz="1200">
                <a:solidFill>
                  <a:schemeClr val="dk2"/>
                </a:solidFill>
              </a:rPr>
              <a:t>Tin y Gold </a:t>
            </a:r>
            <a:r>
              <a:rPr lang="es" sz="1200">
                <a:solidFill>
                  <a:schemeClr val="dk2"/>
                </a:solidFill>
              </a:rPr>
              <a:t>se encuentran levemente por debajo;</a:t>
            </a:r>
            <a:endParaRPr sz="1200">
              <a:solidFill>
                <a:schemeClr val="dk2"/>
              </a:solidFill>
            </a:endParaRPr>
          </a:p>
          <a:p>
            <a:pPr indent="-304800" lvl="0" marL="457200" rtl="0" algn="just">
              <a:lnSpc>
                <a:spcPct val="150000"/>
              </a:lnSpc>
              <a:spcBef>
                <a:spcPts val="0"/>
              </a:spcBef>
              <a:spcAft>
                <a:spcPts val="0"/>
              </a:spcAft>
              <a:buClr>
                <a:schemeClr val="dk2"/>
              </a:buClr>
              <a:buSzPts val="1200"/>
              <a:buChar char="●"/>
            </a:pPr>
            <a:r>
              <a:rPr b="1" lang="es" sz="1200">
                <a:solidFill>
                  <a:schemeClr val="dk2"/>
                </a:solidFill>
              </a:rPr>
              <a:t>Platinum </a:t>
            </a:r>
            <a:r>
              <a:rPr lang="es" sz="1200">
                <a:solidFill>
                  <a:schemeClr val="dk2"/>
                </a:solidFill>
              </a:rPr>
              <a:t>es el segmento </a:t>
            </a:r>
            <a:r>
              <a:rPr b="1" lang="es" sz="1200">
                <a:solidFill>
                  <a:schemeClr val="dk2"/>
                </a:solidFill>
              </a:rPr>
              <a:t>más pequeño.</a:t>
            </a:r>
            <a:endParaRPr b="1" sz="1200">
              <a:solidFill>
                <a:schemeClr val="dk2"/>
              </a:solidFill>
            </a:endParaRPr>
          </a:p>
        </p:txBody>
      </p:sp>
      <p:pic>
        <p:nvPicPr>
          <p:cNvPr id="342" name="Google Shape;342;p24"/>
          <p:cNvPicPr preferRelativeResize="0"/>
          <p:nvPr/>
        </p:nvPicPr>
        <p:blipFill>
          <a:blip r:embed="rId3">
            <a:alphaModFix/>
          </a:blip>
          <a:stretch>
            <a:fillRect/>
          </a:stretch>
        </p:blipFill>
        <p:spPr>
          <a:xfrm>
            <a:off x="4907050" y="1906375"/>
            <a:ext cx="3750803"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a:t>¿Cómo se </a:t>
            </a:r>
            <a:r>
              <a:rPr lang="es"/>
              <a:t>compone</a:t>
            </a:r>
            <a:r>
              <a:rPr b="0" lang="es"/>
              <a:t> la cartera de clientes?</a:t>
            </a:r>
            <a:endParaRPr b="0"/>
          </a:p>
        </p:txBody>
      </p:sp>
      <p:sp>
        <p:nvSpPr>
          <p:cNvPr id="348" name="Google Shape;348;p25"/>
          <p:cNvSpPr txBox="1"/>
          <p:nvPr>
            <p:ph idx="1" type="body"/>
          </p:nvPr>
        </p:nvSpPr>
        <p:spPr>
          <a:xfrm>
            <a:off x="729450" y="1909800"/>
            <a:ext cx="4004700" cy="2586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a:solidFill>
                  <a:schemeClr val="dk2"/>
                </a:solidFill>
              </a:rPr>
              <a:t>GÉNERO</a:t>
            </a:r>
            <a:endParaRPr b="1">
              <a:solidFill>
                <a:schemeClr val="dk2"/>
              </a:solidFill>
            </a:endParaRPr>
          </a:p>
          <a:p>
            <a:pPr indent="-304800" lvl="0" marL="457200" rtl="0" algn="just">
              <a:lnSpc>
                <a:spcPct val="150000"/>
              </a:lnSpc>
              <a:spcBef>
                <a:spcPts val="1200"/>
              </a:spcBef>
              <a:spcAft>
                <a:spcPts val="0"/>
              </a:spcAft>
              <a:buClr>
                <a:schemeClr val="dk2"/>
              </a:buClr>
              <a:buSzPts val="1200"/>
              <a:buChar char="○"/>
            </a:pPr>
            <a:r>
              <a:rPr lang="es" sz="1200">
                <a:solidFill>
                  <a:schemeClr val="dk2"/>
                </a:solidFill>
              </a:rPr>
              <a:t>El segmento de </a:t>
            </a:r>
            <a:r>
              <a:rPr b="1" lang="es" sz="1200">
                <a:solidFill>
                  <a:schemeClr val="dk2"/>
                </a:solidFill>
              </a:rPr>
              <a:t>mujeres </a:t>
            </a:r>
            <a:r>
              <a:rPr lang="es" sz="1200">
                <a:solidFill>
                  <a:schemeClr val="dk2"/>
                </a:solidFill>
              </a:rPr>
              <a:t>representa el </a:t>
            </a:r>
            <a:r>
              <a:rPr b="1" lang="es" sz="1200">
                <a:solidFill>
                  <a:schemeClr val="dk2"/>
                </a:solidFill>
              </a:rPr>
              <a:t>55%</a:t>
            </a:r>
            <a:r>
              <a:rPr lang="es" sz="1200">
                <a:solidFill>
                  <a:schemeClr val="dk2"/>
                </a:solidFill>
              </a:rPr>
              <a:t> de la cartera;</a:t>
            </a:r>
            <a:endParaRPr sz="1200">
              <a:solidFill>
                <a:schemeClr val="dk2"/>
              </a:solidFill>
            </a:endParaRPr>
          </a:p>
          <a:p>
            <a:pPr indent="-304800" lvl="0" marL="457200" rtl="0" algn="just">
              <a:lnSpc>
                <a:spcPct val="150000"/>
              </a:lnSpc>
              <a:spcBef>
                <a:spcPts val="0"/>
              </a:spcBef>
              <a:spcAft>
                <a:spcPts val="0"/>
              </a:spcAft>
              <a:buClr>
                <a:schemeClr val="dk2"/>
              </a:buClr>
              <a:buSzPts val="1200"/>
              <a:buChar char="○"/>
            </a:pPr>
            <a:r>
              <a:rPr lang="es" sz="1200">
                <a:solidFill>
                  <a:schemeClr val="dk2"/>
                </a:solidFill>
              </a:rPr>
              <a:t>Los </a:t>
            </a:r>
            <a:r>
              <a:rPr b="1" lang="es" sz="1200">
                <a:solidFill>
                  <a:schemeClr val="dk2"/>
                </a:solidFill>
              </a:rPr>
              <a:t>hombres </a:t>
            </a:r>
            <a:r>
              <a:rPr lang="es" sz="1200">
                <a:solidFill>
                  <a:schemeClr val="dk2"/>
                </a:solidFill>
              </a:rPr>
              <a:t>representan el </a:t>
            </a:r>
            <a:r>
              <a:rPr b="1" lang="es" sz="1200">
                <a:solidFill>
                  <a:schemeClr val="dk2"/>
                </a:solidFill>
              </a:rPr>
              <a:t>25%;</a:t>
            </a:r>
            <a:endParaRPr b="1" sz="1200">
              <a:solidFill>
                <a:schemeClr val="dk2"/>
              </a:solidFill>
            </a:endParaRPr>
          </a:p>
          <a:p>
            <a:pPr indent="-304800" lvl="0" marL="457200" rtl="0" algn="just">
              <a:lnSpc>
                <a:spcPct val="150000"/>
              </a:lnSpc>
              <a:spcBef>
                <a:spcPts val="0"/>
              </a:spcBef>
              <a:spcAft>
                <a:spcPts val="0"/>
              </a:spcAft>
              <a:buClr>
                <a:schemeClr val="dk2"/>
              </a:buClr>
              <a:buSzPts val="1200"/>
              <a:buChar char="○"/>
            </a:pPr>
            <a:r>
              <a:rPr lang="es" sz="1200">
                <a:solidFill>
                  <a:schemeClr val="dk2"/>
                </a:solidFill>
              </a:rPr>
              <a:t>Un </a:t>
            </a:r>
            <a:r>
              <a:rPr b="1" lang="es" sz="1200">
                <a:solidFill>
                  <a:schemeClr val="dk2"/>
                </a:solidFill>
              </a:rPr>
              <a:t>19%</a:t>
            </a:r>
            <a:r>
              <a:rPr lang="es" sz="1200">
                <a:solidFill>
                  <a:schemeClr val="dk2"/>
                </a:solidFill>
              </a:rPr>
              <a:t> de la cartera no ha detallado su género (U).</a:t>
            </a:r>
            <a:endParaRPr sz="1200">
              <a:solidFill>
                <a:schemeClr val="dk2"/>
              </a:solidFill>
            </a:endParaRPr>
          </a:p>
        </p:txBody>
      </p:sp>
      <p:pic>
        <p:nvPicPr>
          <p:cNvPr id="349" name="Google Shape;349;p25"/>
          <p:cNvPicPr preferRelativeResize="0"/>
          <p:nvPr/>
        </p:nvPicPr>
        <p:blipFill>
          <a:blip r:embed="rId3">
            <a:alphaModFix/>
          </a:blip>
          <a:stretch>
            <a:fillRect/>
          </a:stretch>
        </p:blipFill>
        <p:spPr>
          <a:xfrm>
            <a:off x="4833450" y="1853850"/>
            <a:ext cx="3584711"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a:t>¿Cómo se </a:t>
            </a:r>
            <a:r>
              <a:rPr lang="es"/>
              <a:t>compone</a:t>
            </a:r>
            <a:r>
              <a:rPr b="0" lang="es"/>
              <a:t> la cartera de clientes?</a:t>
            </a:r>
            <a:endParaRPr b="0"/>
          </a:p>
        </p:txBody>
      </p:sp>
      <p:sp>
        <p:nvSpPr>
          <p:cNvPr id="355" name="Google Shape;355;p26"/>
          <p:cNvSpPr txBox="1"/>
          <p:nvPr>
            <p:ph idx="1" type="body"/>
          </p:nvPr>
        </p:nvSpPr>
        <p:spPr>
          <a:xfrm>
            <a:off x="729450" y="1757400"/>
            <a:ext cx="4061700" cy="27003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b="1" lang="es" sz="1200">
                <a:solidFill>
                  <a:schemeClr val="dk2"/>
                </a:solidFill>
              </a:rPr>
              <a:t>DISTRIBUCIÓN REGIONAL</a:t>
            </a:r>
            <a:endParaRPr b="1" sz="1200">
              <a:solidFill>
                <a:schemeClr val="dk2"/>
              </a:solidFill>
            </a:endParaRPr>
          </a:p>
          <a:p>
            <a:pPr indent="-304800" lvl="0" marL="457200" rtl="0" algn="just">
              <a:lnSpc>
                <a:spcPct val="150000"/>
              </a:lnSpc>
              <a:spcBef>
                <a:spcPts val="1200"/>
              </a:spcBef>
              <a:spcAft>
                <a:spcPts val="0"/>
              </a:spcAft>
              <a:buClr>
                <a:schemeClr val="dk2"/>
              </a:buClr>
              <a:buSzPts val="1200"/>
              <a:buChar char="○"/>
            </a:pPr>
            <a:r>
              <a:rPr b="1" lang="es" sz="1200">
                <a:solidFill>
                  <a:schemeClr val="dk2"/>
                </a:solidFill>
              </a:rPr>
              <a:t>South East</a:t>
            </a:r>
            <a:r>
              <a:rPr lang="es" sz="1200">
                <a:solidFill>
                  <a:schemeClr val="dk2"/>
                </a:solidFill>
              </a:rPr>
              <a:t> (Inglaterra) es la región con </a:t>
            </a:r>
            <a:r>
              <a:rPr b="1" lang="es" sz="1200">
                <a:solidFill>
                  <a:schemeClr val="dk2"/>
                </a:solidFill>
              </a:rPr>
              <a:t>mayor concentración</a:t>
            </a:r>
            <a:r>
              <a:rPr lang="es" sz="1200">
                <a:solidFill>
                  <a:schemeClr val="dk2"/>
                </a:solidFill>
              </a:rPr>
              <a:t> de clientes, en tanto </a:t>
            </a:r>
            <a:r>
              <a:rPr b="1" lang="es" sz="1200">
                <a:solidFill>
                  <a:schemeClr val="dk2"/>
                </a:solidFill>
              </a:rPr>
              <a:t>South West</a:t>
            </a:r>
            <a:r>
              <a:rPr lang="es" sz="1200">
                <a:solidFill>
                  <a:schemeClr val="dk2"/>
                </a:solidFill>
              </a:rPr>
              <a:t> (Gales) se muestra con la </a:t>
            </a:r>
            <a:r>
              <a:rPr b="1" lang="es" sz="1200">
                <a:solidFill>
                  <a:schemeClr val="dk2"/>
                </a:solidFill>
              </a:rPr>
              <a:t>menor concentración;</a:t>
            </a:r>
            <a:endParaRPr b="1" sz="1200">
              <a:solidFill>
                <a:schemeClr val="dk2"/>
              </a:solidFill>
            </a:endParaRPr>
          </a:p>
          <a:p>
            <a:pPr indent="-304800" lvl="0" marL="457200" rtl="0" algn="just">
              <a:lnSpc>
                <a:spcPct val="150000"/>
              </a:lnSpc>
              <a:spcBef>
                <a:spcPts val="0"/>
              </a:spcBef>
              <a:spcAft>
                <a:spcPts val="0"/>
              </a:spcAft>
              <a:buClr>
                <a:schemeClr val="dk2"/>
              </a:buClr>
              <a:buSzPts val="1200"/>
              <a:buChar char="○"/>
            </a:pPr>
            <a:r>
              <a:rPr lang="es" sz="1200">
                <a:solidFill>
                  <a:schemeClr val="dk2"/>
                </a:solidFill>
              </a:rPr>
              <a:t>El status </a:t>
            </a:r>
            <a:r>
              <a:rPr b="1" lang="es" sz="1200">
                <a:solidFill>
                  <a:schemeClr val="dk2"/>
                </a:solidFill>
              </a:rPr>
              <a:t>Silver </a:t>
            </a:r>
            <a:r>
              <a:rPr lang="es" sz="1200">
                <a:solidFill>
                  <a:schemeClr val="dk2"/>
                </a:solidFill>
              </a:rPr>
              <a:t>representa el </a:t>
            </a:r>
            <a:r>
              <a:rPr b="1" lang="es" sz="1200">
                <a:solidFill>
                  <a:schemeClr val="dk2"/>
                </a:solidFill>
              </a:rPr>
              <a:t>mayor porcentaje</a:t>
            </a:r>
            <a:r>
              <a:rPr lang="es" sz="1200">
                <a:solidFill>
                  <a:schemeClr val="dk2"/>
                </a:solidFill>
              </a:rPr>
              <a:t> de clientes a lo largo de </a:t>
            </a:r>
            <a:r>
              <a:rPr b="1" lang="es" sz="1200">
                <a:solidFill>
                  <a:schemeClr val="dk2"/>
                </a:solidFill>
              </a:rPr>
              <a:t>todas las regiones;</a:t>
            </a:r>
            <a:endParaRPr b="1" sz="1200">
              <a:solidFill>
                <a:schemeClr val="dk2"/>
              </a:solidFill>
            </a:endParaRPr>
          </a:p>
          <a:p>
            <a:pPr indent="-304800" lvl="0" marL="457200" rtl="0" algn="just">
              <a:lnSpc>
                <a:spcPct val="150000"/>
              </a:lnSpc>
              <a:spcBef>
                <a:spcPts val="0"/>
              </a:spcBef>
              <a:spcAft>
                <a:spcPts val="0"/>
              </a:spcAft>
              <a:buClr>
                <a:schemeClr val="dk2"/>
              </a:buClr>
              <a:buSzPts val="1200"/>
              <a:buChar char="○"/>
            </a:pPr>
            <a:r>
              <a:rPr lang="es" sz="1200">
                <a:solidFill>
                  <a:schemeClr val="dk2"/>
                </a:solidFill>
              </a:rPr>
              <a:t>Las regiones con </a:t>
            </a:r>
            <a:r>
              <a:rPr b="1" lang="es" sz="1200">
                <a:solidFill>
                  <a:schemeClr val="dk2"/>
                </a:solidFill>
              </a:rPr>
              <a:t>menor porcentaje</a:t>
            </a:r>
            <a:r>
              <a:rPr lang="es" sz="1200">
                <a:solidFill>
                  <a:schemeClr val="dk2"/>
                </a:solidFill>
              </a:rPr>
              <a:t> de clientes </a:t>
            </a:r>
            <a:r>
              <a:rPr b="1" lang="es" sz="1200">
                <a:solidFill>
                  <a:schemeClr val="dk2"/>
                </a:solidFill>
              </a:rPr>
              <a:t>carecen</a:t>
            </a:r>
            <a:r>
              <a:rPr lang="es" sz="1200">
                <a:solidFill>
                  <a:schemeClr val="dk2"/>
                </a:solidFill>
              </a:rPr>
              <a:t> de miembros </a:t>
            </a:r>
            <a:r>
              <a:rPr b="1" lang="es" sz="1200">
                <a:solidFill>
                  <a:schemeClr val="dk2"/>
                </a:solidFill>
              </a:rPr>
              <a:t>Platinum </a:t>
            </a:r>
            <a:r>
              <a:rPr lang="es" sz="1200">
                <a:solidFill>
                  <a:schemeClr val="dk2"/>
                </a:solidFill>
              </a:rPr>
              <a:t>en su composición.</a:t>
            </a:r>
            <a:endParaRPr sz="1200">
              <a:solidFill>
                <a:schemeClr val="dk2"/>
              </a:solidFill>
            </a:endParaRPr>
          </a:p>
        </p:txBody>
      </p:sp>
      <p:pic>
        <p:nvPicPr>
          <p:cNvPr id="356" name="Google Shape;356;p26"/>
          <p:cNvPicPr preferRelativeResize="0"/>
          <p:nvPr/>
        </p:nvPicPr>
        <p:blipFill>
          <a:blip r:embed="rId3">
            <a:alphaModFix/>
          </a:blip>
          <a:stretch>
            <a:fillRect/>
          </a:stretch>
        </p:blipFill>
        <p:spPr>
          <a:xfrm>
            <a:off x="4865475" y="1853850"/>
            <a:ext cx="3989651"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a:t>¿Cómo se </a:t>
            </a:r>
            <a:r>
              <a:rPr lang="es"/>
              <a:t>distribuye</a:t>
            </a:r>
            <a:r>
              <a:rPr b="0" lang="es"/>
              <a:t> el gasto de los clientes?</a:t>
            </a:r>
            <a:endParaRPr b="0"/>
          </a:p>
        </p:txBody>
      </p:sp>
      <p:sp>
        <p:nvSpPr>
          <p:cNvPr id="362" name="Google Shape;362;p27"/>
          <p:cNvSpPr txBox="1"/>
          <p:nvPr>
            <p:ph idx="1" type="body"/>
          </p:nvPr>
        </p:nvSpPr>
        <p:spPr>
          <a:xfrm>
            <a:off x="729450" y="1986000"/>
            <a:ext cx="4004700" cy="22611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b="1" lang="es" sz="1200">
                <a:solidFill>
                  <a:schemeClr val="dk2"/>
                </a:solidFill>
              </a:rPr>
              <a:t>AFILIACIÓN</a:t>
            </a:r>
            <a:endParaRPr b="1" sz="1200">
              <a:solidFill>
                <a:schemeClr val="dk2"/>
              </a:solidFill>
            </a:endParaRPr>
          </a:p>
          <a:p>
            <a:pPr indent="-304800" lvl="0" marL="457200" rtl="0" algn="just">
              <a:lnSpc>
                <a:spcPct val="150000"/>
              </a:lnSpc>
              <a:spcBef>
                <a:spcPts val="1200"/>
              </a:spcBef>
              <a:spcAft>
                <a:spcPts val="0"/>
              </a:spcAft>
              <a:buClr>
                <a:schemeClr val="dk2"/>
              </a:buClr>
              <a:buSzPts val="1200"/>
              <a:buChar char="○"/>
            </a:pPr>
            <a:r>
              <a:rPr lang="es" sz="1200">
                <a:solidFill>
                  <a:schemeClr val="dk2"/>
                </a:solidFill>
              </a:rPr>
              <a:t>Miembros </a:t>
            </a:r>
            <a:r>
              <a:rPr b="1" lang="es" sz="1200">
                <a:solidFill>
                  <a:schemeClr val="dk2"/>
                </a:solidFill>
              </a:rPr>
              <a:t>Platinum </a:t>
            </a:r>
            <a:r>
              <a:rPr lang="es" sz="1200">
                <a:solidFill>
                  <a:schemeClr val="dk2"/>
                </a:solidFill>
              </a:rPr>
              <a:t>evidencian un </a:t>
            </a:r>
            <a:r>
              <a:rPr b="1" lang="es" sz="1200">
                <a:solidFill>
                  <a:schemeClr val="dk2"/>
                </a:solidFill>
              </a:rPr>
              <a:t>mayor </a:t>
            </a:r>
            <a:r>
              <a:rPr lang="es" sz="1200">
                <a:solidFill>
                  <a:schemeClr val="dk2"/>
                </a:solidFill>
              </a:rPr>
              <a:t>nivel de </a:t>
            </a:r>
            <a:r>
              <a:rPr b="1" lang="es" sz="1200">
                <a:solidFill>
                  <a:schemeClr val="dk2"/>
                </a:solidFill>
              </a:rPr>
              <a:t>gasto </a:t>
            </a:r>
            <a:r>
              <a:rPr lang="es" sz="1200">
                <a:solidFill>
                  <a:schemeClr val="dk2"/>
                </a:solidFill>
              </a:rPr>
              <a:t>aunque también una </a:t>
            </a:r>
            <a:r>
              <a:rPr b="1" lang="es" sz="1200">
                <a:solidFill>
                  <a:schemeClr val="dk2"/>
                </a:solidFill>
              </a:rPr>
              <a:t>mayor variabilidad</a:t>
            </a:r>
            <a:r>
              <a:rPr lang="es" sz="1200">
                <a:solidFill>
                  <a:schemeClr val="dk2"/>
                </a:solidFill>
              </a:rPr>
              <a:t> del mismo;</a:t>
            </a:r>
            <a:endParaRPr sz="1200">
              <a:solidFill>
                <a:schemeClr val="dk2"/>
              </a:solidFill>
            </a:endParaRPr>
          </a:p>
          <a:p>
            <a:pPr indent="-304800" lvl="0" marL="457200" rtl="0" algn="just">
              <a:lnSpc>
                <a:spcPct val="150000"/>
              </a:lnSpc>
              <a:spcBef>
                <a:spcPts val="0"/>
              </a:spcBef>
              <a:spcAft>
                <a:spcPts val="0"/>
              </a:spcAft>
              <a:buClr>
                <a:schemeClr val="dk2"/>
              </a:buClr>
              <a:buSzPts val="1200"/>
              <a:buChar char="○"/>
            </a:pPr>
            <a:r>
              <a:rPr lang="es" sz="1200">
                <a:solidFill>
                  <a:schemeClr val="dk2"/>
                </a:solidFill>
              </a:rPr>
              <a:t>Miembros </a:t>
            </a:r>
            <a:r>
              <a:rPr b="1" lang="es" sz="1200">
                <a:solidFill>
                  <a:schemeClr val="dk2"/>
                </a:solidFill>
              </a:rPr>
              <a:t>Gold</a:t>
            </a:r>
            <a:r>
              <a:rPr lang="es" sz="1200">
                <a:solidFill>
                  <a:schemeClr val="dk2"/>
                </a:solidFill>
              </a:rPr>
              <a:t> y </a:t>
            </a:r>
            <a:r>
              <a:rPr b="1" lang="es" sz="1200">
                <a:solidFill>
                  <a:schemeClr val="dk2"/>
                </a:solidFill>
              </a:rPr>
              <a:t>Silver</a:t>
            </a:r>
            <a:r>
              <a:rPr lang="es" sz="1200">
                <a:solidFill>
                  <a:schemeClr val="dk2"/>
                </a:solidFill>
              </a:rPr>
              <a:t> muestran un </a:t>
            </a:r>
            <a:r>
              <a:rPr b="1" lang="es" sz="1200">
                <a:solidFill>
                  <a:schemeClr val="dk2"/>
                </a:solidFill>
              </a:rPr>
              <a:t>gasto </a:t>
            </a:r>
            <a:r>
              <a:rPr lang="es" sz="1200">
                <a:solidFill>
                  <a:schemeClr val="dk2"/>
                </a:solidFill>
              </a:rPr>
              <a:t>más </a:t>
            </a:r>
            <a:r>
              <a:rPr b="1" lang="es" sz="1200">
                <a:solidFill>
                  <a:schemeClr val="dk2"/>
                </a:solidFill>
              </a:rPr>
              <a:t>moderado </a:t>
            </a:r>
            <a:r>
              <a:rPr lang="es" sz="1200">
                <a:solidFill>
                  <a:schemeClr val="dk2"/>
                </a:solidFill>
              </a:rPr>
              <a:t>y </a:t>
            </a:r>
            <a:r>
              <a:rPr b="1" lang="es" sz="1200">
                <a:solidFill>
                  <a:schemeClr val="dk2"/>
                </a:solidFill>
              </a:rPr>
              <a:t>parejo;</a:t>
            </a:r>
            <a:endParaRPr b="1" sz="1200">
              <a:solidFill>
                <a:schemeClr val="dk2"/>
              </a:solidFill>
            </a:endParaRPr>
          </a:p>
          <a:p>
            <a:pPr indent="-304800" lvl="0" marL="457200" rtl="0" algn="just">
              <a:lnSpc>
                <a:spcPct val="150000"/>
              </a:lnSpc>
              <a:spcBef>
                <a:spcPts val="0"/>
              </a:spcBef>
              <a:spcAft>
                <a:spcPts val="0"/>
              </a:spcAft>
              <a:buClr>
                <a:schemeClr val="dk2"/>
              </a:buClr>
              <a:buSzPts val="1200"/>
              <a:buChar char="○"/>
            </a:pPr>
            <a:r>
              <a:rPr lang="es" sz="1200">
                <a:solidFill>
                  <a:schemeClr val="dk2"/>
                </a:solidFill>
              </a:rPr>
              <a:t>Miembros </a:t>
            </a:r>
            <a:r>
              <a:rPr b="1" lang="es" sz="1200">
                <a:solidFill>
                  <a:schemeClr val="dk2"/>
                </a:solidFill>
              </a:rPr>
              <a:t>Tin </a:t>
            </a:r>
            <a:r>
              <a:rPr lang="es" sz="1200">
                <a:solidFill>
                  <a:schemeClr val="dk2"/>
                </a:solidFill>
              </a:rPr>
              <a:t>gastan </a:t>
            </a:r>
            <a:r>
              <a:rPr b="1" lang="es" sz="1200">
                <a:solidFill>
                  <a:schemeClr val="dk2"/>
                </a:solidFill>
              </a:rPr>
              <a:t>montos muy pequeños</a:t>
            </a:r>
            <a:r>
              <a:rPr lang="es" sz="1200">
                <a:solidFill>
                  <a:schemeClr val="dk2"/>
                </a:solidFill>
              </a:rPr>
              <a:t> en comparación a los demás segmentos;</a:t>
            </a:r>
            <a:endParaRPr sz="1200">
              <a:solidFill>
                <a:schemeClr val="dk2"/>
              </a:solidFill>
            </a:endParaRPr>
          </a:p>
        </p:txBody>
      </p:sp>
      <p:pic>
        <p:nvPicPr>
          <p:cNvPr id="363" name="Google Shape;363;p27"/>
          <p:cNvPicPr preferRelativeResize="0"/>
          <p:nvPr/>
        </p:nvPicPr>
        <p:blipFill>
          <a:blip r:embed="rId3">
            <a:alphaModFix/>
          </a:blip>
          <a:stretch>
            <a:fillRect/>
          </a:stretch>
        </p:blipFill>
        <p:spPr>
          <a:xfrm>
            <a:off x="4806650" y="1998713"/>
            <a:ext cx="4105050" cy="25404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a:t>¿Cómo se </a:t>
            </a:r>
            <a:r>
              <a:rPr lang="es"/>
              <a:t>distribuye</a:t>
            </a:r>
            <a:r>
              <a:rPr b="0" lang="es"/>
              <a:t> el gasto de los clientes?</a:t>
            </a:r>
            <a:endParaRPr b="0"/>
          </a:p>
        </p:txBody>
      </p:sp>
      <p:sp>
        <p:nvSpPr>
          <p:cNvPr id="369" name="Google Shape;369;p28"/>
          <p:cNvSpPr txBox="1"/>
          <p:nvPr>
            <p:ph idx="1" type="body"/>
          </p:nvPr>
        </p:nvSpPr>
        <p:spPr>
          <a:xfrm>
            <a:off x="729450" y="1986000"/>
            <a:ext cx="4004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1200">
                <a:solidFill>
                  <a:schemeClr val="dk2"/>
                </a:solidFill>
              </a:rPr>
              <a:t>GÉNERO Y CONSUMO</a:t>
            </a:r>
            <a:endParaRPr b="1" sz="1200">
              <a:solidFill>
                <a:schemeClr val="dk2"/>
              </a:solidFill>
            </a:endParaRPr>
          </a:p>
          <a:p>
            <a:pPr indent="-304800" lvl="0" marL="457200" rtl="0" algn="just">
              <a:lnSpc>
                <a:spcPct val="150000"/>
              </a:lnSpc>
              <a:spcBef>
                <a:spcPts val="1200"/>
              </a:spcBef>
              <a:spcAft>
                <a:spcPts val="0"/>
              </a:spcAft>
              <a:buClr>
                <a:schemeClr val="dk2"/>
              </a:buClr>
              <a:buSzPts val="1200"/>
              <a:buChar char="○"/>
            </a:pPr>
            <a:r>
              <a:rPr lang="es" sz="1200">
                <a:solidFill>
                  <a:schemeClr val="dk2"/>
                </a:solidFill>
              </a:rPr>
              <a:t>Quienes </a:t>
            </a:r>
            <a:r>
              <a:rPr b="1" lang="es" sz="1200">
                <a:solidFill>
                  <a:schemeClr val="dk2"/>
                </a:solidFill>
              </a:rPr>
              <a:t>consumen </a:t>
            </a:r>
            <a:r>
              <a:rPr lang="es" sz="1200">
                <a:solidFill>
                  <a:schemeClr val="dk2"/>
                </a:solidFill>
              </a:rPr>
              <a:t>productos orgánicos (1) </a:t>
            </a:r>
            <a:r>
              <a:rPr b="1" lang="es" sz="1200">
                <a:solidFill>
                  <a:schemeClr val="dk2"/>
                </a:solidFill>
              </a:rPr>
              <a:t>gastan menos </a:t>
            </a:r>
            <a:r>
              <a:rPr lang="es" sz="1200">
                <a:solidFill>
                  <a:schemeClr val="dk2"/>
                </a:solidFill>
              </a:rPr>
              <a:t>dinero que quienes no lo hacen (0);</a:t>
            </a:r>
            <a:endParaRPr sz="1200">
              <a:solidFill>
                <a:schemeClr val="dk2"/>
              </a:solidFill>
            </a:endParaRPr>
          </a:p>
          <a:p>
            <a:pPr indent="-304800" lvl="0" marL="457200" rtl="0" algn="just">
              <a:lnSpc>
                <a:spcPct val="150000"/>
              </a:lnSpc>
              <a:spcBef>
                <a:spcPts val="0"/>
              </a:spcBef>
              <a:spcAft>
                <a:spcPts val="0"/>
              </a:spcAft>
              <a:buClr>
                <a:schemeClr val="dk2"/>
              </a:buClr>
              <a:buSzPts val="1200"/>
              <a:buChar char="○"/>
            </a:pPr>
            <a:r>
              <a:rPr b="1" lang="es" sz="1200">
                <a:solidFill>
                  <a:schemeClr val="dk2"/>
                </a:solidFill>
              </a:rPr>
              <a:t>No</a:t>
            </a:r>
            <a:r>
              <a:rPr lang="es" sz="1200">
                <a:solidFill>
                  <a:schemeClr val="dk2"/>
                </a:solidFill>
              </a:rPr>
              <a:t> se evidencian grandes </a:t>
            </a:r>
            <a:r>
              <a:rPr b="1" lang="es" sz="1200">
                <a:solidFill>
                  <a:schemeClr val="dk2"/>
                </a:solidFill>
              </a:rPr>
              <a:t>diferencias </a:t>
            </a:r>
            <a:r>
              <a:rPr lang="es" sz="1200">
                <a:solidFill>
                  <a:schemeClr val="dk2"/>
                </a:solidFill>
              </a:rPr>
              <a:t> de comportamiento en los distintos </a:t>
            </a:r>
            <a:r>
              <a:rPr b="1" lang="es" sz="1200">
                <a:solidFill>
                  <a:schemeClr val="dk2"/>
                </a:solidFill>
              </a:rPr>
              <a:t>géneros </a:t>
            </a:r>
            <a:r>
              <a:rPr lang="es" sz="1200">
                <a:solidFill>
                  <a:schemeClr val="dk2"/>
                </a:solidFill>
              </a:rPr>
              <a:t>analizados.</a:t>
            </a:r>
            <a:endParaRPr sz="1200">
              <a:solidFill>
                <a:schemeClr val="dk2"/>
              </a:solidFill>
            </a:endParaRPr>
          </a:p>
        </p:txBody>
      </p:sp>
      <p:pic>
        <p:nvPicPr>
          <p:cNvPr id="370" name="Google Shape;370;p28"/>
          <p:cNvPicPr preferRelativeResize="0"/>
          <p:nvPr/>
        </p:nvPicPr>
        <p:blipFill>
          <a:blip r:embed="rId3">
            <a:alphaModFix/>
          </a:blip>
          <a:stretch>
            <a:fillRect/>
          </a:stretch>
        </p:blipFill>
        <p:spPr>
          <a:xfrm>
            <a:off x="4734150" y="1955675"/>
            <a:ext cx="4105049" cy="2443833"/>
          </a:xfrm>
          <a:prstGeom prst="rect">
            <a:avLst/>
          </a:prstGeom>
          <a:noFill/>
          <a:ln>
            <a:noFill/>
          </a:ln>
        </p:spPr>
      </p:pic>
      <p:sp>
        <p:nvSpPr>
          <p:cNvPr id="371" name="Google Shape;371;p28"/>
          <p:cNvSpPr txBox="1"/>
          <p:nvPr/>
        </p:nvSpPr>
        <p:spPr>
          <a:xfrm>
            <a:off x="4810350" y="4250925"/>
            <a:ext cx="400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solidFill>
                  <a:schemeClr val="accent1"/>
                </a:solidFill>
                <a:latin typeface="Lato"/>
                <a:ea typeface="Lato"/>
                <a:cs typeface="Lato"/>
                <a:sym typeface="Lato"/>
              </a:rPr>
              <a:t>Nota: 1 indica que el cliente compra productos orgánicos ; 0 indica que no los compra</a:t>
            </a:r>
            <a:endParaRPr sz="8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729450" y="1318650"/>
            <a:ext cx="8049600" cy="23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940"/>
              <a:t>APLICACIÓN DE ALGORITMOS DE ML</a:t>
            </a:r>
            <a:endParaRPr sz="29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Primera etapa: K-Means</a:t>
            </a:r>
            <a:endParaRPr/>
          </a:p>
        </p:txBody>
      </p:sp>
      <p:sp>
        <p:nvSpPr>
          <p:cNvPr id="382" name="Google Shape;382;p30"/>
          <p:cNvSpPr txBox="1"/>
          <p:nvPr>
            <p:ph idx="1" type="body"/>
          </p:nvPr>
        </p:nvSpPr>
        <p:spPr>
          <a:xfrm>
            <a:off x="1303800" y="1380450"/>
            <a:ext cx="7030500" cy="2541600"/>
          </a:xfrm>
          <a:prstGeom prst="rect">
            <a:avLst/>
          </a:prstGeom>
        </p:spPr>
        <p:txBody>
          <a:bodyPr anchorCtr="0" anchor="t" bIns="91425" lIns="91425" spcFirstLastPara="1" rIns="91425" wrap="square" tIns="91425">
            <a:normAutofit/>
          </a:bodyPr>
          <a:lstStyle/>
          <a:p>
            <a:pPr indent="-311150" lvl="0" marL="457200" rtl="0" algn="l">
              <a:lnSpc>
                <a:spcPct val="130000"/>
              </a:lnSpc>
              <a:spcBef>
                <a:spcPts val="0"/>
              </a:spcBef>
              <a:spcAft>
                <a:spcPts val="0"/>
              </a:spcAft>
              <a:buSzPts val="1300"/>
              <a:buChar char="✓"/>
            </a:pPr>
            <a:r>
              <a:rPr lang="es"/>
              <a:t>Se corre inicialmente un modelo no supervisado, es decir, sin una variable objetivo / a predecir, con el fin de encontrar </a:t>
            </a:r>
            <a:r>
              <a:rPr lang="es">
                <a:solidFill>
                  <a:srgbClr val="212121"/>
                </a:solidFill>
                <a:highlight>
                  <a:srgbClr val="FFFFFF"/>
                </a:highlight>
              </a:rPr>
              <a:t>patrones en la información que permitan clasificar de </a:t>
            </a:r>
            <a:r>
              <a:rPr lang="es">
                <a:solidFill>
                  <a:srgbClr val="212121"/>
                </a:solidFill>
                <a:highlight>
                  <a:srgbClr val="FFFFFF"/>
                </a:highlight>
              </a:rPr>
              <a:t>algún</a:t>
            </a:r>
            <a:r>
              <a:rPr lang="es">
                <a:solidFill>
                  <a:srgbClr val="212121"/>
                </a:solidFill>
                <a:highlight>
                  <a:srgbClr val="FFFFFF"/>
                </a:highlight>
              </a:rPr>
              <a:t> modo a los clientes existentes en la base de datos.</a:t>
            </a:r>
            <a:endParaRPr>
              <a:solidFill>
                <a:srgbClr val="212121"/>
              </a:solidFill>
              <a:highlight>
                <a:srgbClr val="FFFFFF"/>
              </a:highlight>
            </a:endParaRPr>
          </a:p>
          <a:p>
            <a:pPr indent="0" lvl="0" marL="0" rtl="0" algn="l">
              <a:lnSpc>
                <a:spcPct val="130000"/>
              </a:lnSpc>
              <a:spcBef>
                <a:spcPts val="0"/>
              </a:spcBef>
              <a:spcAft>
                <a:spcPts val="0"/>
              </a:spcAft>
              <a:buNone/>
            </a:pPr>
            <a:r>
              <a:t/>
            </a:r>
            <a:endParaRPr>
              <a:solidFill>
                <a:srgbClr val="212121"/>
              </a:solidFill>
              <a:highlight>
                <a:srgbClr val="FFFFFF"/>
              </a:highlight>
            </a:endParaRPr>
          </a:p>
          <a:p>
            <a:pPr indent="-311150" lvl="0" marL="457200" rtl="0" algn="l">
              <a:lnSpc>
                <a:spcPct val="130000"/>
              </a:lnSpc>
              <a:spcBef>
                <a:spcPts val="0"/>
              </a:spcBef>
              <a:spcAft>
                <a:spcPts val="0"/>
              </a:spcAft>
              <a:buClr>
                <a:srgbClr val="212121"/>
              </a:buClr>
              <a:buSzPts val="1300"/>
              <a:buChar char="✓"/>
            </a:pPr>
            <a:r>
              <a:rPr lang="es">
                <a:solidFill>
                  <a:srgbClr val="212121"/>
                </a:solidFill>
                <a:highlight>
                  <a:srgbClr val="FFFFFF"/>
                </a:highlight>
              </a:rPr>
              <a:t>Se avanza con el K-Means y se divide la cartera en 3 grandes grupos: A, B y C</a:t>
            </a:r>
            <a:endParaRPr>
              <a:solidFill>
                <a:srgbClr val="212121"/>
              </a:solidFill>
              <a:highlight>
                <a:srgbClr val="FFFFFF"/>
              </a:highlight>
            </a:endParaRPr>
          </a:p>
        </p:txBody>
      </p:sp>
      <p:grpSp>
        <p:nvGrpSpPr>
          <p:cNvPr id="383" name="Google Shape;383;p30"/>
          <p:cNvGrpSpPr/>
          <p:nvPr/>
        </p:nvGrpSpPr>
        <p:grpSpPr>
          <a:xfrm>
            <a:off x="1840063" y="4243554"/>
            <a:ext cx="5957975" cy="643500"/>
            <a:chOff x="1593000" y="2322568"/>
            <a:chExt cx="5957975" cy="643500"/>
          </a:xfrm>
        </p:grpSpPr>
        <p:sp>
          <p:nvSpPr>
            <p:cNvPr id="384" name="Google Shape;384;p3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000">
                  <a:solidFill>
                    <a:srgbClr val="FFFFFF"/>
                  </a:solidFill>
                  <a:latin typeface="Roboto Medium"/>
                  <a:ea typeface="Roboto Medium"/>
                  <a:cs typeface="Roboto Medium"/>
                  <a:sym typeface="Roboto Medium"/>
                </a:rPr>
                <a:t>Consumo mixto</a:t>
              </a:r>
              <a:endParaRPr sz="1000">
                <a:solidFill>
                  <a:srgbClr val="FFFFFF"/>
                </a:solidFill>
                <a:latin typeface="Roboto"/>
                <a:ea typeface="Roboto"/>
                <a:cs typeface="Roboto"/>
                <a:sym typeface="Roboto"/>
              </a:endParaRPr>
            </a:p>
          </p:txBody>
        </p:sp>
        <p:sp>
          <p:nvSpPr>
            <p:cNvPr id="388" name="Google Shape;388;p30"/>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C</a:t>
              </a:r>
              <a:endParaRPr sz="2600">
                <a:solidFill>
                  <a:srgbClr val="FFFFFF"/>
                </a:solidFill>
                <a:latin typeface="Roboto Thin"/>
                <a:ea typeface="Roboto Thin"/>
                <a:cs typeface="Roboto Thin"/>
                <a:sym typeface="Roboto Thin"/>
              </a:endParaRPr>
            </a:p>
          </p:txBody>
        </p:sp>
        <p:sp>
          <p:nvSpPr>
            <p:cNvPr id="390" name="Google Shape;390;p3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s" sz="800">
                  <a:solidFill>
                    <a:srgbClr val="1B786E"/>
                  </a:solidFill>
                  <a:latin typeface="Roboto"/>
                  <a:ea typeface="Roboto"/>
                  <a:cs typeface="Roboto"/>
                  <a:sym typeface="Roboto"/>
                </a:rPr>
                <a:t>48% de la cartera compuesta por mujeres</a:t>
              </a:r>
              <a:r>
                <a:rPr lang="es" sz="800">
                  <a:solidFill>
                    <a:srgbClr val="1B786E"/>
                  </a:solidFill>
                  <a:latin typeface="Roboto"/>
                  <a:ea typeface="Roboto"/>
                  <a:cs typeface="Roboto"/>
                  <a:sym typeface="Roboto"/>
                </a:rPr>
                <a:t> </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s" sz="800">
                  <a:solidFill>
                    <a:srgbClr val="1B786E"/>
                  </a:solidFill>
                  <a:latin typeface="Roboto"/>
                  <a:ea typeface="Roboto"/>
                  <a:cs typeface="Roboto"/>
                  <a:sym typeface="Roboto"/>
                </a:rPr>
                <a:t>Miembros Gold mayormente, también Silver y Platinum</a:t>
              </a:r>
              <a:endParaRPr sz="800">
                <a:solidFill>
                  <a:srgbClr val="1B786E"/>
                </a:solidFill>
                <a:latin typeface="Roboto"/>
                <a:ea typeface="Roboto"/>
                <a:cs typeface="Roboto"/>
                <a:sym typeface="Roboto"/>
              </a:endParaRPr>
            </a:p>
          </p:txBody>
        </p:sp>
      </p:grpSp>
      <p:grpSp>
        <p:nvGrpSpPr>
          <p:cNvPr id="391" name="Google Shape;391;p30"/>
          <p:cNvGrpSpPr/>
          <p:nvPr/>
        </p:nvGrpSpPr>
        <p:grpSpPr>
          <a:xfrm>
            <a:off x="1840063" y="3588436"/>
            <a:ext cx="5957975" cy="643500"/>
            <a:chOff x="1593000" y="2322568"/>
            <a:chExt cx="5957975" cy="643500"/>
          </a:xfrm>
        </p:grpSpPr>
        <p:sp>
          <p:nvSpPr>
            <p:cNvPr id="392" name="Google Shape;392;p3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000">
                  <a:solidFill>
                    <a:srgbClr val="FFFFFF"/>
                  </a:solidFill>
                  <a:latin typeface="Roboto Medium"/>
                  <a:ea typeface="Roboto Medium"/>
                  <a:cs typeface="Roboto Medium"/>
                  <a:sym typeface="Roboto Medium"/>
                </a:rPr>
                <a:t>Todos consumen orgánicos</a:t>
              </a:r>
              <a:endParaRPr sz="1000">
                <a:solidFill>
                  <a:srgbClr val="FFFFFF"/>
                </a:solidFill>
                <a:latin typeface="Roboto"/>
                <a:ea typeface="Roboto"/>
                <a:cs typeface="Roboto"/>
                <a:sym typeface="Roboto"/>
              </a:endParaRPr>
            </a:p>
          </p:txBody>
        </p:sp>
        <p:sp>
          <p:nvSpPr>
            <p:cNvPr id="396" name="Google Shape;396;p30"/>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B</a:t>
              </a:r>
              <a:endParaRPr sz="2600">
                <a:solidFill>
                  <a:srgbClr val="FFFFFF"/>
                </a:solidFill>
                <a:latin typeface="Roboto Thin"/>
                <a:ea typeface="Roboto Thin"/>
                <a:cs typeface="Roboto Thin"/>
                <a:sym typeface="Roboto Thin"/>
              </a:endParaRPr>
            </a:p>
          </p:txBody>
        </p:sp>
        <p:sp>
          <p:nvSpPr>
            <p:cNvPr id="398" name="Google Shape;398;p3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s" sz="800">
                  <a:solidFill>
                    <a:srgbClr val="1B786E"/>
                  </a:solidFill>
                  <a:latin typeface="Roboto"/>
                  <a:ea typeface="Roboto"/>
                  <a:cs typeface="Roboto"/>
                  <a:sym typeface="Roboto"/>
                </a:rPr>
                <a:t>Más del 75% de la cartera compuesta por mujeres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s" sz="800">
                  <a:solidFill>
                    <a:srgbClr val="1B786E"/>
                  </a:solidFill>
                  <a:latin typeface="Roboto"/>
                  <a:ea typeface="Roboto"/>
                  <a:cs typeface="Roboto"/>
                  <a:sym typeface="Roboto"/>
                </a:rPr>
                <a:t>Miembros Tin y Silver principalmente, seguidos por Gold</a:t>
              </a:r>
              <a:endParaRPr sz="800">
                <a:solidFill>
                  <a:srgbClr val="1B786E"/>
                </a:solidFill>
                <a:latin typeface="Roboto"/>
                <a:ea typeface="Roboto"/>
                <a:cs typeface="Roboto"/>
                <a:sym typeface="Roboto"/>
              </a:endParaRPr>
            </a:p>
          </p:txBody>
        </p:sp>
      </p:grpSp>
      <p:grpSp>
        <p:nvGrpSpPr>
          <p:cNvPr id="399" name="Google Shape;399;p30"/>
          <p:cNvGrpSpPr/>
          <p:nvPr/>
        </p:nvGrpSpPr>
        <p:grpSpPr>
          <a:xfrm>
            <a:off x="1840063" y="2933309"/>
            <a:ext cx="5957975" cy="643500"/>
            <a:chOff x="1593000" y="2322568"/>
            <a:chExt cx="5957975" cy="643500"/>
          </a:xfrm>
        </p:grpSpPr>
        <p:sp>
          <p:nvSpPr>
            <p:cNvPr id="400" name="Google Shape;400;p3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000">
                  <a:solidFill>
                    <a:srgbClr val="FFFFFF"/>
                  </a:solidFill>
                  <a:latin typeface="Roboto Medium"/>
                  <a:ea typeface="Roboto Medium"/>
                  <a:cs typeface="Roboto Medium"/>
                  <a:sym typeface="Roboto Medium"/>
                </a:rPr>
                <a:t>Nadie consume orgánicos</a:t>
              </a:r>
              <a:endParaRPr sz="1000">
                <a:solidFill>
                  <a:srgbClr val="FFFFFF"/>
                </a:solidFill>
                <a:latin typeface="Roboto"/>
                <a:ea typeface="Roboto"/>
                <a:cs typeface="Roboto"/>
                <a:sym typeface="Roboto"/>
              </a:endParaRPr>
            </a:p>
          </p:txBody>
        </p:sp>
        <p:sp>
          <p:nvSpPr>
            <p:cNvPr id="404" name="Google Shape;404;p30"/>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A</a:t>
              </a:r>
              <a:endParaRPr sz="2600">
                <a:solidFill>
                  <a:srgbClr val="FFFFFF"/>
                </a:solidFill>
                <a:latin typeface="Roboto Thin"/>
                <a:ea typeface="Roboto Thin"/>
                <a:cs typeface="Roboto Thin"/>
                <a:sym typeface="Roboto Thin"/>
              </a:endParaRPr>
            </a:p>
          </p:txBody>
        </p:sp>
        <p:sp>
          <p:nvSpPr>
            <p:cNvPr id="406" name="Google Shape;406;p3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E"/>
                </a:buClr>
                <a:buSzPts val="800"/>
                <a:buFont typeface="Roboto"/>
                <a:buChar char="●"/>
              </a:pPr>
              <a:r>
                <a:rPr lang="es" sz="800">
                  <a:solidFill>
                    <a:srgbClr val="1B786E"/>
                  </a:solidFill>
                  <a:latin typeface="Roboto"/>
                  <a:ea typeface="Roboto"/>
                  <a:cs typeface="Roboto"/>
                  <a:sym typeface="Roboto"/>
                </a:rPr>
                <a:t>46%  de la cartera compuesta por mujeres</a:t>
              </a:r>
              <a:endParaRPr sz="800">
                <a:solidFill>
                  <a:srgbClr val="1B786E"/>
                </a:solidFill>
                <a:latin typeface="Roboto"/>
                <a:ea typeface="Roboto"/>
                <a:cs typeface="Roboto"/>
                <a:sym typeface="Roboto"/>
              </a:endParaRPr>
            </a:p>
            <a:p>
              <a:pPr indent="-279400" lvl="0" marL="457200" rtl="0" algn="l">
                <a:lnSpc>
                  <a:spcPct val="115000"/>
                </a:lnSpc>
                <a:spcBef>
                  <a:spcPts val="0"/>
                </a:spcBef>
                <a:spcAft>
                  <a:spcPts val="0"/>
                </a:spcAft>
                <a:buClr>
                  <a:srgbClr val="1B786E"/>
                </a:buClr>
                <a:buSzPts val="800"/>
                <a:buFont typeface="Roboto"/>
                <a:buChar char="●"/>
              </a:pPr>
              <a:r>
                <a:rPr lang="es" sz="800">
                  <a:solidFill>
                    <a:srgbClr val="1B786E"/>
                  </a:solidFill>
                  <a:latin typeface="Roboto"/>
                  <a:ea typeface="Roboto"/>
                  <a:cs typeface="Roboto"/>
                  <a:sym typeface="Roboto"/>
                </a:rPr>
                <a:t>Miembros Tin y Silver</a:t>
              </a:r>
              <a:endParaRPr sz="800">
                <a:solidFill>
                  <a:srgbClr val="1B786E"/>
                </a:solidFill>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Segunda etapa: Random Forest</a:t>
            </a:r>
            <a:endParaRPr/>
          </a:p>
        </p:txBody>
      </p:sp>
      <p:sp>
        <p:nvSpPr>
          <p:cNvPr id="412" name="Google Shape;412;p31"/>
          <p:cNvSpPr txBox="1"/>
          <p:nvPr>
            <p:ph idx="1" type="body"/>
          </p:nvPr>
        </p:nvSpPr>
        <p:spPr>
          <a:xfrm>
            <a:off x="1303800" y="1380450"/>
            <a:ext cx="7030500" cy="2541600"/>
          </a:xfrm>
          <a:prstGeom prst="rect">
            <a:avLst/>
          </a:prstGeom>
        </p:spPr>
        <p:txBody>
          <a:bodyPr anchorCtr="0" anchor="t" bIns="91425" lIns="91425" spcFirstLastPara="1" rIns="91425" wrap="square" tIns="91425">
            <a:normAutofit/>
          </a:bodyPr>
          <a:lstStyle/>
          <a:p>
            <a:pPr indent="-311150" lvl="0" marL="457200" rtl="0" algn="l">
              <a:lnSpc>
                <a:spcPct val="130000"/>
              </a:lnSpc>
              <a:spcBef>
                <a:spcPts val="0"/>
              </a:spcBef>
              <a:spcAft>
                <a:spcPts val="0"/>
              </a:spcAft>
              <a:buSzPts val="1300"/>
              <a:buChar char="✓"/>
            </a:pPr>
            <a:r>
              <a:rPr lang="es"/>
              <a:t>Utilizando la clasificación obtenida con el K-Means como variable objetivo, se construye un modelo supervisado que permite clasificar nuevos clientes que se sumen a la cartera.</a:t>
            </a:r>
            <a:endParaRPr/>
          </a:p>
          <a:p>
            <a:pPr indent="-311150" lvl="0" marL="457200" rtl="0" algn="l">
              <a:lnSpc>
                <a:spcPct val="130000"/>
              </a:lnSpc>
              <a:spcBef>
                <a:spcPts val="0"/>
              </a:spcBef>
              <a:spcAft>
                <a:spcPts val="0"/>
              </a:spcAft>
              <a:buSzPts val="1300"/>
              <a:buChar char="✓"/>
            </a:pPr>
            <a:r>
              <a:rPr lang="es"/>
              <a:t>Las variables más relevantes para clasificar nuevos clientes son:</a:t>
            </a:r>
            <a:endParaRPr/>
          </a:p>
          <a:p>
            <a:pPr indent="0" lvl="0" marL="0" rtl="0" algn="l">
              <a:spcBef>
                <a:spcPts val="0"/>
              </a:spcBef>
              <a:spcAft>
                <a:spcPts val="1200"/>
              </a:spcAft>
              <a:buNone/>
            </a:pPr>
            <a:r>
              <a:t/>
            </a:r>
            <a:endParaRPr/>
          </a:p>
        </p:txBody>
      </p:sp>
      <p:grpSp>
        <p:nvGrpSpPr>
          <p:cNvPr id="413" name="Google Shape;413;p31"/>
          <p:cNvGrpSpPr/>
          <p:nvPr/>
        </p:nvGrpSpPr>
        <p:grpSpPr>
          <a:xfrm flipH="1">
            <a:off x="5446487" y="3403304"/>
            <a:ext cx="1718322" cy="729340"/>
            <a:chOff x="857520" y="1684225"/>
            <a:chExt cx="2941829" cy="1047300"/>
          </a:xfrm>
        </p:grpSpPr>
        <p:sp>
          <p:nvSpPr>
            <p:cNvPr id="414" name="Google Shape;414;p31"/>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s" sz="1200">
                  <a:latin typeface="Roboto"/>
                  <a:ea typeface="Roboto"/>
                  <a:cs typeface="Roboto"/>
                  <a:sym typeface="Roboto"/>
                </a:rPr>
                <a:t>Gasto total</a:t>
              </a:r>
              <a:endParaRPr b="1" sz="800">
                <a:latin typeface="Roboto"/>
                <a:ea typeface="Roboto"/>
                <a:cs typeface="Roboto"/>
                <a:sym typeface="Roboto"/>
              </a:endParaRPr>
            </a:p>
          </p:txBody>
        </p:sp>
        <p:cxnSp>
          <p:nvCxnSpPr>
            <p:cNvPr id="415" name="Google Shape;415;p31"/>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416" name="Google Shape;416;p31"/>
            <p:cNvSpPr/>
            <p:nvPr/>
          </p:nvSpPr>
          <p:spPr>
            <a:xfrm>
              <a:off x="3020371" y="2111851"/>
              <a:ext cx="198600" cy="198300"/>
            </a:xfrm>
            <a:prstGeom prst="ellips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txBox="1"/>
            <p:nvPr/>
          </p:nvSpPr>
          <p:spPr>
            <a:xfrm>
              <a:off x="2865470" y="216085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800">
                  <a:solidFill>
                    <a:srgbClr val="FFFFFF"/>
                  </a:solidFill>
                  <a:latin typeface="Roboto"/>
                  <a:ea typeface="Roboto"/>
                  <a:cs typeface="Roboto"/>
                  <a:sym typeface="Roboto"/>
                </a:rPr>
                <a:t>3</a:t>
              </a:r>
              <a:endParaRPr>
                <a:solidFill>
                  <a:srgbClr val="FFFFFF"/>
                </a:solidFill>
              </a:endParaRPr>
            </a:p>
          </p:txBody>
        </p:sp>
      </p:grpSp>
      <p:grpSp>
        <p:nvGrpSpPr>
          <p:cNvPr id="418" name="Google Shape;418;p31"/>
          <p:cNvGrpSpPr/>
          <p:nvPr/>
        </p:nvGrpSpPr>
        <p:grpSpPr>
          <a:xfrm>
            <a:off x="2473291" y="3886151"/>
            <a:ext cx="1939045" cy="729340"/>
            <a:chOff x="857520" y="1684225"/>
            <a:chExt cx="3319714" cy="1047300"/>
          </a:xfrm>
        </p:grpSpPr>
        <p:sp>
          <p:nvSpPr>
            <p:cNvPr id="419" name="Google Shape;419;p31"/>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 sz="1200">
                  <a:latin typeface="Roboto"/>
                  <a:ea typeface="Roboto"/>
                  <a:cs typeface="Roboto"/>
                  <a:sym typeface="Roboto"/>
                </a:rPr>
                <a:t>Indicador de compra de orgánicos</a:t>
              </a:r>
              <a:endParaRPr b="1" sz="800">
                <a:latin typeface="Roboto"/>
                <a:ea typeface="Roboto"/>
                <a:cs typeface="Roboto"/>
                <a:sym typeface="Roboto"/>
              </a:endParaRPr>
            </a:p>
          </p:txBody>
        </p:sp>
        <p:cxnSp>
          <p:nvCxnSpPr>
            <p:cNvPr id="420" name="Google Shape;420;p31"/>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421" name="Google Shape;421;p31"/>
            <p:cNvSpPr/>
            <p:nvPr/>
          </p:nvSpPr>
          <p:spPr>
            <a:xfrm>
              <a:off x="3020371" y="2111851"/>
              <a:ext cx="198600" cy="1983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txBox="1"/>
            <p:nvPr/>
          </p:nvSpPr>
          <p:spPr>
            <a:xfrm>
              <a:off x="2995927" y="237969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800">
                  <a:solidFill>
                    <a:srgbClr val="FFFFFF"/>
                  </a:solidFill>
                  <a:latin typeface="Roboto"/>
                  <a:ea typeface="Roboto"/>
                  <a:cs typeface="Roboto"/>
                  <a:sym typeface="Roboto"/>
                </a:rPr>
                <a:t>4</a:t>
              </a:r>
              <a:endParaRPr>
                <a:solidFill>
                  <a:srgbClr val="FFFFFF"/>
                </a:solidFill>
              </a:endParaRPr>
            </a:p>
          </p:txBody>
        </p:sp>
      </p:grpSp>
      <p:grpSp>
        <p:nvGrpSpPr>
          <p:cNvPr id="423" name="Google Shape;423;p31"/>
          <p:cNvGrpSpPr/>
          <p:nvPr/>
        </p:nvGrpSpPr>
        <p:grpSpPr>
          <a:xfrm flipH="1">
            <a:off x="4985866" y="2571743"/>
            <a:ext cx="2178943" cy="729340"/>
            <a:chOff x="857520" y="1684225"/>
            <a:chExt cx="3730429" cy="1047300"/>
          </a:xfrm>
        </p:grpSpPr>
        <p:sp>
          <p:nvSpPr>
            <p:cNvPr id="424" name="Google Shape;424;p31"/>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s" sz="1200">
                  <a:latin typeface="Roboto"/>
                  <a:ea typeface="Roboto"/>
                  <a:cs typeface="Roboto"/>
                  <a:sym typeface="Roboto"/>
                </a:rPr>
                <a:t>Nivel de afiliación</a:t>
              </a:r>
              <a:endParaRPr b="1" sz="800">
                <a:latin typeface="Roboto"/>
                <a:ea typeface="Roboto"/>
                <a:cs typeface="Roboto"/>
                <a:sym typeface="Roboto"/>
              </a:endParaRPr>
            </a:p>
          </p:txBody>
        </p:sp>
        <p:cxnSp>
          <p:nvCxnSpPr>
            <p:cNvPr id="425" name="Google Shape;425;p31"/>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426" name="Google Shape;426;p31"/>
            <p:cNvSpPr/>
            <p:nvPr/>
          </p:nvSpPr>
          <p:spPr>
            <a:xfrm>
              <a:off x="3020371" y="2111851"/>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txBox="1"/>
            <p:nvPr/>
          </p:nvSpPr>
          <p:spPr>
            <a:xfrm>
              <a:off x="2865470" y="216085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800">
                  <a:solidFill>
                    <a:srgbClr val="FFFFFF"/>
                  </a:solidFill>
                  <a:latin typeface="Roboto"/>
                  <a:ea typeface="Roboto"/>
                  <a:cs typeface="Roboto"/>
                  <a:sym typeface="Roboto"/>
                </a:rPr>
                <a:t>1</a:t>
              </a:r>
              <a:endParaRPr>
                <a:solidFill>
                  <a:srgbClr val="FFFFFF"/>
                </a:solidFill>
              </a:endParaRPr>
            </a:p>
          </p:txBody>
        </p:sp>
      </p:grpSp>
      <p:grpSp>
        <p:nvGrpSpPr>
          <p:cNvPr id="428" name="Google Shape;428;p31"/>
          <p:cNvGrpSpPr/>
          <p:nvPr/>
        </p:nvGrpSpPr>
        <p:grpSpPr>
          <a:xfrm>
            <a:off x="3806000" y="2678398"/>
            <a:ext cx="2049560" cy="2264892"/>
            <a:chOff x="3217473" y="1225350"/>
            <a:chExt cx="3118150" cy="3159727"/>
          </a:xfrm>
        </p:grpSpPr>
        <p:sp>
          <p:nvSpPr>
            <p:cNvPr id="429" name="Google Shape;429;p31"/>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30" name="Google Shape;430;p31"/>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431" name="Google Shape;431;p31"/>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432" name="Google Shape;432;p31"/>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433" name="Google Shape;433;p31"/>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155B54"/>
            </a:solidFill>
            <a:ln>
              <a:noFill/>
            </a:ln>
          </p:spPr>
        </p:sp>
        <p:sp>
          <p:nvSpPr>
            <p:cNvPr id="434" name="Google Shape;434;p31"/>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435" name="Google Shape;435;p31"/>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436" name="Google Shape;436;p31"/>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155B54"/>
            </a:solidFill>
            <a:ln>
              <a:noFill/>
            </a:ln>
          </p:spPr>
        </p:sp>
        <p:sp>
          <p:nvSpPr>
            <p:cNvPr id="437" name="Google Shape;437;p31"/>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1D7E74"/>
            </a:solidFill>
            <a:ln>
              <a:noFill/>
            </a:ln>
          </p:spPr>
        </p:sp>
        <p:sp>
          <p:nvSpPr>
            <p:cNvPr id="438" name="Google Shape;438;p31"/>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155B54"/>
            </a:solidFill>
            <a:ln>
              <a:noFill/>
            </a:ln>
          </p:spPr>
        </p:sp>
        <p:sp>
          <p:nvSpPr>
            <p:cNvPr id="439" name="Google Shape;439;p31"/>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1B786E"/>
            </a:solidFill>
            <a:ln>
              <a:noFill/>
            </a:ln>
          </p:spPr>
        </p:sp>
        <p:sp>
          <p:nvSpPr>
            <p:cNvPr id="440" name="Google Shape;440;p31"/>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155B54"/>
            </a:solidFill>
            <a:ln>
              <a:noFill/>
            </a:ln>
          </p:spPr>
        </p:sp>
        <p:sp>
          <p:nvSpPr>
            <p:cNvPr id="441" name="Google Shape;441;p31"/>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1F887E"/>
            </a:solidFill>
            <a:ln>
              <a:noFill/>
            </a:ln>
          </p:spPr>
        </p:sp>
        <p:sp>
          <p:nvSpPr>
            <p:cNvPr id="442" name="Google Shape;442;p31"/>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249C90"/>
            </a:solidFill>
            <a:ln>
              <a:noFill/>
            </a:ln>
          </p:spPr>
        </p:sp>
      </p:grpSp>
      <p:grpSp>
        <p:nvGrpSpPr>
          <p:cNvPr id="443" name="Google Shape;443;p31"/>
          <p:cNvGrpSpPr/>
          <p:nvPr/>
        </p:nvGrpSpPr>
        <p:grpSpPr>
          <a:xfrm>
            <a:off x="2473291" y="3065828"/>
            <a:ext cx="1939045" cy="729340"/>
            <a:chOff x="857520" y="1760425"/>
            <a:chExt cx="3319714" cy="1047300"/>
          </a:xfrm>
        </p:grpSpPr>
        <p:sp>
          <p:nvSpPr>
            <p:cNvPr id="444" name="Google Shape;444;p31"/>
            <p:cNvSpPr txBox="1"/>
            <p:nvPr/>
          </p:nvSpPr>
          <p:spPr>
            <a:xfrm>
              <a:off x="857520" y="1760425"/>
              <a:ext cx="20772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b="1" lang="es" sz="1200">
                  <a:latin typeface="Roboto"/>
                  <a:ea typeface="Roboto"/>
                  <a:cs typeface="Roboto"/>
                  <a:sym typeface="Roboto"/>
                </a:rPr>
                <a:t>Edad</a:t>
              </a:r>
              <a:endParaRPr b="1" sz="800">
                <a:latin typeface="Roboto"/>
                <a:ea typeface="Roboto"/>
                <a:cs typeface="Roboto"/>
                <a:sym typeface="Roboto"/>
              </a:endParaRPr>
            </a:p>
          </p:txBody>
        </p:sp>
        <p:cxnSp>
          <p:nvCxnSpPr>
            <p:cNvPr id="445" name="Google Shape;445;p31"/>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446" name="Google Shape;446;p31"/>
            <p:cNvSpPr/>
            <p:nvPr/>
          </p:nvSpPr>
          <p:spPr>
            <a:xfrm>
              <a:off x="3020371" y="2111851"/>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txBox="1"/>
            <p:nvPr/>
          </p:nvSpPr>
          <p:spPr>
            <a:xfrm>
              <a:off x="3126384"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800">
                  <a:solidFill>
                    <a:srgbClr val="FFFFFF"/>
                  </a:solidFill>
                  <a:latin typeface="Roboto"/>
                  <a:ea typeface="Roboto"/>
                  <a:cs typeface="Roboto"/>
                  <a:sym typeface="Roboto"/>
                </a:rPr>
                <a:t>2</a:t>
              </a:r>
              <a:endParaRPr>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284" name="Google Shape;284;p1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2"/>
              </a:buClr>
              <a:buSzPts val="1300"/>
              <a:buAutoNum type="arabicPeriod"/>
            </a:pPr>
            <a:r>
              <a:rPr lang="es">
                <a:solidFill>
                  <a:schemeClr val="dk2"/>
                </a:solidFill>
              </a:rPr>
              <a:t>CONTEXTO</a:t>
            </a:r>
            <a:endParaRPr>
              <a:solidFill>
                <a:schemeClr val="dk2"/>
              </a:solidFill>
            </a:endParaRPr>
          </a:p>
          <a:p>
            <a:pPr indent="-311150" lvl="0" marL="457200" rtl="0" algn="l">
              <a:lnSpc>
                <a:spcPct val="150000"/>
              </a:lnSpc>
              <a:spcBef>
                <a:spcPts val="0"/>
              </a:spcBef>
              <a:spcAft>
                <a:spcPts val="0"/>
              </a:spcAft>
              <a:buClr>
                <a:schemeClr val="dk2"/>
              </a:buClr>
              <a:buSzPts val="1300"/>
              <a:buAutoNum type="arabicPeriod"/>
            </a:pPr>
            <a:r>
              <a:rPr lang="es">
                <a:solidFill>
                  <a:schemeClr val="dk2"/>
                </a:solidFill>
              </a:rPr>
              <a:t>AUDIENCIA Y LIMITACIONES</a:t>
            </a:r>
            <a:endParaRPr>
              <a:solidFill>
                <a:schemeClr val="dk2"/>
              </a:solidFill>
            </a:endParaRPr>
          </a:p>
          <a:p>
            <a:pPr indent="-311150" lvl="0" marL="457200" rtl="0" algn="l">
              <a:lnSpc>
                <a:spcPct val="150000"/>
              </a:lnSpc>
              <a:spcBef>
                <a:spcPts val="0"/>
              </a:spcBef>
              <a:spcAft>
                <a:spcPts val="0"/>
              </a:spcAft>
              <a:buClr>
                <a:schemeClr val="dk2"/>
              </a:buClr>
              <a:buSzPts val="1300"/>
              <a:buAutoNum type="arabicPeriod"/>
            </a:pPr>
            <a:r>
              <a:rPr lang="es">
                <a:solidFill>
                  <a:schemeClr val="dk2"/>
                </a:solidFill>
              </a:rPr>
              <a:t>PREGUNTAS </a:t>
            </a:r>
            <a:r>
              <a:rPr lang="es"/>
              <a:t>Y OBJETIVOS DE LA INVESTIGACIÓN</a:t>
            </a:r>
            <a:endParaRPr>
              <a:solidFill>
                <a:schemeClr val="dk2"/>
              </a:solidFill>
            </a:endParaRPr>
          </a:p>
          <a:p>
            <a:pPr indent="-311150" lvl="0" marL="457200" rtl="0" algn="l">
              <a:lnSpc>
                <a:spcPct val="150000"/>
              </a:lnSpc>
              <a:spcBef>
                <a:spcPts val="0"/>
              </a:spcBef>
              <a:spcAft>
                <a:spcPts val="0"/>
              </a:spcAft>
              <a:buClr>
                <a:schemeClr val="dk2"/>
              </a:buClr>
              <a:buSzPts val="1300"/>
              <a:buAutoNum type="arabicPeriod"/>
            </a:pPr>
            <a:r>
              <a:rPr lang="es">
                <a:solidFill>
                  <a:schemeClr val="dk2"/>
                </a:solidFill>
              </a:rPr>
              <a:t>ANÁLISIS EXPLORATORIO (EDA)</a:t>
            </a:r>
            <a:endParaRPr>
              <a:solidFill>
                <a:schemeClr val="dk2"/>
              </a:solidFill>
            </a:endParaRPr>
          </a:p>
          <a:p>
            <a:pPr indent="-311150" lvl="0" marL="457200" rtl="0" algn="l">
              <a:lnSpc>
                <a:spcPct val="150000"/>
              </a:lnSpc>
              <a:spcBef>
                <a:spcPts val="0"/>
              </a:spcBef>
              <a:spcAft>
                <a:spcPts val="0"/>
              </a:spcAft>
              <a:buSzPts val="1300"/>
              <a:buAutoNum type="arabicPeriod"/>
            </a:pPr>
            <a:r>
              <a:rPr lang="es"/>
              <a:t>APLICACIÓN DE ALGORITMOS DE ML</a:t>
            </a:r>
            <a:endParaRPr/>
          </a:p>
          <a:p>
            <a:pPr indent="-311150" lvl="0" marL="457200" rtl="0" algn="l">
              <a:lnSpc>
                <a:spcPct val="150000"/>
              </a:lnSpc>
              <a:spcBef>
                <a:spcPts val="0"/>
              </a:spcBef>
              <a:spcAft>
                <a:spcPts val="0"/>
              </a:spcAft>
              <a:buClr>
                <a:schemeClr val="dk2"/>
              </a:buClr>
              <a:buSzPts val="1300"/>
              <a:buAutoNum type="arabicPeriod"/>
            </a:pPr>
            <a:r>
              <a:rPr lang="es"/>
              <a:t>CONCLUSIONES</a:t>
            </a:r>
            <a:endParaRPr>
              <a:solidFill>
                <a:schemeClr val="dk2"/>
              </a:solidFill>
            </a:endParaRPr>
          </a:p>
          <a:p>
            <a:pPr indent="0" lvl="0" marL="45720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6649175" y="3019375"/>
            <a:ext cx="2219225" cy="1873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type="title"/>
          </p:nvPr>
        </p:nvSpPr>
        <p:spPr>
          <a:xfrm>
            <a:off x="729450" y="1318650"/>
            <a:ext cx="8049600" cy="23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940"/>
              <a:t>CONCLUSIONES</a:t>
            </a:r>
            <a:endParaRPr sz="29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458" name="Google Shape;458;p33"/>
          <p:cNvSpPr txBox="1"/>
          <p:nvPr>
            <p:ph idx="1" type="body"/>
          </p:nvPr>
        </p:nvSpPr>
        <p:spPr>
          <a:xfrm>
            <a:off x="1303800" y="1456650"/>
            <a:ext cx="7471200" cy="3178800"/>
          </a:xfrm>
          <a:prstGeom prst="rect">
            <a:avLst/>
          </a:prstGeom>
        </p:spPr>
        <p:txBody>
          <a:bodyPr anchorCtr="0" anchor="t" bIns="91425" lIns="91425" spcFirstLastPara="1" rIns="91425" wrap="square" tIns="91425">
            <a:normAutofit lnSpcReduction="10000"/>
          </a:bodyPr>
          <a:lstStyle/>
          <a:p>
            <a:pPr indent="-311150" lvl="0" marL="457200" rtl="0" algn="just">
              <a:lnSpc>
                <a:spcPct val="130000"/>
              </a:lnSpc>
              <a:spcBef>
                <a:spcPts val="0"/>
              </a:spcBef>
              <a:spcAft>
                <a:spcPts val="0"/>
              </a:spcAft>
              <a:buSzPts val="1300"/>
              <a:buChar char="✓"/>
            </a:pPr>
            <a:r>
              <a:rPr lang="es"/>
              <a:t>Gracias al K-Means, es posible encontrar patrones que distinguen a los clientes de la cartera, los cuales permiten </a:t>
            </a:r>
            <a:r>
              <a:rPr lang="es"/>
              <a:t>segmentarla</a:t>
            </a:r>
            <a:r>
              <a:rPr lang="es"/>
              <a:t> de una manera eficiente y con una gran exactitud.</a:t>
            </a:r>
            <a:endParaRPr/>
          </a:p>
          <a:p>
            <a:pPr indent="0" lvl="0" marL="0" rtl="0" algn="just">
              <a:lnSpc>
                <a:spcPct val="130000"/>
              </a:lnSpc>
              <a:spcBef>
                <a:spcPts val="0"/>
              </a:spcBef>
              <a:spcAft>
                <a:spcPts val="0"/>
              </a:spcAft>
              <a:buNone/>
            </a:pPr>
            <a:r>
              <a:t/>
            </a:r>
            <a:endParaRPr/>
          </a:p>
          <a:p>
            <a:pPr indent="-311150" lvl="0" marL="457200" rtl="0" algn="just">
              <a:lnSpc>
                <a:spcPct val="130000"/>
              </a:lnSpc>
              <a:spcBef>
                <a:spcPts val="0"/>
              </a:spcBef>
              <a:spcAft>
                <a:spcPts val="0"/>
              </a:spcAft>
              <a:buSzPts val="1300"/>
              <a:buChar char="✓"/>
            </a:pPr>
            <a:r>
              <a:rPr lang="es"/>
              <a:t>Además, con el Random Forest es posible predecir a qué grupo pertenecerán los nuevos clientes que se sumen con un gran nivel de asertividad y precisión.</a:t>
            </a:r>
            <a:endParaRPr/>
          </a:p>
          <a:p>
            <a:pPr indent="0" lvl="0" marL="0" rtl="0" algn="just">
              <a:lnSpc>
                <a:spcPct val="130000"/>
              </a:lnSpc>
              <a:spcBef>
                <a:spcPts val="0"/>
              </a:spcBef>
              <a:spcAft>
                <a:spcPts val="0"/>
              </a:spcAft>
              <a:buNone/>
            </a:pPr>
            <a:r>
              <a:t/>
            </a:r>
            <a:endParaRPr/>
          </a:p>
          <a:p>
            <a:pPr indent="-311150" lvl="0" marL="457200" rtl="0" algn="just">
              <a:lnSpc>
                <a:spcPct val="130000"/>
              </a:lnSpc>
              <a:spcBef>
                <a:spcPts val="0"/>
              </a:spcBef>
              <a:spcAft>
                <a:spcPts val="0"/>
              </a:spcAft>
              <a:buSzPts val="1300"/>
              <a:buChar char="✓"/>
            </a:pPr>
            <a:r>
              <a:rPr lang="es"/>
              <a:t>Las variables utilizadas para definir cada grupo son fáciles de obtener y no representan mayores costos para el detallista.</a:t>
            </a:r>
            <a:endParaRPr/>
          </a:p>
          <a:p>
            <a:pPr indent="0" lvl="0" marL="0" rtl="0" algn="just">
              <a:lnSpc>
                <a:spcPct val="130000"/>
              </a:lnSpc>
              <a:spcBef>
                <a:spcPts val="0"/>
              </a:spcBef>
              <a:spcAft>
                <a:spcPts val="0"/>
              </a:spcAft>
              <a:buNone/>
            </a:pPr>
            <a:r>
              <a:t/>
            </a:r>
            <a:endParaRPr/>
          </a:p>
          <a:p>
            <a:pPr indent="-311150" lvl="0" marL="457200" rtl="0" algn="just">
              <a:lnSpc>
                <a:spcPct val="130000"/>
              </a:lnSpc>
              <a:spcBef>
                <a:spcPts val="0"/>
              </a:spcBef>
              <a:spcAft>
                <a:spcPts val="0"/>
              </a:spcAft>
              <a:buSzPts val="1300"/>
              <a:buChar char="✓"/>
            </a:pPr>
            <a:r>
              <a:rPr lang="es"/>
              <a:t>Con los resultados obtenidos podrían ejecutarse acciones de marketing enfocadas en las características de  cada uno de los segmentos, que luego podrían traducirse en mayores ingresos para el negocio y mayor visibilidad de la empresa.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4"/>
          <p:cNvSpPr txBox="1"/>
          <p:nvPr>
            <p:ph type="title"/>
          </p:nvPr>
        </p:nvSpPr>
        <p:spPr>
          <a:xfrm>
            <a:off x="1229450" y="20721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GRACIAS POR SU ATENCIÓN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729450" y="1318650"/>
            <a:ext cx="8049600" cy="23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940"/>
              <a:t>CONTEXTO</a:t>
            </a:r>
            <a:endParaRPr sz="29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779400" y="1363650"/>
            <a:ext cx="1887300" cy="12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CONTEXTO</a:t>
            </a:r>
            <a:endParaRPr sz="1800"/>
          </a:p>
        </p:txBody>
      </p:sp>
      <p:sp>
        <p:nvSpPr>
          <p:cNvPr id="296" name="Google Shape;296;p16"/>
          <p:cNvSpPr txBox="1"/>
          <p:nvPr>
            <p:ph idx="1" type="body"/>
          </p:nvPr>
        </p:nvSpPr>
        <p:spPr>
          <a:xfrm>
            <a:off x="2666700" y="1020200"/>
            <a:ext cx="6033900" cy="3818400"/>
          </a:xfrm>
          <a:prstGeom prst="rect">
            <a:avLst/>
          </a:prstGeom>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None/>
            </a:pPr>
            <a:r>
              <a:t/>
            </a:r>
            <a:endParaRPr b="1">
              <a:solidFill>
                <a:schemeClr val="dk2"/>
              </a:solidFill>
            </a:endParaRPr>
          </a:p>
          <a:p>
            <a:pPr indent="0" lvl="0" marL="0" rtl="0" algn="just">
              <a:lnSpc>
                <a:spcPct val="150000"/>
              </a:lnSpc>
              <a:spcBef>
                <a:spcPts val="1200"/>
              </a:spcBef>
              <a:spcAft>
                <a:spcPts val="0"/>
              </a:spcAft>
              <a:buNone/>
            </a:pPr>
            <a:r>
              <a:rPr lang="es">
                <a:solidFill>
                  <a:schemeClr val="dk2"/>
                </a:solidFill>
              </a:rPr>
              <a:t>La pandemia de </a:t>
            </a:r>
            <a:r>
              <a:rPr b="1" lang="es">
                <a:solidFill>
                  <a:schemeClr val="dk2"/>
                </a:solidFill>
              </a:rPr>
              <a:t>COVID-19</a:t>
            </a:r>
            <a:r>
              <a:rPr lang="es">
                <a:solidFill>
                  <a:schemeClr val="dk2"/>
                </a:solidFill>
              </a:rPr>
              <a:t> vino a romper los esquemas y nos llevó a cuestionar nuestra visión en una gran cantidad de aspectos, entre ellas, la </a:t>
            </a:r>
            <a:r>
              <a:rPr i="1" lang="es">
                <a:solidFill>
                  <a:schemeClr val="dk2"/>
                </a:solidFill>
              </a:rPr>
              <a:t>forma</a:t>
            </a:r>
            <a:r>
              <a:rPr lang="es">
                <a:solidFill>
                  <a:schemeClr val="dk2"/>
                </a:solidFill>
              </a:rPr>
              <a:t> en que </a:t>
            </a:r>
            <a:r>
              <a:rPr b="1" lang="es">
                <a:solidFill>
                  <a:schemeClr val="dk2"/>
                </a:solidFill>
              </a:rPr>
              <a:t>nos alimentamos</a:t>
            </a:r>
            <a:r>
              <a:rPr lang="es">
                <a:solidFill>
                  <a:schemeClr val="dk2"/>
                </a:solidFill>
              </a:rPr>
              <a:t>. De pronto, la idea de consumir </a:t>
            </a:r>
            <a:r>
              <a:rPr b="1" lang="es">
                <a:solidFill>
                  <a:schemeClr val="accent3"/>
                </a:solidFill>
              </a:rPr>
              <a:t>alimentos ultraprocesados</a:t>
            </a:r>
            <a:r>
              <a:rPr lang="es">
                <a:solidFill>
                  <a:schemeClr val="dk2"/>
                </a:solidFill>
              </a:rPr>
              <a:t> pareció el </a:t>
            </a:r>
            <a:r>
              <a:rPr b="1" lang="es">
                <a:solidFill>
                  <a:schemeClr val="accent3"/>
                </a:solidFill>
              </a:rPr>
              <a:t>apocalipsis </a:t>
            </a:r>
            <a:r>
              <a:rPr lang="es">
                <a:solidFill>
                  <a:schemeClr val="dk2"/>
                </a:solidFill>
              </a:rPr>
              <a:t>y la búsqueda de los </a:t>
            </a:r>
            <a:r>
              <a:rPr b="1" lang="es">
                <a:solidFill>
                  <a:schemeClr val="dk1"/>
                </a:solidFill>
              </a:rPr>
              <a:t>productos orgánicos</a:t>
            </a:r>
            <a:r>
              <a:rPr lang="es">
                <a:solidFill>
                  <a:schemeClr val="dk2"/>
                </a:solidFill>
              </a:rPr>
              <a:t>, nuestra</a:t>
            </a:r>
            <a:r>
              <a:rPr lang="es">
                <a:solidFill>
                  <a:schemeClr val="dk1"/>
                </a:solidFill>
              </a:rPr>
              <a:t> </a:t>
            </a:r>
            <a:r>
              <a:rPr b="1" lang="es">
                <a:solidFill>
                  <a:schemeClr val="dk1"/>
                </a:solidFill>
              </a:rPr>
              <a:t>luz al final del </a:t>
            </a:r>
            <a:r>
              <a:rPr b="1" lang="es">
                <a:solidFill>
                  <a:schemeClr val="dk1"/>
                </a:solidFill>
              </a:rPr>
              <a:t>túnel</a:t>
            </a:r>
            <a:r>
              <a:rPr lang="es">
                <a:solidFill>
                  <a:schemeClr val="dk1"/>
                </a:solidFill>
              </a:rPr>
              <a:t>.</a:t>
            </a:r>
            <a:endParaRPr>
              <a:solidFill>
                <a:schemeClr val="dk1"/>
              </a:solidFill>
            </a:endParaRPr>
          </a:p>
          <a:p>
            <a:pPr indent="0" lvl="0" marL="0" rtl="0" algn="just">
              <a:lnSpc>
                <a:spcPct val="150000"/>
              </a:lnSpc>
              <a:spcBef>
                <a:spcPts val="1200"/>
              </a:spcBef>
              <a:spcAft>
                <a:spcPts val="1200"/>
              </a:spcAft>
              <a:buNone/>
            </a:pPr>
            <a:r>
              <a:rPr lang="es">
                <a:solidFill>
                  <a:schemeClr val="dk2"/>
                </a:solidFill>
              </a:rPr>
              <a:t>Las grandes cadenas de supermercados han identificado esta nueva necesidad y han intentado actuar acorde a ello, pero, </a:t>
            </a:r>
            <a:r>
              <a:rPr b="1" i="1" lang="es">
                <a:solidFill>
                  <a:schemeClr val="dk2"/>
                </a:solidFill>
              </a:rPr>
              <a:t>¿han logrado "convencer" al público de que venden productos más sanos?</a:t>
            </a:r>
            <a:endParaRPr b="1" sz="1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779400" y="1363650"/>
            <a:ext cx="1887300" cy="12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CONTEXTO</a:t>
            </a:r>
            <a:endParaRPr sz="1800"/>
          </a:p>
        </p:txBody>
      </p:sp>
      <p:sp>
        <p:nvSpPr>
          <p:cNvPr id="302" name="Google Shape;302;p17"/>
          <p:cNvSpPr txBox="1"/>
          <p:nvPr>
            <p:ph idx="1" type="body"/>
          </p:nvPr>
        </p:nvSpPr>
        <p:spPr>
          <a:xfrm>
            <a:off x="2693175" y="981175"/>
            <a:ext cx="5993100" cy="33105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0"/>
              </a:spcBef>
              <a:spcAft>
                <a:spcPts val="0"/>
              </a:spcAft>
              <a:buNone/>
            </a:pPr>
            <a:r>
              <a:t/>
            </a:r>
            <a:endParaRPr b="1">
              <a:solidFill>
                <a:schemeClr val="dk2"/>
              </a:solidFill>
            </a:endParaRPr>
          </a:p>
          <a:p>
            <a:pPr indent="0" lvl="0" marL="0" rtl="0" algn="just">
              <a:lnSpc>
                <a:spcPct val="150000"/>
              </a:lnSpc>
              <a:spcBef>
                <a:spcPts val="1200"/>
              </a:spcBef>
              <a:spcAft>
                <a:spcPts val="1200"/>
              </a:spcAft>
              <a:buNone/>
            </a:pPr>
            <a:r>
              <a:rPr lang="es">
                <a:solidFill>
                  <a:schemeClr val="dk2"/>
                </a:solidFill>
              </a:rPr>
              <a:t>En el presente proyecto se analizará una base de datos proveniente de una cadena de supermercados de Reino Unido que decide ofrecer beneficios al consumo de productos orgánicos para los clientes que forman parte del programa de fidelidad.</a:t>
            </a:r>
            <a:endParaRPr b="1" sz="1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729450" y="1318650"/>
            <a:ext cx="8049600" cy="23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940"/>
              <a:t>AUDIENCIA Y LIMITACIONES</a:t>
            </a:r>
            <a:endParaRPr sz="29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779400" y="1363650"/>
            <a:ext cx="1887300" cy="12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AUDIENCIA  Y LIMITACIONES</a:t>
            </a:r>
            <a:endParaRPr sz="1800"/>
          </a:p>
        </p:txBody>
      </p:sp>
      <p:sp>
        <p:nvSpPr>
          <p:cNvPr id="313" name="Google Shape;313;p19"/>
          <p:cNvSpPr txBox="1"/>
          <p:nvPr>
            <p:ph idx="1" type="body"/>
          </p:nvPr>
        </p:nvSpPr>
        <p:spPr>
          <a:xfrm>
            <a:off x="2788650" y="1401200"/>
            <a:ext cx="5980500" cy="3205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s">
                <a:solidFill>
                  <a:schemeClr val="dk2"/>
                </a:solidFill>
              </a:rPr>
              <a:t>Este análisis intenta </a:t>
            </a:r>
            <a:r>
              <a:rPr lang="es"/>
              <a:t>evaluar </a:t>
            </a:r>
            <a:r>
              <a:rPr lang="es">
                <a:solidFill>
                  <a:schemeClr val="dk2"/>
                </a:solidFill>
              </a:rPr>
              <a:t>el impacto en el comport</a:t>
            </a:r>
            <a:r>
              <a:rPr lang="es"/>
              <a:t>amiento de los consumidores de la </a:t>
            </a:r>
            <a:r>
              <a:rPr lang="es">
                <a:solidFill>
                  <a:schemeClr val="dk2"/>
                </a:solidFill>
              </a:rPr>
              <a:t>inclusión de productos orgánicos en el </a:t>
            </a:r>
            <a:r>
              <a:rPr lang="es"/>
              <a:t>surtido de cierta cadena de supermercados</a:t>
            </a:r>
            <a:r>
              <a:rPr lang="es">
                <a:solidFill>
                  <a:schemeClr val="dk2"/>
                </a:solidFill>
              </a:rPr>
              <a:t>, por lo que, puede ser de gran utilidad para quién se dedique al área de Category Management y/o Analytics tanto de Retailers como de Manufacturers.</a:t>
            </a:r>
            <a:endParaRPr b="1">
              <a:solidFill>
                <a:schemeClr val="dk2"/>
              </a:solidFill>
            </a:endParaRPr>
          </a:p>
          <a:p>
            <a:pPr indent="0" lvl="0" marL="0" rtl="0" algn="just">
              <a:lnSpc>
                <a:spcPct val="150000"/>
              </a:lnSpc>
              <a:spcBef>
                <a:spcPts val="1200"/>
              </a:spcBef>
              <a:spcAft>
                <a:spcPts val="1200"/>
              </a:spcAft>
              <a:buNone/>
            </a:pPr>
            <a:r>
              <a:rPr lang="es">
                <a:solidFill>
                  <a:schemeClr val="dk2"/>
                </a:solidFill>
              </a:rPr>
              <a:t>La información recopilada proviene de Reino Unido, por lo que es posible que los resultados obtenidos tengan un pequeño sesgo regional/cultural.</a:t>
            </a:r>
            <a:endParaRPr b="1" sz="14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729450" y="1318650"/>
            <a:ext cx="8049600" cy="23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940"/>
              <a:t>PREGUNTAS Y OBJETIVO DE LA INVESTIGACIÓN</a:t>
            </a:r>
            <a:endParaRPr sz="29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779400" y="1363650"/>
            <a:ext cx="1897200" cy="12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1800"/>
              <a:t>PREGUNTAS Y OBJETIVOS DE LA INVESTIGACIÓN</a:t>
            </a:r>
            <a:endParaRPr sz="1800"/>
          </a:p>
        </p:txBody>
      </p:sp>
      <p:sp>
        <p:nvSpPr>
          <p:cNvPr id="324" name="Google Shape;324;p21"/>
          <p:cNvSpPr txBox="1"/>
          <p:nvPr>
            <p:ph idx="1" type="body"/>
          </p:nvPr>
        </p:nvSpPr>
        <p:spPr>
          <a:xfrm>
            <a:off x="3046150" y="1401200"/>
            <a:ext cx="5764500" cy="3266100"/>
          </a:xfrm>
          <a:prstGeom prst="rect">
            <a:avLst/>
          </a:prstGeom>
        </p:spPr>
        <p:txBody>
          <a:bodyPr anchorCtr="0" anchor="t" bIns="91425" lIns="91425" spcFirstLastPara="1" rIns="91425" wrap="square" tIns="91425">
            <a:normAutofit fontScale="55000" lnSpcReduction="20000"/>
          </a:bodyPr>
          <a:lstStyle/>
          <a:p>
            <a:pPr indent="0" lvl="0" marL="457200" rtl="0" algn="just">
              <a:lnSpc>
                <a:spcPct val="150000"/>
              </a:lnSpc>
              <a:spcBef>
                <a:spcPts val="0"/>
              </a:spcBef>
              <a:spcAft>
                <a:spcPts val="0"/>
              </a:spcAft>
              <a:buNone/>
            </a:pPr>
            <a:r>
              <a:rPr b="1" lang="es" sz="2113"/>
              <a:t>PREGUNTAS</a:t>
            </a:r>
            <a:r>
              <a:rPr b="1" lang="es" sz="2113">
                <a:solidFill>
                  <a:schemeClr val="dk2"/>
                </a:solidFill>
              </a:rPr>
              <a:t> </a:t>
            </a:r>
            <a:r>
              <a:rPr b="1" lang="es" sz="2113"/>
              <a:t>CLAVE</a:t>
            </a:r>
            <a:endParaRPr b="1" sz="2113">
              <a:solidFill>
                <a:schemeClr val="dk2"/>
              </a:solidFill>
            </a:endParaRPr>
          </a:p>
          <a:p>
            <a:pPr indent="-310673" lvl="0" marL="457200" rtl="0" algn="just">
              <a:lnSpc>
                <a:spcPct val="150000"/>
              </a:lnSpc>
              <a:spcBef>
                <a:spcPts val="1200"/>
              </a:spcBef>
              <a:spcAft>
                <a:spcPts val="0"/>
              </a:spcAft>
              <a:buClr>
                <a:schemeClr val="dk2"/>
              </a:buClr>
              <a:buSzPct val="100000"/>
              <a:buChar char="○"/>
            </a:pPr>
            <a:r>
              <a:rPr lang="es" sz="2350">
                <a:solidFill>
                  <a:srgbClr val="212121"/>
                </a:solidFill>
                <a:highlight>
                  <a:srgbClr val="FFFFFF"/>
                </a:highlight>
              </a:rPr>
              <a:t>¿En qué se diferencian los consumidores de productos orgánicos de los no orgánicos? ¿Hay alguna característica que los distinga?</a:t>
            </a:r>
            <a:endParaRPr sz="2350">
              <a:solidFill>
                <a:srgbClr val="212121"/>
              </a:solidFill>
              <a:highlight>
                <a:srgbClr val="FFFFFF"/>
              </a:highlight>
            </a:endParaRPr>
          </a:p>
          <a:p>
            <a:pPr indent="-310673" lvl="0" marL="457200" rtl="0" algn="just">
              <a:lnSpc>
                <a:spcPct val="150000"/>
              </a:lnSpc>
              <a:spcBef>
                <a:spcPts val="0"/>
              </a:spcBef>
              <a:spcAft>
                <a:spcPts val="0"/>
              </a:spcAft>
              <a:buClr>
                <a:schemeClr val="dk2"/>
              </a:buClr>
              <a:buSzPct val="100000"/>
              <a:buChar char="○"/>
            </a:pPr>
            <a:r>
              <a:rPr lang="es" sz="2350">
                <a:solidFill>
                  <a:srgbClr val="212121"/>
                </a:solidFill>
                <a:highlight>
                  <a:srgbClr val="FFFFFF"/>
                </a:highlight>
              </a:rPr>
              <a:t>¿Se puede segmentar la cartera de clientes de una forma más adecuada que por el programa de afiliación de sus integrantes?</a:t>
            </a:r>
            <a:endParaRPr sz="2350">
              <a:solidFill>
                <a:srgbClr val="212121"/>
              </a:solidFill>
              <a:highlight>
                <a:srgbClr val="FFFFFF"/>
              </a:highlight>
            </a:endParaRPr>
          </a:p>
          <a:p>
            <a:pPr indent="-310673" lvl="0" marL="457200" rtl="0" algn="just">
              <a:lnSpc>
                <a:spcPct val="150000"/>
              </a:lnSpc>
              <a:spcBef>
                <a:spcPts val="0"/>
              </a:spcBef>
              <a:spcAft>
                <a:spcPts val="0"/>
              </a:spcAft>
              <a:buClr>
                <a:srgbClr val="212121"/>
              </a:buClr>
              <a:buSzPct val="100000"/>
              <a:buChar char="○"/>
            </a:pPr>
            <a:r>
              <a:rPr lang="es" sz="2350">
                <a:solidFill>
                  <a:srgbClr val="212121"/>
                </a:solidFill>
                <a:highlight>
                  <a:srgbClr val="FFFFFF"/>
                </a:highlight>
              </a:rPr>
              <a:t>¿Cómo identificar potenciales consumidores de productos orgánicos?</a:t>
            </a:r>
            <a:endParaRPr sz="2350">
              <a:solidFill>
                <a:srgbClr val="212121"/>
              </a:solidFill>
              <a:highlight>
                <a:srgbClr val="FFFFFF"/>
              </a:highlight>
            </a:endParaRPr>
          </a:p>
          <a:p>
            <a:pPr indent="-310673" lvl="0" marL="457200" rtl="0" algn="just">
              <a:lnSpc>
                <a:spcPct val="150000"/>
              </a:lnSpc>
              <a:spcBef>
                <a:spcPts val="0"/>
              </a:spcBef>
              <a:spcAft>
                <a:spcPts val="0"/>
              </a:spcAft>
              <a:buClr>
                <a:srgbClr val="212121"/>
              </a:buClr>
              <a:buSzPct val="100000"/>
              <a:buChar char="○"/>
            </a:pPr>
            <a:r>
              <a:rPr lang="es" sz="2350">
                <a:solidFill>
                  <a:srgbClr val="212121"/>
                </a:solidFill>
                <a:highlight>
                  <a:srgbClr val="FFFFFF"/>
                </a:highlight>
              </a:rPr>
              <a:t>Los programas de fidelidad de clientes, ¿Son efectivos? ¿Tienen algún impacto en los ingresos del retailer? </a:t>
            </a:r>
            <a:endParaRPr sz="2350">
              <a:solidFill>
                <a:srgbClr val="212121"/>
              </a:solidFill>
              <a:highlight>
                <a:srgbClr val="FFFFFF"/>
              </a:highlight>
            </a:endParaRPr>
          </a:p>
          <a:p>
            <a:pPr indent="-310673" lvl="0" marL="457200" rtl="0" algn="just">
              <a:lnSpc>
                <a:spcPct val="150000"/>
              </a:lnSpc>
              <a:spcBef>
                <a:spcPts val="0"/>
              </a:spcBef>
              <a:spcAft>
                <a:spcPts val="0"/>
              </a:spcAft>
              <a:buClr>
                <a:srgbClr val="212121"/>
              </a:buClr>
              <a:buSzPct val="100000"/>
              <a:buChar char="○"/>
            </a:pPr>
            <a:r>
              <a:rPr lang="es" sz="2350">
                <a:solidFill>
                  <a:srgbClr val="212121"/>
                </a:solidFill>
                <a:highlight>
                  <a:schemeClr val="lt1"/>
                </a:highlight>
              </a:rPr>
              <a:t>¿Cómo atraer a los consumidores de productos orgánicos a las tiendas de consumo masivo?</a:t>
            </a:r>
            <a:endParaRPr sz="2350">
              <a:solidFill>
                <a:srgbClr val="212121"/>
              </a:solidFill>
              <a:highlight>
                <a:srgbClr val="FFFFFF"/>
              </a:highlight>
            </a:endParaRPr>
          </a:p>
          <a:p>
            <a:pPr indent="0" lvl="0" marL="457200" rtl="0" algn="just">
              <a:lnSpc>
                <a:spcPct val="100000"/>
              </a:lnSpc>
              <a:spcBef>
                <a:spcPts val="1200"/>
              </a:spcBef>
              <a:spcAft>
                <a:spcPts val="1200"/>
              </a:spcAft>
              <a:buNone/>
            </a:pPr>
            <a:r>
              <a:t/>
            </a:r>
            <a:endParaRPr b="1"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