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grandir Wide" charset="1" panose="00000505000000000000"/>
      <p:regular r:id="rId10"/>
    </p:embeddedFont>
    <p:embeddedFont>
      <p:font typeface="Agrandir Wide Bold" charset="1" panose="00000805000000000000"/>
      <p:regular r:id="rId11"/>
    </p:embeddedFont>
    <p:embeddedFont>
      <p:font typeface="Agrandir Wide Italics" charset="1" panose="00000505000000000000"/>
      <p:regular r:id="rId12"/>
    </p:embeddedFont>
    <p:embeddedFont>
      <p:font typeface="Agrandir Wide Bold Italics" charset="1" panose="00000805000000000000"/>
      <p:regular r:id="rId13"/>
    </p:embeddedFont>
    <p:embeddedFont>
      <p:font typeface="Agrandir Wide Thin" charset="1" panose="00000205000000000000"/>
      <p:regular r:id="rId14"/>
    </p:embeddedFont>
    <p:embeddedFont>
      <p:font typeface="Agrandir Wide Thin Italics" charset="1" panose="00000205000000000000"/>
      <p:regular r:id="rId15"/>
    </p:embeddedFont>
    <p:embeddedFont>
      <p:font typeface="Agrandir Wide Medium" charset="1" panose="00000605000000000000"/>
      <p:regular r:id="rId16"/>
    </p:embeddedFont>
    <p:embeddedFont>
      <p:font typeface="Agrandir Wide Medium Italics" charset="1" panose="00000605000000000000"/>
      <p:regular r:id="rId17"/>
    </p:embeddedFont>
    <p:embeddedFont>
      <p:font typeface="Agrandir Wide Ultra-Bold" charset="1" panose="00000905000000000000"/>
      <p:regular r:id="rId18"/>
    </p:embeddedFont>
    <p:embeddedFont>
      <p:font typeface="Agrandir Wide Ultra-Bold Italics" charset="1" panose="00000905000000000000"/>
      <p:regular r:id="rId19"/>
    </p:embeddedFont>
    <p:embeddedFont>
      <p:font typeface="Agrandir Wide Heavy" charset="1" panose="00000A05000000000000"/>
      <p:regular r:id="rId20"/>
    </p:embeddedFont>
    <p:embeddedFont>
      <p:font typeface="Agrandir Wide Heavy Italics" charset="1" panose="00000A05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Freeform 2" id="2"/>
          <p:cNvSpPr/>
          <p:nvPr/>
        </p:nvSpPr>
        <p:spPr>
          <a:xfrm flipH="false" flipV="false" rot="0">
            <a:off x="10999037" y="1606530"/>
            <a:ext cx="7288963" cy="7241595"/>
          </a:xfrm>
          <a:custGeom>
            <a:avLst/>
            <a:gdLst/>
            <a:ahLst/>
            <a:cxnLst/>
            <a:rect r="r" b="b" t="t" l="l"/>
            <a:pathLst>
              <a:path h="7241595" w="7288963">
                <a:moveTo>
                  <a:pt x="0" y="0"/>
                </a:moveTo>
                <a:lnTo>
                  <a:pt x="7288963" y="0"/>
                </a:lnTo>
                <a:lnTo>
                  <a:pt x="7288963" y="7241595"/>
                </a:lnTo>
                <a:lnTo>
                  <a:pt x="0" y="7241595"/>
                </a:lnTo>
                <a:lnTo>
                  <a:pt x="0" y="0"/>
                </a:lnTo>
                <a:close/>
              </a:path>
            </a:pathLst>
          </a:custGeom>
          <a:blipFill>
            <a:blip r:embed="rId2"/>
            <a:stretch>
              <a:fillRect l="-54416" t="-11173" r="-19810" b="-5664"/>
            </a:stretch>
          </a:blipFill>
        </p:spPr>
      </p:sp>
      <p:sp>
        <p:nvSpPr>
          <p:cNvPr name="TextBox 3" id="3"/>
          <p:cNvSpPr txBox="true"/>
          <p:nvPr/>
        </p:nvSpPr>
        <p:spPr>
          <a:xfrm rot="0">
            <a:off x="1028700" y="6644674"/>
            <a:ext cx="5913783" cy="2203451"/>
          </a:xfrm>
          <a:prstGeom prst="rect">
            <a:avLst/>
          </a:prstGeom>
        </p:spPr>
        <p:txBody>
          <a:bodyPr anchor="t" rtlCol="false" tIns="0" lIns="0" bIns="0" rIns="0">
            <a:spAutoFit/>
          </a:bodyPr>
          <a:lstStyle/>
          <a:p>
            <a:pPr>
              <a:lnSpc>
                <a:spcPts val="5599"/>
              </a:lnSpc>
            </a:pPr>
            <a:r>
              <a:rPr lang="en-US" sz="3999">
                <a:solidFill>
                  <a:srgbClr val="125B50"/>
                </a:solidFill>
                <a:latin typeface="Agrandir Wide Thin"/>
              </a:rPr>
              <a:t>Ezekiel Marteja</a:t>
            </a:r>
          </a:p>
          <a:p>
            <a:pPr>
              <a:lnSpc>
                <a:spcPts val="5599"/>
              </a:lnSpc>
            </a:pPr>
            <a:r>
              <a:rPr lang="en-US" sz="3999">
                <a:solidFill>
                  <a:srgbClr val="125B50"/>
                </a:solidFill>
                <a:latin typeface="Agrandir Wide Thin"/>
              </a:rPr>
              <a:t>Morissey Carolino</a:t>
            </a:r>
          </a:p>
          <a:p>
            <a:pPr>
              <a:lnSpc>
                <a:spcPts val="5599"/>
              </a:lnSpc>
            </a:pPr>
            <a:r>
              <a:rPr lang="en-US" sz="3999">
                <a:solidFill>
                  <a:srgbClr val="125B50"/>
                </a:solidFill>
                <a:latin typeface="Agrandir Wide Thin"/>
              </a:rPr>
              <a:t>Sameer Iqbal</a:t>
            </a:r>
          </a:p>
        </p:txBody>
      </p:sp>
      <p:sp>
        <p:nvSpPr>
          <p:cNvPr name="TextBox 4" id="4"/>
          <p:cNvSpPr txBox="true"/>
          <p:nvPr/>
        </p:nvSpPr>
        <p:spPr>
          <a:xfrm rot="0">
            <a:off x="1028700" y="1139805"/>
            <a:ext cx="5660408" cy="1927875"/>
          </a:xfrm>
          <a:prstGeom prst="rect">
            <a:avLst/>
          </a:prstGeom>
        </p:spPr>
        <p:txBody>
          <a:bodyPr anchor="t" rtlCol="false" tIns="0" lIns="0" bIns="0" rIns="0">
            <a:spAutoFit/>
          </a:bodyPr>
          <a:lstStyle/>
          <a:p>
            <a:pPr>
              <a:lnSpc>
                <a:spcPts val="13439"/>
              </a:lnSpc>
            </a:pPr>
            <a:r>
              <a:rPr lang="en-US" sz="9599">
                <a:solidFill>
                  <a:srgbClr val="125B50"/>
                </a:solidFill>
                <a:latin typeface="Agrandir Wide Bold"/>
              </a:rPr>
              <a:t>EmiRide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TextBox 2" id="2"/>
          <p:cNvSpPr txBox="true"/>
          <p:nvPr/>
        </p:nvSpPr>
        <p:spPr>
          <a:xfrm rot="0">
            <a:off x="4230994" y="1303628"/>
            <a:ext cx="9860942" cy="944880"/>
          </a:xfrm>
          <a:prstGeom prst="rect">
            <a:avLst/>
          </a:prstGeom>
        </p:spPr>
        <p:txBody>
          <a:bodyPr anchor="t" rtlCol="false" tIns="0" lIns="0" bIns="0" rIns="0">
            <a:spAutoFit/>
          </a:bodyPr>
          <a:lstStyle/>
          <a:p>
            <a:pPr>
              <a:lnSpc>
                <a:spcPts val="6719"/>
              </a:lnSpc>
            </a:pPr>
            <a:r>
              <a:rPr lang="en-US" sz="4800">
                <a:solidFill>
                  <a:srgbClr val="125B50"/>
                </a:solidFill>
                <a:latin typeface="Agrandir Wide Medium"/>
              </a:rPr>
              <a:t>INTRODUCTION</a:t>
            </a:r>
          </a:p>
        </p:txBody>
      </p:sp>
      <p:sp>
        <p:nvSpPr>
          <p:cNvPr name="Freeform 3" id="3"/>
          <p:cNvSpPr/>
          <p:nvPr/>
        </p:nvSpPr>
        <p:spPr>
          <a:xfrm flipH="false" flipV="false" rot="0">
            <a:off x="0" y="1522703"/>
            <a:ext cx="2273981" cy="7241595"/>
          </a:xfrm>
          <a:custGeom>
            <a:avLst/>
            <a:gdLst/>
            <a:ahLst/>
            <a:cxnLst/>
            <a:rect r="r" b="b" t="t" l="l"/>
            <a:pathLst>
              <a:path h="7241595" w="2273981">
                <a:moveTo>
                  <a:pt x="0" y="0"/>
                </a:moveTo>
                <a:lnTo>
                  <a:pt x="2273981" y="0"/>
                </a:lnTo>
                <a:lnTo>
                  <a:pt x="2273981" y="7241594"/>
                </a:lnTo>
                <a:lnTo>
                  <a:pt x="0" y="7241594"/>
                </a:lnTo>
                <a:lnTo>
                  <a:pt x="0" y="0"/>
                </a:lnTo>
                <a:close/>
              </a:path>
            </a:pathLst>
          </a:custGeom>
          <a:blipFill>
            <a:blip r:embed="rId2"/>
            <a:stretch>
              <a:fillRect l="-394961" t="-11173" r="-63500" b="-5664"/>
            </a:stretch>
          </a:blipFill>
        </p:spPr>
      </p:sp>
      <p:sp>
        <p:nvSpPr>
          <p:cNvPr name="TextBox 4" id="4"/>
          <p:cNvSpPr txBox="true"/>
          <p:nvPr/>
        </p:nvSpPr>
        <p:spPr>
          <a:xfrm rot="0">
            <a:off x="4230994" y="2419612"/>
            <a:ext cx="13028306" cy="5088729"/>
          </a:xfrm>
          <a:prstGeom prst="rect">
            <a:avLst/>
          </a:prstGeom>
        </p:spPr>
        <p:txBody>
          <a:bodyPr anchor="t" rtlCol="false" tIns="0" lIns="0" bIns="0" rIns="0">
            <a:spAutoFit/>
          </a:bodyPr>
          <a:lstStyle/>
          <a:p>
            <a:pPr algn="just">
              <a:lnSpc>
                <a:spcPts val="4944"/>
              </a:lnSpc>
            </a:pPr>
            <a:r>
              <a:rPr lang="en-US" sz="3296">
                <a:solidFill>
                  <a:srgbClr val="125B50"/>
                </a:solidFill>
                <a:latin typeface="Agrandir Wide Thin"/>
              </a:rPr>
              <a:t>As the UAE continues to grow, there becomes a need for people to rely on their phones to navigate throughout the country. However, most of these applications need Wi-Fi or mobile data in order to work and are complicated to use. Emiride clears those issues and allows you to navigate through the 7 emirates anytime and anywhere! Emiride aims to become the transportation app of the future, serving as a hub for all types of transportation.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18288000" cy="2740317"/>
          </a:xfrm>
          <a:custGeom>
            <a:avLst/>
            <a:gdLst/>
            <a:ahLst/>
            <a:cxnLst/>
            <a:rect r="r" b="b" t="t" l="l"/>
            <a:pathLst>
              <a:path h="2740317" w="18288000">
                <a:moveTo>
                  <a:pt x="18288000" y="0"/>
                </a:moveTo>
                <a:lnTo>
                  <a:pt x="0" y="0"/>
                </a:lnTo>
                <a:lnTo>
                  <a:pt x="0" y="2740317"/>
                </a:lnTo>
                <a:lnTo>
                  <a:pt x="18288000" y="2740317"/>
                </a:lnTo>
                <a:lnTo>
                  <a:pt x="18288000" y="0"/>
                </a:lnTo>
                <a:close/>
              </a:path>
            </a:pathLst>
          </a:custGeom>
          <a:blipFill>
            <a:blip r:embed="rId2"/>
            <a:stretch>
              <a:fillRect l="-257569" t="-555442" r="0" b="-934431"/>
            </a:stretch>
          </a:blipFill>
        </p:spPr>
      </p:sp>
      <p:sp>
        <p:nvSpPr>
          <p:cNvPr name="TextBox 3" id="3"/>
          <p:cNvSpPr txBox="true"/>
          <p:nvPr/>
        </p:nvSpPr>
        <p:spPr>
          <a:xfrm rot="0">
            <a:off x="1028700" y="809625"/>
            <a:ext cx="6848808" cy="944880"/>
          </a:xfrm>
          <a:prstGeom prst="rect">
            <a:avLst/>
          </a:prstGeom>
        </p:spPr>
        <p:txBody>
          <a:bodyPr anchor="t" rtlCol="false" tIns="0" lIns="0" bIns="0" rIns="0">
            <a:spAutoFit/>
          </a:bodyPr>
          <a:lstStyle/>
          <a:p>
            <a:pPr>
              <a:lnSpc>
                <a:spcPts val="6719"/>
              </a:lnSpc>
            </a:pPr>
            <a:r>
              <a:rPr lang="en-US" sz="4800">
                <a:solidFill>
                  <a:srgbClr val="EFF6F2"/>
                </a:solidFill>
                <a:latin typeface="Agrandir Wide Medium"/>
              </a:rPr>
              <a:t>LIMITATIONS</a:t>
            </a:r>
          </a:p>
        </p:txBody>
      </p:sp>
      <p:sp>
        <p:nvSpPr>
          <p:cNvPr name="TextBox 4" id="4"/>
          <p:cNvSpPr txBox="true"/>
          <p:nvPr/>
        </p:nvSpPr>
        <p:spPr>
          <a:xfrm rot="0">
            <a:off x="1028700" y="3368099"/>
            <a:ext cx="16230600" cy="4591051"/>
          </a:xfrm>
          <a:prstGeom prst="rect">
            <a:avLst/>
          </a:prstGeom>
        </p:spPr>
        <p:txBody>
          <a:bodyPr anchor="t" rtlCol="false" tIns="0" lIns="0" bIns="0" rIns="0">
            <a:spAutoFit/>
          </a:bodyPr>
          <a:lstStyle/>
          <a:p>
            <a:pPr>
              <a:lnSpc>
                <a:spcPts val="5999"/>
              </a:lnSpc>
            </a:pPr>
            <a:r>
              <a:rPr lang="en-US" sz="3999">
                <a:solidFill>
                  <a:srgbClr val="125B50"/>
                </a:solidFill>
                <a:latin typeface="Agrandir Wide Thin"/>
              </a:rPr>
              <a:t>Any person who uses a navigation app could find it difficult to understand how the app works. Some apps also give inaccurate timings for certain transportations in the UAE such as the bus and give the wrong routes to the desired destination of the users. This hinders users from getting to their destination quickly and on time.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18288000" cy="2740317"/>
          </a:xfrm>
          <a:custGeom>
            <a:avLst/>
            <a:gdLst/>
            <a:ahLst/>
            <a:cxnLst/>
            <a:rect r="r" b="b" t="t" l="l"/>
            <a:pathLst>
              <a:path h="2740317" w="18288000">
                <a:moveTo>
                  <a:pt x="18288000" y="0"/>
                </a:moveTo>
                <a:lnTo>
                  <a:pt x="0" y="0"/>
                </a:lnTo>
                <a:lnTo>
                  <a:pt x="0" y="2740317"/>
                </a:lnTo>
                <a:lnTo>
                  <a:pt x="18288000" y="2740317"/>
                </a:lnTo>
                <a:lnTo>
                  <a:pt x="18288000" y="0"/>
                </a:lnTo>
                <a:close/>
              </a:path>
            </a:pathLst>
          </a:custGeom>
          <a:blipFill>
            <a:blip r:embed="rId2"/>
            <a:stretch>
              <a:fillRect l="-257569" t="-555442" r="0" b="-934431"/>
            </a:stretch>
          </a:blipFill>
        </p:spPr>
      </p:sp>
      <p:sp>
        <p:nvSpPr>
          <p:cNvPr name="TextBox 3" id="3"/>
          <p:cNvSpPr txBox="true"/>
          <p:nvPr/>
        </p:nvSpPr>
        <p:spPr>
          <a:xfrm rot="0">
            <a:off x="1028700" y="809625"/>
            <a:ext cx="6848808" cy="944880"/>
          </a:xfrm>
          <a:prstGeom prst="rect">
            <a:avLst/>
          </a:prstGeom>
        </p:spPr>
        <p:txBody>
          <a:bodyPr anchor="t" rtlCol="false" tIns="0" lIns="0" bIns="0" rIns="0">
            <a:spAutoFit/>
          </a:bodyPr>
          <a:lstStyle/>
          <a:p>
            <a:pPr>
              <a:lnSpc>
                <a:spcPts val="6719"/>
              </a:lnSpc>
            </a:pPr>
            <a:r>
              <a:rPr lang="en-US" sz="4800">
                <a:solidFill>
                  <a:srgbClr val="EFF6F2"/>
                </a:solidFill>
                <a:latin typeface="Agrandir Wide Medium"/>
              </a:rPr>
              <a:t>SOLUTION</a:t>
            </a:r>
          </a:p>
        </p:txBody>
      </p:sp>
      <p:sp>
        <p:nvSpPr>
          <p:cNvPr name="TextBox 4" id="4"/>
          <p:cNvSpPr txBox="true"/>
          <p:nvPr/>
        </p:nvSpPr>
        <p:spPr>
          <a:xfrm rot="0">
            <a:off x="1028700" y="2991862"/>
            <a:ext cx="16230600" cy="6096001"/>
          </a:xfrm>
          <a:prstGeom prst="rect">
            <a:avLst/>
          </a:prstGeom>
        </p:spPr>
        <p:txBody>
          <a:bodyPr anchor="t" rtlCol="false" tIns="0" lIns="0" bIns="0" rIns="0">
            <a:spAutoFit/>
          </a:bodyPr>
          <a:lstStyle/>
          <a:p>
            <a:pPr>
              <a:lnSpc>
                <a:spcPts val="5999"/>
              </a:lnSpc>
            </a:pPr>
            <a:r>
              <a:rPr lang="en-US" sz="3999">
                <a:solidFill>
                  <a:srgbClr val="125B50"/>
                </a:solidFill>
                <a:latin typeface="Agrandir Wide Thin"/>
              </a:rPr>
              <a:t>With our app, we can give away notifications for any updates related to the transportation that the user will ride. The map of the app can be regularly updated every hour or day or so. If the transportation that the user booked is nearby, the app can give an alert to prepare for the incoming ride. If the transportation is cancelled, the app can give suggestions on reaching their destination.</a:t>
            </a:r>
          </a:p>
          <a:p>
            <a:pPr>
              <a:lnSpc>
                <a:spcPts val="599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18288000" cy="2740317"/>
          </a:xfrm>
          <a:custGeom>
            <a:avLst/>
            <a:gdLst/>
            <a:ahLst/>
            <a:cxnLst/>
            <a:rect r="r" b="b" t="t" l="l"/>
            <a:pathLst>
              <a:path h="2740317" w="18288000">
                <a:moveTo>
                  <a:pt x="18288000" y="0"/>
                </a:moveTo>
                <a:lnTo>
                  <a:pt x="0" y="0"/>
                </a:lnTo>
                <a:lnTo>
                  <a:pt x="0" y="2740317"/>
                </a:lnTo>
                <a:lnTo>
                  <a:pt x="18288000" y="2740317"/>
                </a:lnTo>
                <a:lnTo>
                  <a:pt x="18288000" y="0"/>
                </a:lnTo>
                <a:close/>
              </a:path>
            </a:pathLst>
          </a:custGeom>
          <a:blipFill>
            <a:blip r:embed="rId2"/>
            <a:stretch>
              <a:fillRect l="-257569" t="-555442" r="0" b="-934431"/>
            </a:stretch>
          </a:blipFill>
        </p:spPr>
      </p:sp>
      <p:sp>
        <p:nvSpPr>
          <p:cNvPr name="TextBox 3" id="3"/>
          <p:cNvSpPr txBox="true"/>
          <p:nvPr/>
        </p:nvSpPr>
        <p:spPr>
          <a:xfrm rot="0">
            <a:off x="1028700" y="809625"/>
            <a:ext cx="6848808" cy="944880"/>
          </a:xfrm>
          <a:prstGeom prst="rect">
            <a:avLst/>
          </a:prstGeom>
        </p:spPr>
        <p:txBody>
          <a:bodyPr anchor="t" rtlCol="false" tIns="0" lIns="0" bIns="0" rIns="0">
            <a:spAutoFit/>
          </a:bodyPr>
          <a:lstStyle/>
          <a:p>
            <a:pPr>
              <a:lnSpc>
                <a:spcPts val="6719"/>
              </a:lnSpc>
            </a:pPr>
            <a:r>
              <a:rPr lang="en-US" sz="4800">
                <a:solidFill>
                  <a:srgbClr val="EFF6F2"/>
                </a:solidFill>
                <a:latin typeface="Agrandir Wide Medium"/>
              </a:rPr>
              <a:t>KEY FEATURES</a:t>
            </a:r>
          </a:p>
        </p:txBody>
      </p:sp>
      <p:sp>
        <p:nvSpPr>
          <p:cNvPr name="TextBox 4" id="4"/>
          <p:cNvSpPr txBox="true"/>
          <p:nvPr/>
        </p:nvSpPr>
        <p:spPr>
          <a:xfrm rot="0">
            <a:off x="1028700" y="2991862"/>
            <a:ext cx="16230600" cy="5343526"/>
          </a:xfrm>
          <a:prstGeom prst="rect">
            <a:avLst/>
          </a:prstGeom>
        </p:spPr>
        <p:txBody>
          <a:bodyPr anchor="t" rtlCol="false" tIns="0" lIns="0" bIns="0" rIns="0">
            <a:spAutoFit/>
          </a:bodyPr>
          <a:lstStyle/>
          <a:p>
            <a:pPr marL="863596" indent="-431798" lvl="1">
              <a:lnSpc>
                <a:spcPts val="5999"/>
              </a:lnSpc>
              <a:buFont typeface="Arial"/>
              <a:buChar char="•"/>
            </a:pPr>
            <a:r>
              <a:rPr lang="en-US" sz="3999">
                <a:solidFill>
                  <a:srgbClr val="125B50"/>
                </a:solidFill>
                <a:latin typeface="Agrandir Wide Thin"/>
              </a:rPr>
              <a:t>It is a multipurpose app that acts as a hub for journeys around the UAE.</a:t>
            </a:r>
          </a:p>
          <a:p>
            <a:pPr marL="863596" indent="-431798" lvl="1">
              <a:lnSpc>
                <a:spcPts val="5999"/>
              </a:lnSpc>
              <a:buFont typeface="Arial"/>
              <a:buChar char="•"/>
            </a:pPr>
            <a:r>
              <a:rPr lang="en-US" sz="3999">
                <a:solidFill>
                  <a:srgbClr val="125B50"/>
                </a:solidFill>
                <a:latin typeface="Agrandir Wide Thin"/>
              </a:rPr>
              <a:t>Users can pay for their tickets and cards, and can also book for pickups around their areas.</a:t>
            </a:r>
          </a:p>
          <a:p>
            <a:pPr marL="863596" indent="-431798" lvl="1">
              <a:lnSpc>
                <a:spcPts val="5999"/>
              </a:lnSpc>
              <a:buFont typeface="Arial"/>
              <a:buChar char="•"/>
            </a:pPr>
            <a:r>
              <a:rPr lang="en-US" sz="3999">
                <a:solidFill>
                  <a:srgbClr val="125B50"/>
                </a:solidFill>
                <a:latin typeface="Agrandir Wide Thin"/>
              </a:rPr>
              <a:t>There is a journey history where users can see where they went to by checking in at their destination.</a:t>
            </a:r>
          </a:p>
          <a:p>
            <a:pPr>
              <a:lnSpc>
                <a:spcPts val="599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18288000" cy="2740317"/>
          </a:xfrm>
          <a:custGeom>
            <a:avLst/>
            <a:gdLst/>
            <a:ahLst/>
            <a:cxnLst/>
            <a:rect r="r" b="b" t="t" l="l"/>
            <a:pathLst>
              <a:path h="2740317" w="18288000">
                <a:moveTo>
                  <a:pt x="18288000" y="0"/>
                </a:moveTo>
                <a:lnTo>
                  <a:pt x="0" y="0"/>
                </a:lnTo>
                <a:lnTo>
                  <a:pt x="0" y="2740317"/>
                </a:lnTo>
                <a:lnTo>
                  <a:pt x="18288000" y="2740317"/>
                </a:lnTo>
                <a:lnTo>
                  <a:pt x="18288000" y="0"/>
                </a:lnTo>
                <a:close/>
              </a:path>
            </a:pathLst>
          </a:custGeom>
          <a:blipFill>
            <a:blip r:embed="rId2"/>
            <a:stretch>
              <a:fillRect l="-257569" t="-555442" r="0" b="-934431"/>
            </a:stretch>
          </a:blipFill>
        </p:spPr>
      </p:sp>
      <p:sp>
        <p:nvSpPr>
          <p:cNvPr name="TextBox 3" id="3"/>
          <p:cNvSpPr txBox="true"/>
          <p:nvPr/>
        </p:nvSpPr>
        <p:spPr>
          <a:xfrm rot="0">
            <a:off x="1028700" y="809625"/>
            <a:ext cx="8115300" cy="944880"/>
          </a:xfrm>
          <a:prstGeom prst="rect">
            <a:avLst/>
          </a:prstGeom>
        </p:spPr>
        <p:txBody>
          <a:bodyPr anchor="t" rtlCol="false" tIns="0" lIns="0" bIns="0" rIns="0">
            <a:spAutoFit/>
          </a:bodyPr>
          <a:lstStyle/>
          <a:p>
            <a:pPr>
              <a:lnSpc>
                <a:spcPts val="6719"/>
              </a:lnSpc>
            </a:pPr>
            <a:r>
              <a:rPr lang="en-US" sz="4800">
                <a:solidFill>
                  <a:srgbClr val="EFF6F2"/>
                </a:solidFill>
                <a:latin typeface="Agrandir Wide Medium"/>
              </a:rPr>
              <a:t>MARKET OPPORTUNITY</a:t>
            </a:r>
          </a:p>
        </p:txBody>
      </p:sp>
      <p:sp>
        <p:nvSpPr>
          <p:cNvPr name="TextBox 4" id="4"/>
          <p:cNvSpPr txBox="true"/>
          <p:nvPr/>
        </p:nvSpPr>
        <p:spPr>
          <a:xfrm rot="0">
            <a:off x="1028700" y="2991862"/>
            <a:ext cx="16230600" cy="6096001"/>
          </a:xfrm>
          <a:prstGeom prst="rect">
            <a:avLst/>
          </a:prstGeom>
        </p:spPr>
        <p:txBody>
          <a:bodyPr anchor="t" rtlCol="false" tIns="0" lIns="0" bIns="0" rIns="0">
            <a:spAutoFit/>
          </a:bodyPr>
          <a:lstStyle/>
          <a:p>
            <a:pPr>
              <a:lnSpc>
                <a:spcPts val="5999"/>
              </a:lnSpc>
            </a:pPr>
            <a:r>
              <a:rPr lang="en-US" sz="3999">
                <a:solidFill>
                  <a:srgbClr val="125B50"/>
                </a:solidFill>
                <a:latin typeface="Agrandir Wide Thin"/>
              </a:rPr>
              <a:t>The reason why we wanted to pick an app based on transportation is because we noticed that we haven’t seen any app that combines common features of different transportation apps. So we decided to develop a hub that can be used around and travelling outside of the UAE with different types of transportations with accurate timings, especially for people in a rush or people on a tight schedule.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18288000" cy="2740317"/>
          </a:xfrm>
          <a:custGeom>
            <a:avLst/>
            <a:gdLst/>
            <a:ahLst/>
            <a:cxnLst/>
            <a:rect r="r" b="b" t="t" l="l"/>
            <a:pathLst>
              <a:path h="2740317" w="18288000">
                <a:moveTo>
                  <a:pt x="18288000" y="0"/>
                </a:moveTo>
                <a:lnTo>
                  <a:pt x="0" y="0"/>
                </a:lnTo>
                <a:lnTo>
                  <a:pt x="0" y="2740317"/>
                </a:lnTo>
                <a:lnTo>
                  <a:pt x="18288000" y="2740317"/>
                </a:lnTo>
                <a:lnTo>
                  <a:pt x="18288000" y="0"/>
                </a:lnTo>
                <a:close/>
              </a:path>
            </a:pathLst>
          </a:custGeom>
          <a:blipFill>
            <a:blip r:embed="rId2"/>
            <a:stretch>
              <a:fillRect l="-257569" t="-555442" r="0" b="-934431"/>
            </a:stretch>
          </a:blipFill>
        </p:spPr>
      </p:sp>
      <p:sp>
        <p:nvSpPr>
          <p:cNvPr name="TextBox 3" id="3"/>
          <p:cNvSpPr txBox="true"/>
          <p:nvPr/>
        </p:nvSpPr>
        <p:spPr>
          <a:xfrm rot="0">
            <a:off x="1028700" y="809625"/>
            <a:ext cx="9245224" cy="944880"/>
          </a:xfrm>
          <a:prstGeom prst="rect">
            <a:avLst/>
          </a:prstGeom>
        </p:spPr>
        <p:txBody>
          <a:bodyPr anchor="t" rtlCol="false" tIns="0" lIns="0" bIns="0" rIns="0">
            <a:spAutoFit/>
          </a:bodyPr>
          <a:lstStyle/>
          <a:p>
            <a:pPr>
              <a:lnSpc>
                <a:spcPts val="6719"/>
              </a:lnSpc>
            </a:pPr>
            <a:r>
              <a:rPr lang="en-US" sz="4800">
                <a:solidFill>
                  <a:srgbClr val="EFF6F2"/>
                </a:solidFill>
                <a:latin typeface="Agrandir Wide Medium"/>
              </a:rPr>
              <a:t>COMPETITIVE LANDSCAPE</a:t>
            </a:r>
          </a:p>
        </p:txBody>
      </p:sp>
      <p:sp>
        <p:nvSpPr>
          <p:cNvPr name="TextBox 4" id="4"/>
          <p:cNvSpPr txBox="true"/>
          <p:nvPr/>
        </p:nvSpPr>
        <p:spPr>
          <a:xfrm rot="0">
            <a:off x="1028700" y="4003906"/>
            <a:ext cx="16230600" cy="3086101"/>
          </a:xfrm>
          <a:prstGeom prst="rect">
            <a:avLst/>
          </a:prstGeom>
        </p:spPr>
        <p:txBody>
          <a:bodyPr anchor="t" rtlCol="false" tIns="0" lIns="0" bIns="0" rIns="0">
            <a:spAutoFit/>
          </a:bodyPr>
          <a:lstStyle/>
          <a:p>
            <a:pPr>
              <a:lnSpc>
                <a:spcPts val="5999"/>
              </a:lnSpc>
            </a:pPr>
            <a:r>
              <a:rPr lang="en-US" sz="3999">
                <a:solidFill>
                  <a:srgbClr val="125B50"/>
                </a:solidFill>
                <a:latin typeface="Agrandir Wide Thin"/>
              </a:rPr>
              <a:t>Our competition for this app will be against applications such as Darbi, Google Maps, and Waze. These applications also have a map as their main feature while also having similar side features.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18288000" cy="2740317"/>
          </a:xfrm>
          <a:custGeom>
            <a:avLst/>
            <a:gdLst/>
            <a:ahLst/>
            <a:cxnLst/>
            <a:rect r="r" b="b" t="t" l="l"/>
            <a:pathLst>
              <a:path h="2740317" w="18288000">
                <a:moveTo>
                  <a:pt x="18288000" y="0"/>
                </a:moveTo>
                <a:lnTo>
                  <a:pt x="0" y="0"/>
                </a:lnTo>
                <a:lnTo>
                  <a:pt x="0" y="2740317"/>
                </a:lnTo>
                <a:lnTo>
                  <a:pt x="18288000" y="2740317"/>
                </a:lnTo>
                <a:lnTo>
                  <a:pt x="18288000" y="0"/>
                </a:lnTo>
                <a:close/>
              </a:path>
            </a:pathLst>
          </a:custGeom>
          <a:blipFill>
            <a:blip r:embed="rId2"/>
            <a:stretch>
              <a:fillRect l="-257569" t="-555442" r="0" b="-934431"/>
            </a:stretch>
          </a:blipFill>
        </p:spPr>
      </p:sp>
      <p:sp>
        <p:nvSpPr>
          <p:cNvPr name="TextBox 3" id="3"/>
          <p:cNvSpPr txBox="true"/>
          <p:nvPr/>
        </p:nvSpPr>
        <p:spPr>
          <a:xfrm rot="0">
            <a:off x="1028700" y="809625"/>
            <a:ext cx="9245224" cy="944880"/>
          </a:xfrm>
          <a:prstGeom prst="rect">
            <a:avLst/>
          </a:prstGeom>
        </p:spPr>
        <p:txBody>
          <a:bodyPr anchor="t" rtlCol="false" tIns="0" lIns="0" bIns="0" rIns="0">
            <a:spAutoFit/>
          </a:bodyPr>
          <a:lstStyle/>
          <a:p>
            <a:pPr>
              <a:lnSpc>
                <a:spcPts val="6719"/>
              </a:lnSpc>
            </a:pPr>
            <a:r>
              <a:rPr lang="en-US" sz="4800">
                <a:solidFill>
                  <a:srgbClr val="EFF6F2"/>
                </a:solidFill>
                <a:latin typeface="Agrandir Wide Medium"/>
              </a:rPr>
              <a:t>MONETIZATION STRATEGY</a:t>
            </a:r>
          </a:p>
        </p:txBody>
      </p:sp>
      <p:sp>
        <p:nvSpPr>
          <p:cNvPr name="TextBox 4" id="4"/>
          <p:cNvSpPr txBox="true"/>
          <p:nvPr/>
        </p:nvSpPr>
        <p:spPr>
          <a:xfrm rot="0">
            <a:off x="1028700" y="4003906"/>
            <a:ext cx="16230600" cy="3086101"/>
          </a:xfrm>
          <a:prstGeom prst="rect">
            <a:avLst/>
          </a:prstGeom>
        </p:spPr>
        <p:txBody>
          <a:bodyPr anchor="t" rtlCol="false" tIns="0" lIns="0" bIns="0" rIns="0">
            <a:spAutoFit/>
          </a:bodyPr>
          <a:lstStyle/>
          <a:p>
            <a:pPr>
              <a:lnSpc>
                <a:spcPts val="5999"/>
              </a:lnSpc>
            </a:pPr>
            <a:r>
              <a:rPr lang="en-US" sz="3999">
                <a:solidFill>
                  <a:srgbClr val="125B50"/>
                </a:solidFill>
                <a:latin typeface="Agrandir Wide Thin"/>
              </a:rPr>
              <a:t>Our strategy to implement monetization is by adding features that aren’t available to basic users. The cost of the features will be worth the price so that the users with the basic version won’t be overwhelmed.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18288000" cy="2740317"/>
          </a:xfrm>
          <a:custGeom>
            <a:avLst/>
            <a:gdLst/>
            <a:ahLst/>
            <a:cxnLst/>
            <a:rect r="r" b="b" t="t" l="l"/>
            <a:pathLst>
              <a:path h="2740317" w="18288000">
                <a:moveTo>
                  <a:pt x="18288000" y="0"/>
                </a:moveTo>
                <a:lnTo>
                  <a:pt x="0" y="0"/>
                </a:lnTo>
                <a:lnTo>
                  <a:pt x="0" y="2740317"/>
                </a:lnTo>
                <a:lnTo>
                  <a:pt x="18288000" y="2740317"/>
                </a:lnTo>
                <a:lnTo>
                  <a:pt x="18288000" y="0"/>
                </a:lnTo>
                <a:close/>
              </a:path>
            </a:pathLst>
          </a:custGeom>
          <a:blipFill>
            <a:blip r:embed="rId2"/>
            <a:stretch>
              <a:fillRect l="-257569" t="-555442" r="0" b="-934431"/>
            </a:stretch>
          </a:blipFill>
        </p:spPr>
      </p:sp>
      <p:sp>
        <p:nvSpPr>
          <p:cNvPr name="TextBox 3" id="3"/>
          <p:cNvSpPr txBox="true"/>
          <p:nvPr/>
        </p:nvSpPr>
        <p:spPr>
          <a:xfrm rot="0">
            <a:off x="1028700" y="809625"/>
            <a:ext cx="9245224" cy="944880"/>
          </a:xfrm>
          <a:prstGeom prst="rect">
            <a:avLst/>
          </a:prstGeom>
        </p:spPr>
        <p:txBody>
          <a:bodyPr anchor="t" rtlCol="false" tIns="0" lIns="0" bIns="0" rIns="0">
            <a:spAutoFit/>
          </a:bodyPr>
          <a:lstStyle/>
          <a:p>
            <a:pPr>
              <a:lnSpc>
                <a:spcPts val="6719"/>
              </a:lnSpc>
            </a:pPr>
            <a:r>
              <a:rPr lang="en-US" sz="4800">
                <a:solidFill>
                  <a:srgbClr val="EFF6F2"/>
                </a:solidFill>
                <a:latin typeface="Agrandir Wide Medium"/>
              </a:rPr>
              <a:t>CONCLUSION</a:t>
            </a:r>
          </a:p>
        </p:txBody>
      </p:sp>
      <p:sp>
        <p:nvSpPr>
          <p:cNvPr name="TextBox 4" id="4"/>
          <p:cNvSpPr txBox="true"/>
          <p:nvPr/>
        </p:nvSpPr>
        <p:spPr>
          <a:xfrm rot="0">
            <a:off x="1028700" y="3535680"/>
            <a:ext cx="16230600" cy="5722620"/>
          </a:xfrm>
          <a:prstGeom prst="rect">
            <a:avLst/>
          </a:prstGeom>
        </p:spPr>
        <p:txBody>
          <a:bodyPr anchor="t" rtlCol="false" tIns="0" lIns="0" bIns="0" rIns="0">
            <a:spAutoFit/>
          </a:bodyPr>
          <a:lstStyle/>
          <a:p>
            <a:pPr>
              <a:lnSpc>
                <a:spcPts val="4950"/>
              </a:lnSpc>
            </a:pPr>
            <a:r>
              <a:rPr lang="en-US" sz="3300">
                <a:solidFill>
                  <a:srgbClr val="125B50"/>
                </a:solidFill>
                <a:latin typeface="Agrandir Wide Thin"/>
              </a:rPr>
              <a:t>In conclusion, Emiride is an extremely useful app for UAE transportation which offers a user-friendly alternative to other existing apps. With addressing challenges such as showing inaccurate timings and overwhelming interfaces for new users, our app aims to handle these problems with travelling to different places around the UAE. Our app also aims to have mobile payment and a journey history feature which gives Emiride a boost on the competitive market with its monetization strategy . Its marketing method makes sure that income generation and customer satisfaction are balanced.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DAF_7UAqmHU</dc:identifier>
  <dcterms:modified xsi:type="dcterms:W3CDTF">2011-08-01T06:04:30Z</dcterms:modified>
  <cp:revision>1</cp:revision>
  <dc:title>IDEA PITCH</dc:title>
</cp:coreProperties>
</file>