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24" r:id="rId3"/>
    <p:sldId id="325" r:id="rId4"/>
    <p:sldId id="307" r:id="rId5"/>
    <p:sldId id="327" r:id="rId6"/>
    <p:sldId id="312" r:id="rId7"/>
    <p:sldId id="322" r:id="rId8"/>
    <p:sldId id="33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D062-9CC2-45FC-ACDB-9B14191818BF}" type="datetimeFigureOut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滾碼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9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1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2018/6/29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60647" y="2492896"/>
            <a:ext cx="5139208" cy="19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b="1" dirty="0" smtClean="0"/>
              <a:t>滾碼遙控器</a:t>
            </a:r>
            <a:endParaRPr lang="en-US" altLang="zh-TW" b="1" dirty="0" smtClean="0"/>
          </a:p>
          <a:p>
            <a:r>
              <a:rPr lang="en-US" altLang="zh-TW" b="1" dirty="0" smtClean="0"/>
              <a:t>VS</a:t>
            </a:r>
          </a:p>
          <a:p>
            <a:r>
              <a:rPr lang="zh-TW" altLang="en-US" b="1" dirty="0" smtClean="0"/>
              <a:t>新式遙控器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82121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滾碼技術 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zh-TW" dirty="0"/>
              <a:t>滾碼技術，主要透過一份共同的</a:t>
            </a:r>
            <a:r>
              <a:rPr lang="zh-TW" altLang="zh-TW" dirty="0" smtClean="0"/>
              <a:t>密碼</a:t>
            </a:r>
            <a:r>
              <a:rPr lang="zh-TW" altLang="en-US" dirty="0" smtClean="0"/>
              <a:t>簿</a:t>
            </a:r>
            <a:r>
              <a:rPr lang="zh-TW" altLang="zh-TW" dirty="0" smtClean="0"/>
              <a:t>和</a:t>
            </a:r>
            <a:r>
              <a:rPr lang="zh-TW" altLang="zh-TW" dirty="0"/>
              <a:t>一個同步計數器</a:t>
            </a:r>
            <a:r>
              <a:rPr lang="zh-TW" altLang="zh-TW" dirty="0" smtClean="0"/>
              <a:t>的設計</a:t>
            </a:r>
            <a:r>
              <a:rPr lang="zh-TW" altLang="zh-TW" dirty="0"/>
              <a:t>，通訊兩方必須先約定</a:t>
            </a:r>
            <a:r>
              <a:rPr lang="zh-TW" altLang="zh-TW" dirty="0" smtClean="0"/>
              <a:t>好</a:t>
            </a:r>
            <a:r>
              <a:rPr lang="zh-TW" altLang="en-US" dirty="0" smtClean="0"/>
              <a:t>相同</a:t>
            </a:r>
            <a:r>
              <a:rPr lang="zh-TW" altLang="zh-TW" dirty="0" smtClean="0"/>
              <a:t>計數器</a:t>
            </a:r>
            <a:r>
              <a:rPr lang="zh-TW" altLang="zh-TW" dirty="0"/>
              <a:t>的數值，利用這</a:t>
            </a:r>
            <a:r>
              <a:rPr lang="zh-TW" altLang="zh-TW" dirty="0" smtClean="0"/>
              <a:t>數值查詢</a:t>
            </a:r>
            <a:r>
              <a:rPr lang="zh-TW" altLang="zh-TW" dirty="0"/>
              <a:t>密碼</a:t>
            </a:r>
            <a:r>
              <a:rPr lang="zh-TW" altLang="zh-TW" dirty="0" smtClean="0"/>
              <a:t>本</a:t>
            </a:r>
            <a:r>
              <a:rPr lang="zh-TW" altLang="en-US" dirty="0" smtClean="0"/>
              <a:t>，得出</a:t>
            </a:r>
            <a:r>
              <a:rPr lang="zh-TW" altLang="zh-TW" dirty="0" smtClean="0"/>
              <a:t>相對</a:t>
            </a:r>
            <a:r>
              <a:rPr lang="zh-TW" altLang="zh-TW" dirty="0"/>
              <a:t>應的秘密金鑰，因為</a:t>
            </a:r>
            <a:r>
              <a:rPr lang="zh-TW" altLang="zh-TW" dirty="0" smtClean="0"/>
              <a:t>數值</a:t>
            </a:r>
            <a:r>
              <a:rPr lang="zh-TW" altLang="en-US" dirty="0" smtClean="0"/>
              <a:t>和</a:t>
            </a:r>
            <a:r>
              <a:rPr lang="zh-TW" altLang="zh-TW" dirty="0"/>
              <a:t>密碼</a:t>
            </a:r>
            <a:r>
              <a:rPr lang="zh-TW" altLang="en-US" dirty="0"/>
              <a:t>簿</a:t>
            </a:r>
            <a:r>
              <a:rPr lang="zh-TW" altLang="zh-TW" dirty="0" smtClean="0"/>
              <a:t>相同</a:t>
            </a:r>
            <a:r>
              <a:rPr lang="zh-TW" altLang="zh-TW" dirty="0"/>
              <a:t>，</a:t>
            </a:r>
            <a:r>
              <a:rPr lang="zh-TW" altLang="zh-TW" dirty="0" smtClean="0"/>
              <a:t>所以</a:t>
            </a:r>
            <a:r>
              <a:rPr lang="zh-TW" altLang="en-US" dirty="0" smtClean="0"/>
              <a:t>能</a:t>
            </a:r>
            <a:r>
              <a:rPr lang="zh-TW" altLang="zh-TW" dirty="0" smtClean="0"/>
              <a:t>取得</a:t>
            </a:r>
            <a:r>
              <a:rPr lang="zh-TW" altLang="zh-TW" dirty="0"/>
              <a:t>相同的密鑰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dirty="0" smtClean="0"/>
              <a:t>該</a:t>
            </a:r>
            <a:r>
              <a:rPr lang="zh-TW" altLang="zh-TW" dirty="0"/>
              <a:t>密鑰</a:t>
            </a:r>
            <a:r>
              <a:rPr lang="zh-TW" altLang="zh-TW" dirty="0" smtClean="0"/>
              <a:t>即可</a:t>
            </a:r>
            <a:r>
              <a:rPr lang="zh-TW" altLang="zh-TW" dirty="0"/>
              <a:t>應用在發送及接收時的數據加、解密；當數據發送後，雙方同步計數器會同時增加，也同步改變使用的密鑰，也因此每次使用的密鑰都</a:t>
            </a:r>
            <a:r>
              <a:rPr lang="zh-TW" altLang="zh-TW" dirty="0" smtClean="0"/>
              <a:t>不</a:t>
            </a:r>
            <a:r>
              <a:rPr lang="zh-TW" altLang="en-US" dirty="0" smtClean="0"/>
              <a:t>相同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增強版的功能，限制每個</a:t>
            </a:r>
            <a:r>
              <a:rPr lang="zh-TW" altLang="zh-TW" dirty="0"/>
              <a:t>密</a:t>
            </a:r>
            <a:r>
              <a:rPr lang="zh-TW" altLang="zh-TW" dirty="0" smtClean="0"/>
              <a:t>鑰</a:t>
            </a:r>
            <a:r>
              <a:rPr lang="zh-TW" altLang="en-US" dirty="0" smtClean="0"/>
              <a:t>的使用時間，簡單的說，固定一段時間，計數器必須自動加一。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1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滾碼技術 </a:t>
            </a:r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A, B </a:t>
            </a:r>
            <a:r>
              <a:rPr lang="zh-TW" altLang="en-US" sz="2800" dirty="0" smtClean="0"/>
              <a:t>兩人共同都有一本相同的字典</a:t>
            </a:r>
            <a:endParaRPr lang="en-US" altLang="zh-TW" sz="2800" dirty="0" smtClean="0"/>
          </a:p>
          <a:p>
            <a:pPr marL="514350" indent="-514350">
              <a:buAutoNum type="arabicPeriod"/>
            </a:pPr>
            <a:r>
              <a:rPr lang="zh-TW" altLang="en-US" sz="2800" dirty="0" smtClean="0"/>
              <a:t>在實際使用之前，兩人需要先溝通一個數字；也就是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配對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，確定好一個數字如：</a:t>
            </a:r>
            <a:r>
              <a:rPr lang="en-US" altLang="zh-TW" sz="2800" dirty="0" smtClean="0"/>
              <a:t>100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 sz="2800" dirty="0" smtClean="0"/>
              <a:t>開始使用的方式，把字典打開到第</a:t>
            </a:r>
            <a:r>
              <a:rPr lang="en-US" altLang="zh-TW" sz="2800" dirty="0" smtClean="0"/>
              <a:t>100</a:t>
            </a:r>
            <a:r>
              <a:rPr lang="zh-TW" altLang="en-US" sz="2800" dirty="0" smtClean="0"/>
              <a:t>頁，該頁當中就會紀錄使用的密</a:t>
            </a:r>
            <a:r>
              <a:rPr lang="zh-TW" altLang="zh-TW" sz="2800" dirty="0" smtClean="0"/>
              <a:t>鑰</a:t>
            </a:r>
            <a:endParaRPr lang="en-US" altLang="zh-TW" sz="28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 sz="2800" dirty="0" smtClean="0"/>
              <a:t>然後用該</a:t>
            </a:r>
            <a:r>
              <a:rPr lang="zh-TW" altLang="zh-TW" sz="2800" dirty="0" smtClean="0"/>
              <a:t>密鑰</a:t>
            </a:r>
            <a:r>
              <a:rPr lang="zh-TW" altLang="en-US" sz="2800" dirty="0" smtClean="0"/>
              <a:t>來加解密要傳遞的訊息</a:t>
            </a:r>
            <a:endParaRPr lang="en-US" altLang="zh-TW" sz="28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zh-TW" sz="2800" dirty="0"/>
              <a:t>密</a:t>
            </a:r>
            <a:r>
              <a:rPr lang="zh-TW" altLang="zh-TW" sz="2800" dirty="0" smtClean="0"/>
              <a:t>鑰</a:t>
            </a:r>
            <a:r>
              <a:rPr lang="zh-TW" altLang="en-US" sz="2800" dirty="0" smtClean="0"/>
              <a:t>使用過後，就換下一頁的</a:t>
            </a:r>
            <a:r>
              <a:rPr lang="zh-TW" altLang="zh-TW" sz="2800" dirty="0"/>
              <a:t>密</a:t>
            </a:r>
            <a:r>
              <a:rPr lang="zh-TW" altLang="zh-TW" sz="2800" dirty="0" smtClean="0"/>
              <a:t>鑰</a:t>
            </a:r>
            <a:r>
              <a:rPr lang="zh-TW" altLang="en-US" sz="2800" dirty="0" smtClean="0"/>
              <a:t>，也就是第</a:t>
            </a:r>
            <a:r>
              <a:rPr lang="en-US" altLang="zh-TW" sz="2800" dirty="0" smtClean="0"/>
              <a:t>101</a:t>
            </a:r>
            <a:r>
              <a:rPr lang="zh-TW" altLang="en-US" sz="2800" dirty="0" smtClean="0"/>
              <a:t>頁，持續 </a:t>
            </a:r>
            <a:r>
              <a:rPr lang="en-US" altLang="zh-TW" sz="2800" dirty="0" smtClean="0"/>
              <a:t>102, 103, 104 … </a:t>
            </a:r>
            <a:r>
              <a:rPr lang="zh-TW" altLang="en-US" sz="2800" dirty="0" smtClean="0"/>
              <a:t>一直滾下去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33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滾碼</a:t>
            </a:r>
            <a:r>
              <a:rPr lang="zh-TW" altLang="en-US" dirty="0" smtClean="0"/>
              <a:t>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KeeLoq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 (1996)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Length from 64 to 128 bits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車庫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門、倉庫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、機車防盜器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8" y="3717032"/>
            <a:ext cx="8409969" cy="257350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645736"/>
            <a:ext cx="1459883" cy="19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9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Project Status: Remote Control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36209" y="1844824"/>
            <a:ext cx="8494376" cy="2088232"/>
            <a:chOff x="336209" y="1913623"/>
            <a:chExt cx="8494376" cy="2088232"/>
          </a:xfrm>
        </p:grpSpPr>
        <p:grpSp>
          <p:nvGrpSpPr>
            <p:cNvPr id="6" name="群組 5"/>
            <p:cNvGrpSpPr/>
            <p:nvPr/>
          </p:nvGrpSpPr>
          <p:grpSpPr>
            <a:xfrm>
              <a:off x="2787014" y="1913623"/>
              <a:ext cx="6043571" cy="2088232"/>
              <a:chOff x="457200" y="4437112"/>
              <a:chExt cx="6300054" cy="208823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57200" y="4437112"/>
                <a:ext cx="6300054" cy="20882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916833" y="4509120"/>
                <a:ext cx="5753421" cy="2007342"/>
                <a:chOff x="863662" y="4348430"/>
                <a:chExt cx="6425515" cy="2243333"/>
              </a:xfrm>
            </p:grpSpPr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33336" y="4383559"/>
                  <a:ext cx="2139291" cy="19463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62" y="4348430"/>
                  <a:ext cx="2001876" cy="193300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4148417" y="6179011"/>
                  <a:ext cx="3140760" cy="41275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b="1" dirty="0">
                      <a:latin typeface="新細明體" panose="02020500000000000000" pitchFamily="18" charset="-120"/>
                    </a:rPr>
                    <a:t>Silicon Labs </a:t>
                  </a:r>
                  <a:r>
                    <a:rPr lang="zh-TW" altLang="en-US" b="1" dirty="0" smtClean="0">
                      <a:latin typeface="新細明體" panose="02020500000000000000" pitchFamily="18" charset="-120"/>
                    </a:rPr>
                    <a:t>的 </a:t>
                  </a:r>
                  <a:r>
                    <a:rPr lang="en-US" altLang="zh-TW" b="1" dirty="0" smtClean="0">
                      <a:latin typeface="新細明體" panose="02020500000000000000" pitchFamily="18" charset="-120"/>
                    </a:rPr>
                    <a:t>Si4432</a:t>
                  </a: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111367" y="6155166"/>
                  <a:ext cx="2168941" cy="41275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 dirty="0" smtClean="0">
                      <a:latin typeface="新細明體" panose="02020500000000000000" pitchFamily="18" charset="-120"/>
                    </a:rPr>
                    <a:t>FSK/ASK 433Mhz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760481" y="4428538"/>
                  <a:ext cx="2103622" cy="5847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800" b="1" dirty="0"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800" b="1" dirty="0" smtClean="0">
                      <a:latin typeface="新細明體" panose="02020500000000000000" pitchFamily="18" charset="-120"/>
                    </a:rPr>
                    <a:t> </a:t>
                  </a:r>
                  <a:r>
                    <a:rPr lang="zh-TW" altLang="en-US" sz="2800" b="1" dirty="0" smtClean="0">
                      <a:latin typeface="新細明體" panose="02020500000000000000" pitchFamily="18" charset="-120"/>
                    </a:rPr>
                    <a:t>收發模組</a:t>
                  </a:r>
                  <a:endParaRPr lang="en-US" altLang="zh-TW" sz="2800" b="1" dirty="0" smtClean="0">
                    <a:latin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/>
          </p:nvGrpSpPr>
          <p:grpSpPr>
            <a:xfrm>
              <a:off x="336209" y="1913623"/>
              <a:ext cx="2450805" cy="2088232"/>
              <a:chOff x="336210" y="1628800"/>
              <a:chExt cx="2272054" cy="208823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210" y="1628800"/>
                <a:ext cx="2272054" cy="20882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MCU</a:t>
                </a:r>
              </a:p>
              <a:p>
                <a:pPr algn="ctr"/>
                <a:r>
                  <a:rPr lang="en-US" altLang="zh-TW" dirty="0" smtClean="0"/>
                  <a:t>PIC16F19176-I/PT</a:t>
                </a:r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88" y="2559666"/>
                <a:ext cx="1173285" cy="1006354"/>
              </a:xfrm>
              <a:prstGeom prst="rect">
                <a:avLst/>
              </a:prstGeom>
            </p:spPr>
          </p:pic>
        </p:grpSp>
      </p:grpSp>
      <p:sp>
        <p:nvSpPr>
          <p:cNvPr id="16" name="文字方塊 15"/>
          <p:cNvSpPr txBox="1"/>
          <p:nvPr/>
        </p:nvSpPr>
        <p:spPr>
          <a:xfrm>
            <a:off x="336208" y="1393144"/>
            <a:ext cx="61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Before: </a:t>
            </a:r>
            <a:r>
              <a:rPr lang="en-US" altLang="zh-TW" sz="2400" dirty="0" err="1" smtClean="0"/>
              <a:t>KeeLoq</a:t>
            </a:r>
            <a:r>
              <a:rPr lang="en-US" altLang="zh-TW" sz="2400" dirty="0" smtClean="0"/>
              <a:t> (US$1.18 + US$0.3 more )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6210" y="4428285"/>
            <a:ext cx="8505241" cy="2025051"/>
            <a:chOff x="6876256" y="2769520"/>
            <a:chExt cx="2016224" cy="3500451"/>
          </a:xfrm>
        </p:grpSpPr>
        <p:sp>
          <p:nvSpPr>
            <p:cNvPr id="20" name="矩形 19"/>
            <p:cNvSpPr/>
            <p:nvPr/>
          </p:nvSpPr>
          <p:spPr>
            <a:xfrm>
              <a:off x="6876256" y="2769520"/>
              <a:ext cx="2016224" cy="3500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0197" y="3036453"/>
              <a:ext cx="317982" cy="3061405"/>
            </a:xfrm>
            <a:prstGeom prst="rect">
              <a:avLst/>
            </a:prstGeom>
          </p:spPr>
        </p:pic>
        <p:sp>
          <p:nvSpPr>
            <p:cNvPr id="22" name="圓角矩形 21"/>
            <p:cNvSpPr/>
            <p:nvPr/>
          </p:nvSpPr>
          <p:spPr>
            <a:xfrm>
              <a:off x="7504839" y="2983941"/>
              <a:ext cx="772467" cy="31259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RF Transceiver</a:t>
              </a:r>
            </a:p>
            <a:p>
              <a:pPr algn="ctr"/>
              <a:r>
                <a:rPr lang="en-US" altLang="zh-TW" sz="2800" dirty="0" smtClean="0"/>
                <a:t>MCU</a:t>
              </a:r>
            </a:p>
            <a:p>
              <a:pPr algn="ctr"/>
              <a:r>
                <a:rPr lang="en-US" altLang="zh-TW" sz="2800" dirty="0" smtClean="0"/>
                <a:t>A9129/A9112</a:t>
              </a:r>
              <a:endParaRPr lang="zh-TW" altLang="en-US" sz="2800" dirty="0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904435" y="2983941"/>
              <a:ext cx="500997" cy="312591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Crypto IC</a:t>
              </a:r>
            </a:p>
            <a:p>
              <a:pPr algn="ctr"/>
              <a:r>
                <a:rPr lang="en-US" altLang="zh-TW" sz="2800" dirty="0" smtClean="0"/>
                <a:t>ATSHA204A</a:t>
              </a:r>
              <a:endParaRPr lang="zh-TW" altLang="en-US" sz="28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10191" y="4023742"/>
            <a:ext cx="657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After: SHA-256 (US$0.3 + US$0.7 / US$0.5) </a:t>
            </a:r>
            <a:endParaRPr lang="zh-TW" altLang="en-US" sz="2400" dirty="0"/>
          </a:p>
        </p:txBody>
      </p:sp>
      <p:sp>
        <p:nvSpPr>
          <p:cNvPr id="3" name="加號 2"/>
          <p:cNvSpPr/>
          <p:nvPr/>
        </p:nvSpPr>
        <p:spPr>
          <a:xfrm>
            <a:off x="2345902" y="5000582"/>
            <a:ext cx="882224" cy="86409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加號 23"/>
          <p:cNvSpPr/>
          <p:nvPr/>
        </p:nvSpPr>
        <p:spPr>
          <a:xfrm>
            <a:off x="2335036" y="2645438"/>
            <a:ext cx="882224" cy="86409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34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式</a:t>
            </a:r>
            <a:r>
              <a:rPr lang="zh-TW" altLang="en-US" dirty="0" smtClean="0"/>
              <a:t>（</a:t>
            </a:r>
            <a:r>
              <a:rPr lang="zh-TW" altLang="en-US" dirty="0"/>
              <a:t>強密碼</a:t>
            </a:r>
            <a:r>
              <a:rPr lang="zh-TW" altLang="en-US" dirty="0" smtClean="0"/>
              <a:t>）遙控器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04737"/>
              </p:ext>
            </p:extLst>
          </p:nvPr>
        </p:nvGraphicFramePr>
        <p:xfrm>
          <a:off x="683568" y="1628801"/>
          <a:ext cx="7776864" cy="43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490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新式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滾碼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688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密碼本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不使用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6216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隨機亂數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不使用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700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密碼強度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256bit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64/128bit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58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複製</a:t>
                      </a:r>
                      <a:endParaRPr lang="en-US" altLang="zh-TW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無法被複製</a:t>
                      </a:r>
                      <a:endParaRPr lang="en-US" altLang="zh-TW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smtClean="0"/>
                        <a:t>有方法被複製</a:t>
                      </a:r>
                      <a:endParaRPr lang="en-US" altLang="zh-TW" sz="2400" smtClean="0"/>
                    </a:p>
                  </a:txBody>
                  <a:tcPr anchor="ctr"/>
                </a:tc>
              </a:tr>
              <a:tr h="5751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身份認證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雙向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單向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5751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鑰匙數量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多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多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84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98" y="2482027"/>
            <a:ext cx="6302506" cy="40955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線路圖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硬體線路 </a:t>
            </a:r>
            <a:r>
              <a:rPr lang="en-US" altLang="zh-TW" sz="24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rial" panose="020B0604020202020204" pitchFamily="34" charset="0"/>
              </a:rPr>
              <a:t>無線收發器 （包含 </a:t>
            </a:r>
            <a:r>
              <a:rPr lang="en-US" altLang="zh-TW" sz="2400" dirty="0" smtClean="0">
                <a:latin typeface="Arial" panose="020B0604020202020204" pitchFamily="34" charset="0"/>
              </a:rPr>
              <a:t>MCU</a:t>
            </a:r>
            <a:r>
              <a:rPr lang="zh-TW" altLang="en-US" sz="2400" dirty="0" smtClean="0">
                <a:latin typeface="Arial" panose="020B0604020202020204" pitchFamily="34" charset="0"/>
              </a:rPr>
              <a:t>）</a:t>
            </a:r>
            <a:endParaRPr lang="en-US" altLang="zh-TW" sz="24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ATEML </a:t>
            </a:r>
            <a:r>
              <a:rPr lang="zh-TW" altLang="en-US" sz="2400" dirty="0" smtClean="0">
                <a:latin typeface="Arial" panose="020B0604020202020204" pitchFamily="34" charset="0"/>
              </a:rPr>
              <a:t>密碼 </a:t>
            </a:r>
            <a:r>
              <a:rPr lang="en-US" altLang="zh-TW" sz="2400" dirty="0" smtClean="0">
                <a:latin typeface="Arial" panose="020B0604020202020204" pitchFamily="34" charset="0"/>
              </a:rPr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Other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UART, I2C,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PWM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ADC x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Crypto IC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Unique S/N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SHA-256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TRNG, OTP</a:t>
            </a:r>
          </a:p>
        </p:txBody>
      </p:sp>
      <p:sp>
        <p:nvSpPr>
          <p:cNvPr id="3" name="十六角星形 2"/>
          <p:cNvSpPr/>
          <p:nvPr/>
        </p:nvSpPr>
        <p:spPr>
          <a:xfrm>
            <a:off x="6516216" y="1524478"/>
            <a:ext cx="2376264" cy="86409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USD1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120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FAQ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RF </a:t>
            </a:r>
            <a:r>
              <a:rPr lang="zh-TW" altLang="en-US" sz="2400" dirty="0" smtClean="0"/>
              <a:t>距離？</a:t>
            </a:r>
            <a:endParaRPr lang="en-US" altLang="zh-TW" sz="2400" dirty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：相同功率，</a:t>
            </a:r>
            <a:r>
              <a:rPr lang="en-US" altLang="zh-TW" sz="2400" dirty="0" smtClean="0"/>
              <a:t>Sub-G </a:t>
            </a:r>
            <a:r>
              <a:rPr lang="zh-TW" altLang="en-US" sz="2400" dirty="0" smtClean="0"/>
              <a:t>頻率一定比</a:t>
            </a:r>
            <a:r>
              <a:rPr lang="en-US" altLang="zh-TW" sz="2400" dirty="0" smtClean="0"/>
              <a:t>2.4GHz</a:t>
            </a:r>
            <a:r>
              <a:rPr lang="zh-TW" altLang="en-US" sz="2400" dirty="0" smtClean="0"/>
              <a:t>遠，目前輸出為</a:t>
            </a:r>
            <a:r>
              <a:rPr lang="en-US" altLang="zh-TW" sz="2400" dirty="0" smtClean="0"/>
              <a:t>10dbm</a:t>
            </a:r>
            <a:r>
              <a:rPr lang="zh-TW" altLang="en-US" sz="2400" dirty="0" smtClean="0"/>
              <a:t>，直線距離可達</a:t>
            </a:r>
            <a:r>
              <a:rPr lang="en-US" altLang="zh-TW" sz="2400" dirty="0" smtClean="0"/>
              <a:t>300</a:t>
            </a:r>
            <a:r>
              <a:rPr lang="zh-TW" altLang="en-US" sz="2400" dirty="0" smtClean="0"/>
              <a:t>米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：覺得滾碼沒問題，為何要換方案？</a:t>
            </a:r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：硬體價格或許高一些，但強度等級是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位元，比滾碼高很多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：為何說遙控器無法被複製？</a:t>
            </a:r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：密碼</a:t>
            </a:r>
            <a:r>
              <a:rPr lang="en-US" altLang="zh-TW" sz="2400" dirty="0" smtClean="0"/>
              <a:t>IC</a:t>
            </a:r>
            <a:r>
              <a:rPr lang="zh-TW" altLang="en-US" sz="2400" dirty="0" smtClean="0"/>
              <a:t>中藏了一把出廠的金鑰，此</a:t>
            </a:r>
            <a:r>
              <a:rPr lang="zh-TW" altLang="en-US" sz="2400" dirty="0"/>
              <a:t>金</a:t>
            </a:r>
            <a:r>
              <a:rPr lang="zh-TW" altLang="en-US" sz="2400" dirty="0" smtClean="0"/>
              <a:t>鑰無法被程式或是開</a:t>
            </a:r>
            <a:r>
              <a:rPr lang="en-US" altLang="zh-TW" sz="2400" dirty="0" smtClean="0"/>
              <a:t>IC</a:t>
            </a:r>
            <a:r>
              <a:rPr lang="zh-TW" altLang="en-US" sz="2400" dirty="0" smtClean="0"/>
              <a:t>的方案讀出，除非廠商公開</a:t>
            </a:r>
            <a:r>
              <a:rPr lang="zh-TW" altLang="en-US" sz="2400" dirty="0"/>
              <a:t>金</a:t>
            </a:r>
            <a:r>
              <a:rPr lang="zh-TW" altLang="en-US" sz="2400" dirty="0" smtClean="0"/>
              <a:t>鑰，否則無法複製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57864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523</Words>
  <Application>Microsoft Office PowerPoint</Application>
  <PresentationFormat>如螢幕大小 (4:3)</PresentationFormat>
  <Paragraphs>94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PowerPoint 簡報</vt:lpstr>
      <vt:lpstr>滾碼技術 原理</vt:lpstr>
      <vt:lpstr>滾碼技術 舉例</vt:lpstr>
      <vt:lpstr>滾碼遙控器</vt:lpstr>
      <vt:lpstr>Project Status: Remote Control</vt:lpstr>
      <vt:lpstr>新式（強密碼）遙控器</vt:lpstr>
      <vt:lpstr>線路圖</vt:lpstr>
      <vt:lpstr>FAQ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497</cp:revision>
  <cp:lastPrinted>2017-10-20T00:27:33Z</cp:lastPrinted>
  <dcterms:created xsi:type="dcterms:W3CDTF">2015-12-11T01:29:45Z</dcterms:created>
  <dcterms:modified xsi:type="dcterms:W3CDTF">2018-06-30T05:42:19Z</dcterms:modified>
</cp:coreProperties>
</file>