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9" r:id="rId2"/>
    <p:sldId id="332" r:id="rId3"/>
    <p:sldId id="333" r:id="rId4"/>
    <p:sldId id="322" r:id="rId5"/>
    <p:sldId id="323" r:id="rId6"/>
    <p:sldId id="312" r:id="rId7"/>
    <p:sldId id="303" r:id="rId8"/>
    <p:sldId id="302" r:id="rId9"/>
    <p:sldId id="304" r:id="rId10"/>
    <p:sldId id="324" r:id="rId11"/>
    <p:sldId id="316" r:id="rId12"/>
    <p:sldId id="327" r:id="rId13"/>
    <p:sldId id="328" r:id="rId14"/>
    <p:sldId id="329" r:id="rId15"/>
    <p:sldId id="330" r:id="rId16"/>
    <p:sldId id="331" r:id="rId17"/>
    <p:sldId id="325" r:id="rId18"/>
    <p:sldId id="315" r:id="rId19"/>
    <p:sldId id="313" r:id="rId20"/>
    <p:sldId id="314" r:id="rId21"/>
  </p:sldIdLst>
  <p:sldSz cx="9144000" cy="6858000" type="screen4x3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39915"/>
    <a:srgbClr val="0D8BA0"/>
    <a:srgbClr val="9900FF"/>
    <a:srgbClr val="0F89A1"/>
    <a:srgbClr val="9900CC"/>
    <a:srgbClr val="F39B19"/>
    <a:srgbClr val="1BC7E9"/>
    <a:srgbClr val="81E0F3"/>
    <a:srgbClr val="F49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4" autoAdjust="0"/>
    <p:restoredTop sz="83697" autoAdjust="0"/>
  </p:normalViewPr>
  <p:slideViewPr>
    <p:cSldViewPr>
      <p:cViewPr varScale="1">
        <p:scale>
          <a:sx n="59" d="100"/>
          <a:sy n="59" d="100"/>
        </p:scale>
        <p:origin x="128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57CD062-9CC2-45FC-ACDB-9B14191818BF}" type="datetimeFigureOut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5145D23-0437-467E-B797-0DCB5FD3C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61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87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10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30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31C2-8132-4A04-A809-72FA6FA5F66A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04C3-F941-49B9-A108-89C779B119E2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364F-DAE5-4F4C-8292-CF20691704F5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395536" y="6498000"/>
            <a:ext cx="8748464" cy="360000"/>
          </a:xfrm>
          <a:prstGeom prst="rect">
            <a:avLst/>
          </a:prstGeom>
          <a:gradFill flip="none" rotWithShape="1">
            <a:gsLst>
              <a:gs pos="0">
                <a:srgbClr val="0D8BA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74904" y="6520259"/>
            <a:ext cx="2133600" cy="365125"/>
          </a:xfrm>
        </p:spPr>
        <p:txBody>
          <a:bodyPr/>
          <a:lstStyle/>
          <a:p>
            <a:fld id="{D344349B-DB66-4120-941E-C93148E8AB7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6498000"/>
            <a:ext cx="395536" cy="360000"/>
          </a:xfrm>
          <a:prstGeom prst="rect">
            <a:avLst/>
          </a:prstGeom>
          <a:solidFill>
            <a:srgbClr val="F3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C:\Users\Promaster\Desktop\彥陽簡介\master.png"/>
          <p:cNvPicPr>
            <a:picLocks noChangeAspect="1" noChangeArrowheads="1"/>
          </p:cNvPicPr>
          <p:nvPr userDrawn="1"/>
        </p:nvPicPr>
        <p:blipFill>
          <a:blip r:embed="rId2" cstate="print"/>
          <a:srcRect b="3139"/>
          <a:stretch>
            <a:fillRect/>
          </a:stretch>
        </p:blipFill>
        <p:spPr bwMode="auto">
          <a:xfrm>
            <a:off x="539552" y="6534869"/>
            <a:ext cx="1368152" cy="315987"/>
          </a:xfrm>
          <a:prstGeom prst="rect">
            <a:avLst/>
          </a:prstGeom>
          <a:noFill/>
        </p:spPr>
      </p:pic>
      <p:sp>
        <p:nvSpPr>
          <p:cNvPr id="14" name="文字方塊 13"/>
          <p:cNvSpPr txBox="1"/>
          <p:nvPr userDrawn="1"/>
        </p:nvSpPr>
        <p:spPr>
          <a:xfrm>
            <a:off x="1979712" y="6651287"/>
            <a:ext cx="3528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PROMASTER</a:t>
            </a:r>
            <a:r>
              <a:rPr lang="en-US" altLang="zh-TW" sz="1400" b="1" baseline="0" dirty="0" smtClean="0">
                <a:solidFill>
                  <a:schemeClr val="bg1"/>
                </a:solidFill>
              </a:rPr>
              <a:t> TECHNOLOGY CORPORATION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95536" y="1304776"/>
            <a:ext cx="8748464" cy="108000"/>
          </a:xfrm>
          <a:prstGeom prst="rect">
            <a:avLst/>
          </a:prstGeom>
          <a:gradFill flip="none" rotWithShape="1">
            <a:gsLst>
              <a:gs pos="0">
                <a:srgbClr val="0D8BA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1304776"/>
            <a:ext cx="395536" cy="108000"/>
          </a:xfrm>
          <a:prstGeom prst="rect">
            <a:avLst/>
          </a:prstGeom>
          <a:solidFill>
            <a:srgbClr val="F3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7014-79CF-40A0-92F4-40DB76E68434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B88D-CEB4-47B6-AF52-D53E3F18C35A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C86B-7B0D-45CB-9285-00E7C10EE431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CFA8-7EF3-4ED4-8BFD-0445F85A16DE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4787-2C46-42B8-8B68-022E83DC0F9E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8BBB-CAC6-45C2-A1CF-6DCF8C99A955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DB40-0C4F-44F0-AC78-53F51948F6AD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2577050F-4F01-4466-8C91-9E97F67BDCDB}" type="datetime1">
              <a:rPr lang="zh-TW" altLang="en-US" smtClean="0"/>
              <a:pPr/>
              <a:t>2018/6/29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 rot="20830409">
            <a:off x="669811" y="1254110"/>
            <a:ext cx="7920880" cy="401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60647" y="2492896"/>
            <a:ext cx="5139208" cy="1935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b="1" dirty="0" smtClean="0"/>
              <a:t>256bits </a:t>
            </a:r>
          </a:p>
          <a:p>
            <a:r>
              <a:rPr lang="en-US" altLang="zh-TW" b="1" dirty="0" smtClean="0"/>
              <a:t>Remote Control Solution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479315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 rot="20830409">
            <a:off x="669811" y="1254110"/>
            <a:ext cx="7920880" cy="401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411760" y="2924944"/>
            <a:ext cx="4347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b="1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2606229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YouTube Video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0785"/>
            <a:ext cx="8435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59358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 Source - </a:t>
            </a:r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0785"/>
            <a:ext cx="8435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07570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 rot="20830409">
            <a:off x="669811" y="1254110"/>
            <a:ext cx="7920880" cy="401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411760" y="2924944"/>
            <a:ext cx="4347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b="1" dirty="0" smtClean="0"/>
              <a:t>You can Improve</a:t>
            </a:r>
          </a:p>
        </p:txBody>
      </p:sp>
    </p:spTree>
    <p:extLst>
      <p:ext uri="{BB962C8B-B14F-4D97-AF65-F5344CB8AC3E}">
        <p14:creationId xmlns:p14="http://schemas.microsoft.com/office/powerpoint/2010/main" val="5815261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Improvements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0785"/>
            <a:ext cx="84352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Send </a:t>
            </a:r>
            <a:r>
              <a:rPr lang="en-US" altLang="zh-TW" sz="2800" dirty="0" err="1" smtClean="0"/>
              <a:t>Link_ID</a:t>
            </a:r>
            <a:r>
              <a:rPr lang="en-US" altLang="zh-TW" sz="2800" dirty="0" smtClean="0"/>
              <a:t> instead </a:t>
            </a:r>
            <a:r>
              <a:rPr lang="en-US" altLang="zh-TW" sz="2800" dirty="0" err="1" smtClean="0"/>
              <a:t>crypto’s</a:t>
            </a:r>
            <a:r>
              <a:rPr lang="en-US" altLang="zh-TW" sz="2800" dirty="0" smtClean="0"/>
              <a:t> unique id when FOB initial connection with Host</a:t>
            </a:r>
          </a:p>
          <a:p>
            <a:pPr lvl="1"/>
            <a:r>
              <a:rPr lang="en-US" altLang="zh-TW" sz="2400" i="1" dirty="0" smtClean="0"/>
              <a:t>When pairing, Host remember FOB’s unique id then keep it into EEPROM; the id is from Crypto IC. For better security, Host can random generate a </a:t>
            </a:r>
            <a:r>
              <a:rPr lang="en-US" altLang="zh-TW" sz="2400" i="1" dirty="0" err="1" smtClean="0"/>
              <a:t>Link_ID</a:t>
            </a:r>
            <a:r>
              <a:rPr lang="en-US" altLang="zh-TW" sz="2400" i="1" dirty="0" smtClean="0"/>
              <a:t> for each FOB instead using crypto unique id. But FOB need to consider how to keep </a:t>
            </a:r>
            <a:r>
              <a:rPr lang="en-US" altLang="zh-TW" sz="2400" i="1" dirty="0" err="1" smtClean="0"/>
              <a:t>Link_ID</a:t>
            </a:r>
            <a:r>
              <a:rPr lang="en-US" altLang="zh-TW" sz="2400" i="1" dirty="0" smtClean="0"/>
              <a:t> when power down. EEPROM may add cost.</a:t>
            </a:r>
            <a:endParaRPr lang="en-US" altLang="zh-TW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703452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Improvements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0785"/>
            <a:ext cx="843528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Unidirectional flow mode from FOB to Host</a:t>
            </a:r>
          </a:p>
          <a:p>
            <a:pPr lvl="1"/>
            <a:r>
              <a:rPr lang="en-US" altLang="zh-TW" sz="2400" i="1" dirty="0" smtClean="0"/>
              <a:t>The Host question FOB every time by sending a big random number, once FOB answer is correct; Host doesn’t question FOB anymore before </a:t>
            </a:r>
            <a:r>
              <a:rPr lang="en-US" altLang="zh-TW" sz="2400" i="1" dirty="0" err="1" smtClean="0"/>
              <a:t>DownCounter</a:t>
            </a:r>
            <a:r>
              <a:rPr lang="en-US" altLang="zh-TW" sz="2400" i="1" dirty="0" smtClean="0"/>
              <a:t> </a:t>
            </a:r>
            <a:r>
              <a:rPr lang="en-US" altLang="zh-TW" sz="2400" i="1" dirty="0" err="1" smtClean="0"/>
              <a:t>decrese</a:t>
            </a:r>
            <a:r>
              <a:rPr lang="en-US" altLang="zh-TW" sz="2400" i="1" dirty="0" smtClean="0"/>
              <a:t> to 0; Instead the new question can be last random number + </a:t>
            </a:r>
            <a:r>
              <a:rPr lang="en-US" altLang="zh-TW" sz="2400" i="1" dirty="0" err="1" smtClean="0"/>
              <a:t>DownCounter</a:t>
            </a:r>
            <a:r>
              <a:rPr lang="en-US" altLang="zh-TW" sz="2400" i="1" dirty="0" smtClean="0"/>
              <a:t>.</a:t>
            </a:r>
          </a:p>
          <a:p>
            <a:pPr lvl="1"/>
            <a:endParaRPr lang="en-US" altLang="zh-TW" sz="2400" i="1" dirty="0"/>
          </a:p>
          <a:p>
            <a:pPr lvl="1"/>
            <a:r>
              <a:rPr lang="en-US" altLang="zh-TW" sz="2400" i="1" dirty="0" smtClean="0"/>
              <a:t>Example:</a:t>
            </a:r>
          </a:p>
          <a:p>
            <a:pPr lvl="1"/>
            <a:r>
              <a:rPr lang="en-US" altLang="zh-TW" sz="2400" i="1" dirty="0" smtClean="0"/>
              <a:t>If FOB want to open door, just send “</a:t>
            </a:r>
            <a:r>
              <a:rPr lang="en-US" altLang="zh-TW" sz="2400" i="1" dirty="0" err="1" smtClean="0"/>
              <a:t>DownCounter</a:t>
            </a:r>
            <a:r>
              <a:rPr lang="en-US" altLang="zh-TW" sz="2400" i="1" dirty="0" smtClean="0"/>
              <a:t> &amp; Answer” to Host. Host need to use RND# and </a:t>
            </a:r>
            <a:r>
              <a:rPr lang="en-US" altLang="zh-TW" sz="2400" i="1" dirty="0" err="1" smtClean="0"/>
              <a:t>DownCounter</a:t>
            </a:r>
            <a:r>
              <a:rPr lang="en-US" altLang="zh-TW" sz="2400" i="1" dirty="0" smtClean="0"/>
              <a:t> as input parameters to verify the Answer from FOB. When the answer is right, do open the door. </a:t>
            </a:r>
          </a:p>
          <a:p>
            <a:pPr lvl="1"/>
            <a:r>
              <a:rPr lang="en-US" altLang="zh-TW" sz="2400" i="1" dirty="0" smtClean="0"/>
              <a:t>Host must verify </a:t>
            </a:r>
            <a:r>
              <a:rPr lang="en-US" altLang="zh-TW" sz="2400" i="1" dirty="0" err="1" smtClean="0"/>
              <a:t>DownCounter</a:t>
            </a:r>
            <a:r>
              <a:rPr lang="en-US" altLang="zh-TW" sz="2400" i="1" dirty="0" smtClean="0"/>
              <a:t> is decreased every time and provide a new question (RND#) if </a:t>
            </a:r>
            <a:r>
              <a:rPr lang="en-US" altLang="zh-TW" sz="2400" i="1" dirty="0" err="1" smtClean="0"/>
              <a:t>DownCounter</a:t>
            </a:r>
            <a:r>
              <a:rPr lang="en-US" altLang="zh-TW" sz="2400" i="1" dirty="0" smtClean="0"/>
              <a:t> become 0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0689431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Improvements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0785"/>
            <a:ext cx="84352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Automatically channel change</a:t>
            </a:r>
          </a:p>
          <a:p>
            <a:pPr lvl="1"/>
            <a:r>
              <a:rPr lang="en-US" altLang="zh-TW" sz="2800" dirty="0" smtClean="0"/>
              <a:t>RF MCU can support channel slot change in SW. you can implement an algorithm to avoid channel conflicts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815313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 rot="20830409">
            <a:off x="669811" y="1254110"/>
            <a:ext cx="7920880" cy="401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411760" y="2924944"/>
            <a:ext cx="4347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b="1" dirty="0" smtClean="0"/>
              <a:t>Crypto IC </a:t>
            </a:r>
            <a:r>
              <a:rPr lang="en-US" altLang="zh-TW" b="1" dirty="0" smtClean="0"/>
              <a:t>Datasheet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925650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ATSHA204 </a:t>
            </a:r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0785"/>
            <a:ext cx="84352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Cost-effective </a:t>
            </a:r>
            <a:r>
              <a:rPr lang="en-US" altLang="zh-TW" sz="2000" dirty="0"/>
              <a:t>Symmetric Authentication </a:t>
            </a:r>
            <a:r>
              <a:rPr lang="en-US" altLang="zh-TW" sz="2000" dirty="0" smtClean="0"/>
              <a:t>Solution (Fast Authentication)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Secure Symmetric Authentication Device Host and Client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Easy </a:t>
            </a:r>
            <a:r>
              <a:rPr lang="en-US" altLang="zh-TW" sz="2000" dirty="0"/>
              <a:t>Key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Crypto Element with Protected Hardware-based Key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Best </a:t>
            </a:r>
            <a:r>
              <a:rPr lang="en-US" altLang="zh-TW" sz="2000" dirty="0"/>
              <a:t>suited for counterfeit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Superior </a:t>
            </a:r>
            <a:r>
              <a:rPr lang="en-US" altLang="zh-TW" sz="2000" dirty="0"/>
              <a:t>SHA-256 Hash Algorithm with Message Authentication Code (MAC)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Best-in-class</a:t>
            </a:r>
            <a:r>
              <a:rPr lang="en-US" altLang="zh-TW" sz="2000" dirty="0"/>
              <a:t>, 256-bit Key Length; Storage for Up to 16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Guaranteed </a:t>
            </a:r>
            <a:r>
              <a:rPr lang="en-US" altLang="zh-TW" sz="2000" dirty="0"/>
              <a:t>Unique 72-bit Serial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Internal</a:t>
            </a:r>
            <a:r>
              <a:rPr lang="en-US" altLang="zh-TW" sz="2000" dirty="0"/>
              <a:t>, High-quality Random Number Generator (RNG)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4.5Kb </a:t>
            </a:r>
            <a:r>
              <a:rPr lang="en-US" altLang="zh-TW" sz="2000" dirty="0"/>
              <a:t>EEPROM for Keys and </a:t>
            </a:r>
            <a:r>
              <a:rPr lang="en-US" altLang="zh-TW" sz="2000" dirty="0" smtClean="0"/>
              <a:t>Data, includes 512 </a:t>
            </a:r>
            <a:r>
              <a:rPr lang="en-US" altLang="zh-TW" sz="2000" dirty="0"/>
              <a:t>bit OTP (One Time Programmable) Bits for </a:t>
            </a:r>
            <a:r>
              <a:rPr lang="en-US" altLang="zh-TW" sz="2000" dirty="0" smtClean="0"/>
              <a:t>Fixed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1MHz I2C </a:t>
            </a:r>
            <a:r>
              <a:rPr lang="en-US" altLang="zh-TW" sz="2000" dirty="0" smtClean="0"/>
              <a:t>Interface &amp; Single-Wire </a:t>
            </a:r>
            <a:r>
              <a:rPr lang="en-US" altLang="zh-TW" sz="2000" dirty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Message </a:t>
            </a:r>
            <a:r>
              <a:rPr lang="en-US" altLang="zh-TW" sz="2000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Anti-Cloning </a:t>
            </a:r>
          </a:p>
        </p:txBody>
      </p:sp>
    </p:spTree>
    <p:extLst>
      <p:ext uri="{BB962C8B-B14F-4D97-AF65-F5344CB8AC3E}">
        <p14:creationId xmlns:p14="http://schemas.microsoft.com/office/powerpoint/2010/main" val="273801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ATSHA204 Package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7272808" cy="424847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44" y="4905558"/>
            <a:ext cx="1972781" cy="13268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544" y="544802"/>
            <a:ext cx="2247975" cy="1629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312" y="2547180"/>
            <a:ext cx="1297800" cy="2018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447" y="2553129"/>
            <a:ext cx="1622865" cy="16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90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eaLnBrk="0" hangingPunct="0">
              <a:spcBef>
                <a:spcPct val="20000"/>
              </a:spcBef>
              <a:defRPr/>
            </a:pPr>
            <a:r>
              <a:rPr lang="en-US" altLang="zh-TW" dirty="0" smtClean="0"/>
              <a:t>Secure Remote Control</a:t>
            </a:r>
            <a:endParaRPr lang="en-US" altLang="zh-TW" b="0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550785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This is an remote control project, you can refer these resources to design your own remote control system. The most of using technology is rolling code, but here I use SHA-256 and TRNG (True Random Number Generator). </a:t>
            </a:r>
          </a:p>
          <a:p>
            <a:endParaRPr lang="en-US" altLang="zh-TW" sz="3200" dirty="0"/>
          </a:p>
          <a:p>
            <a:endParaRPr lang="en-US" altLang="zh-TW" sz="32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365104"/>
            <a:ext cx="2413160" cy="201770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7200" y="4430774"/>
            <a:ext cx="59870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The RF </a:t>
            </a:r>
            <a:r>
              <a:rPr lang="en-US" altLang="zh-TW" sz="2800" dirty="0" smtClean="0"/>
              <a:t>part (A9112) </a:t>
            </a:r>
            <a:r>
              <a:rPr lang="en-US" altLang="zh-TW" sz="2800" dirty="0"/>
              <a:t>is from </a:t>
            </a:r>
            <a:r>
              <a:rPr lang="en-US" altLang="zh-TW" sz="2800" dirty="0" smtClean="0"/>
              <a:t>Amiccom, support 3xx~9xxMhz and can be adjusted by SW. Modulation is FSK. Bi-direction Transceiver. 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807964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ATSHA204 DC Parameters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8280920" cy="52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942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0" hangingPunct="0">
              <a:spcBef>
                <a:spcPct val="20000"/>
              </a:spcBef>
              <a:defRPr/>
            </a:pPr>
            <a:r>
              <a:rPr lang="en-US" altLang="zh-TW" dirty="0" smtClean="0"/>
              <a:t>Resources</a:t>
            </a:r>
            <a:endParaRPr lang="en-US" altLang="zh-TW" b="0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5507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HW </a:t>
            </a:r>
            <a:r>
              <a:rPr lang="en-US" altLang="zh-TW" sz="3200" dirty="0" smtClean="0"/>
              <a:t>Design Files</a:t>
            </a:r>
            <a:endParaRPr lang="en-US" altLang="zh-TW" sz="3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SCH, PCB, BOM, Datasheet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3200" dirty="0"/>
              <a:t>A9112 US$0.7 + ATASHA204A US$0.3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3200" dirty="0" smtClean="0"/>
          </a:p>
          <a:p>
            <a:r>
              <a:rPr lang="en-US" altLang="zh-TW" sz="3200" dirty="0" smtClean="0"/>
              <a:t>YouTube</a:t>
            </a:r>
            <a:endParaRPr lang="en-US" altLang="zh-TW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Introduce video (But in Chinese)</a:t>
            </a:r>
            <a:endParaRPr lang="en-US" altLang="zh-TW" sz="3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r>
              <a:rPr lang="en-US" altLang="zh-TW" sz="3200" dirty="0" err="1" smtClean="0"/>
              <a:t>Github</a:t>
            </a:r>
            <a:endParaRPr lang="en-US" altLang="zh-TW" sz="3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A9112 </a:t>
            </a:r>
            <a:r>
              <a:rPr lang="en-US" altLang="zh-TW" sz="3200" dirty="0"/>
              <a:t>MCU reference </a:t>
            </a:r>
            <a:r>
              <a:rPr lang="en-US" altLang="zh-TW" sz="3200" dirty="0" smtClean="0"/>
              <a:t>code (Host &amp; FOB)</a:t>
            </a:r>
            <a:endParaRPr lang="en-US" altLang="zh-TW" sz="3200" dirty="0"/>
          </a:p>
        </p:txBody>
      </p:sp>
      <p:pic>
        <p:nvPicPr>
          <p:cNvPr id="1026" name="Picture 2" descr="「checkbo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758" y="1768690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「checkbo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759" y="3762547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「checkbo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760" y="5553757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4139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Block Diagram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386184" y="4886772"/>
            <a:ext cx="451660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</a:rPr>
              <a:t>RF MCU:   Amiccom A9112</a:t>
            </a:r>
          </a:p>
          <a:p>
            <a:r>
              <a:rPr lang="en-US" altLang="zh-TW" sz="2400" dirty="0" smtClean="0">
                <a:latin typeface="Arial" panose="020B0604020202020204" pitchFamily="34" charset="0"/>
              </a:rPr>
              <a:t>Crypto:      ATMEL ATSHA204</a:t>
            </a:r>
          </a:p>
          <a:p>
            <a:r>
              <a:rPr lang="en-US" altLang="zh-TW" sz="2400" dirty="0" smtClean="0">
                <a:latin typeface="Arial" panose="020B0604020202020204" pitchFamily="34" charset="0"/>
              </a:rPr>
              <a:t>EEPROM: Microchip 24AA16</a:t>
            </a:r>
            <a:endParaRPr lang="en-US" altLang="zh-TW" sz="2400" dirty="0" smtClean="0">
              <a:latin typeface="Arial" panose="020B0604020202020204" pitchFamily="34" charset="0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991700" y="1772819"/>
            <a:ext cx="7160599" cy="2482255"/>
            <a:chOff x="1098679" y="1549371"/>
            <a:chExt cx="7160599" cy="2482255"/>
          </a:xfrm>
        </p:grpSpPr>
        <p:sp>
          <p:nvSpPr>
            <p:cNvPr id="16" name="矩形 15"/>
            <p:cNvSpPr/>
            <p:nvPr/>
          </p:nvSpPr>
          <p:spPr>
            <a:xfrm>
              <a:off x="2311888" y="2728242"/>
              <a:ext cx="1348619" cy="7920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RF MCU</a:t>
              </a:r>
              <a:endParaRPr lang="zh-TW" altLang="en-US" dirty="0"/>
            </a:p>
          </p:txBody>
        </p:sp>
        <p:pic>
          <p:nvPicPr>
            <p:cNvPr id="17" name="Picture 2" descr="相關圖片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664" y="2152178"/>
              <a:ext cx="7192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矩形 17"/>
            <p:cNvSpPr/>
            <p:nvPr/>
          </p:nvSpPr>
          <p:spPr>
            <a:xfrm>
              <a:off x="1256979" y="3684749"/>
              <a:ext cx="1214444" cy="3209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Crypto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5379506" y="2711678"/>
              <a:ext cx="1424194" cy="7920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RF MCU</a:t>
              </a:r>
              <a:endParaRPr lang="zh-TW" altLang="en-US" dirty="0"/>
            </a:p>
          </p:txBody>
        </p:sp>
        <p:pic>
          <p:nvPicPr>
            <p:cNvPr id="12" name="Picture 2" descr="相關圖片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01323" y="2158012"/>
              <a:ext cx="730036" cy="55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 flipH="1">
              <a:off x="6983215" y="2708920"/>
              <a:ext cx="1269319" cy="3209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Crypto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 flipH="1">
              <a:off x="6989957" y="3212976"/>
              <a:ext cx="1269321" cy="305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EEPROM</a:t>
              </a:r>
              <a:endParaRPr lang="zh-TW" altLang="en-US" dirty="0"/>
            </a:p>
          </p:txBody>
        </p:sp>
        <p:sp>
          <p:nvSpPr>
            <p:cNvPr id="28" name="矩形 27"/>
            <p:cNvSpPr/>
            <p:nvPr/>
          </p:nvSpPr>
          <p:spPr>
            <a:xfrm flipH="1">
              <a:off x="5379506" y="3716306"/>
              <a:ext cx="848678" cy="289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Button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>
            <a:xfrm flipH="1">
              <a:off x="6379361" y="3702040"/>
              <a:ext cx="848678" cy="3036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Buzzer</a:t>
              </a:r>
              <a:endParaRPr lang="zh-TW" altLang="en-US" dirty="0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7403856" y="3702040"/>
              <a:ext cx="848678" cy="3036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LED</a:t>
              </a:r>
              <a:endParaRPr lang="zh-TW" altLang="en-US" dirty="0"/>
            </a:p>
          </p:txBody>
        </p:sp>
        <p:sp>
          <p:nvSpPr>
            <p:cNvPr id="35" name="矩形 34"/>
            <p:cNvSpPr/>
            <p:nvPr/>
          </p:nvSpPr>
          <p:spPr>
            <a:xfrm flipH="1">
              <a:off x="1256979" y="2756719"/>
              <a:ext cx="848678" cy="289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Button</a:t>
              </a:r>
              <a:endParaRPr lang="zh-TW" altLang="en-US" dirty="0"/>
            </a:p>
          </p:txBody>
        </p:sp>
        <p:sp>
          <p:nvSpPr>
            <p:cNvPr id="37" name="矩形 36"/>
            <p:cNvSpPr/>
            <p:nvPr/>
          </p:nvSpPr>
          <p:spPr>
            <a:xfrm flipH="1">
              <a:off x="1256979" y="3216653"/>
              <a:ext cx="848678" cy="3036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LED</a:t>
              </a:r>
              <a:endParaRPr lang="zh-TW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52847" y="2554298"/>
              <a:ext cx="1133644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Sub-GHz</a:t>
              </a:r>
            </a:p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315</a:t>
              </a:r>
            </a:p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433/470</a:t>
              </a:r>
            </a:p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868</a:t>
              </a:r>
            </a:p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915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98679" y="1549371"/>
              <a:ext cx="28541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FOB (User)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234394" y="1615912"/>
              <a:ext cx="28541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HOST (Door)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1203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FOB Transceiver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1520" y="1550785"/>
            <a:ext cx="64087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</a:rPr>
              <a:t>RF Transceiver (Include 8051)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Amiccom A9112/A9129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Freq. 315/433/470/868/915Mhz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16KB Flash, 4KB SRAM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UART, I2C, SPI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PWM x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ADC x 8</a:t>
            </a:r>
          </a:p>
          <a:p>
            <a:endParaRPr lang="en-US" altLang="zh-TW" sz="2400" dirty="0" smtClean="0">
              <a:latin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</a:rPr>
              <a:t>Crypto IC (I2C)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Atmel ATSHA204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Unique S/N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SHA-256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TRNG, OTP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780928"/>
            <a:ext cx="4857750" cy="3600450"/>
          </a:xfrm>
          <a:prstGeom prst="rect">
            <a:avLst/>
          </a:prstGeom>
        </p:spPr>
      </p:pic>
      <p:sp>
        <p:nvSpPr>
          <p:cNvPr id="3" name="十六角星形 2"/>
          <p:cNvSpPr/>
          <p:nvPr/>
        </p:nvSpPr>
        <p:spPr>
          <a:xfrm>
            <a:off x="6660232" y="1343199"/>
            <a:ext cx="2232248" cy="1512168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USD1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40792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</a:t>
            </a:r>
            <a:r>
              <a:rPr lang="zh-TW" altLang="en-US" dirty="0"/>
              <a:t>式</a:t>
            </a:r>
            <a:r>
              <a:rPr lang="zh-TW" altLang="en-US" dirty="0" smtClean="0"/>
              <a:t>（</a:t>
            </a:r>
            <a:r>
              <a:rPr lang="zh-TW" altLang="en-US" dirty="0"/>
              <a:t>強密碼</a:t>
            </a:r>
            <a:r>
              <a:rPr lang="zh-TW" altLang="en-US" dirty="0" smtClean="0"/>
              <a:t>）遙控器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3528" y="1556792"/>
            <a:ext cx="836327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使用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Crypto IC </a:t>
            </a:r>
            <a:r>
              <a:rPr lang="zh-TW" altLang="en-US" sz="2800" dirty="0" smtClean="0"/>
              <a:t>的特點</a:t>
            </a:r>
            <a:endParaRPr lang="en-US" altLang="zh-TW" sz="28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國際晶片大廠 </a:t>
            </a:r>
            <a:r>
              <a:rPr lang="en-US" altLang="zh-TW" sz="2400" dirty="0"/>
              <a:t>Microchip (ATMEL) </a:t>
            </a:r>
            <a:r>
              <a:rPr lang="zh-TW" altLang="zh-TW" sz="2400" dirty="0"/>
              <a:t>的品質技術保證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使用完全隨機產生動態碼加上</a:t>
            </a:r>
            <a:r>
              <a:rPr lang="en-US" altLang="zh-TW" sz="2400" dirty="0"/>
              <a:t>SHA-256</a:t>
            </a:r>
            <a:r>
              <a:rPr lang="zh-TW" altLang="zh-TW" sz="2400" dirty="0"/>
              <a:t>演算法，取代滾碼技術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系統安全等級及金</a:t>
            </a:r>
            <a:r>
              <a:rPr lang="zh-TW" altLang="zh-TW" sz="2400" dirty="0" smtClean="0"/>
              <a:t>鑰長度</a:t>
            </a:r>
            <a:r>
              <a:rPr lang="zh-TW" altLang="zh-TW" sz="2400" dirty="0"/>
              <a:t>均為 </a:t>
            </a:r>
            <a:r>
              <a:rPr lang="en-US" altLang="zh-TW" sz="2400" dirty="0" smtClean="0"/>
              <a:t>256</a:t>
            </a:r>
            <a:r>
              <a:rPr lang="zh-TW" altLang="en-US" sz="2400" dirty="0" smtClean="0"/>
              <a:t>位元</a:t>
            </a:r>
            <a:r>
              <a:rPr lang="zh-TW" altLang="zh-TW" sz="2400" dirty="0" smtClean="0"/>
              <a:t>，</a:t>
            </a:r>
            <a:r>
              <a:rPr lang="zh-TW" altLang="zh-TW" sz="2400" dirty="0"/>
              <a:t>遠高滾碼長度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裝置間雙向身份認證技術 </a:t>
            </a:r>
            <a:r>
              <a:rPr lang="en-US" altLang="zh-TW" sz="2400" dirty="0"/>
              <a:t> (Authentication)</a:t>
            </a:r>
            <a:endParaRPr lang="zh-TW" altLang="zh-TW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遙控器在坊間無法被複製，唯有遙控器廠商能再生產製造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沒有掉碼、需要重新配對的問題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TW" altLang="en-US" sz="2400" dirty="0"/>
              <a:t>線路精簡，提供</a:t>
            </a:r>
            <a:r>
              <a:rPr lang="zh-TW" altLang="zh-TW" sz="2400" dirty="0"/>
              <a:t>完整的設計參考方案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提昇產品安全性、產品競爭力，創造利潤</a:t>
            </a:r>
            <a:r>
              <a:rPr lang="zh-TW" altLang="zh-TW" sz="2400" dirty="0" smtClean="0"/>
              <a:t>空間</a:t>
            </a:r>
            <a:endParaRPr lang="en-US" altLang="zh-TW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848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Crypto IC: ATSHA204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39552" y="1593094"/>
            <a:ext cx="7992888" cy="4716226"/>
          </a:xfrm>
          <a:prstGeom prst="roundRect">
            <a:avLst/>
          </a:prstGeom>
          <a:solidFill>
            <a:srgbClr val="0D8BA0">
              <a:alpha val="60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We use functions on ATSHA204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Device Unique Serial Number 72bits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Key Slot for Customer or Product KEY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32Bytes Random Number Generator (TRNG)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Standard SHA-256 Engine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Why ATSHA204A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The Unique SN is different with other FOBs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The secret Key in ATSHA204A can’t be copied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The ATSHA204A can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avoid reverse 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engineering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High-quality Random Number Generator </a:t>
            </a:r>
          </a:p>
        </p:txBody>
      </p:sp>
    </p:spTree>
    <p:extLst>
      <p:ext uri="{BB962C8B-B14F-4D97-AF65-F5344CB8AC3E}">
        <p14:creationId xmlns:p14="http://schemas.microsoft.com/office/powerpoint/2010/main" val="32998813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Handshaking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5436096" y="96168"/>
            <a:ext cx="3333629" cy="1499939"/>
            <a:chOff x="2267744" y="1569021"/>
            <a:chExt cx="4989813" cy="2148011"/>
          </a:xfrm>
        </p:grpSpPr>
        <p:pic>
          <p:nvPicPr>
            <p:cNvPr id="1026" name="Picture 2" descr="「key remote control」的圖片搜尋結果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2425750"/>
              <a:ext cx="672542" cy="1291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8104" y="1569021"/>
              <a:ext cx="1749453" cy="2143696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0348" y="2217048"/>
              <a:ext cx="1716512" cy="527484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301362" y="1513036"/>
            <a:ext cx="83854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R1: Send Identify </a:t>
            </a:r>
          </a:p>
          <a:p>
            <a:r>
              <a:rPr lang="en-US" altLang="zh-TW" sz="2000" dirty="0" smtClean="0"/>
              <a:t>Send </a:t>
            </a:r>
            <a:r>
              <a:rPr lang="en-US" altLang="zh-TW" sz="2000" dirty="0" err="1" smtClean="0"/>
              <a:t>Device_Sn</a:t>
            </a:r>
            <a:r>
              <a:rPr lang="en-US" altLang="zh-TW" sz="2000" dirty="0" smtClean="0"/>
              <a:t> to “Door”</a:t>
            </a:r>
          </a:p>
          <a:p>
            <a:r>
              <a:rPr lang="en-US" altLang="zh-TW" sz="2000" dirty="0" smtClean="0"/>
              <a:t>--------------------------------------------------------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endParaRPr lang="en-US" altLang="zh-TW" sz="2000" dirty="0" smtClean="0"/>
          </a:p>
          <a:p>
            <a:endParaRPr lang="en-US" altLang="zh-TW" sz="2000" dirty="0"/>
          </a:p>
          <a:p>
            <a:pPr algn="r"/>
            <a:r>
              <a:rPr lang="en-US" altLang="zh-TW" sz="2000" dirty="0"/>
              <a:t>D</a:t>
            </a:r>
            <a:r>
              <a:rPr lang="en-US" altLang="zh-TW" sz="2000" dirty="0" smtClean="0"/>
              <a:t>1: Verify </a:t>
            </a:r>
            <a:r>
              <a:rPr lang="en-US" altLang="zh-TW" sz="2000" dirty="0" err="1" smtClean="0"/>
              <a:t>Device_Sn</a:t>
            </a:r>
            <a:r>
              <a:rPr lang="en-US" altLang="zh-TW" sz="2000" dirty="0" smtClean="0"/>
              <a:t> in the device list</a:t>
            </a:r>
          </a:p>
          <a:p>
            <a:pPr algn="r"/>
            <a:r>
              <a:rPr lang="en-US" altLang="zh-TW" sz="2000" dirty="0"/>
              <a:t>D</a:t>
            </a:r>
            <a:r>
              <a:rPr lang="en-US" altLang="zh-TW" sz="2000" dirty="0" smtClean="0"/>
              <a:t>2: </a:t>
            </a:r>
            <a:r>
              <a:rPr lang="en-US" altLang="zh-TW" sz="2000" dirty="0"/>
              <a:t>Generate </a:t>
            </a:r>
            <a:r>
              <a:rPr lang="en-US" altLang="zh-TW" sz="2000" dirty="0" smtClean="0"/>
              <a:t>a challenge RND(#) to “Remote”</a:t>
            </a:r>
          </a:p>
          <a:p>
            <a:pPr algn="r"/>
            <a:r>
              <a:rPr lang="en-US" altLang="zh-TW" sz="2000" dirty="0" smtClean="0">
                <a:sym typeface="Wingdings" panose="05000000000000000000" pitchFamily="2" charset="2"/>
              </a:rPr>
              <a:t>------------------------------------------------------------------------</a:t>
            </a:r>
            <a:endParaRPr lang="en-US" altLang="zh-TW" sz="2000" dirty="0" smtClean="0"/>
          </a:p>
          <a:p>
            <a:pPr algn="r"/>
            <a:endParaRPr lang="en-US" altLang="zh-TW" sz="2000" dirty="0"/>
          </a:p>
          <a:p>
            <a:r>
              <a:rPr lang="en-US" altLang="zh-TW" sz="2000" dirty="0" smtClean="0"/>
              <a:t>R2: </a:t>
            </a:r>
            <a:r>
              <a:rPr lang="en-US" altLang="zh-TW" sz="2000" dirty="0"/>
              <a:t>ANSWER the </a:t>
            </a:r>
            <a:r>
              <a:rPr lang="en-US" altLang="zh-TW" sz="2000" dirty="0" smtClean="0"/>
              <a:t>challenge and CMD to Door</a:t>
            </a:r>
          </a:p>
          <a:p>
            <a:r>
              <a:rPr lang="en-US" altLang="zh-TW" sz="2000" dirty="0"/>
              <a:t>--------------------------------------------------------</a:t>
            </a:r>
            <a:r>
              <a:rPr lang="en-US" altLang="zh-TW" sz="2000" dirty="0">
                <a:sym typeface="Wingdings" panose="05000000000000000000" pitchFamily="2" charset="2"/>
              </a:rPr>
              <a:t></a:t>
            </a:r>
            <a:endParaRPr lang="en-US" altLang="zh-TW" sz="2000" dirty="0"/>
          </a:p>
          <a:p>
            <a:pPr algn="r"/>
            <a:endParaRPr lang="en-US" altLang="zh-TW" sz="2000" dirty="0" smtClean="0"/>
          </a:p>
          <a:p>
            <a:pPr algn="r"/>
            <a:endParaRPr lang="en-US" altLang="zh-TW" sz="2000" dirty="0" smtClean="0"/>
          </a:p>
          <a:p>
            <a:pPr algn="r"/>
            <a:r>
              <a:rPr lang="en-US" altLang="zh-TW" sz="2000" dirty="0" smtClean="0"/>
              <a:t>D3: Check the ANSWER, if it is right, execute the CMD</a:t>
            </a:r>
          </a:p>
          <a:p>
            <a:pPr algn="r"/>
            <a:endParaRPr lang="zh-TW" altLang="en-US" sz="2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180788" y="1052737"/>
            <a:ext cx="1146779" cy="4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722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Calculate the ANSWER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75556" y="1605344"/>
            <a:ext cx="7992888" cy="2255704"/>
          </a:xfrm>
          <a:prstGeom prst="roundRect">
            <a:avLst/>
          </a:prstGeom>
          <a:solidFill>
            <a:srgbClr val="0D8BA0">
              <a:alpha val="60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ANSWER is a result of SHA2 result (256bits)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There are three input parameters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Unique serial number in ATSHA204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Random number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Product key</a:t>
            </a:r>
          </a:p>
          <a:p>
            <a:pPr>
              <a:defRPr/>
            </a:pP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743908" y="4941168"/>
            <a:ext cx="1440160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SHA-256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1763688" y="5265204"/>
            <a:ext cx="1980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429762" y="4185083"/>
            <a:ext cx="406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Unique </a:t>
            </a:r>
            <a:r>
              <a:rPr lang="en-US" altLang="zh-TW" dirty="0" smtClean="0"/>
              <a:t>SN</a:t>
            </a:r>
            <a:r>
              <a:rPr lang="zh-TW" altLang="en-US" dirty="0" smtClean="0"/>
              <a:t> </a:t>
            </a:r>
            <a:r>
              <a:rPr lang="en-US" altLang="zh-TW" dirty="0" smtClean="0"/>
              <a:t>+ </a:t>
            </a:r>
            <a:r>
              <a:rPr lang="en-US" altLang="zh-TW" dirty="0" err="1" smtClean="0"/>
              <a:t>Product_Key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endCxn id="6" idx="0"/>
          </p:cNvCxnSpPr>
          <p:nvPr/>
        </p:nvCxnSpPr>
        <p:spPr>
          <a:xfrm>
            <a:off x="4463988" y="4617133"/>
            <a:ext cx="0" cy="32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6" idx="3"/>
          </p:cNvCxnSpPr>
          <p:nvPr/>
        </p:nvCxnSpPr>
        <p:spPr>
          <a:xfrm>
            <a:off x="5184068" y="5265204"/>
            <a:ext cx="234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380312" y="508053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ANSWER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87524" y="508053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Random #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2874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4582</TotalTime>
  <Words>799</Words>
  <Application>Microsoft Office PowerPoint</Application>
  <PresentationFormat>如螢幕大小 (4:3)</PresentationFormat>
  <Paragraphs>152</Paragraphs>
  <Slides>20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Wingdings</vt:lpstr>
      <vt:lpstr>Office 佈景主題</vt:lpstr>
      <vt:lpstr>PowerPoint 簡報</vt:lpstr>
      <vt:lpstr>Secure Remote Control</vt:lpstr>
      <vt:lpstr>Resources</vt:lpstr>
      <vt:lpstr>Solution Block Diagram</vt:lpstr>
      <vt:lpstr>FOB Transceiver</vt:lpstr>
      <vt:lpstr>新式（強密碼）遙控器</vt:lpstr>
      <vt:lpstr>Crypto IC: ATSHA204</vt:lpstr>
      <vt:lpstr>Handshaking</vt:lpstr>
      <vt:lpstr>Calculate the ANSWER</vt:lpstr>
      <vt:lpstr>PowerPoint 簡報</vt:lpstr>
      <vt:lpstr>YouTube Video</vt:lpstr>
      <vt:lpstr>Open Source - Github</vt:lpstr>
      <vt:lpstr>PowerPoint 簡報</vt:lpstr>
      <vt:lpstr>Improvements</vt:lpstr>
      <vt:lpstr>Improvements</vt:lpstr>
      <vt:lpstr>Improvements</vt:lpstr>
      <vt:lpstr>PowerPoint 簡報</vt:lpstr>
      <vt:lpstr>ATSHA204 Features</vt:lpstr>
      <vt:lpstr>ATSHA204 Package</vt:lpstr>
      <vt:lpstr>ATSHA204 DC Parameters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Promaster</dc:creator>
  <cp:lastModifiedBy>Marten</cp:lastModifiedBy>
  <cp:revision>490</cp:revision>
  <cp:lastPrinted>2018-04-18T03:32:23Z</cp:lastPrinted>
  <dcterms:created xsi:type="dcterms:W3CDTF">2015-12-11T01:29:45Z</dcterms:created>
  <dcterms:modified xsi:type="dcterms:W3CDTF">2018-06-29T04:24:46Z</dcterms:modified>
</cp:coreProperties>
</file>