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24" r:id="rId2"/>
    <p:sldId id="325" r:id="rId3"/>
    <p:sldId id="307" r:id="rId4"/>
    <p:sldId id="327" r:id="rId5"/>
    <p:sldId id="312" r:id="rId6"/>
    <p:sldId id="322" r:id="rId7"/>
    <p:sldId id="330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39915"/>
    <a:srgbClr val="0D8BA0"/>
    <a:srgbClr val="9900FF"/>
    <a:srgbClr val="0F89A1"/>
    <a:srgbClr val="9900CC"/>
    <a:srgbClr val="F39B19"/>
    <a:srgbClr val="1BC7E9"/>
    <a:srgbClr val="81E0F3"/>
    <a:srgbClr val="F49E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64" autoAdjust="0"/>
    <p:restoredTop sz="83697" autoAdjust="0"/>
  </p:normalViewPr>
  <p:slideViewPr>
    <p:cSldViewPr>
      <p:cViewPr varScale="1">
        <p:scale>
          <a:sx n="59" d="100"/>
          <a:sy n="59" d="100"/>
        </p:scale>
        <p:origin x="1284" y="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301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CD062-9CC2-45FC-ACDB-9B14191818BF}" type="datetimeFigureOut">
              <a:rPr lang="zh-TW" altLang="en-US" smtClean="0"/>
              <a:pPr/>
              <a:t>2018/6/29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45D23-0437-467E-B797-0DCB5FD3CB2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3614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滾碼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45D23-0437-467E-B797-0DCB5FD3CB26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9398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45D23-0437-467E-B797-0DCB5FD3CB26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4985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Layout</a:t>
            </a:r>
            <a:r>
              <a:rPr lang="en-US" altLang="zh-TW" baseline="0" dirty="0" smtClean="0"/>
              <a:t> (NOT yet)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45D23-0437-467E-B797-0DCB5FD3CB26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6415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431C2-8132-4A04-A809-72FA6FA5F66A}" type="datetime1">
              <a:rPr lang="zh-TW" altLang="en-US" smtClean="0"/>
              <a:pPr/>
              <a:t>2018/6/29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04C3-F941-49B9-A108-89C779B119E2}" type="datetime1">
              <a:rPr lang="zh-TW" altLang="en-US" smtClean="0"/>
              <a:pPr/>
              <a:t>2018/6/29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364F-DAE5-4F4C-8292-CF20691704F5}" type="datetime1">
              <a:rPr lang="zh-TW" altLang="en-US" smtClean="0"/>
              <a:pPr/>
              <a:t>2018/6/29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395536" y="6498000"/>
            <a:ext cx="8748464" cy="360000"/>
          </a:xfrm>
          <a:prstGeom prst="rect">
            <a:avLst/>
          </a:prstGeom>
          <a:gradFill flip="none" rotWithShape="1">
            <a:gsLst>
              <a:gs pos="0">
                <a:srgbClr val="0D8BA0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974904" y="6520259"/>
            <a:ext cx="2133600" cy="365125"/>
          </a:xfrm>
        </p:spPr>
        <p:txBody>
          <a:bodyPr/>
          <a:lstStyle/>
          <a:p>
            <a:fld id="{D344349B-DB66-4120-941E-C93148E8AB74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1" name="矩形 10"/>
          <p:cNvSpPr/>
          <p:nvPr userDrawn="1"/>
        </p:nvSpPr>
        <p:spPr>
          <a:xfrm>
            <a:off x="0" y="6498000"/>
            <a:ext cx="395536" cy="360000"/>
          </a:xfrm>
          <a:prstGeom prst="rect">
            <a:avLst/>
          </a:prstGeom>
          <a:solidFill>
            <a:srgbClr val="F39B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9" name="Picture 5" descr="C:\Users\Promaster\Desktop\彥陽簡介\master.png"/>
          <p:cNvPicPr>
            <a:picLocks noChangeAspect="1" noChangeArrowheads="1"/>
          </p:cNvPicPr>
          <p:nvPr userDrawn="1"/>
        </p:nvPicPr>
        <p:blipFill>
          <a:blip r:embed="rId2" cstate="print"/>
          <a:srcRect b="3139"/>
          <a:stretch>
            <a:fillRect/>
          </a:stretch>
        </p:blipFill>
        <p:spPr bwMode="auto">
          <a:xfrm>
            <a:off x="539552" y="6534869"/>
            <a:ext cx="1368152" cy="315987"/>
          </a:xfrm>
          <a:prstGeom prst="rect">
            <a:avLst/>
          </a:prstGeom>
          <a:noFill/>
        </p:spPr>
      </p:pic>
      <p:sp>
        <p:nvSpPr>
          <p:cNvPr id="14" name="文字方塊 13"/>
          <p:cNvSpPr txBox="1"/>
          <p:nvPr userDrawn="1"/>
        </p:nvSpPr>
        <p:spPr>
          <a:xfrm>
            <a:off x="1979712" y="6651287"/>
            <a:ext cx="352839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400" b="1" dirty="0" smtClean="0">
                <a:solidFill>
                  <a:schemeClr val="bg1"/>
                </a:solidFill>
              </a:rPr>
              <a:t>PROMASTER</a:t>
            </a:r>
            <a:r>
              <a:rPr lang="en-US" altLang="zh-TW" sz="1400" b="1" baseline="0" dirty="0" smtClean="0">
                <a:solidFill>
                  <a:schemeClr val="bg1"/>
                </a:solidFill>
              </a:rPr>
              <a:t> TECHNOLOGY CORPORATION</a:t>
            </a:r>
            <a:endParaRPr lang="zh-TW" altLang="en-US" sz="1400" b="1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395536" y="1304776"/>
            <a:ext cx="8748464" cy="108000"/>
          </a:xfrm>
          <a:prstGeom prst="rect">
            <a:avLst/>
          </a:prstGeom>
          <a:gradFill flip="none" rotWithShape="1">
            <a:gsLst>
              <a:gs pos="0">
                <a:srgbClr val="0D8BA0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0" y="1304776"/>
            <a:ext cx="395536" cy="108000"/>
          </a:xfrm>
          <a:prstGeom prst="rect">
            <a:avLst/>
          </a:prstGeom>
          <a:solidFill>
            <a:srgbClr val="F39B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D7014-79CF-40A0-92F4-40DB76E68434}" type="datetime1">
              <a:rPr lang="zh-TW" altLang="en-US" smtClean="0"/>
              <a:pPr/>
              <a:t>2018/6/29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1B88D-CEB4-47B6-AF52-D53E3F18C35A}" type="datetime1">
              <a:rPr lang="zh-TW" altLang="en-US" smtClean="0"/>
              <a:pPr/>
              <a:t>2018/6/29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C86B-7B0D-45CB-9285-00E7C10EE431}" type="datetime1">
              <a:rPr lang="zh-TW" altLang="en-US" smtClean="0"/>
              <a:pPr/>
              <a:t>2018/6/29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CFA8-7EF3-4ED4-8BFD-0445F85A16DE}" type="datetime1">
              <a:rPr lang="zh-TW" altLang="en-US" smtClean="0"/>
              <a:pPr/>
              <a:t>2018/6/29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4787-2C46-42B8-8B68-022E83DC0F9E}" type="datetime1">
              <a:rPr lang="zh-TW" altLang="en-US" smtClean="0"/>
              <a:pPr/>
              <a:t>2018/6/29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88BBB-CAC6-45C2-A1CF-6DCF8C99A955}" type="datetime1">
              <a:rPr lang="zh-TW" altLang="en-US" smtClean="0"/>
              <a:pPr/>
              <a:t>2018/6/29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2DB40-0C4F-44F0-AC78-53F51948F6AD}" type="datetime1">
              <a:rPr lang="zh-TW" altLang="en-US" smtClean="0"/>
              <a:pPr/>
              <a:t>2018/6/29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fld id="{2577050F-4F01-4466-8C91-9E97F67BDCDB}" type="datetime1">
              <a:rPr lang="zh-TW" altLang="en-US" smtClean="0"/>
              <a:pPr/>
              <a:t>2018/6/29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滾碼技術 原理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zh-TW" altLang="zh-TW" dirty="0"/>
              <a:t>滾碼技術，主要透過一份共同的</a:t>
            </a:r>
            <a:r>
              <a:rPr lang="zh-TW" altLang="zh-TW" dirty="0" smtClean="0"/>
              <a:t>密碼</a:t>
            </a:r>
            <a:r>
              <a:rPr lang="zh-TW" altLang="en-US" dirty="0" smtClean="0"/>
              <a:t>簿</a:t>
            </a:r>
            <a:r>
              <a:rPr lang="zh-TW" altLang="zh-TW" dirty="0" smtClean="0"/>
              <a:t>和</a:t>
            </a:r>
            <a:r>
              <a:rPr lang="zh-TW" altLang="zh-TW" dirty="0"/>
              <a:t>一個同步計數器</a:t>
            </a:r>
            <a:r>
              <a:rPr lang="zh-TW" altLang="zh-TW" dirty="0" smtClean="0"/>
              <a:t>的設計</a:t>
            </a:r>
            <a:r>
              <a:rPr lang="zh-TW" altLang="zh-TW" dirty="0"/>
              <a:t>，通訊兩方必須先約定</a:t>
            </a:r>
            <a:r>
              <a:rPr lang="zh-TW" altLang="zh-TW" dirty="0" smtClean="0"/>
              <a:t>好</a:t>
            </a:r>
            <a:r>
              <a:rPr lang="zh-TW" altLang="en-US" dirty="0" smtClean="0"/>
              <a:t>相同</a:t>
            </a:r>
            <a:r>
              <a:rPr lang="zh-TW" altLang="zh-TW" dirty="0" smtClean="0"/>
              <a:t>計數器</a:t>
            </a:r>
            <a:r>
              <a:rPr lang="zh-TW" altLang="zh-TW" dirty="0"/>
              <a:t>的數值，利用這</a:t>
            </a:r>
            <a:r>
              <a:rPr lang="zh-TW" altLang="zh-TW" dirty="0" smtClean="0"/>
              <a:t>數值查詢</a:t>
            </a:r>
            <a:r>
              <a:rPr lang="zh-TW" altLang="zh-TW" dirty="0"/>
              <a:t>密碼</a:t>
            </a:r>
            <a:r>
              <a:rPr lang="zh-TW" altLang="zh-TW" dirty="0" smtClean="0"/>
              <a:t>本</a:t>
            </a:r>
            <a:r>
              <a:rPr lang="zh-TW" altLang="en-US" dirty="0" smtClean="0"/>
              <a:t>，得出</a:t>
            </a:r>
            <a:r>
              <a:rPr lang="zh-TW" altLang="zh-TW" dirty="0" smtClean="0"/>
              <a:t>相對</a:t>
            </a:r>
            <a:r>
              <a:rPr lang="zh-TW" altLang="zh-TW" dirty="0"/>
              <a:t>應的秘密金鑰，因為</a:t>
            </a:r>
            <a:r>
              <a:rPr lang="zh-TW" altLang="zh-TW" dirty="0" smtClean="0"/>
              <a:t>數值</a:t>
            </a:r>
            <a:r>
              <a:rPr lang="zh-TW" altLang="en-US" dirty="0" smtClean="0"/>
              <a:t>和</a:t>
            </a:r>
            <a:r>
              <a:rPr lang="zh-TW" altLang="zh-TW" dirty="0"/>
              <a:t>密碼</a:t>
            </a:r>
            <a:r>
              <a:rPr lang="zh-TW" altLang="en-US" dirty="0"/>
              <a:t>簿</a:t>
            </a:r>
            <a:r>
              <a:rPr lang="zh-TW" altLang="zh-TW" dirty="0" smtClean="0"/>
              <a:t>相同</a:t>
            </a:r>
            <a:r>
              <a:rPr lang="zh-TW" altLang="zh-TW" dirty="0"/>
              <a:t>，</a:t>
            </a:r>
            <a:r>
              <a:rPr lang="zh-TW" altLang="zh-TW" dirty="0" smtClean="0"/>
              <a:t>所以</a:t>
            </a:r>
            <a:r>
              <a:rPr lang="zh-TW" altLang="en-US" dirty="0" smtClean="0"/>
              <a:t>能</a:t>
            </a:r>
            <a:r>
              <a:rPr lang="zh-TW" altLang="zh-TW" dirty="0" smtClean="0"/>
              <a:t>取得</a:t>
            </a:r>
            <a:r>
              <a:rPr lang="zh-TW" altLang="zh-TW" dirty="0"/>
              <a:t>相同的密鑰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zh-TW" dirty="0" smtClean="0"/>
              <a:t>該</a:t>
            </a:r>
            <a:r>
              <a:rPr lang="zh-TW" altLang="zh-TW" dirty="0"/>
              <a:t>密鑰</a:t>
            </a:r>
            <a:r>
              <a:rPr lang="zh-TW" altLang="zh-TW" dirty="0" smtClean="0"/>
              <a:t>即可</a:t>
            </a:r>
            <a:r>
              <a:rPr lang="zh-TW" altLang="zh-TW" dirty="0"/>
              <a:t>應用在發送及接收時的數據加、解密；當數據發送後，雙方同步計數器會同時增加，也同步改變使用的密鑰，也因此每次使用的密鑰都</a:t>
            </a:r>
            <a:r>
              <a:rPr lang="zh-TW" altLang="zh-TW" dirty="0" smtClean="0"/>
              <a:t>不</a:t>
            </a:r>
            <a:r>
              <a:rPr lang="zh-TW" altLang="en-US" dirty="0" smtClean="0"/>
              <a:t>相同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增強版的功能，限制每個</a:t>
            </a:r>
            <a:r>
              <a:rPr lang="zh-TW" altLang="zh-TW" dirty="0"/>
              <a:t>密</a:t>
            </a:r>
            <a:r>
              <a:rPr lang="zh-TW" altLang="zh-TW" dirty="0" smtClean="0"/>
              <a:t>鑰</a:t>
            </a:r>
            <a:r>
              <a:rPr lang="zh-TW" altLang="en-US" dirty="0" smtClean="0"/>
              <a:t>的使用時間，簡單的說，固定一段時間，計數器必須自動加一。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349B-DB66-4120-941E-C93148E8AB74}" type="slidenum">
              <a:rPr lang="zh-TW" altLang="en-US" smtClean="0"/>
              <a:pPr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1914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滾碼技術 </a:t>
            </a:r>
            <a:r>
              <a:rPr lang="zh-TW" altLang="en-US" dirty="0" smtClean="0"/>
              <a:t>舉例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zh-TW" sz="2800" dirty="0" smtClean="0"/>
              <a:t>A, B </a:t>
            </a:r>
            <a:r>
              <a:rPr lang="zh-TW" altLang="en-US" sz="2800" dirty="0" smtClean="0"/>
              <a:t>兩人共同都有一本相同的字典</a:t>
            </a:r>
            <a:endParaRPr lang="en-US" altLang="zh-TW" sz="2800" dirty="0" smtClean="0"/>
          </a:p>
          <a:p>
            <a:pPr marL="514350" indent="-514350">
              <a:buAutoNum type="arabicPeriod"/>
            </a:pPr>
            <a:r>
              <a:rPr lang="zh-TW" altLang="en-US" sz="2800" dirty="0" smtClean="0"/>
              <a:t>在實際使用之前，兩人需要先溝通一個數字；也就是</a:t>
            </a:r>
            <a:r>
              <a:rPr lang="en-US" altLang="zh-TW" sz="2800" dirty="0" smtClean="0"/>
              <a:t>”</a:t>
            </a:r>
            <a:r>
              <a:rPr lang="zh-TW" altLang="en-US" sz="2800" dirty="0" smtClean="0"/>
              <a:t>配對</a:t>
            </a:r>
            <a:r>
              <a:rPr lang="en-US" altLang="zh-TW" sz="2800" dirty="0" smtClean="0"/>
              <a:t>”</a:t>
            </a:r>
            <a:r>
              <a:rPr lang="zh-TW" altLang="en-US" sz="2800" dirty="0" smtClean="0"/>
              <a:t>，確定好一個數字如：</a:t>
            </a:r>
            <a:r>
              <a:rPr lang="en-US" altLang="zh-TW" sz="2800" dirty="0" smtClean="0"/>
              <a:t>100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zh-TW" altLang="en-US" sz="2800" dirty="0" smtClean="0"/>
              <a:t>開始使用的方式，把字典打開到第</a:t>
            </a:r>
            <a:r>
              <a:rPr lang="en-US" altLang="zh-TW" sz="2800" dirty="0" smtClean="0"/>
              <a:t>100</a:t>
            </a:r>
            <a:r>
              <a:rPr lang="zh-TW" altLang="en-US" sz="2800" dirty="0" smtClean="0"/>
              <a:t>頁，該頁當中就會紀錄使用的密</a:t>
            </a:r>
            <a:r>
              <a:rPr lang="zh-TW" altLang="zh-TW" sz="2800" dirty="0" smtClean="0"/>
              <a:t>鑰</a:t>
            </a:r>
            <a:endParaRPr lang="en-US" altLang="zh-TW" sz="2800" dirty="0" smtClean="0"/>
          </a:p>
          <a:p>
            <a:pPr marL="514350" indent="-514350">
              <a:buFont typeface="Arial" pitchFamily="34" charset="0"/>
              <a:buAutoNum type="arabicPeriod"/>
            </a:pPr>
            <a:r>
              <a:rPr lang="zh-TW" altLang="en-US" sz="2800" dirty="0" smtClean="0"/>
              <a:t>然後用該</a:t>
            </a:r>
            <a:r>
              <a:rPr lang="zh-TW" altLang="zh-TW" sz="2800" dirty="0" smtClean="0"/>
              <a:t>密鑰</a:t>
            </a:r>
            <a:r>
              <a:rPr lang="zh-TW" altLang="en-US" sz="2800" dirty="0" smtClean="0"/>
              <a:t>來加解密要傳遞的訊息</a:t>
            </a:r>
            <a:endParaRPr lang="en-US" altLang="zh-TW" sz="2800" dirty="0" smtClean="0"/>
          </a:p>
          <a:p>
            <a:pPr marL="514350" indent="-514350">
              <a:buFont typeface="Arial" pitchFamily="34" charset="0"/>
              <a:buAutoNum type="arabicPeriod"/>
            </a:pPr>
            <a:r>
              <a:rPr lang="zh-TW" altLang="zh-TW" sz="2800" dirty="0"/>
              <a:t>密</a:t>
            </a:r>
            <a:r>
              <a:rPr lang="zh-TW" altLang="zh-TW" sz="2800" dirty="0" smtClean="0"/>
              <a:t>鑰</a:t>
            </a:r>
            <a:r>
              <a:rPr lang="zh-TW" altLang="en-US" sz="2800" dirty="0" smtClean="0"/>
              <a:t>使用過後，就換下一頁的</a:t>
            </a:r>
            <a:r>
              <a:rPr lang="zh-TW" altLang="zh-TW" sz="2800" dirty="0"/>
              <a:t>密</a:t>
            </a:r>
            <a:r>
              <a:rPr lang="zh-TW" altLang="zh-TW" sz="2800" dirty="0" smtClean="0"/>
              <a:t>鑰</a:t>
            </a:r>
            <a:r>
              <a:rPr lang="zh-TW" altLang="en-US" sz="2800" dirty="0" smtClean="0"/>
              <a:t>，也就是第</a:t>
            </a:r>
            <a:r>
              <a:rPr lang="en-US" altLang="zh-TW" sz="2800" dirty="0" smtClean="0"/>
              <a:t>101</a:t>
            </a:r>
            <a:r>
              <a:rPr lang="zh-TW" altLang="en-US" sz="2800" dirty="0" smtClean="0"/>
              <a:t>頁，持續 </a:t>
            </a:r>
            <a:r>
              <a:rPr lang="en-US" altLang="zh-TW" sz="2800" dirty="0" smtClean="0"/>
              <a:t>102, 103, 104 … </a:t>
            </a:r>
            <a:r>
              <a:rPr lang="zh-TW" altLang="en-US" sz="2800" dirty="0" smtClean="0"/>
              <a:t>一直滾下去</a:t>
            </a:r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349B-DB66-4120-941E-C93148E8AB74}" type="slidenum">
              <a:rPr lang="zh-TW" altLang="en-US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3355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滾碼</a:t>
            </a:r>
            <a:r>
              <a:rPr lang="zh-TW" altLang="en-US" dirty="0" smtClean="0"/>
              <a:t>遙控器</a:t>
            </a:r>
            <a:endParaRPr lang="zh-TW" altLang="en-US" dirty="0"/>
          </a:p>
        </p:txBody>
      </p:sp>
      <p:sp>
        <p:nvSpPr>
          <p:cNvPr id="33" name="投影片編號版面配置區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349B-DB66-4120-941E-C93148E8AB74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51520" y="1550785"/>
            <a:ext cx="640871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KeeLoq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algorithm (1996)</a:t>
            </a:r>
          </a:p>
          <a:p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Key Length from 64 to 128 bits</a:t>
            </a:r>
          </a:p>
          <a:p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應用：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車庫</a:t>
            </a:r>
            <a:r>
              <a:rPr lang="zh-TW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門、倉庫</a:t>
            </a:r>
            <a:r>
              <a:rPr lang="zh-TW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門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、機車防盜器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658" y="3717032"/>
            <a:ext cx="8409969" cy="2573506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2240" y="1645736"/>
            <a:ext cx="1459883" cy="191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45921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Project Status: Remote Control</a:t>
            </a:r>
            <a:endParaRPr lang="zh-TW" altLang="en-US" dirty="0"/>
          </a:p>
        </p:txBody>
      </p:sp>
      <p:sp>
        <p:nvSpPr>
          <p:cNvPr id="33" name="投影片編號版面配置區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349B-DB66-4120-941E-C93148E8AB74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grpSp>
        <p:nvGrpSpPr>
          <p:cNvPr id="17" name="群組 16"/>
          <p:cNvGrpSpPr/>
          <p:nvPr/>
        </p:nvGrpSpPr>
        <p:grpSpPr>
          <a:xfrm>
            <a:off x="336209" y="1844824"/>
            <a:ext cx="8494376" cy="2088232"/>
            <a:chOff x="336209" y="1913623"/>
            <a:chExt cx="8494376" cy="2088232"/>
          </a:xfrm>
        </p:grpSpPr>
        <p:grpSp>
          <p:nvGrpSpPr>
            <p:cNvPr id="6" name="群組 5"/>
            <p:cNvGrpSpPr/>
            <p:nvPr/>
          </p:nvGrpSpPr>
          <p:grpSpPr>
            <a:xfrm>
              <a:off x="2787014" y="1913623"/>
              <a:ext cx="6043571" cy="2088232"/>
              <a:chOff x="457200" y="4437112"/>
              <a:chExt cx="6300054" cy="2088232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457200" y="4437112"/>
                <a:ext cx="6300054" cy="20882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8" name="群組 7"/>
              <p:cNvGrpSpPr/>
              <p:nvPr/>
            </p:nvGrpSpPr>
            <p:grpSpPr>
              <a:xfrm>
                <a:off x="916833" y="4509120"/>
                <a:ext cx="5753421" cy="2007342"/>
                <a:chOff x="863662" y="4348430"/>
                <a:chExt cx="6425515" cy="2243333"/>
              </a:xfrm>
            </p:grpSpPr>
            <p:pic>
              <p:nvPicPr>
                <p:cNvPr id="9" name="圖片 8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633336" y="4383559"/>
                  <a:ext cx="2139291" cy="1946350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10" name="圖片 9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63662" y="4348430"/>
                  <a:ext cx="2001876" cy="1933004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11" name="矩形 10"/>
                <p:cNvSpPr/>
                <p:nvPr/>
              </p:nvSpPr>
              <p:spPr>
                <a:xfrm>
                  <a:off x="4148417" y="6179011"/>
                  <a:ext cx="3140760" cy="412752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TW" b="1" dirty="0">
                      <a:latin typeface="新細明體" panose="02020500000000000000" pitchFamily="18" charset="-120"/>
                    </a:rPr>
                    <a:t>Silicon Labs </a:t>
                  </a:r>
                  <a:r>
                    <a:rPr lang="zh-TW" altLang="en-US" b="1" dirty="0" smtClean="0">
                      <a:latin typeface="新細明體" panose="02020500000000000000" pitchFamily="18" charset="-120"/>
                    </a:rPr>
                    <a:t>的 </a:t>
                  </a:r>
                  <a:r>
                    <a:rPr lang="en-US" altLang="zh-TW" b="1" dirty="0" smtClean="0">
                      <a:latin typeface="新細明體" panose="02020500000000000000" pitchFamily="18" charset="-120"/>
                    </a:rPr>
                    <a:t>Si4432</a:t>
                  </a:r>
                </a:p>
              </p:txBody>
            </p:sp>
            <p:sp>
              <p:nvSpPr>
                <p:cNvPr id="12" name="矩形 11"/>
                <p:cNvSpPr/>
                <p:nvPr/>
              </p:nvSpPr>
              <p:spPr>
                <a:xfrm>
                  <a:off x="1111367" y="6155166"/>
                  <a:ext cx="2168941" cy="412752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b="1" dirty="0" smtClean="0">
                      <a:latin typeface="新細明體" panose="02020500000000000000" pitchFamily="18" charset="-120"/>
                    </a:rPr>
                    <a:t>FSK/ASK 433Mhz</a:t>
                  </a:r>
                </a:p>
              </p:txBody>
            </p:sp>
            <p:sp>
              <p:nvSpPr>
                <p:cNvPr id="13" name="矩形 12"/>
                <p:cNvSpPr/>
                <p:nvPr/>
              </p:nvSpPr>
              <p:spPr>
                <a:xfrm>
                  <a:off x="2760481" y="4428538"/>
                  <a:ext cx="2103622" cy="584732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sz="2800" b="1" dirty="0">
                      <a:latin typeface="新細明體" panose="02020500000000000000" pitchFamily="18" charset="-120"/>
                    </a:rPr>
                    <a:t> </a:t>
                  </a:r>
                  <a:r>
                    <a:rPr lang="en-US" altLang="zh-TW" sz="2800" b="1" dirty="0" smtClean="0">
                      <a:latin typeface="新細明體" panose="02020500000000000000" pitchFamily="18" charset="-120"/>
                    </a:rPr>
                    <a:t> </a:t>
                  </a:r>
                  <a:r>
                    <a:rPr lang="zh-TW" altLang="en-US" sz="2800" b="1" dirty="0" smtClean="0">
                      <a:latin typeface="新細明體" panose="02020500000000000000" pitchFamily="18" charset="-120"/>
                    </a:rPr>
                    <a:t>收發模組</a:t>
                  </a:r>
                  <a:endParaRPr lang="en-US" altLang="zh-TW" sz="2800" b="1" dirty="0" smtClean="0">
                    <a:latin typeface="新細明體" panose="02020500000000000000" pitchFamily="18" charset="-120"/>
                  </a:endParaRPr>
                </a:p>
              </p:txBody>
            </p:sp>
          </p:grpSp>
        </p:grpSp>
        <p:grpSp>
          <p:nvGrpSpPr>
            <p:cNvPr id="15" name="群組 14"/>
            <p:cNvGrpSpPr/>
            <p:nvPr/>
          </p:nvGrpSpPr>
          <p:grpSpPr>
            <a:xfrm>
              <a:off x="336209" y="1913623"/>
              <a:ext cx="2450805" cy="2088232"/>
              <a:chOff x="336210" y="1628800"/>
              <a:chExt cx="2272054" cy="2088232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336210" y="1628800"/>
                <a:ext cx="2272054" cy="20882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/>
                  <a:t>MCU</a:t>
                </a:r>
              </a:p>
              <a:p>
                <a:pPr algn="ctr"/>
                <a:r>
                  <a:rPr lang="en-US" altLang="zh-TW" dirty="0" smtClean="0"/>
                  <a:t>PIC16F19176-I/PT</a:t>
                </a:r>
              </a:p>
              <a:p>
                <a:pPr algn="ctr"/>
                <a:endParaRPr lang="en-US" altLang="zh-TW" dirty="0"/>
              </a:p>
              <a:p>
                <a:pPr algn="ctr"/>
                <a:endParaRPr lang="en-US" altLang="zh-TW" dirty="0" smtClean="0"/>
              </a:p>
              <a:p>
                <a:pPr algn="ctr"/>
                <a:endParaRPr lang="en-US" altLang="zh-TW" dirty="0"/>
              </a:p>
              <a:p>
                <a:pPr algn="ctr"/>
                <a:endParaRPr lang="zh-TW" altLang="en-US" dirty="0"/>
              </a:p>
            </p:txBody>
          </p:sp>
          <p:pic>
            <p:nvPicPr>
              <p:cNvPr id="4" name="圖片 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6088" y="2559666"/>
                <a:ext cx="1173285" cy="1006354"/>
              </a:xfrm>
              <a:prstGeom prst="rect">
                <a:avLst/>
              </a:prstGeom>
            </p:spPr>
          </p:pic>
        </p:grpSp>
      </p:grpSp>
      <p:sp>
        <p:nvSpPr>
          <p:cNvPr id="16" name="文字方塊 15"/>
          <p:cNvSpPr txBox="1"/>
          <p:nvPr/>
        </p:nvSpPr>
        <p:spPr>
          <a:xfrm>
            <a:off x="336208" y="1393144"/>
            <a:ext cx="6107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Before: </a:t>
            </a:r>
            <a:r>
              <a:rPr lang="en-US" altLang="zh-TW" sz="2400" dirty="0" err="1" smtClean="0"/>
              <a:t>KeeLoq</a:t>
            </a:r>
            <a:r>
              <a:rPr lang="en-US" altLang="zh-TW" sz="2400" dirty="0" smtClean="0"/>
              <a:t> (US$1.18 + US$0.3 more )</a:t>
            </a:r>
            <a:endParaRPr lang="zh-TW" altLang="en-US" sz="2400" dirty="0"/>
          </a:p>
        </p:txBody>
      </p:sp>
      <p:grpSp>
        <p:nvGrpSpPr>
          <p:cNvPr id="19" name="群組 18"/>
          <p:cNvGrpSpPr/>
          <p:nvPr/>
        </p:nvGrpSpPr>
        <p:grpSpPr>
          <a:xfrm>
            <a:off x="336210" y="4428285"/>
            <a:ext cx="8505241" cy="2025051"/>
            <a:chOff x="6876256" y="2769520"/>
            <a:chExt cx="2016224" cy="3500451"/>
          </a:xfrm>
        </p:grpSpPr>
        <p:sp>
          <p:nvSpPr>
            <p:cNvPr id="20" name="矩形 19"/>
            <p:cNvSpPr/>
            <p:nvPr/>
          </p:nvSpPr>
          <p:spPr>
            <a:xfrm>
              <a:off x="6876256" y="2769520"/>
              <a:ext cx="2016224" cy="35004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200"/>
            </a:p>
          </p:txBody>
        </p:sp>
        <p:pic>
          <p:nvPicPr>
            <p:cNvPr id="21" name="圖片 2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90197" y="3036453"/>
              <a:ext cx="317982" cy="3061405"/>
            </a:xfrm>
            <a:prstGeom prst="rect">
              <a:avLst/>
            </a:prstGeom>
          </p:spPr>
        </p:pic>
        <p:sp>
          <p:nvSpPr>
            <p:cNvPr id="22" name="圓角矩形 21"/>
            <p:cNvSpPr/>
            <p:nvPr/>
          </p:nvSpPr>
          <p:spPr>
            <a:xfrm>
              <a:off x="7504839" y="2983941"/>
              <a:ext cx="772467" cy="3125919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/>
                <a:t>RF Transceiver</a:t>
              </a:r>
            </a:p>
            <a:p>
              <a:pPr algn="ctr"/>
              <a:r>
                <a:rPr lang="en-US" altLang="zh-TW" sz="2800" dirty="0" smtClean="0"/>
                <a:t>MCU</a:t>
              </a:r>
            </a:p>
            <a:p>
              <a:pPr algn="ctr"/>
              <a:r>
                <a:rPr lang="en-US" altLang="zh-TW" sz="2800" dirty="0" smtClean="0"/>
                <a:t>A9129/A9112</a:t>
              </a:r>
              <a:endParaRPr lang="zh-TW" altLang="en-US" sz="2800" dirty="0"/>
            </a:p>
          </p:txBody>
        </p:sp>
        <p:sp>
          <p:nvSpPr>
            <p:cNvPr id="23" name="圓角矩形 22"/>
            <p:cNvSpPr/>
            <p:nvPr/>
          </p:nvSpPr>
          <p:spPr>
            <a:xfrm>
              <a:off x="6904435" y="2983941"/>
              <a:ext cx="500997" cy="3125919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/>
                <a:t>Crypto IC</a:t>
              </a:r>
            </a:p>
            <a:p>
              <a:pPr algn="ctr"/>
              <a:r>
                <a:rPr lang="en-US" altLang="zh-TW" sz="2800" dirty="0" smtClean="0"/>
                <a:t>ATSHA204A</a:t>
              </a:r>
              <a:endParaRPr lang="zh-TW" altLang="en-US" sz="2800" dirty="0"/>
            </a:p>
          </p:txBody>
        </p:sp>
      </p:grpSp>
      <p:sp>
        <p:nvSpPr>
          <p:cNvPr id="25" name="文字方塊 24"/>
          <p:cNvSpPr txBox="1"/>
          <p:nvPr/>
        </p:nvSpPr>
        <p:spPr>
          <a:xfrm>
            <a:off x="210191" y="4023742"/>
            <a:ext cx="6578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After: SHA-256 (US$0.3 + US$0.7 / US$0.5) </a:t>
            </a:r>
            <a:endParaRPr lang="zh-TW" altLang="en-US" sz="2400" dirty="0"/>
          </a:p>
        </p:txBody>
      </p:sp>
      <p:sp>
        <p:nvSpPr>
          <p:cNvPr id="3" name="加號 2"/>
          <p:cNvSpPr/>
          <p:nvPr/>
        </p:nvSpPr>
        <p:spPr>
          <a:xfrm>
            <a:off x="2345902" y="5000582"/>
            <a:ext cx="882224" cy="864096"/>
          </a:xfrm>
          <a:prstGeom prst="mathPlu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加號 23"/>
          <p:cNvSpPr/>
          <p:nvPr/>
        </p:nvSpPr>
        <p:spPr>
          <a:xfrm>
            <a:off x="2335036" y="2645438"/>
            <a:ext cx="882224" cy="864096"/>
          </a:xfrm>
          <a:prstGeom prst="mathPlu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023421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新</a:t>
            </a:r>
            <a:r>
              <a:rPr lang="zh-TW" altLang="en-US" dirty="0"/>
              <a:t>式</a:t>
            </a:r>
            <a:r>
              <a:rPr lang="zh-TW" altLang="en-US" dirty="0" smtClean="0"/>
              <a:t>（</a:t>
            </a:r>
            <a:r>
              <a:rPr lang="zh-TW" altLang="en-US" dirty="0"/>
              <a:t>強密碼</a:t>
            </a:r>
            <a:r>
              <a:rPr lang="zh-TW" altLang="en-US" dirty="0" smtClean="0"/>
              <a:t>）遙控器</a:t>
            </a:r>
            <a:endParaRPr lang="zh-TW" altLang="en-US" dirty="0"/>
          </a:p>
        </p:txBody>
      </p:sp>
      <p:sp>
        <p:nvSpPr>
          <p:cNvPr id="33" name="投影片編號版面配置區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349B-DB66-4120-941E-C93148E8AB74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526342"/>
              </p:ext>
            </p:extLst>
          </p:nvPr>
        </p:nvGraphicFramePr>
        <p:xfrm>
          <a:off x="683568" y="1628801"/>
          <a:ext cx="7776864" cy="4369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/>
                <a:gridCol w="2592288"/>
                <a:gridCol w="2592288"/>
              </a:tblGrid>
              <a:tr h="49092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比較</a:t>
                      </a:r>
                      <a:endParaRPr lang="zh-TW" altLang="en-US" sz="3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新式</a:t>
                      </a:r>
                      <a:endParaRPr lang="zh-TW" altLang="en-US" sz="3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滾碼</a:t>
                      </a:r>
                      <a:endParaRPr lang="zh-TW" altLang="en-US" sz="3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</a:tr>
              <a:tr h="66887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密碼本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不使用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使用</a:t>
                      </a:r>
                      <a:endParaRPr lang="zh-TW" altLang="en-US" sz="2400" dirty="0"/>
                    </a:p>
                  </a:txBody>
                  <a:tcPr anchor="ctr"/>
                </a:tc>
              </a:tr>
              <a:tr h="62163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隨機亂數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使用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不使用</a:t>
                      </a:r>
                      <a:endParaRPr lang="zh-TW" altLang="en-US" sz="2400" dirty="0"/>
                    </a:p>
                  </a:txBody>
                  <a:tcPr anchor="ctr"/>
                </a:tc>
              </a:tr>
              <a:tr h="7009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密碼強度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256bit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64/128bit</a:t>
                      </a:r>
                      <a:endParaRPr lang="zh-TW" altLang="en-US" sz="2400" dirty="0"/>
                    </a:p>
                  </a:txBody>
                  <a:tcPr anchor="ctr"/>
                </a:tc>
              </a:tr>
              <a:tr h="5876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/>
                        <a:t>複製</a:t>
                      </a:r>
                      <a:endParaRPr lang="en-US" altLang="zh-TW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/>
                        <a:t>無法被複製</a:t>
                      </a:r>
                      <a:endParaRPr lang="en-US" altLang="zh-TW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smtClean="0"/>
                        <a:t>有方法被複製</a:t>
                      </a:r>
                      <a:endParaRPr lang="en-US" altLang="zh-TW" sz="2400" smtClean="0"/>
                    </a:p>
                  </a:txBody>
                  <a:tcPr anchor="ctr"/>
                </a:tc>
              </a:tr>
              <a:tr h="57512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身份認證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雙向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單向</a:t>
                      </a:r>
                      <a:endParaRPr lang="zh-TW" altLang="en-US" sz="2400" dirty="0"/>
                    </a:p>
                  </a:txBody>
                  <a:tcPr anchor="ctr"/>
                </a:tc>
              </a:tr>
              <a:tr h="57512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鑰匙數量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多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有限</a:t>
                      </a:r>
                      <a:endParaRPr lang="zh-TW" altLang="en-US" sz="2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648488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998" y="2482027"/>
            <a:ext cx="6302506" cy="409555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線路圖</a:t>
            </a:r>
            <a:endParaRPr lang="zh-TW" altLang="en-US" dirty="0"/>
          </a:p>
        </p:txBody>
      </p:sp>
      <p:sp>
        <p:nvSpPr>
          <p:cNvPr id="33" name="投影片編號版面配置區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349B-DB66-4120-941E-C93148E8AB74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51520" y="1550785"/>
            <a:ext cx="640871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>
                <a:latin typeface="Arial" panose="020B0604020202020204" pitchFamily="34" charset="0"/>
              </a:rPr>
              <a:t>硬體線路 </a:t>
            </a:r>
            <a:r>
              <a:rPr lang="en-US" altLang="zh-TW" sz="2400" dirty="0" smtClean="0">
                <a:latin typeface="Arial" panose="020B0604020202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Arial" panose="020B0604020202020204" pitchFamily="34" charset="0"/>
              </a:rPr>
              <a:t>無線收發器 （包含 </a:t>
            </a:r>
            <a:r>
              <a:rPr lang="en-US" altLang="zh-TW" sz="2400" dirty="0" smtClean="0">
                <a:latin typeface="Arial" panose="020B0604020202020204" pitchFamily="34" charset="0"/>
              </a:rPr>
              <a:t>MCU</a:t>
            </a:r>
            <a:r>
              <a:rPr lang="zh-TW" altLang="en-US" sz="2400" dirty="0" smtClean="0">
                <a:latin typeface="Arial" panose="020B0604020202020204" pitchFamily="34" charset="0"/>
              </a:rPr>
              <a:t>）</a:t>
            </a:r>
            <a:endParaRPr lang="en-US" altLang="zh-TW" sz="2400" dirty="0" smtClean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Arial" panose="020B0604020202020204" pitchFamily="34" charset="0"/>
              </a:rPr>
              <a:t>ATEML </a:t>
            </a:r>
            <a:r>
              <a:rPr lang="zh-TW" altLang="en-US" sz="2400" dirty="0" smtClean="0">
                <a:latin typeface="Arial" panose="020B0604020202020204" pitchFamily="34" charset="0"/>
              </a:rPr>
              <a:t>密碼 </a:t>
            </a:r>
            <a:r>
              <a:rPr lang="en-US" altLang="zh-TW" sz="2400" dirty="0" smtClean="0">
                <a:latin typeface="Arial" panose="020B0604020202020204" pitchFamily="34" charset="0"/>
              </a:rPr>
              <a:t>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400" dirty="0" smtClean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400" dirty="0">
              <a:latin typeface="Arial" panose="020B0604020202020204" pitchFamily="34" charset="0"/>
            </a:endParaRPr>
          </a:p>
          <a:p>
            <a:r>
              <a:rPr lang="en-US" altLang="zh-TW" sz="2400" dirty="0" smtClean="0">
                <a:latin typeface="Arial" panose="020B0604020202020204" pitchFamily="34" charset="0"/>
              </a:rPr>
              <a:t>Other Interfaces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Arial" panose="020B0604020202020204" pitchFamily="34" charset="0"/>
              </a:rPr>
              <a:t>UART, I2C, SPI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Arial" panose="020B0604020202020204" pitchFamily="34" charset="0"/>
              </a:rPr>
              <a:t>PWM x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Arial" panose="020B0604020202020204" pitchFamily="34" charset="0"/>
              </a:rPr>
              <a:t>ADC x 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Arial" panose="020B0604020202020204" pitchFamily="34" charset="0"/>
              </a:rPr>
              <a:t>Crypto IC (I2C)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Arial" panose="020B0604020202020204" pitchFamily="34" charset="0"/>
              </a:rPr>
              <a:t>Unique S/N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Arial" panose="020B0604020202020204" pitchFamily="34" charset="0"/>
              </a:rPr>
              <a:t>SHA-256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Arial" panose="020B0604020202020204" pitchFamily="34" charset="0"/>
              </a:rPr>
              <a:t>TRNG, OTP</a:t>
            </a:r>
          </a:p>
        </p:txBody>
      </p:sp>
      <p:sp>
        <p:nvSpPr>
          <p:cNvPr id="3" name="十六角星形 2"/>
          <p:cNvSpPr/>
          <p:nvPr/>
        </p:nvSpPr>
        <p:spPr>
          <a:xfrm>
            <a:off x="6516216" y="1524478"/>
            <a:ext cx="2376264" cy="864096"/>
          </a:xfrm>
          <a:prstGeom prst="star16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USD1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512034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FAQ</a:t>
            </a:r>
            <a:endParaRPr lang="zh-TW" altLang="en-US" dirty="0"/>
          </a:p>
        </p:txBody>
      </p:sp>
      <p:sp>
        <p:nvSpPr>
          <p:cNvPr id="33" name="投影片編號版面配置區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349B-DB66-4120-941E-C93148E8AB74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57200" y="1550785"/>
            <a:ext cx="8229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Q</a:t>
            </a:r>
            <a:r>
              <a:rPr lang="zh-TW" altLang="en-US" sz="2400" dirty="0" smtClean="0"/>
              <a:t>：</a:t>
            </a:r>
            <a:r>
              <a:rPr lang="en-US" altLang="zh-TW" sz="2400" dirty="0" smtClean="0"/>
              <a:t>RF </a:t>
            </a:r>
            <a:r>
              <a:rPr lang="zh-TW" altLang="en-US" sz="2400" dirty="0" smtClean="0"/>
              <a:t>距離？</a:t>
            </a:r>
            <a:endParaRPr lang="en-US" altLang="zh-TW" sz="2400" dirty="0"/>
          </a:p>
          <a:p>
            <a:r>
              <a:rPr lang="en-US" altLang="zh-TW" sz="2400" dirty="0" smtClean="0"/>
              <a:t>A</a:t>
            </a:r>
            <a:r>
              <a:rPr lang="zh-TW" altLang="en-US" sz="2400" dirty="0" smtClean="0"/>
              <a:t>：相同功率，</a:t>
            </a:r>
            <a:r>
              <a:rPr lang="en-US" altLang="zh-TW" sz="2400" dirty="0" smtClean="0"/>
              <a:t>Sub-G </a:t>
            </a:r>
            <a:r>
              <a:rPr lang="zh-TW" altLang="en-US" sz="2400" dirty="0" smtClean="0"/>
              <a:t>頻率一定比</a:t>
            </a:r>
            <a:r>
              <a:rPr lang="en-US" altLang="zh-TW" sz="2400" dirty="0" smtClean="0"/>
              <a:t>2.4GHz</a:t>
            </a:r>
            <a:r>
              <a:rPr lang="zh-TW" altLang="en-US" sz="2400" dirty="0" smtClean="0"/>
              <a:t>遠，目前輸出為</a:t>
            </a:r>
            <a:r>
              <a:rPr lang="en-US" altLang="zh-TW" sz="2400" dirty="0" smtClean="0"/>
              <a:t>10dbm</a:t>
            </a:r>
            <a:r>
              <a:rPr lang="zh-TW" altLang="en-US" sz="2400" dirty="0" smtClean="0"/>
              <a:t>，直線距離可達</a:t>
            </a:r>
            <a:r>
              <a:rPr lang="en-US" altLang="zh-TW" sz="2400" dirty="0" smtClean="0"/>
              <a:t>300</a:t>
            </a:r>
            <a:r>
              <a:rPr lang="zh-TW" altLang="en-US" sz="2400" dirty="0" smtClean="0"/>
              <a:t>米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Q</a:t>
            </a:r>
            <a:r>
              <a:rPr lang="zh-TW" altLang="en-US" sz="2400" dirty="0" smtClean="0"/>
              <a:t>：覺得</a:t>
            </a:r>
            <a:r>
              <a:rPr lang="zh-TW" altLang="en-US" sz="2400" dirty="0" smtClean="0"/>
              <a:t>滾碼沒問題，為何要換方案？</a:t>
            </a:r>
            <a:endParaRPr lang="en-US" altLang="zh-TW" sz="2400" dirty="0" smtClean="0"/>
          </a:p>
          <a:p>
            <a:r>
              <a:rPr lang="en-US" altLang="zh-TW" sz="2400" dirty="0" smtClean="0"/>
              <a:t>A</a:t>
            </a:r>
            <a:r>
              <a:rPr lang="zh-TW" altLang="en-US" sz="2400" dirty="0" smtClean="0"/>
              <a:t>：硬體價格或許高一些，但強度等級是</a:t>
            </a:r>
            <a:r>
              <a:rPr lang="en-US" altLang="zh-TW" sz="2400" dirty="0" smtClean="0"/>
              <a:t>256</a:t>
            </a:r>
            <a:r>
              <a:rPr lang="zh-TW" altLang="en-US" sz="2400" dirty="0" smtClean="0"/>
              <a:t>位元，比滾碼高很多</a:t>
            </a:r>
            <a:endParaRPr lang="en-US" altLang="zh-TW" sz="2400" dirty="0" smtClean="0"/>
          </a:p>
          <a:p>
            <a:endParaRPr lang="en-US" altLang="zh-TW" sz="2400" dirty="0"/>
          </a:p>
          <a:p>
            <a:r>
              <a:rPr lang="en-US" altLang="zh-TW" sz="2400" dirty="0" smtClean="0"/>
              <a:t>Q</a:t>
            </a:r>
            <a:r>
              <a:rPr lang="zh-TW" altLang="en-US" sz="2400" dirty="0" smtClean="0"/>
              <a:t>：為何說遙控器無法被複製？</a:t>
            </a:r>
            <a:endParaRPr lang="en-US" altLang="zh-TW" sz="2400" dirty="0" smtClean="0"/>
          </a:p>
          <a:p>
            <a:r>
              <a:rPr lang="en-US" altLang="zh-TW" sz="2400" dirty="0" smtClean="0"/>
              <a:t>A</a:t>
            </a:r>
            <a:r>
              <a:rPr lang="zh-TW" altLang="en-US" sz="2400" dirty="0" smtClean="0"/>
              <a:t>：密碼</a:t>
            </a:r>
            <a:r>
              <a:rPr lang="en-US" altLang="zh-TW" sz="2400" dirty="0" smtClean="0"/>
              <a:t>IC</a:t>
            </a:r>
            <a:r>
              <a:rPr lang="zh-TW" altLang="en-US" sz="2400" dirty="0" smtClean="0"/>
              <a:t>中藏了一把出廠的金鑰，此</a:t>
            </a:r>
            <a:r>
              <a:rPr lang="zh-TW" altLang="en-US" sz="2400" dirty="0"/>
              <a:t>金</a:t>
            </a:r>
            <a:r>
              <a:rPr lang="zh-TW" altLang="en-US" sz="2400" dirty="0" smtClean="0"/>
              <a:t>鑰無法被程式或是開</a:t>
            </a:r>
            <a:r>
              <a:rPr lang="en-US" altLang="zh-TW" sz="2400" dirty="0" smtClean="0"/>
              <a:t>IC</a:t>
            </a:r>
            <a:r>
              <a:rPr lang="zh-TW" altLang="en-US" sz="2400" dirty="0" smtClean="0"/>
              <a:t>的方案讀出，除非廠商公開</a:t>
            </a:r>
            <a:r>
              <a:rPr lang="zh-TW" altLang="en-US" sz="2400" dirty="0"/>
              <a:t>金</a:t>
            </a:r>
            <a:r>
              <a:rPr lang="zh-TW" altLang="en-US" sz="2400" dirty="0" smtClean="0"/>
              <a:t>鑰，否則無法複製</a:t>
            </a:r>
            <a:endParaRPr lang="en-US" altLang="zh-TW" sz="2400" dirty="0" smtClean="0"/>
          </a:p>
          <a:p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85786410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4753</TotalTime>
  <Words>517</Words>
  <Application>Microsoft Office PowerPoint</Application>
  <PresentationFormat>如螢幕大小 (4:3)</PresentationFormat>
  <Paragraphs>91</Paragraphs>
  <Slides>7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微軟正黑體</vt:lpstr>
      <vt:lpstr>新細明體</vt:lpstr>
      <vt:lpstr>Arial</vt:lpstr>
      <vt:lpstr>Calibri</vt:lpstr>
      <vt:lpstr>Office 佈景主題</vt:lpstr>
      <vt:lpstr>滾碼技術 原理</vt:lpstr>
      <vt:lpstr>滾碼技術 舉例</vt:lpstr>
      <vt:lpstr>滾碼遙控器</vt:lpstr>
      <vt:lpstr>Project Status: Remote Control</vt:lpstr>
      <vt:lpstr>新式（強密碼）遙控器</vt:lpstr>
      <vt:lpstr>線路圖</vt:lpstr>
      <vt:lpstr>FAQ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Promaster</dc:creator>
  <cp:lastModifiedBy>Marten</cp:lastModifiedBy>
  <cp:revision>493</cp:revision>
  <cp:lastPrinted>2017-10-20T00:27:33Z</cp:lastPrinted>
  <dcterms:created xsi:type="dcterms:W3CDTF">2015-12-11T01:29:45Z</dcterms:created>
  <dcterms:modified xsi:type="dcterms:W3CDTF">2018-06-29T02:59:22Z</dcterms:modified>
</cp:coreProperties>
</file>