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9" r:id="rId9"/>
    <p:sldId id="272" r:id="rId10"/>
    <p:sldId id="270" r:id="rId11"/>
    <p:sldId id="271" r:id="rId12"/>
    <p:sldId id="273" r:id="rId13"/>
    <p:sldId id="274" r:id="rId14"/>
    <p:sldId id="277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CDB13-C645-4F61-9178-3B86CA41D0E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AD15BF-D4FC-4FBA-ABC3-57E0FA61BA9F}">
      <dgm:prSet custT="1"/>
      <dgm:spPr/>
      <dgm:t>
        <a:bodyPr/>
        <a:lstStyle/>
        <a:p>
          <a:r>
            <a:rPr lang="en-US" sz="3200" dirty="0"/>
            <a:t>Transnational dataset containing transactions occurring</a:t>
          </a:r>
          <a:r>
            <a:rPr lang="en-US" sz="3200" b="0" i="0" dirty="0"/>
            <a:t> </a:t>
          </a:r>
          <a:r>
            <a:rPr lang="en-US" sz="3200" b="1" i="0" dirty="0"/>
            <a:t>between 01/12/2010 and 09/12/2011</a:t>
          </a:r>
          <a:endParaRPr lang="en-US" sz="3200" b="1" dirty="0"/>
        </a:p>
      </dgm:t>
    </dgm:pt>
    <dgm:pt modelId="{E2BBEFD7-B48F-4C2D-871F-E1F833053D8C}" type="parTrans" cxnId="{09636F02-6242-4289-A8A6-A477280F86B6}">
      <dgm:prSet/>
      <dgm:spPr/>
      <dgm:t>
        <a:bodyPr/>
        <a:lstStyle/>
        <a:p>
          <a:endParaRPr lang="en-US" sz="2400"/>
        </a:p>
      </dgm:t>
    </dgm:pt>
    <dgm:pt modelId="{9F25623F-EEA9-43A3-9DC6-699B51CDDB8C}" type="sibTrans" cxnId="{09636F02-6242-4289-A8A6-A477280F86B6}">
      <dgm:prSet/>
      <dgm:spPr/>
      <dgm:t>
        <a:bodyPr/>
        <a:lstStyle/>
        <a:p>
          <a:endParaRPr lang="en-US" sz="2400"/>
        </a:p>
      </dgm:t>
    </dgm:pt>
    <dgm:pt modelId="{4FF31DD6-C35C-49A4-90E6-865CBAC02A25}">
      <dgm:prSet custT="1"/>
      <dgm:spPr/>
      <dgm:t>
        <a:bodyPr/>
        <a:lstStyle/>
        <a:p>
          <a:r>
            <a:rPr lang="en-US" sz="3200" dirty="0"/>
            <a:t>UK-based non-store online retail</a:t>
          </a:r>
        </a:p>
        <a:p>
          <a:r>
            <a:rPr lang="en-US" sz="3200" dirty="0"/>
            <a:t>Dates are invoice dates</a:t>
          </a:r>
        </a:p>
      </dgm:t>
    </dgm:pt>
    <dgm:pt modelId="{6688B332-B3F2-4421-A428-0B4A7B324983}" type="parTrans" cxnId="{295EA2F1-D109-4948-8616-D6F473BE6D97}">
      <dgm:prSet/>
      <dgm:spPr/>
      <dgm:t>
        <a:bodyPr/>
        <a:lstStyle/>
        <a:p>
          <a:endParaRPr lang="en-US" sz="2400"/>
        </a:p>
      </dgm:t>
    </dgm:pt>
    <dgm:pt modelId="{C794869E-1BE2-4B4B-B5EE-B7607BA4DF2D}" type="sibTrans" cxnId="{295EA2F1-D109-4948-8616-D6F473BE6D97}">
      <dgm:prSet/>
      <dgm:spPr/>
      <dgm:t>
        <a:bodyPr/>
        <a:lstStyle/>
        <a:p>
          <a:endParaRPr lang="en-US" sz="2400"/>
        </a:p>
      </dgm:t>
    </dgm:pt>
    <dgm:pt modelId="{87F8DEA5-AD8B-4C13-8B1B-1DE43AA7F1CF}">
      <dgm:prSet custT="1"/>
      <dgm:spPr/>
      <dgm:t>
        <a:bodyPr/>
        <a:lstStyle/>
        <a:p>
          <a:r>
            <a:rPr lang="en-US" sz="3200"/>
            <a:t>Sells unique all-occasion gifts</a:t>
          </a:r>
        </a:p>
      </dgm:t>
    </dgm:pt>
    <dgm:pt modelId="{93C3C2EC-324E-432E-BE7F-070EEDF81F39}" type="parTrans" cxnId="{A08A9AC9-28E6-40DF-A96F-75B9D86F0314}">
      <dgm:prSet/>
      <dgm:spPr/>
      <dgm:t>
        <a:bodyPr/>
        <a:lstStyle/>
        <a:p>
          <a:endParaRPr lang="en-US" sz="2400"/>
        </a:p>
      </dgm:t>
    </dgm:pt>
    <dgm:pt modelId="{AA322EB9-11C1-471F-9F5F-FE9EE0884ED4}" type="sibTrans" cxnId="{A08A9AC9-28E6-40DF-A96F-75B9D86F0314}">
      <dgm:prSet/>
      <dgm:spPr/>
      <dgm:t>
        <a:bodyPr/>
        <a:lstStyle/>
        <a:p>
          <a:endParaRPr lang="en-US" sz="2400"/>
        </a:p>
      </dgm:t>
    </dgm:pt>
    <dgm:pt modelId="{1181F8B9-3829-40A4-A3A1-B45AB170C8AD}">
      <dgm:prSet custT="1"/>
      <dgm:spPr/>
      <dgm:t>
        <a:bodyPr/>
        <a:lstStyle/>
        <a:p>
          <a:r>
            <a:rPr lang="en-US" sz="3200" dirty="0"/>
            <a:t>Many customers are wholesalers</a:t>
          </a:r>
        </a:p>
      </dgm:t>
    </dgm:pt>
    <dgm:pt modelId="{82DAB35A-90DD-4D0E-9AB2-83D7DA8D663F}" type="parTrans" cxnId="{C8E83C8A-2856-4527-A40F-BC7E75F526FC}">
      <dgm:prSet/>
      <dgm:spPr/>
      <dgm:t>
        <a:bodyPr/>
        <a:lstStyle/>
        <a:p>
          <a:endParaRPr lang="en-US" sz="2400"/>
        </a:p>
      </dgm:t>
    </dgm:pt>
    <dgm:pt modelId="{91D7BEB7-F8B2-41DA-BCA4-7D12661876DF}" type="sibTrans" cxnId="{C8E83C8A-2856-4527-A40F-BC7E75F526FC}">
      <dgm:prSet/>
      <dgm:spPr/>
      <dgm:t>
        <a:bodyPr/>
        <a:lstStyle/>
        <a:p>
          <a:endParaRPr lang="en-US" sz="2400"/>
        </a:p>
      </dgm:t>
    </dgm:pt>
    <dgm:pt modelId="{E0B905D8-CAB8-4902-ABEA-38E620008768}" type="pres">
      <dgm:prSet presAssocID="{7B8CDB13-C645-4F61-9178-3B86CA41D0EF}" presName="vert0" presStyleCnt="0">
        <dgm:presLayoutVars>
          <dgm:dir/>
          <dgm:animOne val="branch"/>
          <dgm:animLvl val="lvl"/>
        </dgm:presLayoutVars>
      </dgm:prSet>
      <dgm:spPr/>
    </dgm:pt>
    <dgm:pt modelId="{9FEA5FB5-259D-4EBE-8EFA-9122E1B65785}" type="pres">
      <dgm:prSet presAssocID="{81AD15BF-D4FC-4FBA-ABC3-57E0FA61BA9F}" presName="thickLine" presStyleLbl="alignNode1" presStyleIdx="0" presStyleCnt="4"/>
      <dgm:spPr/>
    </dgm:pt>
    <dgm:pt modelId="{0D672910-C46D-470D-ABB3-EB4BD0876E16}" type="pres">
      <dgm:prSet presAssocID="{81AD15BF-D4FC-4FBA-ABC3-57E0FA61BA9F}" presName="horz1" presStyleCnt="0"/>
      <dgm:spPr/>
    </dgm:pt>
    <dgm:pt modelId="{7556F2FD-528E-4777-B85D-44198B1E65AB}" type="pres">
      <dgm:prSet presAssocID="{81AD15BF-D4FC-4FBA-ABC3-57E0FA61BA9F}" presName="tx1" presStyleLbl="revTx" presStyleIdx="0" presStyleCnt="4"/>
      <dgm:spPr/>
    </dgm:pt>
    <dgm:pt modelId="{6779CC64-614F-45E0-8180-02465096A12E}" type="pres">
      <dgm:prSet presAssocID="{81AD15BF-D4FC-4FBA-ABC3-57E0FA61BA9F}" presName="vert1" presStyleCnt="0"/>
      <dgm:spPr/>
    </dgm:pt>
    <dgm:pt modelId="{BDA5D2AC-87DF-4206-BDC2-717EE0894E15}" type="pres">
      <dgm:prSet presAssocID="{4FF31DD6-C35C-49A4-90E6-865CBAC02A25}" presName="thickLine" presStyleLbl="alignNode1" presStyleIdx="1" presStyleCnt="4"/>
      <dgm:spPr/>
    </dgm:pt>
    <dgm:pt modelId="{CCCCFD41-26F2-410E-9CA5-4493C3A58B93}" type="pres">
      <dgm:prSet presAssocID="{4FF31DD6-C35C-49A4-90E6-865CBAC02A25}" presName="horz1" presStyleCnt="0"/>
      <dgm:spPr/>
    </dgm:pt>
    <dgm:pt modelId="{A1A7AFFF-F93A-4FD2-998B-4CD1A98FDE83}" type="pres">
      <dgm:prSet presAssocID="{4FF31DD6-C35C-49A4-90E6-865CBAC02A25}" presName="tx1" presStyleLbl="revTx" presStyleIdx="1" presStyleCnt="4"/>
      <dgm:spPr/>
    </dgm:pt>
    <dgm:pt modelId="{945ED770-00FC-4640-9542-B6699CAB486A}" type="pres">
      <dgm:prSet presAssocID="{4FF31DD6-C35C-49A4-90E6-865CBAC02A25}" presName="vert1" presStyleCnt="0"/>
      <dgm:spPr/>
    </dgm:pt>
    <dgm:pt modelId="{1708964B-6131-42F8-840A-93A96B716867}" type="pres">
      <dgm:prSet presAssocID="{87F8DEA5-AD8B-4C13-8B1B-1DE43AA7F1CF}" presName="thickLine" presStyleLbl="alignNode1" presStyleIdx="2" presStyleCnt="4"/>
      <dgm:spPr/>
    </dgm:pt>
    <dgm:pt modelId="{B18B2ADE-21DA-48CF-87F1-F632E8C9F212}" type="pres">
      <dgm:prSet presAssocID="{87F8DEA5-AD8B-4C13-8B1B-1DE43AA7F1CF}" presName="horz1" presStyleCnt="0"/>
      <dgm:spPr/>
    </dgm:pt>
    <dgm:pt modelId="{56139636-2CF4-4FA2-AC1B-57B21C23AF9C}" type="pres">
      <dgm:prSet presAssocID="{87F8DEA5-AD8B-4C13-8B1B-1DE43AA7F1CF}" presName="tx1" presStyleLbl="revTx" presStyleIdx="2" presStyleCnt="4"/>
      <dgm:spPr/>
    </dgm:pt>
    <dgm:pt modelId="{8BB7CBC6-6A57-4ED0-A534-CEA50E1A14CB}" type="pres">
      <dgm:prSet presAssocID="{87F8DEA5-AD8B-4C13-8B1B-1DE43AA7F1CF}" presName="vert1" presStyleCnt="0"/>
      <dgm:spPr/>
    </dgm:pt>
    <dgm:pt modelId="{DB684E26-7880-4495-9E4E-E7117F1BBA93}" type="pres">
      <dgm:prSet presAssocID="{1181F8B9-3829-40A4-A3A1-B45AB170C8AD}" presName="thickLine" presStyleLbl="alignNode1" presStyleIdx="3" presStyleCnt="4"/>
      <dgm:spPr/>
    </dgm:pt>
    <dgm:pt modelId="{B5B40918-EBFF-4ABB-B9C9-CCE7C4320D72}" type="pres">
      <dgm:prSet presAssocID="{1181F8B9-3829-40A4-A3A1-B45AB170C8AD}" presName="horz1" presStyleCnt="0"/>
      <dgm:spPr/>
    </dgm:pt>
    <dgm:pt modelId="{558136BF-F4BF-43E1-8583-43E8A876F3B7}" type="pres">
      <dgm:prSet presAssocID="{1181F8B9-3829-40A4-A3A1-B45AB170C8AD}" presName="tx1" presStyleLbl="revTx" presStyleIdx="3" presStyleCnt="4"/>
      <dgm:spPr/>
    </dgm:pt>
    <dgm:pt modelId="{1330402D-67F1-4C09-8528-14DC106E3484}" type="pres">
      <dgm:prSet presAssocID="{1181F8B9-3829-40A4-A3A1-B45AB170C8AD}" presName="vert1" presStyleCnt="0"/>
      <dgm:spPr/>
    </dgm:pt>
  </dgm:ptLst>
  <dgm:cxnLst>
    <dgm:cxn modelId="{09636F02-6242-4289-A8A6-A477280F86B6}" srcId="{7B8CDB13-C645-4F61-9178-3B86CA41D0EF}" destId="{81AD15BF-D4FC-4FBA-ABC3-57E0FA61BA9F}" srcOrd="0" destOrd="0" parTransId="{E2BBEFD7-B48F-4C2D-871F-E1F833053D8C}" sibTransId="{9F25623F-EEA9-43A3-9DC6-699B51CDDB8C}"/>
    <dgm:cxn modelId="{D887B03C-C5C7-42B8-9C31-0F0AB501F6B7}" type="presOf" srcId="{1181F8B9-3829-40A4-A3A1-B45AB170C8AD}" destId="{558136BF-F4BF-43E1-8583-43E8A876F3B7}" srcOrd="0" destOrd="0" presId="urn:microsoft.com/office/officeart/2008/layout/LinedList"/>
    <dgm:cxn modelId="{A4555545-2BA7-4DC0-ADB7-291A178CBDAC}" type="presOf" srcId="{81AD15BF-D4FC-4FBA-ABC3-57E0FA61BA9F}" destId="{7556F2FD-528E-4777-B85D-44198B1E65AB}" srcOrd="0" destOrd="0" presId="urn:microsoft.com/office/officeart/2008/layout/LinedList"/>
    <dgm:cxn modelId="{5C414150-6E25-4B1D-99EC-471F8ED0972E}" type="presOf" srcId="{4FF31DD6-C35C-49A4-90E6-865CBAC02A25}" destId="{A1A7AFFF-F93A-4FD2-998B-4CD1A98FDE83}" srcOrd="0" destOrd="0" presId="urn:microsoft.com/office/officeart/2008/layout/LinedList"/>
    <dgm:cxn modelId="{79839871-B995-474B-A00E-5C4CA40A17B5}" type="presOf" srcId="{87F8DEA5-AD8B-4C13-8B1B-1DE43AA7F1CF}" destId="{56139636-2CF4-4FA2-AC1B-57B21C23AF9C}" srcOrd="0" destOrd="0" presId="urn:microsoft.com/office/officeart/2008/layout/LinedList"/>
    <dgm:cxn modelId="{C8E83C8A-2856-4527-A40F-BC7E75F526FC}" srcId="{7B8CDB13-C645-4F61-9178-3B86CA41D0EF}" destId="{1181F8B9-3829-40A4-A3A1-B45AB170C8AD}" srcOrd="3" destOrd="0" parTransId="{82DAB35A-90DD-4D0E-9AB2-83D7DA8D663F}" sibTransId="{91D7BEB7-F8B2-41DA-BCA4-7D12661876DF}"/>
    <dgm:cxn modelId="{A08A9AC9-28E6-40DF-A96F-75B9D86F0314}" srcId="{7B8CDB13-C645-4F61-9178-3B86CA41D0EF}" destId="{87F8DEA5-AD8B-4C13-8B1B-1DE43AA7F1CF}" srcOrd="2" destOrd="0" parTransId="{93C3C2EC-324E-432E-BE7F-070EEDF81F39}" sibTransId="{AA322EB9-11C1-471F-9F5F-FE9EE0884ED4}"/>
    <dgm:cxn modelId="{295EA2F1-D109-4948-8616-D6F473BE6D97}" srcId="{7B8CDB13-C645-4F61-9178-3B86CA41D0EF}" destId="{4FF31DD6-C35C-49A4-90E6-865CBAC02A25}" srcOrd="1" destOrd="0" parTransId="{6688B332-B3F2-4421-A428-0B4A7B324983}" sibTransId="{C794869E-1BE2-4B4B-B5EE-B7607BA4DF2D}"/>
    <dgm:cxn modelId="{ACA37FF3-0888-4538-A831-C819A179DEDB}" type="presOf" srcId="{7B8CDB13-C645-4F61-9178-3B86CA41D0EF}" destId="{E0B905D8-CAB8-4902-ABEA-38E620008768}" srcOrd="0" destOrd="0" presId="urn:microsoft.com/office/officeart/2008/layout/LinedList"/>
    <dgm:cxn modelId="{C227381B-EBC6-47FB-9B52-3C49A9176ED8}" type="presParOf" srcId="{E0B905D8-CAB8-4902-ABEA-38E620008768}" destId="{9FEA5FB5-259D-4EBE-8EFA-9122E1B65785}" srcOrd="0" destOrd="0" presId="urn:microsoft.com/office/officeart/2008/layout/LinedList"/>
    <dgm:cxn modelId="{2A16010F-8DFA-43AF-873B-A0CEDFB8E766}" type="presParOf" srcId="{E0B905D8-CAB8-4902-ABEA-38E620008768}" destId="{0D672910-C46D-470D-ABB3-EB4BD0876E16}" srcOrd="1" destOrd="0" presId="urn:microsoft.com/office/officeart/2008/layout/LinedList"/>
    <dgm:cxn modelId="{D13D29AE-8576-4F1C-86E2-BC389FC02805}" type="presParOf" srcId="{0D672910-C46D-470D-ABB3-EB4BD0876E16}" destId="{7556F2FD-528E-4777-B85D-44198B1E65AB}" srcOrd="0" destOrd="0" presId="urn:microsoft.com/office/officeart/2008/layout/LinedList"/>
    <dgm:cxn modelId="{85745C89-A49D-465F-BDA2-DF07ED6C70DE}" type="presParOf" srcId="{0D672910-C46D-470D-ABB3-EB4BD0876E16}" destId="{6779CC64-614F-45E0-8180-02465096A12E}" srcOrd="1" destOrd="0" presId="urn:microsoft.com/office/officeart/2008/layout/LinedList"/>
    <dgm:cxn modelId="{3CFCF32D-71DB-41CC-8FA3-4C219B8EBD4B}" type="presParOf" srcId="{E0B905D8-CAB8-4902-ABEA-38E620008768}" destId="{BDA5D2AC-87DF-4206-BDC2-717EE0894E15}" srcOrd="2" destOrd="0" presId="urn:microsoft.com/office/officeart/2008/layout/LinedList"/>
    <dgm:cxn modelId="{92522D2C-BAE7-4088-B3DF-F7CD857CFA19}" type="presParOf" srcId="{E0B905D8-CAB8-4902-ABEA-38E620008768}" destId="{CCCCFD41-26F2-410E-9CA5-4493C3A58B93}" srcOrd="3" destOrd="0" presId="urn:microsoft.com/office/officeart/2008/layout/LinedList"/>
    <dgm:cxn modelId="{662CF870-8A6A-4998-A82C-1A4FCC0AFB90}" type="presParOf" srcId="{CCCCFD41-26F2-410E-9CA5-4493C3A58B93}" destId="{A1A7AFFF-F93A-4FD2-998B-4CD1A98FDE83}" srcOrd="0" destOrd="0" presId="urn:microsoft.com/office/officeart/2008/layout/LinedList"/>
    <dgm:cxn modelId="{7CE0EF71-37B2-4147-A519-342577D3BFCD}" type="presParOf" srcId="{CCCCFD41-26F2-410E-9CA5-4493C3A58B93}" destId="{945ED770-00FC-4640-9542-B6699CAB486A}" srcOrd="1" destOrd="0" presId="urn:microsoft.com/office/officeart/2008/layout/LinedList"/>
    <dgm:cxn modelId="{5761E3EA-D22C-4F9B-835B-BC02E44C4A52}" type="presParOf" srcId="{E0B905D8-CAB8-4902-ABEA-38E620008768}" destId="{1708964B-6131-42F8-840A-93A96B716867}" srcOrd="4" destOrd="0" presId="urn:microsoft.com/office/officeart/2008/layout/LinedList"/>
    <dgm:cxn modelId="{6792E27B-ADFF-45A9-B8F0-F51AE00FF7ED}" type="presParOf" srcId="{E0B905D8-CAB8-4902-ABEA-38E620008768}" destId="{B18B2ADE-21DA-48CF-87F1-F632E8C9F212}" srcOrd="5" destOrd="0" presId="urn:microsoft.com/office/officeart/2008/layout/LinedList"/>
    <dgm:cxn modelId="{E61D8041-F00B-4AE8-9447-327613D23E49}" type="presParOf" srcId="{B18B2ADE-21DA-48CF-87F1-F632E8C9F212}" destId="{56139636-2CF4-4FA2-AC1B-57B21C23AF9C}" srcOrd="0" destOrd="0" presId="urn:microsoft.com/office/officeart/2008/layout/LinedList"/>
    <dgm:cxn modelId="{772484E5-A5D3-477E-9FA4-2DB90A32E2D3}" type="presParOf" srcId="{B18B2ADE-21DA-48CF-87F1-F632E8C9F212}" destId="{8BB7CBC6-6A57-4ED0-A534-CEA50E1A14CB}" srcOrd="1" destOrd="0" presId="urn:microsoft.com/office/officeart/2008/layout/LinedList"/>
    <dgm:cxn modelId="{1C898B60-792F-46E3-BC5A-53E9BF08BFD3}" type="presParOf" srcId="{E0B905D8-CAB8-4902-ABEA-38E620008768}" destId="{DB684E26-7880-4495-9E4E-E7117F1BBA93}" srcOrd="6" destOrd="0" presId="urn:microsoft.com/office/officeart/2008/layout/LinedList"/>
    <dgm:cxn modelId="{BEE43914-14E2-43D0-A5D4-1FC5D518F553}" type="presParOf" srcId="{E0B905D8-CAB8-4902-ABEA-38E620008768}" destId="{B5B40918-EBFF-4ABB-B9C9-CCE7C4320D72}" srcOrd="7" destOrd="0" presId="urn:microsoft.com/office/officeart/2008/layout/LinedList"/>
    <dgm:cxn modelId="{7CF347D0-51DD-49C2-983D-735DD7B83C75}" type="presParOf" srcId="{B5B40918-EBFF-4ABB-B9C9-CCE7C4320D72}" destId="{558136BF-F4BF-43E1-8583-43E8A876F3B7}" srcOrd="0" destOrd="0" presId="urn:microsoft.com/office/officeart/2008/layout/LinedList"/>
    <dgm:cxn modelId="{C83DD77C-76E9-4819-981C-3788AD550FF8}" type="presParOf" srcId="{B5B40918-EBFF-4ABB-B9C9-CCE7C4320D72}" destId="{1330402D-67F1-4C09-8528-14DC106E34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5CFB2-6EE0-4F50-87D4-B074A1CD15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58BC42-FEDA-4244-88F8-9D10752402D3}">
      <dgm:prSet custT="1"/>
      <dgm:spPr/>
      <dgm:t>
        <a:bodyPr/>
        <a:lstStyle/>
        <a:p>
          <a:r>
            <a:rPr lang="en-US" sz="4400" b="0" i="0" dirty="0"/>
            <a:t>Revenue £9,756,809</a:t>
          </a:r>
          <a:endParaRPr lang="en-US" sz="4400" dirty="0"/>
        </a:p>
      </dgm:t>
    </dgm:pt>
    <dgm:pt modelId="{D72ED476-CF01-4035-BC11-F2E001027633}" type="parTrans" cxnId="{47E2D1CD-EE1F-4DDC-AFE4-DFB61141EB05}">
      <dgm:prSet/>
      <dgm:spPr/>
      <dgm:t>
        <a:bodyPr/>
        <a:lstStyle/>
        <a:p>
          <a:endParaRPr lang="en-US"/>
        </a:p>
      </dgm:t>
    </dgm:pt>
    <dgm:pt modelId="{43525A22-56E9-4901-B7B8-88A9DD1A80CA}" type="sibTrans" cxnId="{47E2D1CD-EE1F-4DDC-AFE4-DFB61141EB05}">
      <dgm:prSet/>
      <dgm:spPr/>
      <dgm:t>
        <a:bodyPr/>
        <a:lstStyle/>
        <a:p>
          <a:endParaRPr lang="en-US"/>
        </a:p>
      </dgm:t>
    </dgm:pt>
    <dgm:pt modelId="{B0C20778-DE8D-4D1B-907D-0F8EB72E4AC7}">
      <dgm:prSet custT="1"/>
      <dgm:spPr/>
      <dgm:t>
        <a:bodyPr/>
        <a:lstStyle/>
        <a:p>
          <a:r>
            <a:rPr lang="en-US" sz="4400" b="0" i="0" dirty="0"/>
            <a:t>Total Orders 534,726</a:t>
          </a:r>
          <a:endParaRPr lang="en-US" sz="4400" dirty="0"/>
        </a:p>
      </dgm:t>
    </dgm:pt>
    <dgm:pt modelId="{3F893E54-CBC7-47FD-A490-E050552DA49B}" type="parTrans" cxnId="{F90D6CFB-198E-4B26-8FCE-40C70AB2697A}">
      <dgm:prSet/>
      <dgm:spPr/>
      <dgm:t>
        <a:bodyPr/>
        <a:lstStyle/>
        <a:p>
          <a:endParaRPr lang="en-US"/>
        </a:p>
      </dgm:t>
    </dgm:pt>
    <dgm:pt modelId="{AE3D3101-B892-4D08-BBB5-D79AF13D462E}" type="sibTrans" cxnId="{F90D6CFB-198E-4B26-8FCE-40C70AB2697A}">
      <dgm:prSet/>
      <dgm:spPr/>
      <dgm:t>
        <a:bodyPr/>
        <a:lstStyle/>
        <a:p>
          <a:endParaRPr lang="en-US"/>
        </a:p>
      </dgm:t>
    </dgm:pt>
    <dgm:pt modelId="{B9D1734B-F643-42FC-85E5-FD22121609D0}">
      <dgm:prSet custT="1"/>
      <dgm:spPr/>
      <dgm:t>
        <a:bodyPr/>
        <a:lstStyle/>
        <a:p>
          <a:r>
            <a:rPr lang="en-US" sz="4400" b="0" i="0" dirty="0"/>
            <a:t># of Units Ordered 5,288,855</a:t>
          </a:r>
          <a:endParaRPr lang="en-US" sz="4400" dirty="0"/>
        </a:p>
      </dgm:t>
    </dgm:pt>
    <dgm:pt modelId="{B8C758D1-0070-4B54-A816-75D4568C7E7D}" type="parTrans" cxnId="{B436A013-4274-4025-AC27-00D53769651F}">
      <dgm:prSet/>
      <dgm:spPr/>
      <dgm:t>
        <a:bodyPr/>
        <a:lstStyle/>
        <a:p>
          <a:endParaRPr lang="en-US"/>
        </a:p>
      </dgm:t>
    </dgm:pt>
    <dgm:pt modelId="{E25C58D6-6A3F-4868-A5CC-D1F210EB8CDD}" type="sibTrans" cxnId="{B436A013-4274-4025-AC27-00D53769651F}">
      <dgm:prSet/>
      <dgm:spPr/>
      <dgm:t>
        <a:bodyPr/>
        <a:lstStyle/>
        <a:p>
          <a:endParaRPr lang="en-US"/>
        </a:p>
      </dgm:t>
    </dgm:pt>
    <dgm:pt modelId="{BF95DF71-CCB4-4A1B-BDF7-AB4B06169778}">
      <dgm:prSet custT="1"/>
      <dgm:spPr/>
      <dgm:t>
        <a:bodyPr/>
        <a:lstStyle/>
        <a:p>
          <a:r>
            <a:rPr lang="en-US" sz="4400" b="0" i="0" dirty="0"/>
            <a:t>Average Order Price £18.25</a:t>
          </a:r>
          <a:endParaRPr lang="en-US" sz="4400" dirty="0"/>
        </a:p>
      </dgm:t>
    </dgm:pt>
    <dgm:pt modelId="{23B70FB3-BBE2-462D-9E24-1B596FA31B18}" type="parTrans" cxnId="{CE2FFF50-8473-42D4-9097-16C385B5B067}">
      <dgm:prSet/>
      <dgm:spPr/>
      <dgm:t>
        <a:bodyPr/>
        <a:lstStyle/>
        <a:p>
          <a:endParaRPr lang="en-US"/>
        </a:p>
      </dgm:t>
    </dgm:pt>
    <dgm:pt modelId="{2DAEA255-9CE4-4CF8-A83E-39D6F37EAFEF}" type="sibTrans" cxnId="{CE2FFF50-8473-42D4-9097-16C385B5B067}">
      <dgm:prSet/>
      <dgm:spPr/>
      <dgm:t>
        <a:bodyPr/>
        <a:lstStyle/>
        <a:p>
          <a:endParaRPr lang="en-US"/>
        </a:p>
      </dgm:t>
    </dgm:pt>
    <dgm:pt modelId="{DCC4640D-D12E-4BDB-838E-34F5B335CC4A}">
      <dgm:prSet custT="1"/>
      <dgm:spPr/>
      <dgm:t>
        <a:bodyPr/>
        <a:lstStyle/>
        <a:p>
          <a:r>
            <a:rPr lang="en-US" sz="4400" b="0" i="0" dirty="0"/>
            <a:t>Average Order Size 10 units</a:t>
          </a:r>
          <a:endParaRPr lang="en-US" sz="4400" dirty="0"/>
        </a:p>
      </dgm:t>
    </dgm:pt>
    <dgm:pt modelId="{F1FED102-B10E-4F58-99E4-78D2D954884C}" type="parTrans" cxnId="{A7359A1C-5C45-41B0-B9E5-053936D807BB}">
      <dgm:prSet/>
      <dgm:spPr/>
      <dgm:t>
        <a:bodyPr/>
        <a:lstStyle/>
        <a:p>
          <a:endParaRPr lang="en-US"/>
        </a:p>
      </dgm:t>
    </dgm:pt>
    <dgm:pt modelId="{1EAE11F7-D9A1-4121-AC2F-9E114984415B}" type="sibTrans" cxnId="{A7359A1C-5C45-41B0-B9E5-053936D807BB}">
      <dgm:prSet/>
      <dgm:spPr/>
      <dgm:t>
        <a:bodyPr/>
        <a:lstStyle/>
        <a:p>
          <a:endParaRPr lang="en-US"/>
        </a:p>
      </dgm:t>
    </dgm:pt>
    <dgm:pt modelId="{1E12DE0E-B7AC-492B-80D8-157316C4A34A}">
      <dgm:prSet custT="1"/>
      <dgm:spPr/>
      <dgm:t>
        <a:bodyPr/>
        <a:lstStyle/>
        <a:p>
          <a:r>
            <a:rPr lang="en-US" sz="4000" b="0" i="0" dirty="0"/>
            <a:t># of Unique Countries </a:t>
          </a:r>
        </a:p>
        <a:p>
          <a:r>
            <a:rPr lang="en-US" sz="4000" b="0" i="0" dirty="0"/>
            <a:t>38</a:t>
          </a:r>
          <a:endParaRPr lang="en-US" sz="4000" dirty="0"/>
        </a:p>
      </dgm:t>
    </dgm:pt>
    <dgm:pt modelId="{068F376B-1304-45C0-BD28-1481D0B7898A}" type="parTrans" cxnId="{25986416-0E01-4A73-98D4-B202693C37DE}">
      <dgm:prSet/>
      <dgm:spPr/>
      <dgm:t>
        <a:bodyPr/>
        <a:lstStyle/>
        <a:p>
          <a:endParaRPr lang="en-US"/>
        </a:p>
      </dgm:t>
    </dgm:pt>
    <dgm:pt modelId="{DDBD09B6-8786-4CDD-BCDD-82F67FD3A382}" type="sibTrans" cxnId="{25986416-0E01-4A73-98D4-B202693C37DE}">
      <dgm:prSet/>
      <dgm:spPr/>
      <dgm:t>
        <a:bodyPr/>
        <a:lstStyle/>
        <a:p>
          <a:endParaRPr lang="en-US"/>
        </a:p>
      </dgm:t>
    </dgm:pt>
    <dgm:pt modelId="{D81B64CC-7BB5-43CD-B2FB-AB7E34CCA262}" type="pres">
      <dgm:prSet presAssocID="{89F5CFB2-6EE0-4F50-87D4-B074A1CD15CC}" presName="diagram" presStyleCnt="0">
        <dgm:presLayoutVars>
          <dgm:dir/>
          <dgm:resizeHandles val="exact"/>
        </dgm:presLayoutVars>
      </dgm:prSet>
      <dgm:spPr/>
    </dgm:pt>
    <dgm:pt modelId="{E5C03530-00F8-4D8D-8C79-51A0B088C5F8}" type="pres">
      <dgm:prSet presAssocID="{3558BC42-FEDA-4244-88F8-9D10752402D3}" presName="node" presStyleLbl="node1" presStyleIdx="0" presStyleCnt="6" custLinFactNeighborX="855">
        <dgm:presLayoutVars>
          <dgm:bulletEnabled val="1"/>
        </dgm:presLayoutVars>
      </dgm:prSet>
      <dgm:spPr/>
    </dgm:pt>
    <dgm:pt modelId="{886E4FDE-6057-4B58-A722-E76D5BB0E272}" type="pres">
      <dgm:prSet presAssocID="{43525A22-56E9-4901-B7B8-88A9DD1A80CA}" presName="sibTrans" presStyleCnt="0"/>
      <dgm:spPr/>
    </dgm:pt>
    <dgm:pt modelId="{2B143C3D-A970-4772-81A6-C1C1E2643A8D}" type="pres">
      <dgm:prSet presAssocID="{B0C20778-DE8D-4D1B-907D-0F8EB72E4AC7}" presName="node" presStyleLbl="node1" presStyleIdx="1" presStyleCnt="6">
        <dgm:presLayoutVars>
          <dgm:bulletEnabled val="1"/>
        </dgm:presLayoutVars>
      </dgm:prSet>
      <dgm:spPr/>
    </dgm:pt>
    <dgm:pt modelId="{A7CAD461-0A55-4E1E-91E2-26913F0708FA}" type="pres">
      <dgm:prSet presAssocID="{AE3D3101-B892-4D08-BBB5-D79AF13D462E}" presName="sibTrans" presStyleCnt="0"/>
      <dgm:spPr/>
    </dgm:pt>
    <dgm:pt modelId="{4367CF95-A078-40B7-8064-A8C69D72DDD9}" type="pres">
      <dgm:prSet presAssocID="{B9D1734B-F643-42FC-85E5-FD22121609D0}" presName="node" presStyleLbl="node1" presStyleIdx="2" presStyleCnt="6">
        <dgm:presLayoutVars>
          <dgm:bulletEnabled val="1"/>
        </dgm:presLayoutVars>
      </dgm:prSet>
      <dgm:spPr/>
    </dgm:pt>
    <dgm:pt modelId="{08079C65-D66A-4E67-8844-3E16BB624730}" type="pres">
      <dgm:prSet presAssocID="{E25C58D6-6A3F-4868-A5CC-D1F210EB8CDD}" presName="sibTrans" presStyleCnt="0"/>
      <dgm:spPr/>
    </dgm:pt>
    <dgm:pt modelId="{C7DAF137-4506-4AE2-A1EE-99A926D4F80A}" type="pres">
      <dgm:prSet presAssocID="{BF95DF71-CCB4-4A1B-BDF7-AB4B06169778}" presName="node" presStyleLbl="node1" presStyleIdx="3" presStyleCnt="6">
        <dgm:presLayoutVars>
          <dgm:bulletEnabled val="1"/>
        </dgm:presLayoutVars>
      </dgm:prSet>
      <dgm:spPr/>
    </dgm:pt>
    <dgm:pt modelId="{8B6A03C6-8AC3-4B11-8BBB-D0EFE91E189E}" type="pres">
      <dgm:prSet presAssocID="{2DAEA255-9CE4-4CF8-A83E-39D6F37EAFEF}" presName="sibTrans" presStyleCnt="0"/>
      <dgm:spPr/>
    </dgm:pt>
    <dgm:pt modelId="{F50A132C-5224-4A7F-B3AF-59C5185D7631}" type="pres">
      <dgm:prSet presAssocID="{DCC4640D-D12E-4BDB-838E-34F5B335CC4A}" presName="node" presStyleLbl="node1" presStyleIdx="4" presStyleCnt="6">
        <dgm:presLayoutVars>
          <dgm:bulletEnabled val="1"/>
        </dgm:presLayoutVars>
      </dgm:prSet>
      <dgm:spPr/>
    </dgm:pt>
    <dgm:pt modelId="{0A259B64-48B3-4429-82FF-26F44EBC1199}" type="pres">
      <dgm:prSet presAssocID="{1EAE11F7-D9A1-4121-AC2F-9E114984415B}" presName="sibTrans" presStyleCnt="0"/>
      <dgm:spPr/>
    </dgm:pt>
    <dgm:pt modelId="{2905BB94-D6E5-4F43-A535-0975B0F2DBFB}" type="pres">
      <dgm:prSet presAssocID="{1E12DE0E-B7AC-492B-80D8-157316C4A34A}" presName="node" presStyleLbl="node1" presStyleIdx="5" presStyleCnt="6">
        <dgm:presLayoutVars>
          <dgm:bulletEnabled val="1"/>
        </dgm:presLayoutVars>
      </dgm:prSet>
      <dgm:spPr/>
    </dgm:pt>
  </dgm:ptLst>
  <dgm:cxnLst>
    <dgm:cxn modelId="{6E6CCA0C-F887-43A9-87C0-61385824EB1E}" type="presOf" srcId="{1E12DE0E-B7AC-492B-80D8-157316C4A34A}" destId="{2905BB94-D6E5-4F43-A535-0975B0F2DBFB}" srcOrd="0" destOrd="0" presId="urn:microsoft.com/office/officeart/2005/8/layout/default"/>
    <dgm:cxn modelId="{B436A013-4274-4025-AC27-00D53769651F}" srcId="{89F5CFB2-6EE0-4F50-87D4-B074A1CD15CC}" destId="{B9D1734B-F643-42FC-85E5-FD22121609D0}" srcOrd="2" destOrd="0" parTransId="{B8C758D1-0070-4B54-A816-75D4568C7E7D}" sibTransId="{E25C58D6-6A3F-4868-A5CC-D1F210EB8CDD}"/>
    <dgm:cxn modelId="{25986416-0E01-4A73-98D4-B202693C37DE}" srcId="{89F5CFB2-6EE0-4F50-87D4-B074A1CD15CC}" destId="{1E12DE0E-B7AC-492B-80D8-157316C4A34A}" srcOrd="5" destOrd="0" parTransId="{068F376B-1304-45C0-BD28-1481D0B7898A}" sibTransId="{DDBD09B6-8786-4CDD-BCDD-82F67FD3A382}"/>
    <dgm:cxn modelId="{A7359A1C-5C45-41B0-B9E5-053936D807BB}" srcId="{89F5CFB2-6EE0-4F50-87D4-B074A1CD15CC}" destId="{DCC4640D-D12E-4BDB-838E-34F5B335CC4A}" srcOrd="4" destOrd="0" parTransId="{F1FED102-B10E-4F58-99E4-78D2D954884C}" sibTransId="{1EAE11F7-D9A1-4121-AC2F-9E114984415B}"/>
    <dgm:cxn modelId="{3D66A436-3434-47A7-83E4-0A09F544A8B9}" type="presOf" srcId="{B0C20778-DE8D-4D1B-907D-0F8EB72E4AC7}" destId="{2B143C3D-A970-4772-81A6-C1C1E2643A8D}" srcOrd="0" destOrd="0" presId="urn:microsoft.com/office/officeart/2005/8/layout/default"/>
    <dgm:cxn modelId="{78B27761-719F-474F-B9FD-6742B4DB368F}" type="presOf" srcId="{DCC4640D-D12E-4BDB-838E-34F5B335CC4A}" destId="{F50A132C-5224-4A7F-B3AF-59C5185D7631}" srcOrd="0" destOrd="0" presId="urn:microsoft.com/office/officeart/2005/8/layout/default"/>
    <dgm:cxn modelId="{CE2FFF50-8473-42D4-9097-16C385B5B067}" srcId="{89F5CFB2-6EE0-4F50-87D4-B074A1CD15CC}" destId="{BF95DF71-CCB4-4A1B-BDF7-AB4B06169778}" srcOrd="3" destOrd="0" parTransId="{23B70FB3-BBE2-462D-9E24-1B596FA31B18}" sibTransId="{2DAEA255-9CE4-4CF8-A83E-39D6F37EAFEF}"/>
    <dgm:cxn modelId="{D39A0AA1-AA5C-47C8-8AB1-84A18375B135}" type="presOf" srcId="{BF95DF71-CCB4-4A1B-BDF7-AB4B06169778}" destId="{C7DAF137-4506-4AE2-A1EE-99A926D4F80A}" srcOrd="0" destOrd="0" presId="urn:microsoft.com/office/officeart/2005/8/layout/default"/>
    <dgm:cxn modelId="{04E3B5C9-D5B5-46A9-A720-666EFD283E64}" type="presOf" srcId="{3558BC42-FEDA-4244-88F8-9D10752402D3}" destId="{E5C03530-00F8-4D8D-8C79-51A0B088C5F8}" srcOrd="0" destOrd="0" presId="urn:microsoft.com/office/officeart/2005/8/layout/default"/>
    <dgm:cxn modelId="{E2EE36CD-1705-4601-BC28-1B997747E5EA}" type="presOf" srcId="{89F5CFB2-6EE0-4F50-87D4-B074A1CD15CC}" destId="{D81B64CC-7BB5-43CD-B2FB-AB7E34CCA262}" srcOrd="0" destOrd="0" presId="urn:microsoft.com/office/officeart/2005/8/layout/default"/>
    <dgm:cxn modelId="{47E2D1CD-EE1F-4DDC-AFE4-DFB61141EB05}" srcId="{89F5CFB2-6EE0-4F50-87D4-B074A1CD15CC}" destId="{3558BC42-FEDA-4244-88F8-9D10752402D3}" srcOrd="0" destOrd="0" parTransId="{D72ED476-CF01-4035-BC11-F2E001027633}" sibTransId="{43525A22-56E9-4901-B7B8-88A9DD1A80CA}"/>
    <dgm:cxn modelId="{15D2C0DA-EAAB-4E81-8AA5-793A88705C49}" type="presOf" srcId="{B9D1734B-F643-42FC-85E5-FD22121609D0}" destId="{4367CF95-A078-40B7-8064-A8C69D72DDD9}" srcOrd="0" destOrd="0" presId="urn:microsoft.com/office/officeart/2005/8/layout/default"/>
    <dgm:cxn modelId="{F90D6CFB-198E-4B26-8FCE-40C70AB2697A}" srcId="{89F5CFB2-6EE0-4F50-87D4-B074A1CD15CC}" destId="{B0C20778-DE8D-4D1B-907D-0F8EB72E4AC7}" srcOrd="1" destOrd="0" parTransId="{3F893E54-CBC7-47FD-A490-E050552DA49B}" sibTransId="{AE3D3101-B892-4D08-BBB5-D79AF13D462E}"/>
    <dgm:cxn modelId="{9D5056A8-EE05-4026-B9C4-89CE18383751}" type="presParOf" srcId="{D81B64CC-7BB5-43CD-B2FB-AB7E34CCA262}" destId="{E5C03530-00F8-4D8D-8C79-51A0B088C5F8}" srcOrd="0" destOrd="0" presId="urn:microsoft.com/office/officeart/2005/8/layout/default"/>
    <dgm:cxn modelId="{A1D26AD7-5C15-41BB-B746-6A596BBF8BE5}" type="presParOf" srcId="{D81B64CC-7BB5-43CD-B2FB-AB7E34CCA262}" destId="{886E4FDE-6057-4B58-A722-E76D5BB0E272}" srcOrd="1" destOrd="0" presId="urn:microsoft.com/office/officeart/2005/8/layout/default"/>
    <dgm:cxn modelId="{69AF8CD0-F9C9-4D5D-A543-16CBDD4FD84C}" type="presParOf" srcId="{D81B64CC-7BB5-43CD-B2FB-AB7E34CCA262}" destId="{2B143C3D-A970-4772-81A6-C1C1E2643A8D}" srcOrd="2" destOrd="0" presId="urn:microsoft.com/office/officeart/2005/8/layout/default"/>
    <dgm:cxn modelId="{810FAFB6-A3B3-42BF-8F9F-5C53BD45C8CF}" type="presParOf" srcId="{D81B64CC-7BB5-43CD-B2FB-AB7E34CCA262}" destId="{A7CAD461-0A55-4E1E-91E2-26913F0708FA}" srcOrd="3" destOrd="0" presId="urn:microsoft.com/office/officeart/2005/8/layout/default"/>
    <dgm:cxn modelId="{C6E58A2D-C25C-4763-BC7B-7445406BB855}" type="presParOf" srcId="{D81B64CC-7BB5-43CD-B2FB-AB7E34CCA262}" destId="{4367CF95-A078-40B7-8064-A8C69D72DDD9}" srcOrd="4" destOrd="0" presId="urn:microsoft.com/office/officeart/2005/8/layout/default"/>
    <dgm:cxn modelId="{631EDB06-0DFA-4018-BF16-C7C39465C5CA}" type="presParOf" srcId="{D81B64CC-7BB5-43CD-B2FB-AB7E34CCA262}" destId="{08079C65-D66A-4E67-8844-3E16BB624730}" srcOrd="5" destOrd="0" presId="urn:microsoft.com/office/officeart/2005/8/layout/default"/>
    <dgm:cxn modelId="{87AEA76E-6F4E-4B34-937F-F11EAF64E7C4}" type="presParOf" srcId="{D81B64CC-7BB5-43CD-B2FB-AB7E34CCA262}" destId="{C7DAF137-4506-4AE2-A1EE-99A926D4F80A}" srcOrd="6" destOrd="0" presId="urn:microsoft.com/office/officeart/2005/8/layout/default"/>
    <dgm:cxn modelId="{C6C94EB8-67F7-4825-9AFF-C1DD13F022C2}" type="presParOf" srcId="{D81B64CC-7BB5-43CD-B2FB-AB7E34CCA262}" destId="{8B6A03C6-8AC3-4B11-8BBB-D0EFE91E189E}" srcOrd="7" destOrd="0" presId="urn:microsoft.com/office/officeart/2005/8/layout/default"/>
    <dgm:cxn modelId="{FE0A5E0C-FF2C-40BA-89CA-59DB1BF5AB53}" type="presParOf" srcId="{D81B64CC-7BB5-43CD-B2FB-AB7E34CCA262}" destId="{F50A132C-5224-4A7F-B3AF-59C5185D7631}" srcOrd="8" destOrd="0" presId="urn:microsoft.com/office/officeart/2005/8/layout/default"/>
    <dgm:cxn modelId="{AA20F86C-ADC5-4CB0-963E-1BBBFF96AC35}" type="presParOf" srcId="{D81B64CC-7BB5-43CD-B2FB-AB7E34CCA262}" destId="{0A259B64-48B3-4429-82FF-26F44EBC1199}" srcOrd="9" destOrd="0" presId="urn:microsoft.com/office/officeart/2005/8/layout/default"/>
    <dgm:cxn modelId="{71F16A71-087A-4DC5-9CAA-03ABC343FD31}" type="presParOf" srcId="{D81B64CC-7BB5-43CD-B2FB-AB7E34CCA262}" destId="{2905BB94-D6E5-4F43-A535-0975B0F2DBF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59188E-1066-42E3-B7EE-EEBD9C5DAD0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4EC09D-1E6D-4391-925E-F84EDEB37858}">
      <dgm:prSet custT="1"/>
      <dgm:spPr/>
      <dgm:t>
        <a:bodyPr/>
        <a:lstStyle/>
        <a:p>
          <a:r>
            <a:rPr lang="en-US" sz="2800"/>
            <a:t>Most successful months </a:t>
          </a:r>
        </a:p>
      </dgm:t>
    </dgm:pt>
    <dgm:pt modelId="{A109770C-B077-4DA6-BE6A-EBCC41D6448B}" type="parTrans" cxnId="{09EBAAA8-D7E8-4296-BDE0-2BC589B07A56}">
      <dgm:prSet/>
      <dgm:spPr/>
      <dgm:t>
        <a:bodyPr/>
        <a:lstStyle/>
        <a:p>
          <a:endParaRPr lang="en-US"/>
        </a:p>
      </dgm:t>
    </dgm:pt>
    <dgm:pt modelId="{0117717A-DBEE-4206-A929-61FA7F9A1632}" type="sibTrans" cxnId="{09EBAAA8-D7E8-4296-BDE0-2BC589B07A56}">
      <dgm:prSet/>
      <dgm:spPr/>
      <dgm:t>
        <a:bodyPr/>
        <a:lstStyle/>
        <a:p>
          <a:endParaRPr lang="en-US"/>
        </a:p>
      </dgm:t>
    </dgm:pt>
    <dgm:pt modelId="{0A531230-7226-4678-B93B-C450894F999E}">
      <dgm:prSet/>
      <dgm:spPr/>
      <dgm:t>
        <a:bodyPr/>
        <a:lstStyle/>
        <a:p>
          <a:r>
            <a:rPr lang="en-US" dirty="0"/>
            <a:t>October – £1,06M in sales; 59,955 orders; Halloween</a:t>
          </a:r>
        </a:p>
      </dgm:t>
    </dgm:pt>
    <dgm:pt modelId="{A24B12B4-9383-45AB-8C9F-129295EE1CA6}" type="parTrans" cxnId="{CF992FDC-542A-4D52-830D-A67870B8E1D6}">
      <dgm:prSet/>
      <dgm:spPr/>
      <dgm:t>
        <a:bodyPr/>
        <a:lstStyle/>
        <a:p>
          <a:endParaRPr lang="en-US"/>
        </a:p>
      </dgm:t>
    </dgm:pt>
    <dgm:pt modelId="{67263240-8DF8-48A7-BF06-ADB97F064A7B}" type="sibTrans" cxnId="{CF992FDC-542A-4D52-830D-A67870B8E1D6}">
      <dgm:prSet/>
      <dgm:spPr/>
      <dgm:t>
        <a:bodyPr/>
        <a:lstStyle/>
        <a:p>
          <a:endParaRPr lang="en-US"/>
        </a:p>
      </dgm:t>
    </dgm:pt>
    <dgm:pt modelId="{BB27AFA0-2F04-4151-AEF7-6A3A40F9C06F}">
      <dgm:prSet/>
      <dgm:spPr/>
      <dgm:t>
        <a:bodyPr/>
        <a:lstStyle/>
        <a:p>
          <a:r>
            <a:rPr lang="en-US"/>
            <a:t>November - £1,43M in sales; 83,765 orders; Black Friday, Christmas period</a:t>
          </a:r>
        </a:p>
      </dgm:t>
    </dgm:pt>
    <dgm:pt modelId="{B9BABEB9-74E5-4332-AD2E-C6971BBEBA62}" type="parTrans" cxnId="{96DE3539-FA9A-4541-A1E5-71D1AFC5231D}">
      <dgm:prSet/>
      <dgm:spPr/>
      <dgm:t>
        <a:bodyPr/>
        <a:lstStyle/>
        <a:p>
          <a:endParaRPr lang="en-US"/>
        </a:p>
      </dgm:t>
    </dgm:pt>
    <dgm:pt modelId="{E195AA1C-5EA3-41F6-8F5C-685BB2797E29}" type="sibTrans" cxnId="{96DE3539-FA9A-4541-A1E5-71D1AFC5231D}">
      <dgm:prSet/>
      <dgm:spPr/>
      <dgm:t>
        <a:bodyPr/>
        <a:lstStyle/>
        <a:p>
          <a:endParaRPr lang="en-US"/>
        </a:p>
      </dgm:t>
    </dgm:pt>
    <dgm:pt modelId="{EFFD264B-9D6B-4F73-B65E-8FFE69E0C3F1}">
      <dgm:prSet custT="1"/>
      <dgm:spPr/>
      <dgm:t>
        <a:bodyPr/>
        <a:lstStyle/>
        <a:p>
          <a:r>
            <a:rPr lang="en-US" sz="2400" dirty="0"/>
            <a:t>Most purchases are done two weeks before holidays</a:t>
          </a:r>
        </a:p>
      </dgm:t>
    </dgm:pt>
    <dgm:pt modelId="{D45829C4-ED75-475A-B27E-C58C926EDEAC}" type="parTrans" cxnId="{EF58AC25-122A-448A-AE87-8B01EEE712CB}">
      <dgm:prSet/>
      <dgm:spPr/>
      <dgm:t>
        <a:bodyPr/>
        <a:lstStyle/>
        <a:p>
          <a:endParaRPr lang="en-US"/>
        </a:p>
      </dgm:t>
    </dgm:pt>
    <dgm:pt modelId="{BB692EBC-8E02-4F3B-AD1B-9F7623940E2F}" type="sibTrans" cxnId="{EF58AC25-122A-448A-AE87-8B01EEE712CB}">
      <dgm:prSet/>
      <dgm:spPr/>
      <dgm:t>
        <a:bodyPr/>
        <a:lstStyle/>
        <a:p>
          <a:endParaRPr lang="en-US"/>
        </a:p>
      </dgm:t>
    </dgm:pt>
    <dgm:pt modelId="{4AC358DC-ABAE-4A79-8811-1570026A92E7}">
      <dgm:prSet/>
      <dgm:spPr/>
      <dgm:t>
        <a:bodyPr/>
        <a:lstStyle/>
        <a:p>
          <a:r>
            <a:rPr lang="en-US" dirty="0"/>
            <a:t>Reason could be </a:t>
          </a:r>
          <a:r>
            <a:rPr lang="en-US" b="1" dirty="0"/>
            <a:t>wholesalers</a:t>
          </a:r>
        </a:p>
      </dgm:t>
    </dgm:pt>
    <dgm:pt modelId="{A47D9A8E-9B84-448A-A214-707EF55AAE67}" type="parTrans" cxnId="{3EFE63EA-7F4D-4F6B-B214-2C27426D15EA}">
      <dgm:prSet/>
      <dgm:spPr/>
      <dgm:t>
        <a:bodyPr/>
        <a:lstStyle/>
        <a:p>
          <a:endParaRPr lang="en-US"/>
        </a:p>
      </dgm:t>
    </dgm:pt>
    <dgm:pt modelId="{EFCE4A1D-9C73-432F-A8E9-1A2D5D0CFCFC}" type="sibTrans" cxnId="{3EFE63EA-7F4D-4F6B-B214-2C27426D15EA}">
      <dgm:prSet/>
      <dgm:spPr/>
      <dgm:t>
        <a:bodyPr/>
        <a:lstStyle/>
        <a:p>
          <a:endParaRPr lang="en-US"/>
        </a:p>
      </dgm:t>
    </dgm:pt>
    <dgm:pt modelId="{421BAA3A-ED1B-41AB-B821-58637EF9E3E0}">
      <dgm:prSet custT="1"/>
      <dgm:spPr/>
      <dgm:t>
        <a:bodyPr/>
        <a:lstStyle/>
        <a:p>
          <a:r>
            <a:rPr lang="en-US" sz="2800" dirty="0"/>
            <a:t>December 2011 was incomplete, but could be compared to last year’s</a:t>
          </a:r>
        </a:p>
      </dgm:t>
    </dgm:pt>
    <dgm:pt modelId="{CC245F01-210C-4FE7-94C5-76919A3CD227}" type="parTrans" cxnId="{A91D0A4F-856D-4DB5-AFC0-FED0BBAF5226}">
      <dgm:prSet/>
      <dgm:spPr/>
      <dgm:t>
        <a:bodyPr/>
        <a:lstStyle/>
        <a:p>
          <a:endParaRPr lang="en-US"/>
        </a:p>
      </dgm:t>
    </dgm:pt>
    <dgm:pt modelId="{895E3DE2-30C7-44E9-8EE9-FA062DEFF2A8}" type="sibTrans" cxnId="{A91D0A4F-856D-4DB5-AFC0-FED0BBAF5226}">
      <dgm:prSet/>
      <dgm:spPr/>
      <dgm:t>
        <a:bodyPr/>
        <a:lstStyle/>
        <a:p>
          <a:endParaRPr lang="en-US"/>
        </a:p>
      </dgm:t>
    </dgm:pt>
    <dgm:pt modelId="{4C493795-396C-4ADD-9055-EE1930084E2E}">
      <dgm:prSet/>
      <dgm:spPr/>
      <dgm:t>
        <a:bodyPr/>
        <a:lstStyle/>
        <a:p>
          <a:r>
            <a:rPr lang="en-US" dirty="0"/>
            <a:t>December 2010 same period </a:t>
          </a:r>
          <a:r>
            <a:rPr lang="en-US" b="1" dirty="0"/>
            <a:t>9% larger revenue</a:t>
          </a:r>
        </a:p>
      </dgm:t>
    </dgm:pt>
    <dgm:pt modelId="{D74AAC2E-6CC6-4FB9-86E6-F70FF895D907}" type="parTrans" cxnId="{71872342-A988-4B8B-8982-DA2DDB878A08}">
      <dgm:prSet/>
      <dgm:spPr/>
      <dgm:t>
        <a:bodyPr/>
        <a:lstStyle/>
        <a:p>
          <a:endParaRPr lang="en-US"/>
        </a:p>
      </dgm:t>
    </dgm:pt>
    <dgm:pt modelId="{727B1E42-F576-4272-BC33-AE32ED74DAB0}" type="sibTrans" cxnId="{71872342-A988-4B8B-8982-DA2DDB878A08}">
      <dgm:prSet/>
      <dgm:spPr/>
      <dgm:t>
        <a:bodyPr/>
        <a:lstStyle/>
        <a:p>
          <a:endParaRPr lang="en-US"/>
        </a:p>
      </dgm:t>
    </dgm:pt>
    <dgm:pt modelId="{34CDCED0-E0D0-4D4F-A6AE-BCE04D6C2C25}">
      <dgm:prSet/>
      <dgm:spPr/>
      <dgm:t>
        <a:bodyPr/>
        <a:lstStyle/>
        <a:p>
          <a:r>
            <a:rPr lang="en-US" dirty="0"/>
            <a:t>December 2010 whole period </a:t>
          </a:r>
          <a:r>
            <a:rPr lang="en-US" b="1" dirty="0"/>
            <a:t>58% of revenue achieved</a:t>
          </a:r>
        </a:p>
      </dgm:t>
    </dgm:pt>
    <dgm:pt modelId="{75DCE990-96F3-42A1-8D61-8039E2805699}" type="parTrans" cxnId="{8AE9C911-EED2-4F44-B1FA-ECE65392735C}">
      <dgm:prSet/>
      <dgm:spPr/>
      <dgm:t>
        <a:bodyPr/>
        <a:lstStyle/>
        <a:p>
          <a:endParaRPr lang="en-US"/>
        </a:p>
      </dgm:t>
    </dgm:pt>
    <dgm:pt modelId="{2FB6FCA9-88F2-4CE9-B28D-FD5B5ABF0B3B}" type="sibTrans" cxnId="{8AE9C911-EED2-4F44-B1FA-ECE65392735C}">
      <dgm:prSet/>
      <dgm:spPr/>
      <dgm:t>
        <a:bodyPr/>
        <a:lstStyle/>
        <a:p>
          <a:endParaRPr lang="en-US"/>
        </a:p>
      </dgm:t>
    </dgm:pt>
    <dgm:pt modelId="{E5A5DEE4-96F2-4045-A4A4-ADD2AF507540}" type="pres">
      <dgm:prSet presAssocID="{7259188E-1066-42E3-B7EE-EEBD9C5DAD05}" presName="linear" presStyleCnt="0">
        <dgm:presLayoutVars>
          <dgm:dir/>
          <dgm:animLvl val="lvl"/>
          <dgm:resizeHandles val="exact"/>
        </dgm:presLayoutVars>
      </dgm:prSet>
      <dgm:spPr/>
    </dgm:pt>
    <dgm:pt modelId="{8DDECC35-4468-4B0A-8FB5-2027A3DD91C7}" type="pres">
      <dgm:prSet presAssocID="{344EC09D-1E6D-4391-925E-F84EDEB37858}" presName="parentLin" presStyleCnt="0"/>
      <dgm:spPr/>
    </dgm:pt>
    <dgm:pt modelId="{DA0AE270-FA96-445E-8BD5-65F20ACEF2E4}" type="pres">
      <dgm:prSet presAssocID="{344EC09D-1E6D-4391-925E-F84EDEB37858}" presName="parentLeftMargin" presStyleLbl="node1" presStyleIdx="0" presStyleCnt="3"/>
      <dgm:spPr/>
    </dgm:pt>
    <dgm:pt modelId="{CB73123B-9B89-432D-A407-BF50410CDA12}" type="pres">
      <dgm:prSet presAssocID="{344EC09D-1E6D-4391-925E-F84EDEB378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8A5C7D-CD57-4C43-B901-30F5E73696E8}" type="pres">
      <dgm:prSet presAssocID="{344EC09D-1E6D-4391-925E-F84EDEB37858}" presName="negativeSpace" presStyleCnt="0"/>
      <dgm:spPr/>
    </dgm:pt>
    <dgm:pt modelId="{227933B8-0F3C-4BD7-8354-9449AB8DD153}" type="pres">
      <dgm:prSet presAssocID="{344EC09D-1E6D-4391-925E-F84EDEB37858}" presName="childText" presStyleLbl="conFgAcc1" presStyleIdx="0" presStyleCnt="3">
        <dgm:presLayoutVars>
          <dgm:bulletEnabled val="1"/>
        </dgm:presLayoutVars>
      </dgm:prSet>
      <dgm:spPr/>
    </dgm:pt>
    <dgm:pt modelId="{7A9C03EF-F1B8-44BF-9359-A64E002E9E88}" type="pres">
      <dgm:prSet presAssocID="{0117717A-DBEE-4206-A929-61FA7F9A1632}" presName="spaceBetweenRectangles" presStyleCnt="0"/>
      <dgm:spPr/>
    </dgm:pt>
    <dgm:pt modelId="{2C657AD5-F869-43F9-9863-CDC86D438A1E}" type="pres">
      <dgm:prSet presAssocID="{EFFD264B-9D6B-4F73-B65E-8FFE69E0C3F1}" presName="parentLin" presStyleCnt="0"/>
      <dgm:spPr/>
    </dgm:pt>
    <dgm:pt modelId="{9EF54D0E-83D1-4060-9960-1EA56588D1AF}" type="pres">
      <dgm:prSet presAssocID="{EFFD264B-9D6B-4F73-B65E-8FFE69E0C3F1}" presName="parentLeftMargin" presStyleLbl="node1" presStyleIdx="0" presStyleCnt="3"/>
      <dgm:spPr/>
    </dgm:pt>
    <dgm:pt modelId="{36C5180E-4DF3-4A89-8D13-4C6C10D1BE0C}" type="pres">
      <dgm:prSet presAssocID="{EFFD264B-9D6B-4F73-B65E-8FFE69E0C3F1}" presName="parentText" presStyleLbl="node1" presStyleIdx="1" presStyleCnt="3" custScaleX="145413">
        <dgm:presLayoutVars>
          <dgm:chMax val="0"/>
          <dgm:bulletEnabled val="1"/>
        </dgm:presLayoutVars>
      </dgm:prSet>
      <dgm:spPr/>
    </dgm:pt>
    <dgm:pt modelId="{98DD7381-0F63-45C8-A535-DD773647EFCF}" type="pres">
      <dgm:prSet presAssocID="{EFFD264B-9D6B-4F73-B65E-8FFE69E0C3F1}" presName="negativeSpace" presStyleCnt="0"/>
      <dgm:spPr/>
    </dgm:pt>
    <dgm:pt modelId="{D6892AC4-2ADF-474E-8071-350BA39B4149}" type="pres">
      <dgm:prSet presAssocID="{EFFD264B-9D6B-4F73-B65E-8FFE69E0C3F1}" presName="childText" presStyleLbl="conFgAcc1" presStyleIdx="1" presStyleCnt="3">
        <dgm:presLayoutVars>
          <dgm:bulletEnabled val="1"/>
        </dgm:presLayoutVars>
      </dgm:prSet>
      <dgm:spPr/>
    </dgm:pt>
    <dgm:pt modelId="{48DFF970-313E-4FEE-95E3-565DB701AD5B}" type="pres">
      <dgm:prSet presAssocID="{BB692EBC-8E02-4F3B-AD1B-9F7623940E2F}" presName="spaceBetweenRectangles" presStyleCnt="0"/>
      <dgm:spPr/>
    </dgm:pt>
    <dgm:pt modelId="{E53DC566-2EBF-4448-870B-75C491D3C424}" type="pres">
      <dgm:prSet presAssocID="{421BAA3A-ED1B-41AB-B821-58637EF9E3E0}" presName="parentLin" presStyleCnt="0"/>
      <dgm:spPr/>
    </dgm:pt>
    <dgm:pt modelId="{9AF20965-4E95-433D-95F7-BD774A9A3B6F}" type="pres">
      <dgm:prSet presAssocID="{421BAA3A-ED1B-41AB-B821-58637EF9E3E0}" presName="parentLeftMargin" presStyleLbl="node1" presStyleIdx="1" presStyleCnt="3"/>
      <dgm:spPr/>
    </dgm:pt>
    <dgm:pt modelId="{DD7BDF00-4A4F-4FC0-9AE6-967B9B4ADD43}" type="pres">
      <dgm:prSet presAssocID="{421BAA3A-ED1B-41AB-B821-58637EF9E3E0}" presName="parentText" presStyleLbl="node1" presStyleIdx="2" presStyleCnt="3" custScaleX="142095">
        <dgm:presLayoutVars>
          <dgm:chMax val="0"/>
          <dgm:bulletEnabled val="1"/>
        </dgm:presLayoutVars>
      </dgm:prSet>
      <dgm:spPr/>
    </dgm:pt>
    <dgm:pt modelId="{C2BD6A0A-ED13-41CB-AD9A-398C2B2E60CE}" type="pres">
      <dgm:prSet presAssocID="{421BAA3A-ED1B-41AB-B821-58637EF9E3E0}" presName="negativeSpace" presStyleCnt="0"/>
      <dgm:spPr/>
    </dgm:pt>
    <dgm:pt modelId="{3219E8E7-3646-4BAE-946A-E157583945E0}" type="pres">
      <dgm:prSet presAssocID="{421BAA3A-ED1B-41AB-B821-58637EF9E3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E9C911-EED2-4F44-B1FA-ECE65392735C}" srcId="{421BAA3A-ED1B-41AB-B821-58637EF9E3E0}" destId="{34CDCED0-E0D0-4D4F-A6AE-BCE04D6C2C25}" srcOrd="1" destOrd="0" parTransId="{75DCE990-96F3-42A1-8D61-8039E2805699}" sibTransId="{2FB6FCA9-88F2-4CE9-B28D-FD5B5ABF0B3B}"/>
    <dgm:cxn modelId="{08982A1A-5EAC-4251-B7DB-8FE0EBD28541}" type="presOf" srcId="{4AC358DC-ABAE-4A79-8811-1570026A92E7}" destId="{D6892AC4-2ADF-474E-8071-350BA39B4149}" srcOrd="0" destOrd="0" presId="urn:microsoft.com/office/officeart/2005/8/layout/list1"/>
    <dgm:cxn modelId="{EF58AC25-122A-448A-AE87-8B01EEE712CB}" srcId="{7259188E-1066-42E3-B7EE-EEBD9C5DAD05}" destId="{EFFD264B-9D6B-4F73-B65E-8FFE69E0C3F1}" srcOrd="1" destOrd="0" parTransId="{D45829C4-ED75-475A-B27E-C58C926EDEAC}" sibTransId="{BB692EBC-8E02-4F3B-AD1B-9F7623940E2F}"/>
    <dgm:cxn modelId="{968B022C-5D45-47DD-9BD1-9877B8FB75CB}" type="presOf" srcId="{4C493795-396C-4ADD-9055-EE1930084E2E}" destId="{3219E8E7-3646-4BAE-946A-E157583945E0}" srcOrd="0" destOrd="0" presId="urn:microsoft.com/office/officeart/2005/8/layout/list1"/>
    <dgm:cxn modelId="{C4D83F37-C1CA-445A-8554-941C58B11F36}" type="presOf" srcId="{344EC09D-1E6D-4391-925E-F84EDEB37858}" destId="{CB73123B-9B89-432D-A407-BF50410CDA12}" srcOrd="1" destOrd="0" presId="urn:microsoft.com/office/officeart/2005/8/layout/list1"/>
    <dgm:cxn modelId="{96DE3539-FA9A-4541-A1E5-71D1AFC5231D}" srcId="{344EC09D-1E6D-4391-925E-F84EDEB37858}" destId="{BB27AFA0-2F04-4151-AEF7-6A3A40F9C06F}" srcOrd="1" destOrd="0" parTransId="{B9BABEB9-74E5-4332-AD2E-C6971BBEBA62}" sibTransId="{E195AA1C-5EA3-41F6-8F5C-685BB2797E29}"/>
    <dgm:cxn modelId="{71872342-A988-4B8B-8982-DA2DDB878A08}" srcId="{421BAA3A-ED1B-41AB-B821-58637EF9E3E0}" destId="{4C493795-396C-4ADD-9055-EE1930084E2E}" srcOrd="0" destOrd="0" parTransId="{D74AAC2E-6CC6-4FB9-86E6-F70FF895D907}" sibTransId="{727B1E42-F576-4272-BC33-AE32ED74DAB0}"/>
    <dgm:cxn modelId="{A91D0A4F-856D-4DB5-AFC0-FED0BBAF5226}" srcId="{7259188E-1066-42E3-B7EE-EEBD9C5DAD05}" destId="{421BAA3A-ED1B-41AB-B821-58637EF9E3E0}" srcOrd="2" destOrd="0" parTransId="{CC245F01-210C-4FE7-94C5-76919A3CD227}" sibTransId="{895E3DE2-30C7-44E9-8EE9-FA062DEFF2A8}"/>
    <dgm:cxn modelId="{7C399C51-7160-42A8-A5AB-48EA08B86370}" type="presOf" srcId="{EFFD264B-9D6B-4F73-B65E-8FFE69E0C3F1}" destId="{36C5180E-4DF3-4A89-8D13-4C6C10D1BE0C}" srcOrd="1" destOrd="0" presId="urn:microsoft.com/office/officeart/2005/8/layout/list1"/>
    <dgm:cxn modelId="{BF752AA0-86A9-47AB-9993-053649533CAA}" type="presOf" srcId="{421BAA3A-ED1B-41AB-B821-58637EF9E3E0}" destId="{DD7BDF00-4A4F-4FC0-9AE6-967B9B4ADD43}" srcOrd="1" destOrd="0" presId="urn:microsoft.com/office/officeart/2005/8/layout/list1"/>
    <dgm:cxn modelId="{09EBAAA8-D7E8-4296-BDE0-2BC589B07A56}" srcId="{7259188E-1066-42E3-B7EE-EEBD9C5DAD05}" destId="{344EC09D-1E6D-4391-925E-F84EDEB37858}" srcOrd="0" destOrd="0" parTransId="{A109770C-B077-4DA6-BE6A-EBCC41D6448B}" sibTransId="{0117717A-DBEE-4206-A929-61FA7F9A1632}"/>
    <dgm:cxn modelId="{A915BABE-BA77-4675-9303-CA9816889C74}" type="presOf" srcId="{0A531230-7226-4678-B93B-C450894F999E}" destId="{227933B8-0F3C-4BD7-8354-9449AB8DD153}" srcOrd="0" destOrd="0" presId="urn:microsoft.com/office/officeart/2005/8/layout/list1"/>
    <dgm:cxn modelId="{F08135D3-727F-4F87-8822-0D70CD768E74}" type="presOf" srcId="{7259188E-1066-42E3-B7EE-EEBD9C5DAD05}" destId="{E5A5DEE4-96F2-4045-A4A4-ADD2AF507540}" srcOrd="0" destOrd="0" presId="urn:microsoft.com/office/officeart/2005/8/layout/list1"/>
    <dgm:cxn modelId="{74C39FD7-C80D-49CE-8FB3-7BCC0A2C77B1}" type="presOf" srcId="{34CDCED0-E0D0-4D4F-A6AE-BCE04D6C2C25}" destId="{3219E8E7-3646-4BAE-946A-E157583945E0}" srcOrd="0" destOrd="1" presId="urn:microsoft.com/office/officeart/2005/8/layout/list1"/>
    <dgm:cxn modelId="{CF992FDC-542A-4D52-830D-A67870B8E1D6}" srcId="{344EC09D-1E6D-4391-925E-F84EDEB37858}" destId="{0A531230-7226-4678-B93B-C450894F999E}" srcOrd="0" destOrd="0" parTransId="{A24B12B4-9383-45AB-8C9F-129295EE1CA6}" sibTransId="{67263240-8DF8-48A7-BF06-ADB97F064A7B}"/>
    <dgm:cxn modelId="{55CFB4E4-4ADC-42D0-A454-5CFE4173FD47}" type="presOf" srcId="{344EC09D-1E6D-4391-925E-F84EDEB37858}" destId="{DA0AE270-FA96-445E-8BD5-65F20ACEF2E4}" srcOrd="0" destOrd="0" presId="urn:microsoft.com/office/officeart/2005/8/layout/list1"/>
    <dgm:cxn modelId="{8BF8C7E6-E410-4D0A-B8F8-EAD4D19E55B6}" type="presOf" srcId="{EFFD264B-9D6B-4F73-B65E-8FFE69E0C3F1}" destId="{9EF54D0E-83D1-4060-9960-1EA56588D1AF}" srcOrd="0" destOrd="0" presId="urn:microsoft.com/office/officeart/2005/8/layout/list1"/>
    <dgm:cxn modelId="{3EFE63EA-7F4D-4F6B-B214-2C27426D15EA}" srcId="{EFFD264B-9D6B-4F73-B65E-8FFE69E0C3F1}" destId="{4AC358DC-ABAE-4A79-8811-1570026A92E7}" srcOrd="0" destOrd="0" parTransId="{A47D9A8E-9B84-448A-A214-707EF55AAE67}" sibTransId="{EFCE4A1D-9C73-432F-A8E9-1A2D5D0CFCFC}"/>
    <dgm:cxn modelId="{3AA023F0-3D32-4613-9E91-00F40F09115D}" type="presOf" srcId="{421BAA3A-ED1B-41AB-B821-58637EF9E3E0}" destId="{9AF20965-4E95-433D-95F7-BD774A9A3B6F}" srcOrd="0" destOrd="0" presId="urn:microsoft.com/office/officeart/2005/8/layout/list1"/>
    <dgm:cxn modelId="{5666A7F4-F3FC-4B9B-95A4-91983F44EE6D}" type="presOf" srcId="{BB27AFA0-2F04-4151-AEF7-6A3A40F9C06F}" destId="{227933B8-0F3C-4BD7-8354-9449AB8DD153}" srcOrd="0" destOrd="1" presId="urn:microsoft.com/office/officeart/2005/8/layout/list1"/>
    <dgm:cxn modelId="{F64D2BB9-9C27-4780-8D6F-DD0B836DB109}" type="presParOf" srcId="{E5A5DEE4-96F2-4045-A4A4-ADD2AF507540}" destId="{8DDECC35-4468-4B0A-8FB5-2027A3DD91C7}" srcOrd="0" destOrd="0" presId="urn:microsoft.com/office/officeart/2005/8/layout/list1"/>
    <dgm:cxn modelId="{A7EDF490-F78E-44F5-AD88-91449C412C43}" type="presParOf" srcId="{8DDECC35-4468-4B0A-8FB5-2027A3DD91C7}" destId="{DA0AE270-FA96-445E-8BD5-65F20ACEF2E4}" srcOrd="0" destOrd="0" presId="urn:microsoft.com/office/officeart/2005/8/layout/list1"/>
    <dgm:cxn modelId="{495B9C26-39DB-4A33-88D2-2356A1AA0CE6}" type="presParOf" srcId="{8DDECC35-4468-4B0A-8FB5-2027A3DD91C7}" destId="{CB73123B-9B89-432D-A407-BF50410CDA12}" srcOrd="1" destOrd="0" presId="urn:microsoft.com/office/officeart/2005/8/layout/list1"/>
    <dgm:cxn modelId="{62E91A5B-252A-4DE7-AF57-4E67CC31D1C9}" type="presParOf" srcId="{E5A5DEE4-96F2-4045-A4A4-ADD2AF507540}" destId="{C98A5C7D-CD57-4C43-B901-30F5E73696E8}" srcOrd="1" destOrd="0" presId="urn:microsoft.com/office/officeart/2005/8/layout/list1"/>
    <dgm:cxn modelId="{4865D6C0-33DB-4BA5-AD11-F8595B644D43}" type="presParOf" srcId="{E5A5DEE4-96F2-4045-A4A4-ADD2AF507540}" destId="{227933B8-0F3C-4BD7-8354-9449AB8DD153}" srcOrd="2" destOrd="0" presId="urn:microsoft.com/office/officeart/2005/8/layout/list1"/>
    <dgm:cxn modelId="{320CDC5F-0464-4EE8-A09E-7D4493E3835F}" type="presParOf" srcId="{E5A5DEE4-96F2-4045-A4A4-ADD2AF507540}" destId="{7A9C03EF-F1B8-44BF-9359-A64E002E9E88}" srcOrd="3" destOrd="0" presId="urn:microsoft.com/office/officeart/2005/8/layout/list1"/>
    <dgm:cxn modelId="{22380050-C8D8-4BD8-A920-25EAF4306692}" type="presParOf" srcId="{E5A5DEE4-96F2-4045-A4A4-ADD2AF507540}" destId="{2C657AD5-F869-43F9-9863-CDC86D438A1E}" srcOrd="4" destOrd="0" presId="urn:microsoft.com/office/officeart/2005/8/layout/list1"/>
    <dgm:cxn modelId="{0975010C-7864-43F4-8A32-4A21512D8469}" type="presParOf" srcId="{2C657AD5-F869-43F9-9863-CDC86D438A1E}" destId="{9EF54D0E-83D1-4060-9960-1EA56588D1AF}" srcOrd="0" destOrd="0" presId="urn:microsoft.com/office/officeart/2005/8/layout/list1"/>
    <dgm:cxn modelId="{0B56D056-3CEB-4EC1-A343-4B8FF205FEE5}" type="presParOf" srcId="{2C657AD5-F869-43F9-9863-CDC86D438A1E}" destId="{36C5180E-4DF3-4A89-8D13-4C6C10D1BE0C}" srcOrd="1" destOrd="0" presId="urn:microsoft.com/office/officeart/2005/8/layout/list1"/>
    <dgm:cxn modelId="{5BF8C099-1BD7-4F85-8ECF-C9985C21271D}" type="presParOf" srcId="{E5A5DEE4-96F2-4045-A4A4-ADD2AF507540}" destId="{98DD7381-0F63-45C8-A535-DD773647EFCF}" srcOrd="5" destOrd="0" presId="urn:microsoft.com/office/officeart/2005/8/layout/list1"/>
    <dgm:cxn modelId="{0821B564-A4EB-48D3-8C24-56A4B898A890}" type="presParOf" srcId="{E5A5DEE4-96F2-4045-A4A4-ADD2AF507540}" destId="{D6892AC4-2ADF-474E-8071-350BA39B4149}" srcOrd="6" destOrd="0" presId="urn:microsoft.com/office/officeart/2005/8/layout/list1"/>
    <dgm:cxn modelId="{2F602E7F-37D4-4A4C-87E1-129FF7A61C50}" type="presParOf" srcId="{E5A5DEE4-96F2-4045-A4A4-ADD2AF507540}" destId="{48DFF970-313E-4FEE-95E3-565DB701AD5B}" srcOrd="7" destOrd="0" presId="urn:microsoft.com/office/officeart/2005/8/layout/list1"/>
    <dgm:cxn modelId="{65ED8CBA-A376-4FB9-92B1-04B01E2D3E6D}" type="presParOf" srcId="{E5A5DEE4-96F2-4045-A4A4-ADD2AF507540}" destId="{E53DC566-2EBF-4448-870B-75C491D3C424}" srcOrd="8" destOrd="0" presId="urn:microsoft.com/office/officeart/2005/8/layout/list1"/>
    <dgm:cxn modelId="{C56EFBC1-1AF3-4474-B61A-2D4A79D13D7A}" type="presParOf" srcId="{E53DC566-2EBF-4448-870B-75C491D3C424}" destId="{9AF20965-4E95-433D-95F7-BD774A9A3B6F}" srcOrd="0" destOrd="0" presId="urn:microsoft.com/office/officeart/2005/8/layout/list1"/>
    <dgm:cxn modelId="{04B456E9-7793-4575-BDAA-BC367E8D315F}" type="presParOf" srcId="{E53DC566-2EBF-4448-870B-75C491D3C424}" destId="{DD7BDF00-4A4F-4FC0-9AE6-967B9B4ADD43}" srcOrd="1" destOrd="0" presId="urn:microsoft.com/office/officeart/2005/8/layout/list1"/>
    <dgm:cxn modelId="{1C2FE6CB-C100-447A-9E3C-C4DEEC397E52}" type="presParOf" srcId="{E5A5DEE4-96F2-4045-A4A4-ADD2AF507540}" destId="{C2BD6A0A-ED13-41CB-AD9A-398C2B2E60CE}" srcOrd="9" destOrd="0" presId="urn:microsoft.com/office/officeart/2005/8/layout/list1"/>
    <dgm:cxn modelId="{B7B8504A-08C9-4D18-A31C-8D886BA814F7}" type="presParOf" srcId="{E5A5DEE4-96F2-4045-A4A4-ADD2AF507540}" destId="{3219E8E7-3646-4BAE-946A-E157583945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9588E4-B469-483C-843F-BD44B9E7877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504340-2A95-4DB4-8F04-A083F307C4E6}">
      <dgm:prSet/>
      <dgm:spPr/>
      <dgm:t>
        <a:bodyPr/>
        <a:lstStyle/>
        <a:p>
          <a:r>
            <a:rPr lang="en-US"/>
            <a:t>United Kingdom is largest</a:t>
          </a:r>
        </a:p>
      </dgm:t>
    </dgm:pt>
    <dgm:pt modelId="{25F4D7B7-805E-40DF-93A7-874A44379472}" type="parTrans" cxnId="{703C5B6A-BB5C-4237-A456-4CFC15AFF773}">
      <dgm:prSet/>
      <dgm:spPr/>
      <dgm:t>
        <a:bodyPr/>
        <a:lstStyle/>
        <a:p>
          <a:endParaRPr lang="en-US"/>
        </a:p>
      </dgm:t>
    </dgm:pt>
    <dgm:pt modelId="{57E81E29-C354-4ECD-8C8D-0700E2E1385B}" type="sibTrans" cxnId="{703C5B6A-BB5C-4237-A456-4CFC15AFF773}">
      <dgm:prSet/>
      <dgm:spPr/>
      <dgm:t>
        <a:bodyPr/>
        <a:lstStyle/>
        <a:p>
          <a:endParaRPr lang="en-US"/>
        </a:p>
      </dgm:t>
    </dgm:pt>
    <dgm:pt modelId="{86361999-5EE9-469D-ACD4-FD2D75C7294C}">
      <dgm:prSet/>
      <dgm:spPr/>
      <dgm:t>
        <a:bodyPr/>
        <a:lstStyle/>
        <a:p>
          <a:r>
            <a:rPr lang="en-US"/>
            <a:t>85% of total revenue</a:t>
          </a:r>
        </a:p>
      </dgm:t>
    </dgm:pt>
    <dgm:pt modelId="{D2DA028A-2834-4172-A78D-DEE9464DC45D}" type="parTrans" cxnId="{C2D976A7-F802-4DA7-A595-A42E9498ACEC}">
      <dgm:prSet/>
      <dgm:spPr/>
      <dgm:t>
        <a:bodyPr/>
        <a:lstStyle/>
        <a:p>
          <a:endParaRPr lang="en-US"/>
        </a:p>
      </dgm:t>
    </dgm:pt>
    <dgm:pt modelId="{D9944003-9BB6-42BD-A325-98DE4E52B5C2}" type="sibTrans" cxnId="{C2D976A7-F802-4DA7-A595-A42E9498ACEC}">
      <dgm:prSet/>
      <dgm:spPr/>
      <dgm:t>
        <a:bodyPr/>
        <a:lstStyle/>
        <a:p>
          <a:endParaRPr lang="en-US"/>
        </a:p>
      </dgm:t>
    </dgm:pt>
    <dgm:pt modelId="{779461B7-2495-4721-8A97-0BED1525973C}">
      <dgm:prSet/>
      <dgm:spPr/>
      <dgm:t>
        <a:bodyPr/>
        <a:lstStyle/>
        <a:p>
          <a:r>
            <a:rPr lang="en-US"/>
            <a:t>92% of total orders</a:t>
          </a:r>
        </a:p>
      </dgm:t>
    </dgm:pt>
    <dgm:pt modelId="{310E7E8A-0DF8-4C22-AAAF-B021B65AA4EA}" type="parTrans" cxnId="{A49C36D3-0D11-4A50-8898-23D6F8BE8714}">
      <dgm:prSet/>
      <dgm:spPr/>
      <dgm:t>
        <a:bodyPr/>
        <a:lstStyle/>
        <a:p>
          <a:endParaRPr lang="en-US"/>
        </a:p>
      </dgm:t>
    </dgm:pt>
    <dgm:pt modelId="{8E4F304A-1C60-4CC2-8B51-A746428E1BD1}" type="sibTrans" cxnId="{A49C36D3-0D11-4A50-8898-23D6F8BE8714}">
      <dgm:prSet/>
      <dgm:spPr/>
      <dgm:t>
        <a:bodyPr/>
        <a:lstStyle/>
        <a:p>
          <a:endParaRPr lang="en-US"/>
        </a:p>
      </dgm:t>
    </dgm:pt>
    <dgm:pt modelId="{6C0AC902-7DFB-45A1-BC2A-ABCB41D609A0}">
      <dgm:prSet/>
      <dgm:spPr/>
      <dgm:t>
        <a:bodyPr/>
        <a:lstStyle/>
        <a:p>
          <a:r>
            <a:rPr lang="en-US"/>
            <a:t>Netherlands 2</a:t>
          </a:r>
          <a:r>
            <a:rPr lang="en-US" baseline="30000"/>
            <a:t>nd</a:t>
          </a:r>
          <a:r>
            <a:rPr lang="en-US"/>
            <a:t>  revenue wise, but 5</a:t>
          </a:r>
          <a:r>
            <a:rPr lang="en-US" baseline="30000"/>
            <a:t>th</a:t>
          </a:r>
          <a:r>
            <a:rPr lang="en-US"/>
            <a:t> in terms of number of orders placed</a:t>
          </a:r>
        </a:p>
      </dgm:t>
    </dgm:pt>
    <dgm:pt modelId="{1C05126A-33CB-4C0F-BD0D-9DE4226906F7}" type="parTrans" cxnId="{7B073B11-0727-4EDA-ACB1-E5D1B58BEC61}">
      <dgm:prSet/>
      <dgm:spPr/>
      <dgm:t>
        <a:bodyPr/>
        <a:lstStyle/>
        <a:p>
          <a:endParaRPr lang="en-US"/>
        </a:p>
      </dgm:t>
    </dgm:pt>
    <dgm:pt modelId="{6389E6F9-D07A-4EFD-A721-B18228347D02}" type="sibTrans" cxnId="{7B073B11-0727-4EDA-ACB1-E5D1B58BEC61}">
      <dgm:prSet/>
      <dgm:spPr/>
      <dgm:t>
        <a:bodyPr/>
        <a:lstStyle/>
        <a:p>
          <a:endParaRPr lang="en-US"/>
        </a:p>
      </dgm:t>
    </dgm:pt>
    <dgm:pt modelId="{B09EE136-9137-487E-B11C-8D2CE221D859}">
      <dgm:prSet/>
      <dgm:spPr/>
      <dgm:t>
        <a:bodyPr/>
        <a:lstStyle/>
        <a:p>
          <a:r>
            <a:rPr lang="en-US"/>
            <a:t>3% of total revenue</a:t>
          </a:r>
        </a:p>
      </dgm:t>
    </dgm:pt>
    <dgm:pt modelId="{09A81A3A-F217-4747-A448-BBF53E513D94}" type="parTrans" cxnId="{7FAF3BE6-83E8-4423-BFC8-2842DF24789D}">
      <dgm:prSet/>
      <dgm:spPr/>
      <dgm:t>
        <a:bodyPr/>
        <a:lstStyle/>
        <a:p>
          <a:endParaRPr lang="en-US"/>
        </a:p>
      </dgm:t>
    </dgm:pt>
    <dgm:pt modelId="{B8705160-958E-402D-A490-91D1F49463CA}" type="sibTrans" cxnId="{7FAF3BE6-83E8-4423-BFC8-2842DF24789D}">
      <dgm:prSet/>
      <dgm:spPr/>
      <dgm:t>
        <a:bodyPr/>
        <a:lstStyle/>
        <a:p>
          <a:endParaRPr lang="en-US"/>
        </a:p>
      </dgm:t>
    </dgm:pt>
    <dgm:pt modelId="{97144CE3-B46C-4FD0-9E59-CF371F5E8859}">
      <dgm:prSet/>
      <dgm:spPr/>
      <dgm:t>
        <a:bodyPr/>
        <a:lstStyle/>
        <a:p>
          <a:r>
            <a:rPr lang="en-US"/>
            <a:t>Placed orders in large quantities</a:t>
          </a:r>
        </a:p>
      </dgm:t>
    </dgm:pt>
    <dgm:pt modelId="{7699723E-991B-4652-BC6C-AB91A61AE4F7}" type="parTrans" cxnId="{8DAF84BB-D729-4A4F-838F-BE587A033260}">
      <dgm:prSet/>
      <dgm:spPr/>
      <dgm:t>
        <a:bodyPr/>
        <a:lstStyle/>
        <a:p>
          <a:endParaRPr lang="en-US"/>
        </a:p>
      </dgm:t>
    </dgm:pt>
    <dgm:pt modelId="{212EE10F-9496-466E-B5FE-78656134E6C9}" type="sibTrans" cxnId="{8DAF84BB-D729-4A4F-838F-BE587A033260}">
      <dgm:prSet/>
      <dgm:spPr/>
      <dgm:t>
        <a:bodyPr/>
        <a:lstStyle/>
        <a:p>
          <a:endParaRPr lang="en-US"/>
        </a:p>
      </dgm:t>
    </dgm:pt>
    <dgm:pt modelId="{447DDEB8-D42E-46F2-9330-04D19AE80345}" type="pres">
      <dgm:prSet presAssocID="{949588E4-B469-483C-843F-BD44B9E78775}" presName="Name0" presStyleCnt="0">
        <dgm:presLayoutVars>
          <dgm:dir/>
          <dgm:animLvl val="lvl"/>
          <dgm:resizeHandles val="exact"/>
        </dgm:presLayoutVars>
      </dgm:prSet>
      <dgm:spPr/>
    </dgm:pt>
    <dgm:pt modelId="{97E86116-5978-4DAB-8DCB-045B395E50A5}" type="pres">
      <dgm:prSet presAssocID="{0C504340-2A95-4DB4-8F04-A083F307C4E6}" presName="linNode" presStyleCnt="0"/>
      <dgm:spPr/>
    </dgm:pt>
    <dgm:pt modelId="{9E1E3BDA-FFBF-4D3C-A43F-FECF39948188}" type="pres">
      <dgm:prSet presAssocID="{0C504340-2A95-4DB4-8F04-A083F307C4E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A14E88D-0151-4690-8823-63DF080E8B86}" type="pres">
      <dgm:prSet presAssocID="{0C504340-2A95-4DB4-8F04-A083F307C4E6}" presName="descendantText" presStyleLbl="alignAccFollowNode1" presStyleIdx="0" presStyleCnt="2">
        <dgm:presLayoutVars>
          <dgm:bulletEnabled val="1"/>
        </dgm:presLayoutVars>
      </dgm:prSet>
      <dgm:spPr/>
    </dgm:pt>
    <dgm:pt modelId="{A5992FD2-C3AB-4D05-B3CC-15EEF6C4B7D7}" type="pres">
      <dgm:prSet presAssocID="{57E81E29-C354-4ECD-8C8D-0700E2E1385B}" presName="sp" presStyleCnt="0"/>
      <dgm:spPr/>
    </dgm:pt>
    <dgm:pt modelId="{5700045F-0665-4C59-84DF-0F2568A0E644}" type="pres">
      <dgm:prSet presAssocID="{6C0AC902-7DFB-45A1-BC2A-ABCB41D609A0}" presName="linNode" presStyleCnt="0"/>
      <dgm:spPr/>
    </dgm:pt>
    <dgm:pt modelId="{E8A54DD0-9F04-4440-A219-F66B791D6986}" type="pres">
      <dgm:prSet presAssocID="{6C0AC902-7DFB-45A1-BC2A-ABCB41D609A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7421298-BA6C-4497-9F82-ACA1C8E5E84D}" type="pres">
      <dgm:prSet presAssocID="{6C0AC902-7DFB-45A1-BC2A-ABCB41D609A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B073B11-0727-4EDA-ACB1-E5D1B58BEC61}" srcId="{949588E4-B469-483C-843F-BD44B9E78775}" destId="{6C0AC902-7DFB-45A1-BC2A-ABCB41D609A0}" srcOrd="1" destOrd="0" parTransId="{1C05126A-33CB-4C0F-BD0D-9DE4226906F7}" sibTransId="{6389E6F9-D07A-4EFD-A721-B18228347D02}"/>
    <dgm:cxn modelId="{4E16B230-081F-4394-8459-BB267CA9B7CA}" type="presOf" srcId="{779461B7-2495-4721-8A97-0BED1525973C}" destId="{EA14E88D-0151-4690-8823-63DF080E8B86}" srcOrd="0" destOrd="1" presId="urn:microsoft.com/office/officeart/2005/8/layout/vList5"/>
    <dgm:cxn modelId="{703C5B6A-BB5C-4237-A456-4CFC15AFF773}" srcId="{949588E4-B469-483C-843F-BD44B9E78775}" destId="{0C504340-2A95-4DB4-8F04-A083F307C4E6}" srcOrd="0" destOrd="0" parTransId="{25F4D7B7-805E-40DF-93A7-874A44379472}" sibTransId="{57E81E29-C354-4ECD-8C8D-0700E2E1385B}"/>
    <dgm:cxn modelId="{788CFD9F-1C73-488B-B36B-328B9FDEC968}" type="presOf" srcId="{97144CE3-B46C-4FD0-9E59-CF371F5E8859}" destId="{47421298-BA6C-4497-9F82-ACA1C8E5E84D}" srcOrd="0" destOrd="1" presId="urn:microsoft.com/office/officeart/2005/8/layout/vList5"/>
    <dgm:cxn modelId="{C2D976A7-F802-4DA7-A595-A42E9498ACEC}" srcId="{0C504340-2A95-4DB4-8F04-A083F307C4E6}" destId="{86361999-5EE9-469D-ACD4-FD2D75C7294C}" srcOrd="0" destOrd="0" parTransId="{D2DA028A-2834-4172-A78D-DEE9464DC45D}" sibTransId="{D9944003-9BB6-42BD-A325-98DE4E52B5C2}"/>
    <dgm:cxn modelId="{81313BAE-B396-45D2-B991-4F72C16C570A}" type="presOf" srcId="{949588E4-B469-483C-843F-BD44B9E78775}" destId="{447DDEB8-D42E-46F2-9330-04D19AE80345}" srcOrd="0" destOrd="0" presId="urn:microsoft.com/office/officeart/2005/8/layout/vList5"/>
    <dgm:cxn modelId="{BCBA01AF-298E-439F-8EA7-1E3A9B00826C}" type="presOf" srcId="{6C0AC902-7DFB-45A1-BC2A-ABCB41D609A0}" destId="{E8A54DD0-9F04-4440-A219-F66B791D6986}" srcOrd="0" destOrd="0" presId="urn:microsoft.com/office/officeart/2005/8/layout/vList5"/>
    <dgm:cxn modelId="{8DAF84BB-D729-4A4F-838F-BE587A033260}" srcId="{6C0AC902-7DFB-45A1-BC2A-ABCB41D609A0}" destId="{97144CE3-B46C-4FD0-9E59-CF371F5E8859}" srcOrd="1" destOrd="0" parTransId="{7699723E-991B-4652-BC6C-AB91A61AE4F7}" sibTransId="{212EE10F-9496-466E-B5FE-78656134E6C9}"/>
    <dgm:cxn modelId="{F40E0EBC-22D9-456E-A877-A75A381DA52D}" type="presOf" srcId="{B09EE136-9137-487E-B11C-8D2CE221D859}" destId="{47421298-BA6C-4497-9F82-ACA1C8E5E84D}" srcOrd="0" destOrd="0" presId="urn:microsoft.com/office/officeart/2005/8/layout/vList5"/>
    <dgm:cxn modelId="{1338EDBF-C982-414E-A431-3EB5E0445572}" type="presOf" srcId="{0C504340-2A95-4DB4-8F04-A083F307C4E6}" destId="{9E1E3BDA-FFBF-4D3C-A43F-FECF39948188}" srcOrd="0" destOrd="0" presId="urn:microsoft.com/office/officeart/2005/8/layout/vList5"/>
    <dgm:cxn modelId="{5B17E2CF-143B-49AD-9EF5-98B722AD0530}" type="presOf" srcId="{86361999-5EE9-469D-ACD4-FD2D75C7294C}" destId="{EA14E88D-0151-4690-8823-63DF080E8B86}" srcOrd="0" destOrd="0" presId="urn:microsoft.com/office/officeart/2005/8/layout/vList5"/>
    <dgm:cxn modelId="{A49C36D3-0D11-4A50-8898-23D6F8BE8714}" srcId="{0C504340-2A95-4DB4-8F04-A083F307C4E6}" destId="{779461B7-2495-4721-8A97-0BED1525973C}" srcOrd="1" destOrd="0" parTransId="{310E7E8A-0DF8-4C22-AAAF-B021B65AA4EA}" sibTransId="{8E4F304A-1C60-4CC2-8B51-A746428E1BD1}"/>
    <dgm:cxn modelId="{7FAF3BE6-83E8-4423-BFC8-2842DF24789D}" srcId="{6C0AC902-7DFB-45A1-BC2A-ABCB41D609A0}" destId="{B09EE136-9137-487E-B11C-8D2CE221D859}" srcOrd="0" destOrd="0" parTransId="{09A81A3A-F217-4747-A448-BBF53E513D94}" sibTransId="{B8705160-958E-402D-A490-91D1F49463CA}"/>
    <dgm:cxn modelId="{CA047606-3062-4267-A914-541A9BD80C19}" type="presParOf" srcId="{447DDEB8-D42E-46F2-9330-04D19AE80345}" destId="{97E86116-5978-4DAB-8DCB-045B395E50A5}" srcOrd="0" destOrd="0" presId="urn:microsoft.com/office/officeart/2005/8/layout/vList5"/>
    <dgm:cxn modelId="{59923642-7ACD-451B-915A-4B8A42F761B5}" type="presParOf" srcId="{97E86116-5978-4DAB-8DCB-045B395E50A5}" destId="{9E1E3BDA-FFBF-4D3C-A43F-FECF39948188}" srcOrd="0" destOrd="0" presId="urn:microsoft.com/office/officeart/2005/8/layout/vList5"/>
    <dgm:cxn modelId="{1EF7E297-E026-4C80-A652-6BD94D5787DD}" type="presParOf" srcId="{97E86116-5978-4DAB-8DCB-045B395E50A5}" destId="{EA14E88D-0151-4690-8823-63DF080E8B86}" srcOrd="1" destOrd="0" presId="urn:microsoft.com/office/officeart/2005/8/layout/vList5"/>
    <dgm:cxn modelId="{E2A2EDB3-346F-4E8A-B294-651F74BEE0C2}" type="presParOf" srcId="{447DDEB8-D42E-46F2-9330-04D19AE80345}" destId="{A5992FD2-C3AB-4D05-B3CC-15EEF6C4B7D7}" srcOrd="1" destOrd="0" presId="urn:microsoft.com/office/officeart/2005/8/layout/vList5"/>
    <dgm:cxn modelId="{BB3A46A0-A8AF-4C04-BF64-D3BD0C1ABE7C}" type="presParOf" srcId="{447DDEB8-D42E-46F2-9330-04D19AE80345}" destId="{5700045F-0665-4C59-84DF-0F2568A0E644}" srcOrd="2" destOrd="0" presId="urn:microsoft.com/office/officeart/2005/8/layout/vList5"/>
    <dgm:cxn modelId="{836CDD87-4F06-4182-98E8-EC9DE90AE456}" type="presParOf" srcId="{5700045F-0665-4C59-84DF-0F2568A0E644}" destId="{E8A54DD0-9F04-4440-A219-F66B791D6986}" srcOrd="0" destOrd="0" presId="urn:microsoft.com/office/officeart/2005/8/layout/vList5"/>
    <dgm:cxn modelId="{9F0C62C7-C17E-44A1-BE42-3C0B241E51DE}" type="presParOf" srcId="{5700045F-0665-4C59-84DF-0F2568A0E644}" destId="{47421298-BA6C-4497-9F82-ACA1C8E5E8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A5FB5-259D-4EBE-8EFA-9122E1B6578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F2FD-528E-4777-B85D-44198B1E65AB}">
      <dsp:nvSpPr>
        <dsp:cNvPr id="0" name=""/>
        <dsp:cNvSpPr/>
      </dsp:nvSpPr>
      <dsp:spPr>
        <a:xfrm>
          <a:off x="0" y="0"/>
          <a:ext cx="6900512" cy="152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Transnational dataset containing transactions occurring</a:t>
          </a:r>
          <a:r>
            <a:rPr lang="en-US" sz="3200" b="0" i="0" kern="1200" dirty="0"/>
            <a:t> </a:t>
          </a:r>
          <a:r>
            <a:rPr lang="en-US" sz="3200" b="1" i="0" kern="1200" dirty="0"/>
            <a:t>between 01/12/2010 and 09/12/2011</a:t>
          </a:r>
          <a:endParaRPr lang="en-US" sz="3200" b="1" kern="1200" dirty="0"/>
        </a:p>
      </dsp:txBody>
      <dsp:txXfrm>
        <a:off x="0" y="0"/>
        <a:ext cx="6900512" cy="1525719"/>
      </dsp:txXfrm>
    </dsp:sp>
    <dsp:sp modelId="{BDA5D2AC-87DF-4206-BDC2-717EE0894E15}">
      <dsp:nvSpPr>
        <dsp:cNvPr id="0" name=""/>
        <dsp:cNvSpPr/>
      </dsp:nvSpPr>
      <dsp:spPr>
        <a:xfrm>
          <a:off x="0" y="152571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7AFFF-F93A-4FD2-998B-4CD1A98FDE83}">
      <dsp:nvSpPr>
        <dsp:cNvPr id="0" name=""/>
        <dsp:cNvSpPr/>
      </dsp:nvSpPr>
      <dsp:spPr>
        <a:xfrm>
          <a:off x="0" y="1525719"/>
          <a:ext cx="6900512" cy="152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UK-based non-store online retail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Dates are invoice dates</a:t>
          </a:r>
        </a:p>
      </dsp:txBody>
      <dsp:txXfrm>
        <a:off x="0" y="1525719"/>
        <a:ext cx="6900512" cy="1525719"/>
      </dsp:txXfrm>
    </dsp:sp>
    <dsp:sp modelId="{1708964B-6131-42F8-840A-93A96B716867}">
      <dsp:nvSpPr>
        <dsp:cNvPr id="0" name=""/>
        <dsp:cNvSpPr/>
      </dsp:nvSpPr>
      <dsp:spPr>
        <a:xfrm>
          <a:off x="0" y="305143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39636-2CF4-4FA2-AC1B-57B21C23AF9C}">
      <dsp:nvSpPr>
        <dsp:cNvPr id="0" name=""/>
        <dsp:cNvSpPr/>
      </dsp:nvSpPr>
      <dsp:spPr>
        <a:xfrm>
          <a:off x="0" y="3051438"/>
          <a:ext cx="6900512" cy="152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Sells unique all-occasion gifts</a:t>
          </a:r>
        </a:p>
      </dsp:txBody>
      <dsp:txXfrm>
        <a:off x="0" y="3051438"/>
        <a:ext cx="6900512" cy="1525719"/>
      </dsp:txXfrm>
    </dsp:sp>
    <dsp:sp modelId="{DB684E26-7880-4495-9E4E-E7117F1BBA93}">
      <dsp:nvSpPr>
        <dsp:cNvPr id="0" name=""/>
        <dsp:cNvSpPr/>
      </dsp:nvSpPr>
      <dsp:spPr>
        <a:xfrm>
          <a:off x="0" y="457715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36BF-F4BF-43E1-8583-43E8A876F3B7}">
      <dsp:nvSpPr>
        <dsp:cNvPr id="0" name=""/>
        <dsp:cNvSpPr/>
      </dsp:nvSpPr>
      <dsp:spPr>
        <a:xfrm>
          <a:off x="0" y="4577158"/>
          <a:ext cx="6900512" cy="152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Many customers are wholesalers</a:t>
          </a:r>
        </a:p>
      </dsp:txBody>
      <dsp:txXfrm>
        <a:off x="0" y="4577158"/>
        <a:ext cx="6900512" cy="1525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03530-00F8-4D8D-8C79-51A0B088C5F8}">
      <dsp:nvSpPr>
        <dsp:cNvPr id="0" name=""/>
        <dsp:cNvSpPr/>
      </dsp:nvSpPr>
      <dsp:spPr>
        <a:xfrm>
          <a:off x="385058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Revenue £9,756,809</a:t>
          </a:r>
          <a:endParaRPr lang="en-US" sz="4400" kern="1200" dirty="0"/>
        </a:p>
      </dsp:txBody>
      <dsp:txXfrm>
        <a:off x="385058" y="3344"/>
        <a:ext cx="3342037" cy="2005222"/>
      </dsp:txXfrm>
    </dsp:sp>
    <dsp:sp modelId="{2B143C3D-A970-4772-81A6-C1C1E2643A8D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Total Orders 534,726</a:t>
          </a:r>
          <a:endParaRPr lang="en-US" sz="4400" kern="1200" dirty="0"/>
        </a:p>
      </dsp:txBody>
      <dsp:txXfrm>
        <a:off x="4032724" y="3344"/>
        <a:ext cx="3342037" cy="2005222"/>
      </dsp:txXfrm>
    </dsp:sp>
    <dsp:sp modelId="{4367CF95-A078-40B7-8064-A8C69D72DDD9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# of Units Ordered 5,288,855</a:t>
          </a:r>
          <a:endParaRPr lang="en-US" sz="4400" kern="1200" dirty="0"/>
        </a:p>
      </dsp:txBody>
      <dsp:txXfrm>
        <a:off x="7708965" y="3344"/>
        <a:ext cx="3342037" cy="2005222"/>
      </dsp:txXfrm>
    </dsp:sp>
    <dsp:sp modelId="{C7DAF137-4506-4AE2-A1EE-99A926D4F80A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Average Order Price £18.25</a:t>
          </a:r>
          <a:endParaRPr lang="en-US" sz="4400" kern="1200" dirty="0"/>
        </a:p>
      </dsp:txBody>
      <dsp:txXfrm>
        <a:off x="356483" y="2342770"/>
        <a:ext cx="3342037" cy="2005222"/>
      </dsp:txXfrm>
    </dsp:sp>
    <dsp:sp modelId="{F50A132C-5224-4A7F-B3AF-59C5185D7631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/>
            <a:t>Average Order Size 10 units</a:t>
          </a:r>
          <a:endParaRPr lang="en-US" sz="4400" kern="1200" dirty="0"/>
        </a:p>
      </dsp:txBody>
      <dsp:txXfrm>
        <a:off x="4032724" y="2342770"/>
        <a:ext cx="3342037" cy="2005222"/>
      </dsp:txXfrm>
    </dsp:sp>
    <dsp:sp modelId="{2905BB94-D6E5-4F43-A535-0975B0F2DBFB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# of Unique Countries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38</a:t>
          </a:r>
          <a:endParaRPr lang="en-US" sz="4000" kern="1200" dirty="0"/>
        </a:p>
      </dsp:txBody>
      <dsp:txXfrm>
        <a:off x="7708965" y="2342770"/>
        <a:ext cx="3342037" cy="2005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933B8-0F3C-4BD7-8354-9449AB8DD153}">
      <dsp:nvSpPr>
        <dsp:cNvPr id="0" name=""/>
        <dsp:cNvSpPr/>
      </dsp:nvSpPr>
      <dsp:spPr>
        <a:xfrm>
          <a:off x="0" y="329318"/>
          <a:ext cx="11407487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416560" rIns="8853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October – £1,06M in sales; 59,955 orders; Halloween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November - £1,43M in sales; 83,765 orders; Black Friday, Christmas period</a:t>
          </a:r>
        </a:p>
      </dsp:txBody>
      <dsp:txXfrm>
        <a:off x="0" y="329318"/>
        <a:ext cx="11407487" cy="1165500"/>
      </dsp:txXfrm>
    </dsp:sp>
    <dsp:sp modelId="{CB73123B-9B89-432D-A407-BF50410CDA12}">
      <dsp:nvSpPr>
        <dsp:cNvPr id="0" name=""/>
        <dsp:cNvSpPr/>
      </dsp:nvSpPr>
      <dsp:spPr>
        <a:xfrm>
          <a:off x="570374" y="34118"/>
          <a:ext cx="79852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Most successful months </a:t>
          </a:r>
        </a:p>
      </dsp:txBody>
      <dsp:txXfrm>
        <a:off x="599195" y="62939"/>
        <a:ext cx="7927598" cy="532758"/>
      </dsp:txXfrm>
    </dsp:sp>
    <dsp:sp modelId="{D6892AC4-2ADF-474E-8071-350BA39B4149}">
      <dsp:nvSpPr>
        <dsp:cNvPr id="0" name=""/>
        <dsp:cNvSpPr/>
      </dsp:nvSpPr>
      <dsp:spPr>
        <a:xfrm>
          <a:off x="0" y="1898019"/>
          <a:ext cx="1140748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416560" rIns="8853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Reason could be </a:t>
          </a:r>
          <a:r>
            <a:rPr lang="en-US" sz="2000" b="1" kern="1200" dirty="0"/>
            <a:t>wholesalers</a:t>
          </a:r>
        </a:p>
      </dsp:txBody>
      <dsp:txXfrm>
        <a:off x="0" y="1898019"/>
        <a:ext cx="11407487" cy="850500"/>
      </dsp:txXfrm>
    </dsp:sp>
    <dsp:sp modelId="{36C5180E-4DF3-4A89-8D13-4C6C10D1BE0C}">
      <dsp:nvSpPr>
        <dsp:cNvPr id="0" name=""/>
        <dsp:cNvSpPr/>
      </dsp:nvSpPr>
      <dsp:spPr>
        <a:xfrm>
          <a:off x="533611" y="1602819"/>
          <a:ext cx="10863175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Most purchases are done two weeks before holidays</a:t>
          </a:r>
        </a:p>
      </dsp:txBody>
      <dsp:txXfrm>
        <a:off x="562432" y="1631640"/>
        <a:ext cx="10805533" cy="532758"/>
      </dsp:txXfrm>
    </dsp:sp>
    <dsp:sp modelId="{3219E8E7-3646-4BAE-946A-E157583945E0}">
      <dsp:nvSpPr>
        <dsp:cNvPr id="0" name=""/>
        <dsp:cNvSpPr/>
      </dsp:nvSpPr>
      <dsp:spPr>
        <a:xfrm>
          <a:off x="0" y="3151719"/>
          <a:ext cx="11407487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5348" tIns="416560" rIns="88534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December 2010 same period </a:t>
          </a:r>
          <a:r>
            <a:rPr lang="en-US" sz="2000" b="1" kern="1200" dirty="0"/>
            <a:t>9% larger revenue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December 2010 whole period </a:t>
          </a:r>
          <a:r>
            <a:rPr lang="en-US" sz="2000" b="1" kern="1200" dirty="0"/>
            <a:t>58% of revenue achieved</a:t>
          </a:r>
        </a:p>
      </dsp:txBody>
      <dsp:txXfrm>
        <a:off x="0" y="3151719"/>
        <a:ext cx="11407487" cy="1165500"/>
      </dsp:txXfrm>
    </dsp:sp>
    <dsp:sp modelId="{DD7BDF00-4A4F-4FC0-9AE6-967B9B4ADD43}">
      <dsp:nvSpPr>
        <dsp:cNvPr id="0" name=""/>
        <dsp:cNvSpPr/>
      </dsp:nvSpPr>
      <dsp:spPr>
        <a:xfrm>
          <a:off x="545866" y="2856518"/>
          <a:ext cx="10859077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823" tIns="0" rIns="30182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December 2011 was incomplete, but could be compared to last year’s</a:t>
          </a:r>
        </a:p>
      </dsp:txBody>
      <dsp:txXfrm>
        <a:off x="574687" y="2885339"/>
        <a:ext cx="10801435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4E88D-0151-4690-8823-63DF080E8B86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85% of total revenue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92% of total orders</a:t>
          </a:r>
        </a:p>
      </dsp:txBody>
      <dsp:txXfrm rot="-5400000">
        <a:off x="3785616" y="295201"/>
        <a:ext cx="6647092" cy="1532257"/>
      </dsp:txXfrm>
    </dsp:sp>
    <dsp:sp modelId="{9E1E3BDA-FFBF-4D3C-A43F-FECF39948188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United Kingdom is largest</a:t>
          </a:r>
        </a:p>
      </dsp:txBody>
      <dsp:txXfrm>
        <a:off x="103614" y="103667"/>
        <a:ext cx="3578388" cy="1915324"/>
      </dsp:txXfrm>
    </dsp:sp>
    <dsp:sp modelId="{47421298-BA6C-4497-9F82-ACA1C8E5E84D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3% of total revenue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Placed orders in large quantities</a:t>
          </a:r>
        </a:p>
      </dsp:txBody>
      <dsp:txXfrm rot="-5400000">
        <a:off x="3785616" y="2523880"/>
        <a:ext cx="6647092" cy="1532257"/>
      </dsp:txXfrm>
    </dsp:sp>
    <dsp:sp modelId="{E8A54DD0-9F04-4440-A219-F66B791D6986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Netherlands 2</a:t>
          </a:r>
          <a:r>
            <a:rPr lang="en-US" sz="3000" kern="1200" baseline="30000"/>
            <a:t>nd</a:t>
          </a:r>
          <a:r>
            <a:rPr lang="en-US" sz="3000" kern="1200"/>
            <a:t>  revenue wise, but 5</a:t>
          </a:r>
          <a:r>
            <a:rPr lang="en-US" sz="3000" kern="1200" baseline="30000"/>
            <a:t>th</a:t>
          </a:r>
          <a:r>
            <a:rPr lang="en-US" sz="3000" kern="1200"/>
            <a:t> in terms of number of orders placed</a:t>
          </a:r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581-0400-9F91-2A65-5F88060D0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8426C-550F-3947-9134-D950DB62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3A09-55DB-D306-C117-B441DD50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7EF2-14F2-1B4E-40D0-327B718D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681-5758-4C5C-5F1C-32F80B75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A9C5-284B-B659-8F9F-A7335C23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29100-C850-DA95-482A-AB7917A4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89E6-5061-5CF1-6AE1-C5AE9B5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E43D-F51D-986D-AEA0-0C14E9D6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4F4E-8A72-7FFB-0EB7-00D875AB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D924B-F953-568F-231E-6E59CF827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65B5-8413-EDE1-3EA7-AF0B1C06F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EF70-4DA4-EC30-7AC8-05A3919F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829A-416A-8E78-A04C-24294E3F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E261-571E-27B9-A7D1-872F7BE1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3C45-FE2A-1CD3-2956-7D5BEF59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21EE-4B9A-A9DA-80D1-60B98F4A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F34C-F4BC-CC4C-9BDD-B38323C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60E5-8A17-2072-5657-63E5634D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C0E1-0C25-F622-1F67-A6526C1B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4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A22E-5D0C-E26F-E07D-9A74AF41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0E31-6849-0983-632F-BDA82067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7947-6594-5FCC-25DA-DF499DA2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53F6-5A43-D636-D61B-5C7DC125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32B2C-9B7A-2644-80BF-E9AFADD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301F-C470-44D7-31F4-35C34660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44FE-FFC4-A2FF-E793-F62674DF4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F83A-BBD6-7173-2F88-16950606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D4AC4-89C6-E306-1587-4DE0F3D8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9AC2B-AFD3-B186-1984-F323ABA1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C65B-01EC-C7F3-3965-79F5A539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8740-F163-ABA1-5749-31F5DB00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CC1F-8533-46C2-60AD-88436F6F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D4BB9-5BF7-97A6-8EDB-A0A05431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6B119-C183-A92B-E9FD-DF715022A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DC05E-0ACA-04E7-DFE3-99D309AC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8E905-1587-7E61-AC72-085BFF6A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74894-3A65-1A2C-6E06-3015AE19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E5435-79F1-1CBB-CB3C-7B568631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84F8-96EE-E70E-0140-62DCC26F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44705-ED2D-4430-4E9F-22699EAD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AE5BA-35BE-58C3-758B-40063782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28DE-DFC6-BF5A-E7AD-B0A09BC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6467F-6BA9-243E-AD7B-89251663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A9727-BB08-D5AD-E7BE-E6E5163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7C60-E26F-1FE6-0C1E-0767570A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BA2-1106-1C54-938A-9045ACC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32D-04B0-D98E-DD62-1E141912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F05D-60C9-2C22-6C88-96D60742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6212-B2E0-1BCC-6A97-32EEB9AC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23938-7191-69A6-782E-92405F82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C34C-5C47-5536-0F8D-C7DA2D5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8A67-BDCD-E0E8-EB20-B5FA85E1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803B9-72A5-9982-F577-E23B877F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D3028-F1C9-7986-028A-A0DCF12A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88BB-163B-C520-E07F-C03C886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0F2F4-5DE1-BBAB-8021-8E1AFD4D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A213-373E-E1DD-F8E2-51F715DE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9928F-A7C4-22E5-AFBE-732BCCB3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DB0BA-55E8-F1AA-739F-F3C9BA6A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F4FA-47F4-20E9-69E1-C5CC331C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F35F-6DC1-4ED8-BF6F-0FDDB72ADA9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38-4A4F-C31F-3C67-8AE00343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1C6B-2235-B568-8345-82C27D63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BD50-E6E7-4578-A1FF-FB7524A1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6C5E093A-C312-0EA9-35D0-76B3B3956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7770" r="-2" b="147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E92CF-D145-DF9B-5D32-2FC469A5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Capstone Project – Online Retail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466FB-2825-09BE-8F32-80BF512C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Marten Seer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1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C59D3-5843-9808-EE3F-A7711E7D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91845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800" dirty="0"/>
              <a:t>Top 10 Customers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31FE-C115-7F9F-EE48-5E26A66F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2634905"/>
            <a:ext cx="4543425" cy="4108795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Most of the customers from </a:t>
            </a:r>
            <a:r>
              <a:rPr lang="en-US" b="1" dirty="0"/>
              <a:t>UK</a:t>
            </a:r>
          </a:p>
          <a:p>
            <a:r>
              <a:rPr lang="en-US" dirty="0"/>
              <a:t>Top customer from Netherlands</a:t>
            </a:r>
          </a:p>
          <a:p>
            <a:pPr lvl="1"/>
            <a:r>
              <a:rPr lang="en-US" sz="2800" dirty="0"/>
              <a:t>98% of Netherlands’ sales</a:t>
            </a:r>
          </a:p>
          <a:p>
            <a:pPr lvl="1"/>
            <a:r>
              <a:rPr lang="en-US" sz="2800" dirty="0"/>
              <a:t>3% of total sales</a:t>
            </a:r>
          </a:p>
          <a:p>
            <a:r>
              <a:rPr lang="en-US" dirty="0"/>
              <a:t>Unfortunately, dataset does not provide names nor regions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D84EF-90A7-4080-194B-4407B260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6662"/>
            <a:ext cx="6903720" cy="450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3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37FD9-1B40-7C08-752C-31DC5116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400" dirty="0"/>
              <a:t>Customers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E2C9-C6AD-5AAA-8218-949B2AE0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400" dirty="0"/>
              <a:t>RFM Analysis </a:t>
            </a:r>
          </a:p>
          <a:p>
            <a:pPr lvl="1"/>
            <a:r>
              <a:rPr lang="en-US" dirty="0"/>
              <a:t>Champions were most valuable</a:t>
            </a:r>
          </a:p>
          <a:p>
            <a:pPr lvl="2"/>
            <a:r>
              <a:rPr lang="en-US" sz="2400" dirty="0"/>
              <a:t>Largest segment – 22% of customers</a:t>
            </a:r>
          </a:p>
          <a:p>
            <a:pPr lvl="1"/>
            <a:r>
              <a:rPr lang="en-US" dirty="0"/>
              <a:t>Potential segments to become loyal customers</a:t>
            </a:r>
          </a:p>
          <a:p>
            <a:pPr lvl="2"/>
            <a:r>
              <a:rPr lang="en-US" sz="2400" dirty="0"/>
              <a:t>“At Risk”, “Can’t Lose Them”, “Customers Needing Attention”</a:t>
            </a:r>
          </a:p>
          <a:p>
            <a:pPr lvl="3"/>
            <a:r>
              <a:rPr lang="en-US" sz="2400" dirty="0"/>
              <a:t>Large segments, high average monetary</a:t>
            </a:r>
          </a:p>
          <a:p>
            <a:pPr lvl="2"/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53631-532D-9B2F-1837-B4CCE668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90365"/>
            <a:ext cx="6903720" cy="4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0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5679F-A647-ADEF-DB58-FEE0506D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8D7D-127B-B14C-2094-CCB75F2B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Focus on international sales</a:t>
            </a:r>
          </a:p>
          <a:p>
            <a:pPr lvl="1"/>
            <a:r>
              <a:rPr lang="en-US" sz="2800" dirty="0"/>
              <a:t>Countries near UK generate higher revenue</a:t>
            </a:r>
          </a:p>
          <a:p>
            <a:pPr lvl="1"/>
            <a:r>
              <a:rPr lang="en-US" sz="2800" dirty="0"/>
              <a:t>Can be sold to anyone</a:t>
            </a:r>
          </a:p>
          <a:p>
            <a:pPr lvl="1"/>
            <a:r>
              <a:rPr lang="en-US" sz="2800" dirty="0"/>
              <a:t>Potentially tap into a larger customer base, increase the revenue (France, Germany)</a:t>
            </a:r>
          </a:p>
          <a:p>
            <a:pPr lvl="1"/>
            <a:r>
              <a:rPr lang="en-US" sz="2800" dirty="0"/>
              <a:t>Right payment methods</a:t>
            </a:r>
          </a:p>
          <a:p>
            <a:pPr lvl="2"/>
            <a:r>
              <a:rPr lang="en-US" sz="2800" b="1" dirty="0"/>
              <a:t>50% of customers </a:t>
            </a:r>
            <a:r>
              <a:rPr lang="en-US" sz="2800" dirty="0"/>
              <a:t>are likely to abandon their shopping cart when they don’t see familiar payment method</a:t>
            </a:r>
          </a:p>
          <a:p>
            <a:pPr lvl="1"/>
            <a:r>
              <a:rPr lang="en-US" sz="2800" dirty="0"/>
              <a:t>Language of country </a:t>
            </a:r>
          </a:p>
          <a:p>
            <a:pPr lvl="2"/>
            <a:r>
              <a:rPr lang="en-US" sz="2800" b="1" dirty="0"/>
              <a:t>55% of customers </a:t>
            </a:r>
            <a:r>
              <a:rPr lang="en-US" sz="2800" dirty="0"/>
              <a:t>prefer to buy in their own language</a:t>
            </a:r>
          </a:p>
          <a:p>
            <a:pPr lvl="1"/>
            <a:r>
              <a:rPr lang="en-US" sz="2800" dirty="0"/>
              <a:t>Penetration pricing</a:t>
            </a:r>
          </a:p>
        </p:txBody>
      </p:sp>
    </p:spTree>
    <p:extLst>
      <p:ext uri="{BB962C8B-B14F-4D97-AF65-F5344CB8AC3E}">
        <p14:creationId xmlns:p14="http://schemas.microsoft.com/office/powerpoint/2010/main" val="163583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0D3F-93B5-A704-A89B-DEDB7C9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FA9-D58E-A015-1BCD-67F6E126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For retaining customers there are </a:t>
            </a:r>
            <a:r>
              <a:rPr lang="en-US" b="1" dirty="0"/>
              <a:t>two approaches</a:t>
            </a:r>
          </a:p>
          <a:p>
            <a:pPr lvl="1"/>
            <a:r>
              <a:rPr lang="en-US" sz="2800" b="1" dirty="0"/>
              <a:t>Revenue focused </a:t>
            </a:r>
            <a:r>
              <a:rPr lang="en-US" sz="2800" dirty="0"/>
              <a:t>– Focus on Champions only</a:t>
            </a:r>
          </a:p>
          <a:p>
            <a:pPr lvl="2"/>
            <a:r>
              <a:rPr lang="en-US" sz="2800" dirty="0"/>
              <a:t>Personalized offers</a:t>
            </a:r>
          </a:p>
          <a:p>
            <a:pPr lvl="2"/>
            <a:r>
              <a:rPr lang="en-US" sz="2800" dirty="0"/>
              <a:t>Price skimming or premium pricing strategy</a:t>
            </a:r>
          </a:p>
          <a:p>
            <a:pPr lvl="1"/>
            <a:r>
              <a:rPr lang="en-US" sz="2800" b="1" dirty="0"/>
              <a:t>Acquiring new customers </a:t>
            </a:r>
          </a:p>
          <a:p>
            <a:pPr lvl="2"/>
            <a:r>
              <a:rPr lang="en-US" sz="2800" dirty="0"/>
              <a:t>Bundle pricing</a:t>
            </a:r>
          </a:p>
          <a:p>
            <a:pPr lvl="2"/>
            <a:r>
              <a:rPr lang="en-US" sz="2800" dirty="0"/>
              <a:t>Competitive pricing to acquire from competitor</a:t>
            </a:r>
          </a:p>
        </p:txBody>
      </p:sp>
    </p:spTree>
    <p:extLst>
      <p:ext uri="{BB962C8B-B14F-4D97-AF65-F5344CB8AC3E}">
        <p14:creationId xmlns:p14="http://schemas.microsoft.com/office/powerpoint/2010/main" val="74447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0D3F-93B5-A704-A89B-DEDB7C9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FA9-D58E-A015-1BCD-67F6E126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Focus on </a:t>
            </a:r>
            <a:r>
              <a:rPr lang="en-US" sz="2800" b="1" dirty="0"/>
              <a:t>top 500 products </a:t>
            </a:r>
            <a:r>
              <a:rPr lang="en-US" sz="2800" dirty="0"/>
              <a:t>which produce the majority of revenue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Save money on poorly performing products by narrowing product/color selection	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 behind the reason why they are not performing well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People can’t find those products on their website?</a:t>
            </a:r>
          </a:p>
        </p:txBody>
      </p:sp>
    </p:spTree>
    <p:extLst>
      <p:ext uri="{BB962C8B-B14F-4D97-AF65-F5344CB8AC3E}">
        <p14:creationId xmlns:p14="http://schemas.microsoft.com/office/powerpoint/2010/main" val="2480946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C767F-A79F-ABD8-9B0C-B5258FE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1723-66F3-B125-3F1F-3A22B3D0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Three weeks before the bigger holidays are the busiest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Two weeks before the smaller holidays are the busiest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Inventory needs to be stocked up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Campaigns need to be launched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Distribution by month, by week and by day can help to optimize store’s operations</a:t>
            </a:r>
          </a:p>
        </p:txBody>
      </p:sp>
    </p:spTree>
    <p:extLst>
      <p:ext uri="{BB962C8B-B14F-4D97-AF65-F5344CB8AC3E}">
        <p14:creationId xmlns:p14="http://schemas.microsoft.com/office/powerpoint/2010/main" val="243241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8234-C545-3C81-AD20-B6818194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49130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BAA77-0D83-F4C4-D75F-0BCF37F3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E716B-9E93-177A-2610-2C99A192C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20980"/>
              </p:ext>
            </p:extLst>
          </p:nvPr>
        </p:nvGraphicFramePr>
        <p:xfrm>
          <a:off x="4648018" y="640822"/>
          <a:ext cx="6900512" cy="610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33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F90A-2834-B675-5A17-058F3978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2400" dirty="0"/>
              <a:t>Key Performance Indicators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0CFEB-763E-D7C3-277F-268B4949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905331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72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34A8-5F87-E693-BBA3-FC591726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Distribution of Sales per Month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CD57C7-CD17-A900-F633-61B40D44F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384420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59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7B6EF5-2133-C096-C11C-E063B08E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dirty="0"/>
              <a:t>Monthly Sales Trend</a:t>
            </a:r>
          </a:p>
          <a:p>
            <a:pPr lvl="1"/>
            <a:r>
              <a:rPr lang="en-US" sz="2800" dirty="0"/>
              <a:t>Seasonality can be suspected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3F6DE-2EF8-1729-B715-47BE71D0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" y="2123128"/>
            <a:ext cx="11459496" cy="40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0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CE9D288-A2EE-CA7A-929A-A972F893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825AA-34CA-87B7-D44D-C40EB485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Countries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3D8E571-026A-9ECA-901C-E6E45281E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025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68121-02D2-567B-ED6E-542B9186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Countries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127544-50E7-E04E-5D6A-3EC247B10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159" y="2446401"/>
            <a:ext cx="5470501" cy="380199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EC6059-9FB7-F3A6-0A8C-A6AAB3B75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6819" y="2446401"/>
            <a:ext cx="5122022" cy="3647500"/>
          </a:xfrm>
        </p:spPr>
      </p:pic>
    </p:spTree>
    <p:extLst>
      <p:ext uri="{BB962C8B-B14F-4D97-AF65-F5344CB8AC3E}">
        <p14:creationId xmlns:p14="http://schemas.microsoft.com/office/powerpoint/2010/main" val="161755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37FD9-1B40-7C08-752C-31DC5116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Pareto Chart for Products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E2C9-C6AD-5AAA-8218-949B2AE0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42875"/>
            <a:ext cx="6894576" cy="243545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Pareto Principle 80/20 did not work</a:t>
            </a:r>
          </a:p>
          <a:p>
            <a:pPr lvl="1"/>
            <a:r>
              <a:rPr lang="en-US" sz="1600" b="1" dirty="0"/>
              <a:t>12.6% of products = 80% of revenue</a:t>
            </a:r>
          </a:p>
          <a:p>
            <a:pPr lvl="1"/>
            <a:r>
              <a:rPr lang="en-US" sz="1600" dirty="0"/>
              <a:t>Top 500 products</a:t>
            </a:r>
          </a:p>
          <a:p>
            <a:pPr lvl="2"/>
            <a:r>
              <a:rPr lang="en-US" sz="1600" b="1" dirty="0"/>
              <a:t>Focus on only these – showcase them more prominently</a:t>
            </a:r>
          </a:p>
          <a:p>
            <a:pPr lvl="1"/>
            <a:r>
              <a:rPr lang="en-US" sz="1600" dirty="0"/>
              <a:t>Majority of products are not interesting – </a:t>
            </a:r>
            <a:r>
              <a:rPr lang="en-US" sz="1600" b="1" dirty="0"/>
              <a:t>could be removed</a:t>
            </a:r>
          </a:p>
          <a:p>
            <a:pPr lvl="2"/>
            <a:r>
              <a:rPr lang="en-US" sz="1600" dirty="0"/>
              <a:t>Color selection could be moved</a:t>
            </a:r>
          </a:p>
          <a:p>
            <a:pPr lvl="2"/>
            <a:r>
              <a:rPr lang="en-US" sz="1600" b="1" dirty="0"/>
              <a:t>Save money on operations and warehousing</a:t>
            </a:r>
          </a:p>
          <a:p>
            <a:pPr lvl="2"/>
            <a:r>
              <a:rPr lang="en-US" sz="1600" dirty="0"/>
              <a:t>Problem could be website – people can’t find these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B5070-C1C8-CB01-A652-B9AC2FD6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78332"/>
            <a:ext cx="10917936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8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A63C1-0F61-9AA3-8E5E-EE5D1397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2000" dirty="0"/>
              <a:t>Best Performing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262CAD-0192-793E-5321-8CDE2FE1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dirty="0"/>
              <a:t>Average price </a:t>
            </a:r>
            <a:r>
              <a:rPr lang="en-US" dirty="0">
                <a:effectLst/>
                <a:ea typeface="Calibri" panose="020F0502020204030204" pitchFamily="34" charset="0"/>
              </a:rPr>
              <a:t>£3.28</a:t>
            </a:r>
          </a:p>
          <a:p>
            <a:r>
              <a:rPr lang="en-US" dirty="0"/>
              <a:t>Cake stand - 2% of total revenue</a:t>
            </a:r>
          </a:p>
          <a:p>
            <a:r>
              <a:rPr lang="en-US" dirty="0"/>
              <a:t>Top 10 produce 9% of total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606E0-E57A-FBCB-BF1A-4BF72214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2478510"/>
            <a:ext cx="7717161" cy="437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542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Capstone Project – Online Retail Analysis</vt:lpstr>
      <vt:lpstr>Introduction </vt:lpstr>
      <vt:lpstr>Key Performance Indicators</vt:lpstr>
      <vt:lpstr>Distribution of Sales per Month</vt:lpstr>
      <vt:lpstr>PowerPoint Presentation</vt:lpstr>
      <vt:lpstr>Countries</vt:lpstr>
      <vt:lpstr>Countries</vt:lpstr>
      <vt:lpstr>Pareto Chart for Products</vt:lpstr>
      <vt:lpstr>Best Performing Products</vt:lpstr>
      <vt:lpstr>Top 10 Customers</vt:lpstr>
      <vt:lpstr>Customers</vt:lpstr>
      <vt:lpstr>Recommendations</vt:lpstr>
      <vt:lpstr>Recommendations</vt:lpstr>
      <vt:lpstr>Recommendations</vt:lpstr>
      <vt:lpstr>Recommendations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Online Retail Analysis</dc:title>
  <dc:creator>Marten Seer</dc:creator>
  <cp:lastModifiedBy>Marten Seer</cp:lastModifiedBy>
  <cp:revision>5</cp:revision>
  <dcterms:created xsi:type="dcterms:W3CDTF">2022-12-28T10:25:36Z</dcterms:created>
  <dcterms:modified xsi:type="dcterms:W3CDTF">2023-01-02T12:56:25Z</dcterms:modified>
</cp:coreProperties>
</file>