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5" r:id="rId3"/>
    <p:sldMasterId id="2147483690" r:id="rId4"/>
  </p:sldMasterIdLst>
  <p:notesMasterIdLst>
    <p:notesMasterId r:id="rId17"/>
  </p:notesMasterIdLst>
  <p:handoutMasterIdLst>
    <p:handoutMasterId r:id="rId18"/>
  </p:handoutMasterIdLst>
  <p:sldIdLst>
    <p:sldId id="293" r:id="rId5"/>
    <p:sldId id="309" r:id="rId6"/>
    <p:sldId id="316" r:id="rId7"/>
    <p:sldId id="314" r:id="rId8"/>
    <p:sldId id="312" r:id="rId9"/>
    <p:sldId id="313" r:id="rId10"/>
    <p:sldId id="310" r:id="rId11"/>
    <p:sldId id="315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19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E6E1"/>
    <a:srgbClr val="FFCCCC"/>
    <a:srgbClr val="D8D8D8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D5D63-FA16-42D4-8E8E-04AD026E21A9}" v="74" dt="2019-05-03T07:43:31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08" autoAdjust="0"/>
  </p:normalViewPr>
  <p:slideViewPr>
    <p:cSldViewPr>
      <p:cViewPr varScale="1">
        <p:scale>
          <a:sx n="110" d="100"/>
          <a:sy n="110" d="100"/>
        </p:scale>
        <p:origin x="630" y="114"/>
      </p:cViewPr>
      <p:guideLst>
        <p:guide pos="5019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4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5725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1" cap="all" baseline="0">
                <a:solidFill>
                  <a:schemeClr val="tx1"/>
                </a:solidFill>
                <a:latin typeface="+mn-lt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1" cap="all" baseline="0">
                <a:solidFill>
                  <a:schemeClr val="tx1"/>
                </a:solidFill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4pPr>
            <a:lvl5pPr marL="55561" indent="0">
              <a:lnSpc>
                <a:spcPct val="80000"/>
              </a:lnSpc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266700"/>
            <a:ext cx="2857501" cy="6438900"/>
          </a:xfrm>
        </p:spPr>
        <p:txBody>
          <a:bodyPr/>
          <a:lstStyle>
            <a:lvl1pPr marL="0" indent="0">
              <a:defRPr sz="2800" b="1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2017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1" spc="-200" baseline="0">
                <a:latin typeface="+mj-lt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1" cap="all" spc="-150" baseline="0">
                <a:latin typeface="+mj-lt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1" cap="all" baseline="0">
                <a:latin typeface="+mj-lt"/>
              </a:defRPr>
            </a:lvl3pPr>
            <a:lvl4pPr marL="55561" indent="0">
              <a:lnSpc>
                <a:spcPct val="80000"/>
              </a:lnSpc>
              <a:buNone/>
              <a:defRPr sz="3000" b="1" cap="all" baseline="0">
                <a:latin typeface="+mj-lt"/>
              </a:defRPr>
            </a:lvl4pPr>
            <a:lvl5pPr marL="55561" indent="0">
              <a:lnSpc>
                <a:spcPct val="80000"/>
              </a:lnSpc>
              <a:buNone/>
              <a:defRPr sz="2000" b="1" cap="all" baseline="0">
                <a:latin typeface="+mj-lt"/>
              </a:defRPr>
            </a:lvl5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11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1" spc="-200" baseline="0">
                <a:solidFill>
                  <a:schemeClr val="bg1"/>
                </a:solidFill>
                <a:latin typeface="+mn-lt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1" cap="all" spc="-150" baseline="0">
                <a:solidFill>
                  <a:schemeClr val="bg1"/>
                </a:solidFill>
                <a:latin typeface="+mn-lt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1" cap="all" baseline="0">
                <a:solidFill>
                  <a:schemeClr val="bg1"/>
                </a:solidFill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3000" b="1" cap="all" baseline="0">
                <a:solidFill>
                  <a:schemeClr val="bg1"/>
                </a:solidFill>
                <a:latin typeface="+mn-lt"/>
              </a:defRPr>
            </a:lvl4pPr>
            <a:lvl5pPr marL="55561" indent="0">
              <a:lnSpc>
                <a:spcPct val="80000"/>
              </a:lnSpc>
              <a:buNone/>
              <a:defRPr sz="2000" b="1" cap="all" baseline="0">
                <a:solidFill>
                  <a:schemeClr val="bg1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5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1" spc="-150" baseline="0">
                <a:latin typeface="+mn-lt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1" cap="all" baseline="0">
                <a:latin typeface="+mn-lt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1" cap="all" baseline="0"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2500" b="1" cap="all" baseline="0">
                <a:latin typeface="+mn-lt"/>
              </a:defRPr>
            </a:lvl4pPr>
            <a:lvl5pPr marL="55561" indent="0">
              <a:lnSpc>
                <a:spcPct val="85000"/>
              </a:lnSpc>
              <a:buNone/>
              <a:defRPr sz="1600" b="1" cap="all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1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1" cap="all" baseline="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1" cap="all" baseline="0">
                <a:solidFill>
                  <a:schemeClr val="bg1"/>
                </a:solidFill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2500" b="1" cap="all" baseline="0">
                <a:solidFill>
                  <a:schemeClr val="bg1"/>
                </a:solidFill>
                <a:latin typeface="+mn-lt"/>
              </a:defRPr>
            </a:lvl4pPr>
            <a:lvl5pPr marL="55561" indent="0">
              <a:lnSpc>
                <a:spcPct val="85000"/>
              </a:lnSpc>
              <a:buNone/>
              <a:defRPr sz="1600" b="1" cap="all" baseline="0">
                <a:solidFill>
                  <a:schemeClr val="bg1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="1">
                <a:solidFill>
                  <a:schemeClr val="bg1"/>
                </a:solidFill>
                <a:latin typeface="+mn-lt"/>
              </a:defRPr>
            </a:lvl7pPr>
            <a:lvl8pPr>
              <a:defRPr>
                <a:solidFill>
                  <a:schemeClr val="bg1"/>
                </a:solidFill>
                <a:latin typeface="+mn-lt"/>
              </a:defRPr>
            </a:lvl8pPr>
            <a:lvl9pPr>
              <a:defRPr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800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7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1" baseline="0">
                <a:solidFill>
                  <a:schemeClr val="bg1"/>
                </a:solidFill>
                <a:latin typeface="+mn-lt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1" cap="all" baseline="0">
                <a:solidFill>
                  <a:schemeClr val="bg1"/>
                </a:solidFill>
                <a:latin typeface="+mn-lt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n-lt"/>
              </a:defRPr>
            </a:lvl3pPr>
            <a:lvl4pPr marL="55561" indent="0">
              <a:lnSpc>
                <a:spcPct val="80000"/>
              </a:lnSpc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4pPr>
            <a:lvl5pPr marL="55561" indent="0">
              <a:lnSpc>
                <a:spcPct val="80000"/>
              </a:lnSpc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1">
                <a:solidFill>
                  <a:schemeClr val="accent6"/>
                </a:solidFill>
                <a:latin typeface="+mn-lt"/>
              </a:defRPr>
            </a:lvl1pPr>
            <a:lvl2pPr marL="0" indent="0">
              <a:spcAft>
                <a:spcPts val="0"/>
              </a:spcAft>
              <a:defRPr sz="22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61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Master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defRPr sz="1800" b="1" baseline="0">
                <a:solidFill>
                  <a:schemeClr val="accent5"/>
                </a:solidFill>
                <a:latin typeface="+mn-lt"/>
              </a:defRPr>
            </a:lvl1pPr>
            <a:lvl2pPr marL="0" indent="0">
              <a:lnSpc>
                <a:spcPct val="75000"/>
              </a:lnSpc>
              <a:spcAft>
                <a:spcPts val="0"/>
              </a:spcAft>
              <a:defRPr sz="2400" b="1" cap="all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defRPr sz="1600" b="1" cap="all" baseline="0">
                <a:solidFill>
                  <a:schemeClr val="accent5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buNone/>
              <a:defRPr sz="1400" b="1" cap="all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buNone/>
              <a:defRPr sz="1100" b="1" cap="all" baseline="0">
                <a:solidFill>
                  <a:schemeClr val="accent5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1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defRPr sz="220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92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1" cap="all" baseline="0">
                <a:latin typeface="+mj-lt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461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1" cap="all" baseline="0">
                <a:latin typeface="+mj-lt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/>
          </p:nvPr>
        </p:nvSpPr>
        <p:spPr>
          <a:xfrm>
            <a:off x="6103621" y="1828804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1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06" r:id="rId3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0" r:id="rId2"/>
    <p:sldLayoutId id="2147483701" r:id="rId3"/>
    <p:sldLayoutId id="2147483680" r:id="rId4"/>
    <p:sldLayoutId id="2147483707" r:id="rId5"/>
    <p:sldLayoutId id="2147483702" r:id="rId6"/>
    <p:sldLayoutId id="2147483664" r:id="rId7"/>
    <p:sldLayoutId id="2147483670" r:id="rId8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76401"/>
            <a:ext cx="11430000" cy="4842607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1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Graphik" panose="02010609060101010101" pitchFamily="49" charset="-122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3" r:id="rId3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colors.asp" TargetMode="External"/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95.88.55.16/" TargetMode="External"/><Relationship Id="rId2" Type="http://schemas.openxmlformats.org/officeDocument/2006/relationships/hyperlink" Target="http://www.vg.n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-177745986.jpg"/>
          <p:cNvPicPr>
            <a:picLocks noChangeAspect="1"/>
          </p:cNvPicPr>
          <p:nvPr/>
        </p:nvPicPr>
        <p:blipFill rotWithShape="1">
          <a:blip r:embed="rId3" cstate="print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1" y="4845079"/>
            <a:ext cx="3889207" cy="9632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6600" b="1" cap="all" dirty="0">
                <a:solidFill>
                  <a:schemeClr val="bg1"/>
                </a:solidFill>
                <a:ea typeface="+mj-ea"/>
                <a:cs typeface="+mj-cs"/>
              </a:rPr>
              <a:t>In Tec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0159341" y="399112"/>
            <a:ext cx="1664208" cy="446694"/>
            <a:chOff x="9638475" y="1219200"/>
            <a:chExt cx="1389888" cy="37306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6"/>
          <p:cNvSpPr>
            <a:spLocks noChangeAspect="1"/>
          </p:cNvSpPr>
          <p:nvPr/>
        </p:nvSpPr>
        <p:spPr bwMode="auto">
          <a:xfrm>
            <a:off x="0" y="2247900"/>
            <a:ext cx="5315709" cy="5504688"/>
          </a:xfrm>
          <a:custGeom>
            <a:avLst/>
            <a:gdLst>
              <a:gd name="T0" fmla="*/ 0 w 872"/>
              <a:gd name="T1" fmla="*/ 0 h 903"/>
              <a:gd name="T2" fmla="*/ 0 w 872"/>
              <a:gd name="T3" fmla="*/ 197 h 903"/>
              <a:gd name="T4" fmla="*/ 629 w 872"/>
              <a:gd name="T5" fmla="*/ 451 h 903"/>
              <a:gd name="T6" fmla="*/ 0 w 872"/>
              <a:gd name="T7" fmla="*/ 706 h 903"/>
              <a:gd name="T8" fmla="*/ 0 w 872"/>
              <a:gd name="T9" fmla="*/ 903 h 903"/>
              <a:gd name="T10" fmla="*/ 872 w 872"/>
              <a:gd name="T11" fmla="*/ 550 h 903"/>
              <a:gd name="T12" fmla="*/ 872 w 872"/>
              <a:gd name="T13" fmla="*/ 353 h 903"/>
              <a:gd name="T14" fmla="*/ 0 w 872"/>
              <a:gd name="T15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2" h="903">
                <a:moveTo>
                  <a:pt x="0" y="0"/>
                </a:moveTo>
                <a:lnTo>
                  <a:pt x="0" y="197"/>
                </a:lnTo>
                <a:lnTo>
                  <a:pt x="629" y="451"/>
                </a:lnTo>
                <a:lnTo>
                  <a:pt x="0" y="706"/>
                </a:lnTo>
                <a:lnTo>
                  <a:pt x="0" y="903"/>
                </a:lnTo>
                <a:lnTo>
                  <a:pt x="872" y="550"/>
                </a:lnTo>
                <a:lnTo>
                  <a:pt x="872" y="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6000">
                <a:srgbClr val="8D001D"/>
              </a:gs>
              <a:gs pos="97000">
                <a:srgbClr val="FF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" y="3762401"/>
            <a:ext cx="6934200" cy="1050471"/>
          </a:xfrm>
        </p:spPr>
        <p:txBody>
          <a:bodyPr/>
          <a:lstStyle/>
          <a:p>
            <a:r>
              <a:rPr lang="en-US" sz="11500" dirty="0"/>
              <a:t>Girls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99656" y="4741555"/>
            <a:ext cx="5981700" cy="1066800"/>
          </a:xfrm>
        </p:spPr>
        <p:txBody>
          <a:bodyPr/>
          <a:lstStyle/>
          <a:p>
            <a:r>
              <a:rPr lang="en-US" sz="66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063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5D205-70FB-4BFA-8377-30B58697FC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14FAC-5266-4555-868F-05377E1861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AA7FA12-C1A0-4B95-9692-05E7690B6BC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2857501" cy="4689475"/>
          </a:xfrm>
        </p:spPr>
        <p:txBody>
          <a:bodyPr/>
          <a:lstStyle/>
          <a:p>
            <a:r>
              <a:rPr lang="nb-NO" dirty="0"/>
              <a:t>Server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Python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app.py</a:t>
            </a:r>
          </a:p>
          <a:p>
            <a:endParaRPr lang="nb-NO" b="0" dirty="0"/>
          </a:p>
          <a:p>
            <a:endParaRPr lang="nb-NO" b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4C750FE-A06B-406A-91FD-82171CDB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Vår nettside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28DA2A2-33B8-42AA-8004-B3BF88E010D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248765" y="1828802"/>
            <a:ext cx="2847234" cy="4689475"/>
          </a:xfrm>
        </p:spPr>
        <p:txBody>
          <a:bodyPr/>
          <a:lstStyle/>
          <a:p>
            <a:r>
              <a:rPr lang="nb-NO" dirty="0"/>
              <a:t>Innhold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HTML5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home.html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CFAEB36-B90E-4829-9FE9-156CE79BC646}"/>
              </a:ext>
            </a:extLst>
          </p:cNvPr>
          <p:cNvSpPr txBox="1">
            <a:spLocks/>
          </p:cNvSpPr>
          <p:nvPr/>
        </p:nvSpPr>
        <p:spPr>
          <a:xfrm>
            <a:off x="6096002" y="1828802"/>
            <a:ext cx="2857499" cy="4689475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789A3381-D132-417F-90DA-33A9EA676872}"/>
              </a:ext>
            </a:extLst>
          </p:cNvPr>
          <p:cNvSpPr txBox="1">
            <a:spLocks/>
          </p:cNvSpPr>
          <p:nvPr/>
        </p:nvSpPr>
        <p:spPr>
          <a:xfrm>
            <a:off x="6108861" y="1828802"/>
            <a:ext cx="2847234" cy="4689475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Utseende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CSS3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styles.css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765BBDEA-BA1C-4586-8DD1-49A4CB43559C}"/>
              </a:ext>
            </a:extLst>
          </p:cNvPr>
          <p:cNvSpPr txBox="1">
            <a:spLocks/>
          </p:cNvSpPr>
          <p:nvPr/>
        </p:nvSpPr>
        <p:spPr>
          <a:xfrm>
            <a:off x="8963764" y="1844824"/>
            <a:ext cx="2847234" cy="4689475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Logikk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Javascript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logikk.js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ED6C3A-865E-49A7-A5FA-841960AE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573016"/>
            <a:ext cx="1700808" cy="17008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0BFBF3-FF4A-45CA-886F-D40C04B2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06" y="3472313"/>
            <a:ext cx="1902214" cy="19022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685E757-A6DE-4F56-B7D7-CA2B827AC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254" y="3429000"/>
            <a:ext cx="1478682" cy="21328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90E3FC-181F-4AB1-B14A-157A49B1B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894" y="3774422"/>
            <a:ext cx="1600105" cy="16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5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3AF16-1D28-487F-95B3-F0341D691E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12761" indent="-457200">
              <a:buAutoNum type="arabicPeriod"/>
            </a:pPr>
            <a:r>
              <a:rPr lang="nb-NO" dirty="0"/>
              <a:t>Gjør følgende endringer i nettsiden</a:t>
            </a:r>
          </a:p>
          <a:p>
            <a:pPr marL="742944" lvl="1" indent="-457200">
              <a:buFont typeface="+mj-lt"/>
              <a:buAutoNum type="alphaLcParenR"/>
            </a:pPr>
            <a:r>
              <a:rPr lang="nb-NO" dirty="0"/>
              <a:t>Bytt navn på nettsiden fra «Min Side» </a:t>
            </a:r>
            <a:br>
              <a:rPr lang="nb-NO" dirty="0"/>
            </a:br>
            <a:r>
              <a:rPr lang="nb-NO" sz="1600" dirty="0"/>
              <a:t>(tips: endre linje 20 i home.html)</a:t>
            </a:r>
          </a:p>
          <a:p>
            <a:pPr marL="742944" lvl="1" indent="-457200">
              <a:buFont typeface="+mj-lt"/>
              <a:buAutoNum type="alphaLcParenR"/>
            </a:pPr>
            <a:r>
              <a:rPr lang="nb-NO" dirty="0"/>
              <a:t>Endre bakgrunnsfarge på elementet &lt;header&gt;</a:t>
            </a:r>
            <a:br>
              <a:rPr lang="nb-NO" dirty="0"/>
            </a:br>
            <a:r>
              <a:rPr lang="nb-NO" sz="1600" dirty="0"/>
              <a:t>(tips: endre linje 22 i styles.html)</a:t>
            </a:r>
          </a:p>
          <a:p>
            <a:pPr marL="742944" lvl="1" indent="-457200">
              <a:buFont typeface="+mj-lt"/>
              <a:buAutoNum type="alphaLcParenR"/>
            </a:pPr>
            <a:r>
              <a:rPr lang="nb-NO" dirty="0"/>
              <a:t>Endre bildene som vises</a:t>
            </a:r>
            <a:br>
              <a:rPr lang="nb-NO" dirty="0"/>
            </a:br>
            <a:r>
              <a:rPr lang="nb-NO" sz="1600" dirty="0"/>
              <a:t>(tips: endre linje 70 i home.html og linje 3, 4, og 6 i logikk.js)</a:t>
            </a:r>
          </a:p>
          <a:p>
            <a:pPr marL="512761" indent="-457200">
              <a:buFont typeface="+mj-lt"/>
              <a:buAutoNum type="arabicPeriod"/>
            </a:pPr>
            <a:r>
              <a:rPr lang="nb-NO" dirty="0"/>
              <a:t>La egen nettside: Velg ett av punktene</a:t>
            </a:r>
          </a:p>
          <a:p>
            <a:pPr marL="742944" lvl="1" indent="-457200">
              <a:buFont typeface="+mj-lt"/>
              <a:buAutoNum type="alphaLcParenR"/>
            </a:pPr>
            <a:r>
              <a:rPr lang="nb-NO" dirty="0"/>
              <a:t>Endre «home.html»</a:t>
            </a:r>
          </a:p>
          <a:p>
            <a:pPr marL="742944" lvl="1" indent="-457200">
              <a:buFont typeface="+mj-lt"/>
              <a:buAutoNum type="alphaLcParenR"/>
            </a:pPr>
            <a:r>
              <a:rPr lang="nb-NO" dirty="0"/>
              <a:t>Starte med «blanke ark» på side2.html</a:t>
            </a:r>
          </a:p>
          <a:p>
            <a:pPr marL="742944" lvl="1" indent="-457200">
              <a:buFont typeface="+mj-lt"/>
              <a:buAutoNum type="alphaLcParenR"/>
            </a:pPr>
            <a:r>
              <a:rPr lang="nb-NO" dirty="0"/>
              <a:t>Lage en helt ny side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B89E77-9EFC-4805-9677-7A8BBFAC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531065-93D2-46EA-B55B-F1BA7BA8B39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114F9-0C0E-4A06-A66E-9438B9EF790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1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F7FBCE-93BE-48F4-B0B8-25B2241F6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36005-4399-49BB-9F67-59B9DFAC93D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8E24A-0DF8-4419-B1DB-C71D40148AC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nb-NO" dirty="0"/>
              <a:t>Forskjellige HTML-elementer</a:t>
            </a:r>
          </a:p>
          <a:p>
            <a:r>
              <a:rPr lang="nb-NO" dirty="0">
                <a:hlinkClick r:id="rId2"/>
              </a:rPr>
              <a:t>https://www.w3schools.com/tags/</a:t>
            </a:r>
            <a:endParaRPr lang="nb-NO" dirty="0"/>
          </a:p>
          <a:p>
            <a:endParaRPr lang="nb-NO" dirty="0"/>
          </a:p>
          <a:p>
            <a:r>
              <a:rPr lang="nb-NO" dirty="0"/>
              <a:t>Forskjellige CSS-farger</a:t>
            </a:r>
          </a:p>
          <a:p>
            <a:r>
              <a:rPr lang="nb-NO" dirty="0">
                <a:hlinkClick r:id="rId3"/>
              </a:rPr>
              <a:t>https://www.w3schools.com/cssref/css_colors.asp</a:t>
            </a:r>
            <a:endParaRPr lang="nb-NO" dirty="0"/>
          </a:p>
          <a:p>
            <a:br>
              <a:rPr lang="nb-NO" dirty="0"/>
            </a:br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47C0A1-339B-4C8A-86E9-A86BA655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Ressurser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E023D-B9C2-4EE2-B533-91C03070811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71501"/>
            <a:ext cx="6723112" cy="4991100"/>
          </a:xfrm>
        </p:spPr>
        <p:txBody>
          <a:bodyPr/>
          <a:lstStyle/>
          <a:p>
            <a:r>
              <a:rPr lang="en-US" dirty="0" err="1"/>
              <a:t>Kode-Oppgave</a:t>
            </a:r>
            <a:r>
              <a:rPr lang="en-US" dirty="0"/>
              <a:t>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enkel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 err="1">
                <a:solidFill>
                  <a:schemeClr val="accent5"/>
                </a:solidFill>
              </a:rPr>
              <a:t>Nettside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E65F04-F884-4A32-BD84-002D22AEB9A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Svært etterspurt ferdighet, også for ikke-utviklere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Kan bygge avansert teknologi som kan løse store problemer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Kan bygge bittesmå applikasjoner som kan gjøre hverdagen enklere.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4B748-20A8-4AD2-A790-F451F6F8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Placeholder: hvorfor lurt å kunne programmere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0C0-8176-4378-9A1E-660D5CD80B7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728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3A6ABE-5C65-41CB-A411-F13A625D9FF4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381000" y="1229051"/>
            <a:ext cx="8132382" cy="528604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6FFEFD-D23F-4524-8A98-30FB4721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om internett</a:t>
            </a:r>
          </a:p>
        </p:txBody>
      </p:sp>
    </p:spTree>
    <p:extLst>
      <p:ext uri="{BB962C8B-B14F-4D97-AF65-F5344CB8AC3E}">
        <p14:creationId xmlns:p14="http://schemas.microsoft.com/office/powerpoint/2010/main" val="67853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B5388-51C0-45A8-AC6B-2FBEDC17810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nb-NO" dirty="0"/>
              <a:t>Eksempel:</a:t>
            </a:r>
          </a:p>
          <a:p>
            <a:r>
              <a:rPr lang="nb-NO" b="0" dirty="0"/>
              <a:t>URL: </a:t>
            </a:r>
            <a:r>
              <a:rPr lang="nb-NO" b="0" dirty="0">
                <a:hlinkClick r:id="rId2"/>
              </a:rPr>
              <a:t>http://www.vg.no</a:t>
            </a:r>
            <a:endParaRPr lang="nb-NO" b="0" dirty="0"/>
          </a:p>
          <a:p>
            <a:r>
              <a:rPr lang="nb-NO" b="0" dirty="0"/>
              <a:t>IP-adresse: </a:t>
            </a:r>
            <a:r>
              <a:rPr lang="nb-NO" b="0" dirty="0">
                <a:hlinkClick r:id="rId3"/>
              </a:rPr>
              <a:t>195.88.55.16</a:t>
            </a:r>
            <a:r>
              <a:rPr lang="nb-NO" b="0" dirty="0"/>
              <a:t> 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308DF7-2BEE-4BA7-84B0-77763F03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telefonkatalog for Internett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08E292-AD07-410D-B3F6-4EEEF6CC1F04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6096000" y="2030412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3360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349A3C-EED3-443B-B7BD-742AACEB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Husk å banke på riktig «Port»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73AAE-000D-4685-B5D8-5E6078713C3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1EB32-8CB1-43D3-91DB-9FBCDC7C3A1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Content Placeholder 11" descr="House">
            <a:extLst>
              <a:ext uri="{FF2B5EF4-FFF2-40B4-BE49-F238E27FC236}">
                <a16:creationId xmlns:a16="http://schemas.microsoft.com/office/drawing/2014/main" id="{D081C93C-2B7B-4824-A6B7-B63ED6B95A72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568" y="1300849"/>
            <a:ext cx="7632848" cy="525658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ABD51-4825-410D-857E-4E76B1883E73}"/>
              </a:ext>
            </a:extLst>
          </p:cNvPr>
          <p:cNvSpPr txBox="1"/>
          <p:nvPr/>
        </p:nvSpPr>
        <p:spPr>
          <a:xfrm>
            <a:off x="5608051" y="4510259"/>
            <a:ext cx="847989" cy="1031051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algn="ctr"/>
            <a:r>
              <a:rPr lang="nb-NO" sz="4800" dirty="0"/>
              <a:t>80</a:t>
            </a:r>
            <a:endParaRPr lang="nb-NO" sz="1600" dirty="0"/>
          </a:p>
          <a:p>
            <a:r>
              <a:rPr lang="nb-NO" sz="1600" dirty="0"/>
              <a:t>Webside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658C9-221D-4596-B2A1-2A30A036B5DA}"/>
              </a:ext>
            </a:extLst>
          </p:cNvPr>
          <p:cNvSpPr/>
          <p:nvPr/>
        </p:nvSpPr>
        <p:spPr>
          <a:xfrm>
            <a:off x="4079776" y="4517739"/>
            <a:ext cx="1008112" cy="1031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CE4F6-36B8-4CE2-B2FD-23157079C9D0}"/>
              </a:ext>
            </a:extLst>
          </p:cNvPr>
          <p:cNvSpPr/>
          <p:nvPr/>
        </p:nvSpPr>
        <p:spPr>
          <a:xfrm>
            <a:off x="6956126" y="4529508"/>
            <a:ext cx="1008112" cy="1031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6D4D9-5C37-4378-929D-65958DC91B5F}"/>
              </a:ext>
            </a:extLst>
          </p:cNvPr>
          <p:cNvSpPr txBox="1"/>
          <p:nvPr/>
        </p:nvSpPr>
        <p:spPr>
          <a:xfrm>
            <a:off x="4191000" y="4510259"/>
            <a:ext cx="755015" cy="1031051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algn="ctr"/>
            <a:r>
              <a:rPr lang="nb-NO" sz="4800" dirty="0"/>
              <a:t>25</a:t>
            </a:r>
            <a:endParaRPr lang="nb-NO" sz="1600" dirty="0"/>
          </a:p>
          <a:p>
            <a:r>
              <a:rPr lang="nb-NO" sz="1600" dirty="0"/>
              <a:t>E-mail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A256F-F300-4C24-8BEC-67241AA28729}"/>
              </a:ext>
            </a:extLst>
          </p:cNvPr>
          <p:cNvSpPr txBox="1"/>
          <p:nvPr/>
        </p:nvSpPr>
        <p:spPr>
          <a:xfrm>
            <a:off x="6950388" y="4510259"/>
            <a:ext cx="1027525" cy="1031051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algn="ctr"/>
            <a:r>
              <a:rPr lang="nb-NO" sz="4800" dirty="0"/>
              <a:t>88</a:t>
            </a:r>
            <a:endParaRPr lang="nb-NO" sz="1600" dirty="0"/>
          </a:p>
          <a:p>
            <a:r>
              <a:rPr lang="nb-NO" sz="1600" dirty="0"/>
              <a:t>X-Box Live</a:t>
            </a:r>
          </a:p>
        </p:txBody>
      </p:sp>
    </p:spTree>
    <p:extLst>
      <p:ext uri="{BB962C8B-B14F-4D97-AF65-F5344CB8AC3E}">
        <p14:creationId xmlns:p14="http://schemas.microsoft.com/office/powerpoint/2010/main" val="8990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08DF7-2BEE-4BA7-84B0-77763F03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Klient og server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44A46F4-E567-4F09-9E00-6778E8B38885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623392" y="1628800"/>
            <a:ext cx="11430000" cy="4353841"/>
          </a:xfrm>
        </p:spPr>
      </p:pic>
    </p:spTree>
    <p:extLst>
      <p:ext uri="{BB962C8B-B14F-4D97-AF65-F5344CB8AC3E}">
        <p14:creationId xmlns:p14="http://schemas.microsoft.com/office/powerpoint/2010/main" val="406752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682947-9D77-49D9-8456-BC40E104C70C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755650" y="1970087"/>
            <a:ext cx="7823200" cy="44069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663019-A0E7-492B-B242-28A002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om programmering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3CB8DD-7840-4E7F-A157-458D5357266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61FFF-7222-406F-8249-C1B9EC73E20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39FBD2-36F0-43D0-A7F7-33B7EB5584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88A36-D8DD-4844-82A1-995A2196FAD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C3B6A-ACC6-4CB5-8F8C-33429CCC699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Datamaskiner forstår bare maskinkode som består av «0» og «1»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Mennesker trenger et språk de kan forstå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Programmeringsspråk kan enkelt oversettes til maskinkode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Som et skriftspråk med veldig streng grammatikk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nb-NO" b="0" dirty="0"/>
              <a:t>Veldig mange ulike språk som gjør ulike ting 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endParaRPr lang="nb-NO" b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7999EE-4B4F-4B0D-A47C-94B8E481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7371184" cy="990601"/>
          </a:xfrm>
        </p:spPr>
        <p:txBody>
          <a:bodyPr/>
          <a:lstStyle/>
          <a:p>
            <a:r>
              <a:rPr lang="nb-NO" dirty="0"/>
              <a:t>Oppskrift for datamaskinen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66949F-FAD2-4A52-B711-AF1AAB54097F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6660377" y="544797"/>
            <a:ext cx="4404176" cy="5973480"/>
          </a:xfrm>
        </p:spPr>
      </p:pic>
    </p:spTree>
    <p:extLst>
      <p:ext uri="{BB962C8B-B14F-4D97-AF65-F5344CB8AC3E}">
        <p14:creationId xmlns:p14="http://schemas.microsoft.com/office/powerpoint/2010/main" val="251308966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78550A33-A983-4183-922A-851E5C78E480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3.xml><?xml version="1.0" encoding="utf-8"?>
<a:theme xmlns:a="http://schemas.openxmlformats.org/drawingml/2006/main" name="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1AD00407-CA2A-4F95-9CC2-A1685F536058}"/>
    </a:ext>
  </a:extLst>
</a:theme>
</file>

<file path=ppt/theme/theme4.xml><?xml version="1.0" encoding="utf-8"?>
<a:theme xmlns:a="http://schemas.openxmlformats.org/drawingml/2006/main" name="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A7A6777E-01AA-4EAC-AE83-74C570609CF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Accenture_Master_Graphik_012017</Template>
  <TotalTime>1426</TotalTime>
  <Words>254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Graphik</vt:lpstr>
      <vt:lpstr>Titles</vt:lpstr>
      <vt:lpstr>Content Layouts</vt:lpstr>
      <vt:lpstr>Section Dividers</vt:lpstr>
      <vt:lpstr>Specialty Slides</vt:lpstr>
      <vt:lpstr>Girls </vt:lpstr>
      <vt:lpstr>Kode-Oppgave: enkel  Nettside</vt:lpstr>
      <vt:lpstr>Placeholder: hvorfor lurt å kunne programmere </vt:lpstr>
      <vt:lpstr>Litt om internett</vt:lpstr>
      <vt:lpstr>telefonkatalog for Internett</vt:lpstr>
      <vt:lpstr>Husk å banke på riktig «Port»</vt:lpstr>
      <vt:lpstr>Klient og server</vt:lpstr>
      <vt:lpstr>Litt om programmering</vt:lpstr>
      <vt:lpstr>Oppskrift for datamaskinen</vt:lpstr>
      <vt:lpstr>Vår nettside</vt:lpstr>
      <vt:lpstr>Oppgave</vt:lpstr>
      <vt:lpstr>Ressurser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Girls</dc:title>
  <dc:creator>Gran, Martin Kowalik</dc:creator>
  <cp:lastModifiedBy>Gran, Martin Kowalik</cp:lastModifiedBy>
  <cp:revision>21</cp:revision>
  <dcterms:created xsi:type="dcterms:W3CDTF">2019-05-02T07:56:42Z</dcterms:created>
  <dcterms:modified xsi:type="dcterms:W3CDTF">2019-05-03T07:43:31Z</dcterms:modified>
</cp:coreProperties>
</file>