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5" r:id="rId9"/>
    <p:sldId id="262" r:id="rId10"/>
    <p:sldId id="263" r:id="rId11"/>
  </p:sldIdLst>
  <p:sldSz cx="9144000" cy="5143500" type="screen16x9"/>
  <p:notesSz cx="6858000" cy="9144000"/>
  <p:embeddedFontLst>
    <p:embeddedFont>
      <p:font typeface="Fira Code" panose="020B0604020202020204" charset="0"/>
      <p:regular r:id="rId13"/>
      <p:bold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8877C80-30CA-490B-89A5-58D7EE0FE17F}">
  <a:tblStyle styleId="{58877C80-30CA-490B-89A5-58D7EE0FE17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83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e7f9c668d6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e7f9c668d6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e7f9c668d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e7f9c668d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e7b3cc9d3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e7b3cc9d3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e7f9c668d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e7f9c668d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e7f9c668d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e7f9c668d6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e7f9c668d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e7f9c668d6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54082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e7b3cc9d3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e7b3cc9d3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e7b3cc9d3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e7b3cc9d3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02538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e7f9c668d6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e7f9c668d6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2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" name="Google Shape;21;p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" name="Google Shape;23;p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" name="Google Shape;24;p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" name="Google Shape;26;p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" name="Google Shape;27;p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CUSTOM_9_2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24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2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7" name="Google Shape;437;p2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8" name="Google Shape;438;p2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9" name="Google Shape;439;p2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0" name="Google Shape;440;p2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1" name="Google Shape;441;p2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2" name="Google Shape;442;p2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3" name="Google Shape;443;p2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4" name="Google Shape;444;p2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5" name="Google Shape;445;p2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6" name="Google Shape;446;p2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7" name="Google Shape;447;p2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8" name="Google Shape;448;p2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9" name="Google Shape;449;p2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title" hasCustomPrompt="1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0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2" name="Google Shape;32;p3"/>
          <p:cNvSpPr txBox="1">
            <a:spLocks noGrp="1"/>
          </p:cNvSpPr>
          <p:nvPr>
            <p:ph type="title" idx="2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subTitle" idx="1"/>
          </p:nvPr>
        </p:nvSpPr>
        <p:spPr>
          <a:xfrm>
            <a:off x="3038363" y="2448125"/>
            <a:ext cx="3960900" cy="7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" name="Google Shape;35;p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" name="Google Shape;36;p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" name="Google Shape;37;p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" name="Google Shape;38;p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" name="Google Shape;39;p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" name="Google Shape;40;p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" name="Google Shape;41;p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" name="Google Shape;42;p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" name="Google Shape;43;p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" name="Google Shape;44;p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5" name="Google Shape;45;p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" name="Google Shape;46;p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7" name="Google Shape;47;p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4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"/>
          <p:cNvSpPr txBox="1">
            <a:spLocks noGrp="1"/>
          </p:cNvSpPr>
          <p:nvPr>
            <p:ph type="body" idx="1"/>
          </p:nvPr>
        </p:nvSpPr>
        <p:spPr>
          <a:xfrm>
            <a:off x="1464250" y="1063175"/>
            <a:ext cx="69696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∗"/>
              <a:defRPr sz="10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4" name="Google Shape;54;p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5" name="Google Shape;55;p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6" name="Google Shape;56;p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7" name="Google Shape;57;p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8" name="Google Shape;58;p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9" name="Google Shape;59;p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0" name="Google Shape;60;p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1" name="Google Shape;61;p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2" name="Google Shape;62;p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" name="Google Shape;63;p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" name="Google Shape;64;p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5" name="Google Shape;65;p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6" name="Google Shape;66;p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5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5"/>
          <p:cNvSpPr txBox="1">
            <a:spLocks noGrp="1"/>
          </p:cNvSpPr>
          <p:nvPr>
            <p:ph type="subTitle" idx="1"/>
          </p:nvPr>
        </p:nvSpPr>
        <p:spPr>
          <a:xfrm>
            <a:off x="2240150" y="3143327"/>
            <a:ext cx="5137500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5"/>
          <p:cNvSpPr txBox="1">
            <a:spLocks noGrp="1"/>
          </p:cNvSpPr>
          <p:nvPr>
            <p:ph type="subTitle" idx="2"/>
          </p:nvPr>
        </p:nvSpPr>
        <p:spPr>
          <a:xfrm>
            <a:off x="2240150" y="1151940"/>
            <a:ext cx="5137500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5"/>
          <p:cNvSpPr txBox="1">
            <a:spLocks noGrp="1"/>
          </p:cNvSpPr>
          <p:nvPr>
            <p:ph type="subTitle" idx="3"/>
          </p:nvPr>
        </p:nvSpPr>
        <p:spPr>
          <a:xfrm>
            <a:off x="1143250" y="2612625"/>
            <a:ext cx="4057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4" name="Google Shape;74;p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5" name="Google Shape;75;p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6" name="Google Shape;76;p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7" name="Google Shape;77;p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8" name="Google Shape;78;p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9" name="Google Shape;79;p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0" name="Google Shape;80;p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1" name="Google Shape;81;p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2" name="Google Shape;82;p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3" name="Google Shape;83;p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4" name="Google Shape;84;p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5" name="Google Shape;85;p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6" name="Google Shape;86;p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7" name="Google Shape;87;p5"/>
          <p:cNvSpPr txBox="1">
            <a:spLocks noGrp="1"/>
          </p:cNvSpPr>
          <p:nvPr>
            <p:ph type="title"/>
          </p:nvPr>
        </p:nvSpPr>
        <p:spPr>
          <a:xfrm>
            <a:off x="1143250" y="621240"/>
            <a:ext cx="4057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2" name="Google Shape;92;p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3" name="Google Shape;93;p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4" name="Google Shape;94;p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5" name="Google Shape;95;p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6" name="Google Shape;96;p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7" name="Google Shape;97;p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8" name="Google Shape;98;p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9" name="Google Shape;99;p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0" name="Google Shape;100;p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1" name="Google Shape;101;p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2" name="Google Shape;102;p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3" name="Google Shape;103;p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4" name="Google Shape;104;p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5" name="Google Shape;105;p6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9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9"/>
          <p:cNvSpPr txBox="1">
            <a:spLocks noGrp="1"/>
          </p:cNvSpPr>
          <p:nvPr>
            <p:ph type="title"/>
          </p:nvPr>
        </p:nvSpPr>
        <p:spPr>
          <a:xfrm>
            <a:off x="1131500" y="621250"/>
            <a:ext cx="4045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47" name="Google Shape;147;p9"/>
          <p:cNvSpPr txBox="1">
            <a:spLocks noGrp="1"/>
          </p:cNvSpPr>
          <p:nvPr>
            <p:ph type="subTitle" idx="1"/>
          </p:nvPr>
        </p:nvSpPr>
        <p:spPr>
          <a:xfrm>
            <a:off x="1593350" y="1574450"/>
            <a:ext cx="5539200" cy="14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8" name="Google Shape;148;p9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9" name="Google Shape;149;p9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0" name="Google Shape;150;p9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1" name="Google Shape;151;p9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2" name="Google Shape;152;p9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3" name="Google Shape;153;p9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4" name="Google Shape;154;p9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5" name="Google Shape;155;p9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6" name="Google Shape;156;p9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7" name="Google Shape;157;p9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8" name="Google Shape;158;p9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9" name="Google Shape;159;p9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0" name="Google Shape;160;p9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1" name="Google Shape;161;p9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3"/>
          <p:cNvSpPr txBox="1">
            <a:spLocks noGrp="1"/>
          </p:cNvSpPr>
          <p:nvPr>
            <p:ph type="title" hasCustomPrompt="1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88" name="Google Shape;188;p13"/>
          <p:cNvSpPr txBox="1">
            <a:spLocks noGrp="1"/>
          </p:cNvSpPr>
          <p:nvPr>
            <p:ph type="subTitle" idx="1"/>
          </p:nvPr>
        </p:nvSpPr>
        <p:spPr>
          <a:xfrm>
            <a:off x="2332550" y="177511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9" name="Google Shape;189;p13"/>
          <p:cNvSpPr txBox="1">
            <a:spLocks noGrp="1"/>
          </p:cNvSpPr>
          <p:nvPr>
            <p:ph type="subTitle" idx="2"/>
          </p:nvPr>
        </p:nvSpPr>
        <p:spPr>
          <a:xfrm>
            <a:off x="2332550" y="1436725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0" name="Google Shape;190;p13"/>
          <p:cNvSpPr txBox="1">
            <a:spLocks noGrp="1"/>
          </p:cNvSpPr>
          <p:nvPr>
            <p:ph type="title" idx="3" hasCustomPrompt="1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1" name="Google Shape;191;p13"/>
          <p:cNvSpPr txBox="1">
            <a:spLocks noGrp="1"/>
          </p:cNvSpPr>
          <p:nvPr>
            <p:ph type="subTitle" idx="4"/>
          </p:nvPr>
        </p:nvSpPr>
        <p:spPr>
          <a:xfrm>
            <a:off x="3722225" y="275546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2" name="Google Shape;192;p13"/>
          <p:cNvSpPr txBox="1">
            <a:spLocks noGrp="1"/>
          </p:cNvSpPr>
          <p:nvPr>
            <p:ph type="subTitle" idx="5"/>
          </p:nvPr>
        </p:nvSpPr>
        <p:spPr>
          <a:xfrm>
            <a:off x="3722225" y="241985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3" name="Google Shape;193;p13"/>
          <p:cNvSpPr txBox="1">
            <a:spLocks noGrp="1"/>
          </p:cNvSpPr>
          <p:nvPr>
            <p:ph type="title" idx="6" hasCustomPrompt="1"/>
          </p:nvPr>
        </p:nvSpPr>
        <p:spPr>
          <a:xfrm flipH="1">
            <a:off x="4242875" y="3400212"/>
            <a:ext cx="8721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4" name="Google Shape;194;p13"/>
          <p:cNvSpPr txBox="1">
            <a:spLocks noGrp="1"/>
          </p:cNvSpPr>
          <p:nvPr>
            <p:ph type="subTitle" idx="7"/>
          </p:nvPr>
        </p:nvSpPr>
        <p:spPr>
          <a:xfrm>
            <a:off x="5114975" y="3738593"/>
            <a:ext cx="3129000" cy="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13"/>
          <p:cNvSpPr txBox="1">
            <a:spLocks noGrp="1"/>
          </p:cNvSpPr>
          <p:nvPr>
            <p:ph type="subTitle" idx="8"/>
          </p:nvPr>
        </p:nvSpPr>
        <p:spPr>
          <a:xfrm>
            <a:off x="5114975" y="3400200"/>
            <a:ext cx="3129000" cy="3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6" name="Google Shape;196;p1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7" name="Google Shape;197;p1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8" name="Google Shape;198;p1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9" name="Google Shape;199;p1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0" name="Google Shape;200;p1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1" name="Google Shape;201;p1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2" name="Google Shape;202;p1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3" name="Google Shape;203;p1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4" name="Google Shape;204;p1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5" name="Google Shape;205;p1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6" name="Google Shape;206;p1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7" name="Google Shape;207;p1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8" name="Google Shape;208;p1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9" name="Google Shape;209;p1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0" name="Google Shape;210;p13"/>
          <p:cNvSpPr txBox="1">
            <a:spLocks noGrp="1"/>
          </p:cNvSpPr>
          <p:nvPr>
            <p:ph type="title" idx="9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9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0" name="Google Shape;420;p2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1" name="Google Shape;421;p2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2" name="Google Shape;422;p2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3" name="Google Shape;423;p2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4" name="Google Shape;424;p2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5" name="Google Shape;425;p2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6" name="Google Shape;426;p2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7" name="Google Shape;427;p2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8" name="Google Shape;428;p2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9" name="Google Shape;429;p2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0" name="Google Shape;430;p2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1" name="Google Shape;431;p2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2" name="Google Shape;432;p2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5" r:id="rId6"/>
    <p:sldLayoutId id="2147483658" r:id="rId7"/>
    <p:sldLayoutId id="2147483659" r:id="rId8"/>
    <p:sldLayoutId id="2147483669" r:id="rId9"/>
    <p:sldLayoutId id="214748367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7"/>
          <p:cNvSpPr txBox="1">
            <a:spLocks noGrp="1"/>
          </p:cNvSpPr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Programming </a:t>
            </a:r>
            <a:r>
              <a:rPr lang="en" dirty="0">
                <a:solidFill>
                  <a:schemeClr val="accent2"/>
                </a:solidFill>
              </a:rPr>
              <a:t>‘Language’ </a:t>
            </a:r>
            <a:r>
              <a:rPr lang="en" dirty="0">
                <a:solidFill>
                  <a:schemeClr val="accent3"/>
                </a:solidFill>
              </a:rPr>
              <a:t>{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459" name="Google Shape;459;p27"/>
          <p:cNvSpPr txBox="1">
            <a:spLocks noGrp="1"/>
          </p:cNvSpPr>
          <p:nvPr>
            <p:ph type="subTitle" idx="1"/>
          </p:nvPr>
        </p:nvSpPr>
        <p:spPr>
          <a:xfrm>
            <a:off x="1730462" y="1661750"/>
            <a:ext cx="6202800" cy="237820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/>
            <a:r>
              <a:rPr lang="es-MX" sz="1600" dirty="0"/>
              <a:t>Este </a:t>
            </a:r>
            <a:r>
              <a:rPr lang="es-MX" sz="1600" dirty="0" smtClean="0"/>
              <a:t>código implementa </a:t>
            </a:r>
            <a:r>
              <a:rPr lang="es-MX" sz="1600" dirty="0"/>
              <a:t>una red neuronal artificial con una arquitectura de 4 entradas, 10 neuronas ocultas y 3 </a:t>
            </a:r>
            <a:r>
              <a:rPr lang="es-MX" sz="1600" dirty="0" smtClean="0"/>
              <a:t>salidas. El </a:t>
            </a:r>
            <a:r>
              <a:rPr lang="es-MX" sz="1600" dirty="0"/>
              <a:t>objetivo principal es predecir las salidas para las observaciones de la flor Iris, utilizando un conjunto de datos de entrenamiento con 30 observaciones. La red utiliza una función </a:t>
            </a:r>
            <a:r>
              <a:rPr lang="es-MX" sz="1600" dirty="0" err="1"/>
              <a:t>sigmoide</a:t>
            </a:r>
            <a:r>
              <a:rPr lang="es-MX" sz="1600" dirty="0"/>
              <a:t> tanto en la capa oculta como en la capa de </a:t>
            </a:r>
            <a:r>
              <a:rPr lang="es-MX" sz="1600" dirty="0" smtClean="0"/>
              <a:t>salida</a:t>
            </a:r>
            <a:r>
              <a:rPr lang="es-MX" sz="1600" dirty="0"/>
              <a:t>.</a:t>
            </a:r>
            <a:endParaRPr sz="1600" dirty="0"/>
          </a:p>
        </p:txBody>
      </p:sp>
      <p:sp>
        <p:nvSpPr>
          <p:cNvPr id="460" name="Google Shape;460;p27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grpSp>
        <p:nvGrpSpPr>
          <p:cNvPr id="462" name="Google Shape;462;p27"/>
          <p:cNvGrpSpPr/>
          <p:nvPr/>
        </p:nvGrpSpPr>
        <p:grpSpPr>
          <a:xfrm>
            <a:off x="1413525" y="1759900"/>
            <a:ext cx="506100" cy="2672362"/>
            <a:chOff x="1413525" y="1759900"/>
            <a:chExt cx="506100" cy="2672362"/>
          </a:xfrm>
        </p:grpSpPr>
        <p:cxnSp>
          <p:nvCxnSpPr>
            <p:cNvPr id="463" name="Google Shape;463;p27"/>
            <p:cNvCxnSpPr/>
            <p:nvPr/>
          </p:nvCxnSpPr>
          <p:spPr>
            <a:xfrm>
              <a:off x="1552225" y="1759900"/>
              <a:ext cx="0" cy="17634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64" name="Google Shape;464;p27"/>
            <p:cNvSpPr txBox="1"/>
            <p:nvPr/>
          </p:nvSpPr>
          <p:spPr>
            <a:xfrm>
              <a:off x="1413525" y="3785762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dirty="0">
                  <a:solidFill>
                    <a:schemeClr val="accent3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466" name="Google Shape;466;p27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>
                <a:solidFill>
                  <a:schemeClr val="accent3"/>
                </a:solidFill>
              </a:rPr>
              <a:t>Martha Elena Inda Ramos</a:t>
            </a:r>
            <a:endParaRPr sz="14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34"/>
          <p:cNvSpPr txBox="1">
            <a:spLocks noGrp="1"/>
          </p:cNvSpPr>
          <p:nvPr>
            <p:ph type="title"/>
          </p:nvPr>
        </p:nvSpPr>
        <p:spPr>
          <a:xfrm>
            <a:off x="1453375" y="1993237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/>
              <a:t>SÉPTIMA PARTE</a:t>
            </a:r>
            <a:r>
              <a:rPr lang="en" sz="2400" dirty="0" smtClean="0">
                <a:solidFill>
                  <a:schemeClr val="accent2"/>
                </a:solidFill>
              </a:rPr>
              <a:t>‘Salida de predicciones’</a:t>
            </a:r>
            <a:br>
              <a:rPr lang="en" sz="2400" dirty="0" smtClean="0">
                <a:solidFill>
                  <a:schemeClr val="accent2"/>
                </a:solidFill>
              </a:rPr>
            </a:br>
            <a:r>
              <a:rPr lang="en" dirty="0" smtClean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635" name="Google Shape;635;p34"/>
          <p:cNvSpPr txBox="1"/>
          <p:nvPr/>
        </p:nvSpPr>
        <p:spPr>
          <a:xfrm>
            <a:off x="7645764" y="4259321"/>
            <a:ext cx="5061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2800" dirty="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7" name="Google Shape;637;p34"/>
          <p:cNvSpPr txBox="1"/>
          <p:nvPr/>
        </p:nvSpPr>
        <p:spPr>
          <a:xfrm>
            <a:off x="1453375" y="882002"/>
            <a:ext cx="6329940" cy="929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just"/>
            <a:r>
              <a:rPr lang="es-MX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Después, las activaciones de la capa oculta A1 se multiplican por los pesos de la capa de salida W2, se le suma el sesgo b2_exp, y se pasa nuevamente por la función </a:t>
            </a:r>
            <a:r>
              <a:rPr lang="es-MX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sigmoide</a:t>
            </a:r>
            <a:r>
              <a:rPr lang="es-MX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para obtener las predicciones de la salida </a:t>
            </a:r>
            <a:r>
              <a:rPr lang="es-MX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Y_pred</a:t>
            </a:r>
            <a:r>
              <a:rPr lang="es-MX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.</a:t>
            </a:r>
            <a:endParaRPr dirty="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4" name="Google Shape;644;p34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45" name="Google Shape;645;p34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 smtClean="0">
                <a:solidFill>
                  <a:schemeClr val="accent3"/>
                </a:solidFill>
              </a:rPr>
              <a:t>Martha E</a:t>
            </a:r>
            <a:r>
              <a:rPr lang="es-MX" sz="1400" dirty="0" smtClean="0">
                <a:solidFill>
                  <a:schemeClr val="accent3"/>
                </a:solidFill>
              </a:rPr>
              <a:t>l</a:t>
            </a:r>
            <a:r>
              <a:rPr lang="en" dirty="0" smtClean="0">
                <a:solidFill>
                  <a:schemeClr val="accent3"/>
                </a:solidFill>
              </a:rPr>
              <a:t>ena Inda Ramos</a:t>
            </a:r>
            <a:endParaRPr sz="1400" dirty="0">
              <a:solidFill>
                <a:schemeClr val="accent3"/>
              </a:solidFill>
            </a:endParaRPr>
          </a:p>
        </p:txBody>
      </p:sp>
      <p:cxnSp>
        <p:nvCxnSpPr>
          <p:cNvPr id="647" name="Google Shape;647;p34"/>
          <p:cNvCxnSpPr/>
          <p:nvPr/>
        </p:nvCxnSpPr>
        <p:spPr>
          <a:xfrm>
            <a:off x="1337875" y="1154900"/>
            <a:ext cx="0" cy="27786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8" name="Google Shape;648;p34"/>
          <p:cNvCxnSpPr>
            <a:stCxn id="649" idx="2"/>
          </p:cNvCxnSpPr>
          <p:nvPr/>
        </p:nvCxnSpPr>
        <p:spPr>
          <a:xfrm>
            <a:off x="1337875" y="1553675"/>
            <a:ext cx="0" cy="10764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1" name="Google Shape;651;p34"/>
          <p:cNvSpPr/>
          <p:nvPr/>
        </p:nvSpPr>
        <p:spPr>
          <a:xfrm>
            <a:off x="1280125" y="2218446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34"/>
          <p:cNvSpPr/>
          <p:nvPr/>
        </p:nvSpPr>
        <p:spPr>
          <a:xfrm>
            <a:off x="1280125" y="2941004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34"/>
          <p:cNvSpPr/>
          <p:nvPr/>
        </p:nvSpPr>
        <p:spPr>
          <a:xfrm>
            <a:off x="1280125" y="3663563"/>
            <a:ext cx="115500" cy="115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561;p32"/>
          <p:cNvSpPr txBox="1">
            <a:spLocks/>
          </p:cNvSpPr>
          <p:nvPr/>
        </p:nvSpPr>
        <p:spPr>
          <a:xfrm>
            <a:off x="5182771" y="324064"/>
            <a:ext cx="1475724" cy="330392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42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42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42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42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42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42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42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42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algn="ctr"/>
            <a:r>
              <a:rPr lang="es-MX" sz="1400" dirty="0" smtClean="0"/>
              <a:t>Continuación</a:t>
            </a:r>
            <a:endParaRPr lang="es-MX" sz="1400" dirty="0">
              <a:solidFill>
                <a:schemeClr val="accent6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2800" y="2501054"/>
            <a:ext cx="2852328" cy="590633"/>
          </a:xfrm>
          <a:prstGeom prst="rect">
            <a:avLst/>
          </a:prstGeom>
        </p:spPr>
      </p:pic>
      <p:sp>
        <p:nvSpPr>
          <p:cNvPr id="26" name="Google Shape;637;p34"/>
          <p:cNvSpPr txBox="1"/>
          <p:nvPr/>
        </p:nvSpPr>
        <p:spPr>
          <a:xfrm>
            <a:off x="1453375" y="3351903"/>
            <a:ext cx="6329940" cy="1205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just"/>
            <a:r>
              <a:rPr lang="es-MX" dirty="0" smtClean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Las </a:t>
            </a:r>
            <a:r>
              <a:rPr lang="es-MX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predicciones de la red. Para convertir la salida continua de la </a:t>
            </a:r>
            <a:r>
              <a:rPr lang="es-MX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sigmoide</a:t>
            </a:r>
            <a:r>
              <a:rPr lang="es-MX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en valores discretos de 0 o 1, se redondean las predicciones con </a:t>
            </a:r>
            <a:r>
              <a:rPr lang="es-MX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fix</a:t>
            </a:r>
            <a:r>
              <a:rPr lang="es-MX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(</a:t>
            </a:r>
            <a:r>
              <a:rPr lang="es-MX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Y_pred</a:t>
            </a:r>
            <a:r>
              <a:rPr lang="es-MX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+ 0.5), lo que ayuda a que las salidas sean valores cercanos a 0 o 1, representando las clases de forma codificada como </a:t>
            </a:r>
            <a:r>
              <a:rPr lang="es-MX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one-hot</a:t>
            </a:r>
            <a:r>
              <a:rPr lang="es-MX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(por ejemplo</a:t>
            </a:r>
            <a:r>
              <a:rPr lang="es-MX" dirty="0" smtClean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, [</a:t>
            </a:r>
            <a:r>
              <a:rPr lang="es-MX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0, 0, 1] para la clase 3, [0, 1, 0] para la clase 2, y [1, 0, 0] para la clase 1.</a:t>
            </a:r>
            <a:endParaRPr dirty="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grpSp>
        <p:nvGrpSpPr>
          <p:cNvPr id="27" name="Google Shape;618;p33"/>
          <p:cNvGrpSpPr/>
          <p:nvPr/>
        </p:nvGrpSpPr>
        <p:grpSpPr>
          <a:xfrm>
            <a:off x="4231030" y="1679336"/>
            <a:ext cx="231293" cy="365730"/>
            <a:chOff x="1461488" y="3250125"/>
            <a:chExt cx="394900" cy="624325"/>
          </a:xfrm>
        </p:grpSpPr>
        <p:sp>
          <p:nvSpPr>
            <p:cNvPr id="28" name="Google Shape;619;p33"/>
            <p:cNvSpPr/>
            <p:nvPr/>
          </p:nvSpPr>
          <p:spPr>
            <a:xfrm>
              <a:off x="1474763" y="3313650"/>
              <a:ext cx="370725" cy="548950"/>
            </a:xfrm>
            <a:custGeom>
              <a:avLst/>
              <a:gdLst/>
              <a:ahLst/>
              <a:cxnLst/>
              <a:rect l="l" t="t" r="r" b="b"/>
              <a:pathLst>
                <a:path w="14829" h="21958" extrusionOk="0">
                  <a:moveTo>
                    <a:pt x="4589" y="1"/>
                  </a:moveTo>
                  <a:cubicBezTo>
                    <a:pt x="3774" y="1"/>
                    <a:pt x="3129" y="645"/>
                    <a:pt x="3129" y="1461"/>
                  </a:cubicBezTo>
                  <a:lnTo>
                    <a:pt x="3129" y="8704"/>
                  </a:lnTo>
                  <a:lnTo>
                    <a:pt x="1593" y="9747"/>
                  </a:lnTo>
                  <a:cubicBezTo>
                    <a:pt x="513" y="10448"/>
                    <a:pt x="1" y="11757"/>
                    <a:pt x="285" y="13008"/>
                  </a:cubicBezTo>
                  <a:cubicBezTo>
                    <a:pt x="892" y="15568"/>
                    <a:pt x="2219" y="17900"/>
                    <a:pt x="4096" y="19720"/>
                  </a:cubicBezTo>
                  <a:lnTo>
                    <a:pt x="4096" y="21958"/>
                  </a:lnTo>
                  <a:lnTo>
                    <a:pt x="12838" y="21958"/>
                  </a:lnTo>
                  <a:lnTo>
                    <a:pt x="12838" y="19720"/>
                  </a:lnTo>
                  <a:cubicBezTo>
                    <a:pt x="14108" y="17824"/>
                    <a:pt x="14791" y="15587"/>
                    <a:pt x="14791" y="13312"/>
                  </a:cubicBezTo>
                  <a:lnTo>
                    <a:pt x="14791" y="9519"/>
                  </a:lnTo>
                  <a:cubicBezTo>
                    <a:pt x="14829" y="8685"/>
                    <a:pt x="14165" y="8002"/>
                    <a:pt x="13331" y="8002"/>
                  </a:cubicBezTo>
                  <a:cubicBezTo>
                    <a:pt x="12542" y="8002"/>
                    <a:pt x="11906" y="8612"/>
                    <a:pt x="11871" y="9384"/>
                  </a:cubicBezTo>
                  <a:lnTo>
                    <a:pt x="11871" y="9384"/>
                  </a:lnTo>
                  <a:lnTo>
                    <a:pt x="11871" y="8552"/>
                  </a:lnTo>
                  <a:cubicBezTo>
                    <a:pt x="11871" y="7737"/>
                    <a:pt x="11226" y="7092"/>
                    <a:pt x="10411" y="7092"/>
                  </a:cubicBezTo>
                  <a:cubicBezTo>
                    <a:pt x="9614" y="7092"/>
                    <a:pt x="8951" y="7737"/>
                    <a:pt x="8951" y="8552"/>
                  </a:cubicBezTo>
                  <a:lnTo>
                    <a:pt x="8951" y="7566"/>
                  </a:lnTo>
                  <a:cubicBezTo>
                    <a:pt x="8951" y="6770"/>
                    <a:pt x="8306" y="6106"/>
                    <a:pt x="7509" y="6106"/>
                  </a:cubicBezTo>
                  <a:cubicBezTo>
                    <a:pt x="6694" y="6106"/>
                    <a:pt x="6049" y="6770"/>
                    <a:pt x="6049" y="7566"/>
                  </a:cubicBezTo>
                  <a:lnTo>
                    <a:pt x="6049" y="1461"/>
                  </a:lnTo>
                  <a:cubicBezTo>
                    <a:pt x="6049" y="645"/>
                    <a:pt x="5386" y="1"/>
                    <a:pt x="45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620;p33"/>
            <p:cNvSpPr/>
            <p:nvPr/>
          </p:nvSpPr>
          <p:spPr>
            <a:xfrm>
              <a:off x="1783838" y="3624350"/>
              <a:ext cx="28475" cy="24475"/>
            </a:xfrm>
            <a:custGeom>
              <a:avLst/>
              <a:gdLst/>
              <a:ahLst/>
              <a:cxnLst/>
              <a:rect l="l" t="t" r="r" b="b"/>
              <a:pathLst>
                <a:path w="1139" h="979" extrusionOk="0">
                  <a:moveTo>
                    <a:pt x="492" y="1"/>
                  </a:moveTo>
                  <a:cubicBezTo>
                    <a:pt x="242" y="1"/>
                    <a:pt x="1" y="191"/>
                    <a:pt x="1" y="485"/>
                  </a:cubicBezTo>
                  <a:cubicBezTo>
                    <a:pt x="1" y="751"/>
                    <a:pt x="209" y="978"/>
                    <a:pt x="475" y="978"/>
                  </a:cubicBezTo>
                  <a:cubicBezTo>
                    <a:pt x="911" y="978"/>
                    <a:pt x="1138" y="466"/>
                    <a:pt x="835" y="144"/>
                  </a:cubicBezTo>
                  <a:cubicBezTo>
                    <a:pt x="736" y="45"/>
                    <a:pt x="613" y="1"/>
                    <a:pt x="49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621;p33"/>
            <p:cNvSpPr/>
            <p:nvPr/>
          </p:nvSpPr>
          <p:spPr>
            <a:xfrm>
              <a:off x="1461488" y="3301325"/>
              <a:ext cx="394900" cy="573125"/>
            </a:xfrm>
            <a:custGeom>
              <a:avLst/>
              <a:gdLst/>
              <a:ahLst/>
              <a:cxnLst/>
              <a:rect l="l" t="t" r="r" b="b"/>
              <a:pathLst>
                <a:path w="15796" h="22925" extrusionOk="0">
                  <a:moveTo>
                    <a:pt x="5120" y="972"/>
                  </a:moveTo>
                  <a:cubicBezTo>
                    <a:pt x="5604" y="972"/>
                    <a:pt x="6087" y="1299"/>
                    <a:pt x="6087" y="1954"/>
                  </a:cubicBezTo>
                  <a:lnTo>
                    <a:pt x="6087" y="11472"/>
                  </a:lnTo>
                  <a:cubicBezTo>
                    <a:pt x="6087" y="11795"/>
                    <a:pt x="6334" y="11956"/>
                    <a:pt x="6580" y="11956"/>
                  </a:cubicBezTo>
                  <a:cubicBezTo>
                    <a:pt x="6827" y="11956"/>
                    <a:pt x="7073" y="11795"/>
                    <a:pt x="7073" y="11472"/>
                  </a:cubicBezTo>
                  <a:lnTo>
                    <a:pt x="7073" y="8059"/>
                  </a:lnTo>
                  <a:cubicBezTo>
                    <a:pt x="7073" y="7415"/>
                    <a:pt x="7557" y="7092"/>
                    <a:pt x="8040" y="7092"/>
                  </a:cubicBezTo>
                  <a:cubicBezTo>
                    <a:pt x="8524" y="7092"/>
                    <a:pt x="9008" y="7415"/>
                    <a:pt x="9008" y="8059"/>
                  </a:cubicBezTo>
                  <a:lnTo>
                    <a:pt x="9008" y="11472"/>
                  </a:lnTo>
                  <a:cubicBezTo>
                    <a:pt x="9008" y="11795"/>
                    <a:pt x="9249" y="11956"/>
                    <a:pt x="9491" y="11956"/>
                  </a:cubicBezTo>
                  <a:cubicBezTo>
                    <a:pt x="9733" y="11956"/>
                    <a:pt x="9975" y="11795"/>
                    <a:pt x="9975" y="11472"/>
                  </a:cubicBezTo>
                  <a:lnTo>
                    <a:pt x="9975" y="9045"/>
                  </a:lnTo>
                  <a:cubicBezTo>
                    <a:pt x="9975" y="8391"/>
                    <a:pt x="10463" y="8064"/>
                    <a:pt x="10951" y="8064"/>
                  </a:cubicBezTo>
                  <a:cubicBezTo>
                    <a:pt x="11439" y="8064"/>
                    <a:pt x="11928" y="8391"/>
                    <a:pt x="11928" y="9045"/>
                  </a:cubicBezTo>
                  <a:lnTo>
                    <a:pt x="11928" y="11472"/>
                  </a:lnTo>
                  <a:cubicBezTo>
                    <a:pt x="11928" y="11795"/>
                    <a:pt x="12169" y="11956"/>
                    <a:pt x="12411" y="11956"/>
                  </a:cubicBezTo>
                  <a:cubicBezTo>
                    <a:pt x="12653" y="11956"/>
                    <a:pt x="12895" y="11795"/>
                    <a:pt x="12895" y="11472"/>
                  </a:cubicBezTo>
                  <a:lnTo>
                    <a:pt x="12895" y="10012"/>
                  </a:lnTo>
                  <a:cubicBezTo>
                    <a:pt x="12857" y="9330"/>
                    <a:pt x="13359" y="8988"/>
                    <a:pt x="13862" y="8988"/>
                  </a:cubicBezTo>
                  <a:cubicBezTo>
                    <a:pt x="14364" y="8988"/>
                    <a:pt x="14867" y="9330"/>
                    <a:pt x="14829" y="10012"/>
                  </a:cubicBezTo>
                  <a:lnTo>
                    <a:pt x="14829" y="13805"/>
                  </a:lnTo>
                  <a:cubicBezTo>
                    <a:pt x="14829" y="15985"/>
                    <a:pt x="14184" y="18128"/>
                    <a:pt x="12970" y="19948"/>
                  </a:cubicBezTo>
                  <a:cubicBezTo>
                    <a:pt x="12914" y="20024"/>
                    <a:pt x="12895" y="20119"/>
                    <a:pt x="12895" y="20213"/>
                  </a:cubicBezTo>
                  <a:lnTo>
                    <a:pt x="12895" y="21977"/>
                  </a:lnTo>
                  <a:lnTo>
                    <a:pt x="5120" y="21977"/>
                  </a:lnTo>
                  <a:lnTo>
                    <a:pt x="5120" y="20213"/>
                  </a:lnTo>
                  <a:cubicBezTo>
                    <a:pt x="5120" y="20081"/>
                    <a:pt x="5064" y="19967"/>
                    <a:pt x="4969" y="19872"/>
                  </a:cubicBezTo>
                  <a:cubicBezTo>
                    <a:pt x="4040" y="18962"/>
                    <a:pt x="3243" y="17938"/>
                    <a:pt x="2617" y="16800"/>
                  </a:cubicBezTo>
                  <a:cubicBezTo>
                    <a:pt x="2011" y="15720"/>
                    <a:pt x="1575" y="14582"/>
                    <a:pt x="1290" y="13387"/>
                  </a:cubicBezTo>
                  <a:cubicBezTo>
                    <a:pt x="1044" y="12326"/>
                    <a:pt x="1480" y="11226"/>
                    <a:pt x="2390" y="10638"/>
                  </a:cubicBezTo>
                  <a:lnTo>
                    <a:pt x="3186" y="10107"/>
                  </a:lnTo>
                  <a:lnTo>
                    <a:pt x="3186" y="13406"/>
                  </a:lnTo>
                  <a:cubicBezTo>
                    <a:pt x="3186" y="13729"/>
                    <a:pt x="3428" y="13890"/>
                    <a:pt x="3670" y="13890"/>
                  </a:cubicBezTo>
                  <a:cubicBezTo>
                    <a:pt x="3912" y="13890"/>
                    <a:pt x="4153" y="13729"/>
                    <a:pt x="4153" y="13406"/>
                  </a:cubicBezTo>
                  <a:lnTo>
                    <a:pt x="4153" y="1954"/>
                  </a:lnTo>
                  <a:cubicBezTo>
                    <a:pt x="4153" y="1299"/>
                    <a:pt x="4637" y="972"/>
                    <a:pt x="5120" y="972"/>
                  </a:cubicBezTo>
                  <a:close/>
                  <a:moveTo>
                    <a:pt x="5101" y="1"/>
                  </a:moveTo>
                  <a:cubicBezTo>
                    <a:pt x="4040" y="1"/>
                    <a:pt x="3167" y="873"/>
                    <a:pt x="3167" y="1954"/>
                  </a:cubicBezTo>
                  <a:lnTo>
                    <a:pt x="3167" y="8931"/>
                  </a:lnTo>
                  <a:lnTo>
                    <a:pt x="1840" y="9823"/>
                  </a:lnTo>
                  <a:cubicBezTo>
                    <a:pt x="589" y="10657"/>
                    <a:pt x="1" y="12155"/>
                    <a:pt x="342" y="13615"/>
                  </a:cubicBezTo>
                  <a:lnTo>
                    <a:pt x="361" y="13615"/>
                  </a:lnTo>
                  <a:cubicBezTo>
                    <a:pt x="949" y="16175"/>
                    <a:pt x="2257" y="18526"/>
                    <a:pt x="4134" y="20403"/>
                  </a:cubicBezTo>
                  <a:lnTo>
                    <a:pt x="4153" y="20403"/>
                  </a:lnTo>
                  <a:lnTo>
                    <a:pt x="4153" y="22451"/>
                  </a:lnTo>
                  <a:cubicBezTo>
                    <a:pt x="4153" y="22716"/>
                    <a:pt x="4362" y="22925"/>
                    <a:pt x="4627" y="22925"/>
                  </a:cubicBezTo>
                  <a:lnTo>
                    <a:pt x="13369" y="22925"/>
                  </a:lnTo>
                  <a:cubicBezTo>
                    <a:pt x="13634" y="22925"/>
                    <a:pt x="13862" y="22716"/>
                    <a:pt x="13843" y="22451"/>
                  </a:cubicBezTo>
                  <a:lnTo>
                    <a:pt x="13843" y="20346"/>
                  </a:lnTo>
                  <a:cubicBezTo>
                    <a:pt x="15113" y="18393"/>
                    <a:pt x="15796" y="16118"/>
                    <a:pt x="15796" y="13786"/>
                  </a:cubicBezTo>
                  <a:lnTo>
                    <a:pt x="15796" y="9993"/>
                  </a:lnTo>
                  <a:cubicBezTo>
                    <a:pt x="15796" y="8851"/>
                    <a:pt x="14853" y="8046"/>
                    <a:pt x="13842" y="8046"/>
                  </a:cubicBezTo>
                  <a:cubicBezTo>
                    <a:pt x="13477" y="8046"/>
                    <a:pt x="13104" y="8150"/>
                    <a:pt x="12762" y="8382"/>
                  </a:cubicBezTo>
                  <a:cubicBezTo>
                    <a:pt x="12496" y="7604"/>
                    <a:pt x="11757" y="7092"/>
                    <a:pt x="10942" y="7092"/>
                  </a:cubicBezTo>
                  <a:cubicBezTo>
                    <a:pt x="10913" y="7091"/>
                    <a:pt x="10885" y="7090"/>
                    <a:pt x="10856" y="7090"/>
                  </a:cubicBezTo>
                  <a:cubicBezTo>
                    <a:pt x="10489" y="7090"/>
                    <a:pt x="10142" y="7203"/>
                    <a:pt x="9861" y="7415"/>
                  </a:cubicBezTo>
                  <a:cubicBezTo>
                    <a:pt x="9566" y="6597"/>
                    <a:pt x="8806" y="6111"/>
                    <a:pt x="8018" y="6111"/>
                  </a:cubicBezTo>
                  <a:cubicBezTo>
                    <a:pt x="7691" y="6111"/>
                    <a:pt x="7360" y="6194"/>
                    <a:pt x="7054" y="6372"/>
                  </a:cubicBezTo>
                  <a:lnTo>
                    <a:pt x="7054" y="1954"/>
                  </a:lnTo>
                  <a:cubicBezTo>
                    <a:pt x="7054" y="873"/>
                    <a:pt x="6182" y="1"/>
                    <a:pt x="51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622;p33"/>
            <p:cNvSpPr/>
            <p:nvPr/>
          </p:nvSpPr>
          <p:spPr>
            <a:xfrm>
              <a:off x="1741663" y="3674550"/>
              <a:ext cx="63050" cy="117175"/>
            </a:xfrm>
            <a:custGeom>
              <a:avLst/>
              <a:gdLst/>
              <a:ahLst/>
              <a:cxnLst/>
              <a:rect l="l" t="t" r="r" b="b"/>
              <a:pathLst>
                <a:path w="2522" h="4687" extrusionOk="0">
                  <a:moveTo>
                    <a:pt x="2023" y="1"/>
                  </a:moveTo>
                  <a:cubicBezTo>
                    <a:pt x="1835" y="1"/>
                    <a:pt x="1648" y="106"/>
                    <a:pt x="1574" y="336"/>
                  </a:cubicBezTo>
                  <a:cubicBezTo>
                    <a:pt x="1365" y="1625"/>
                    <a:pt x="872" y="2857"/>
                    <a:pt x="152" y="3938"/>
                  </a:cubicBezTo>
                  <a:cubicBezTo>
                    <a:pt x="0" y="4147"/>
                    <a:pt x="57" y="4469"/>
                    <a:pt x="284" y="4602"/>
                  </a:cubicBezTo>
                  <a:cubicBezTo>
                    <a:pt x="370" y="4659"/>
                    <a:pt x="464" y="4687"/>
                    <a:pt x="556" y="4687"/>
                  </a:cubicBezTo>
                  <a:cubicBezTo>
                    <a:pt x="707" y="4687"/>
                    <a:pt x="854" y="4611"/>
                    <a:pt x="948" y="4469"/>
                  </a:cubicBezTo>
                  <a:cubicBezTo>
                    <a:pt x="1763" y="3275"/>
                    <a:pt x="2294" y="1909"/>
                    <a:pt x="2522" y="506"/>
                  </a:cubicBezTo>
                  <a:cubicBezTo>
                    <a:pt x="2522" y="183"/>
                    <a:pt x="2271" y="1"/>
                    <a:pt x="20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623;p33"/>
            <p:cNvSpPr/>
            <p:nvPr/>
          </p:nvSpPr>
          <p:spPr>
            <a:xfrm>
              <a:off x="1490888" y="3250125"/>
              <a:ext cx="196750" cy="112150"/>
            </a:xfrm>
            <a:custGeom>
              <a:avLst/>
              <a:gdLst/>
              <a:ahLst/>
              <a:cxnLst/>
              <a:rect l="l" t="t" r="r" b="b"/>
              <a:pathLst>
                <a:path w="7870" h="4486" extrusionOk="0">
                  <a:moveTo>
                    <a:pt x="3925" y="1"/>
                  </a:moveTo>
                  <a:cubicBezTo>
                    <a:pt x="1745" y="1"/>
                    <a:pt x="0" y="1802"/>
                    <a:pt x="38" y="4002"/>
                  </a:cubicBezTo>
                  <a:cubicBezTo>
                    <a:pt x="38" y="4267"/>
                    <a:pt x="247" y="4476"/>
                    <a:pt x="512" y="4476"/>
                  </a:cubicBezTo>
                  <a:lnTo>
                    <a:pt x="550" y="4476"/>
                  </a:lnTo>
                  <a:cubicBezTo>
                    <a:pt x="816" y="4476"/>
                    <a:pt x="1024" y="4267"/>
                    <a:pt x="1024" y="4002"/>
                  </a:cubicBezTo>
                  <a:cubicBezTo>
                    <a:pt x="1024" y="2390"/>
                    <a:pt x="2314" y="1082"/>
                    <a:pt x="3925" y="1082"/>
                  </a:cubicBezTo>
                  <a:cubicBezTo>
                    <a:pt x="5537" y="1082"/>
                    <a:pt x="6846" y="2390"/>
                    <a:pt x="6846" y="4002"/>
                  </a:cubicBezTo>
                  <a:cubicBezTo>
                    <a:pt x="6846" y="4324"/>
                    <a:pt x="7087" y="4485"/>
                    <a:pt x="7329" y="4485"/>
                  </a:cubicBezTo>
                  <a:cubicBezTo>
                    <a:pt x="7571" y="4485"/>
                    <a:pt x="7813" y="4324"/>
                    <a:pt x="7813" y="4002"/>
                  </a:cubicBezTo>
                  <a:cubicBezTo>
                    <a:pt x="7869" y="1802"/>
                    <a:pt x="6125" y="1"/>
                    <a:pt x="39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8"/>
          <p:cNvSpPr txBox="1">
            <a:spLocks noGrp="1"/>
          </p:cNvSpPr>
          <p:nvPr>
            <p:ph type="title"/>
          </p:nvPr>
        </p:nvSpPr>
        <p:spPr>
          <a:xfrm>
            <a:off x="1073518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/>
              <a:t>PRIMERA PARTE</a:t>
            </a:r>
            <a:r>
              <a:rPr lang="en" sz="2400" dirty="0" smtClean="0">
                <a:solidFill>
                  <a:schemeClr val="accent2"/>
                </a:solidFill>
              </a:rPr>
              <a:t>‘Parámetros de la red’</a:t>
            </a:r>
            <a:endParaRPr sz="2400" dirty="0">
              <a:solidFill>
                <a:schemeClr val="accent2"/>
              </a:solidFill>
            </a:endParaRPr>
          </a:p>
        </p:txBody>
      </p:sp>
      <p:sp>
        <p:nvSpPr>
          <p:cNvPr id="472" name="Google Shape;472;p28"/>
          <p:cNvSpPr txBox="1">
            <a:spLocks noGrp="1"/>
          </p:cNvSpPr>
          <p:nvPr>
            <p:ph type="body" idx="1"/>
          </p:nvPr>
        </p:nvSpPr>
        <p:spPr>
          <a:xfrm>
            <a:off x="523702" y="2611301"/>
            <a:ext cx="8046719" cy="189419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914400" lvl="0" indent="-292100" algn="just">
              <a:buClr>
                <a:schemeClr val="accent3"/>
              </a:buClr>
              <a:buSzPts val="1000"/>
            </a:pPr>
            <a:r>
              <a:rPr lang="es-MX" sz="1400" b="1" dirty="0" err="1">
                <a:solidFill>
                  <a:srgbClr val="FF0000"/>
                </a:solidFill>
              </a:rPr>
              <a:t>n_entradas</a:t>
            </a:r>
            <a:r>
              <a:rPr lang="es-MX" sz="1400" b="1" dirty="0">
                <a:solidFill>
                  <a:srgbClr val="FF0000"/>
                </a:solidFill>
              </a:rPr>
              <a:t> = 4: </a:t>
            </a:r>
            <a:r>
              <a:rPr lang="es-MX" sz="1400" dirty="0">
                <a:solidFill>
                  <a:schemeClr val="accent3"/>
                </a:solidFill>
              </a:rPr>
              <a:t>Número de características de entrada (las medidas de las flores Iris</a:t>
            </a:r>
            <a:r>
              <a:rPr lang="es-MX" sz="1400" dirty="0" smtClean="0">
                <a:solidFill>
                  <a:schemeClr val="accent3"/>
                </a:solidFill>
              </a:rPr>
              <a:t>).</a:t>
            </a:r>
            <a:endParaRPr lang="es-MX" sz="1400" dirty="0">
              <a:solidFill>
                <a:schemeClr val="accent3"/>
              </a:solidFill>
            </a:endParaRPr>
          </a:p>
          <a:p>
            <a:pPr marL="914400" lvl="0" indent="-292100" algn="just">
              <a:buClr>
                <a:schemeClr val="accent3"/>
              </a:buClr>
              <a:buSzPts val="1000"/>
            </a:pPr>
            <a:r>
              <a:rPr lang="es-MX" sz="1400" b="1" dirty="0" err="1">
                <a:solidFill>
                  <a:srgbClr val="FF0000"/>
                </a:solidFill>
              </a:rPr>
              <a:t>n_ocultas</a:t>
            </a:r>
            <a:r>
              <a:rPr lang="es-MX" sz="1400" b="1" dirty="0">
                <a:solidFill>
                  <a:srgbClr val="FF0000"/>
                </a:solidFill>
              </a:rPr>
              <a:t> = 10:</a:t>
            </a:r>
            <a:r>
              <a:rPr lang="es-MX" sz="1400" dirty="0">
                <a:solidFill>
                  <a:schemeClr val="accent3"/>
                </a:solidFill>
              </a:rPr>
              <a:t> Número de neuronas en la capa oculta</a:t>
            </a:r>
            <a:r>
              <a:rPr lang="es-MX" sz="1400" dirty="0" smtClean="0">
                <a:solidFill>
                  <a:schemeClr val="accent3"/>
                </a:solidFill>
              </a:rPr>
              <a:t>.</a:t>
            </a:r>
            <a:endParaRPr lang="es-MX" sz="1400" dirty="0">
              <a:solidFill>
                <a:schemeClr val="accent3"/>
              </a:solidFill>
            </a:endParaRPr>
          </a:p>
          <a:p>
            <a:pPr marL="914400" lvl="0" indent="-292100" algn="just">
              <a:buClr>
                <a:schemeClr val="accent3"/>
              </a:buClr>
              <a:buSzPts val="1000"/>
            </a:pPr>
            <a:r>
              <a:rPr lang="es-MX" sz="1400" b="1" dirty="0" err="1">
                <a:solidFill>
                  <a:srgbClr val="FF0000"/>
                </a:solidFill>
              </a:rPr>
              <a:t>n_salidas</a:t>
            </a:r>
            <a:r>
              <a:rPr lang="es-MX" sz="1400" b="1" dirty="0">
                <a:solidFill>
                  <a:srgbClr val="FF0000"/>
                </a:solidFill>
              </a:rPr>
              <a:t> = 3: </a:t>
            </a:r>
            <a:r>
              <a:rPr lang="es-MX" sz="1400" dirty="0">
                <a:solidFill>
                  <a:schemeClr val="accent3"/>
                </a:solidFill>
              </a:rPr>
              <a:t>Número de neuronas en la capa de salida, correspondientes a las tres clases (</a:t>
            </a:r>
            <a:r>
              <a:rPr lang="es-MX" sz="1400" dirty="0" err="1">
                <a:solidFill>
                  <a:schemeClr val="accent3"/>
                </a:solidFill>
              </a:rPr>
              <a:t>setosa</a:t>
            </a:r>
            <a:r>
              <a:rPr lang="es-MX" sz="1400" dirty="0">
                <a:solidFill>
                  <a:schemeClr val="accent3"/>
                </a:solidFill>
              </a:rPr>
              <a:t>, </a:t>
            </a:r>
            <a:r>
              <a:rPr lang="es-MX" sz="1400" dirty="0" err="1" smtClean="0">
                <a:solidFill>
                  <a:schemeClr val="accent3"/>
                </a:solidFill>
              </a:rPr>
              <a:t>versicolor</a:t>
            </a:r>
            <a:r>
              <a:rPr lang="es-MX" sz="1400" dirty="0" smtClean="0">
                <a:solidFill>
                  <a:schemeClr val="accent3"/>
                </a:solidFill>
              </a:rPr>
              <a:t>, </a:t>
            </a:r>
            <a:r>
              <a:rPr lang="es-MX" sz="1400" dirty="0" err="1" smtClean="0">
                <a:solidFill>
                  <a:schemeClr val="accent3"/>
                </a:solidFill>
              </a:rPr>
              <a:t>virginica</a:t>
            </a:r>
            <a:r>
              <a:rPr lang="es-MX" sz="1400" dirty="0" smtClean="0">
                <a:solidFill>
                  <a:schemeClr val="accent3"/>
                </a:solidFill>
              </a:rPr>
              <a:t>).</a:t>
            </a:r>
            <a:endParaRPr lang="es-MX" sz="1400" dirty="0">
              <a:solidFill>
                <a:schemeClr val="accent3"/>
              </a:solidFill>
            </a:endParaRPr>
          </a:p>
          <a:p>
            <a:pPr marL="914400" lvl="0" indent="-292100" algn="just">
              <a:buClr>
                <a:schemeClr val="accent3"/>
              </a:buClr>
              <a:buSzPts val="1000"/>
            </a:pPr>
            <a:r>
              <a:rPr lang="es-MX" sz="1400" b="1" dirty="0" err="1">
                <a:solidFill>
                  <a:srgbClr val="FF0000"/>
                </a:solidFill>
              </a:rPr>
              <a:t>n_num_dat_ent</a:t>
            </a:r>
            <a:r>
              <a:rPr lang="es-MX" sz="1400" b="1" dirty="0">
                <a:solidFill>
                  <a:srgbClr val="FF0000"/>
                </a:solidFill>
              </a:rPr>
              <a:t> = 30: </a:t>
            </a:r>
            <a:r>
              <a:rPr lang="es-MX" sz="1400" dirty="0">
                <a:solidFill>
                  <a:schemeClr val="accent3"/>
                </a:solidFill>
              </a:rPr>
              <a:t>Número de datos de </a:t>
            </a:r>
            <a:r>
              <a:rPr lang="es-MX" sz="1400" dirty="0" smtClean="0">
                <a:solidFill>
                  <a:schemeClr val="accent3"/>
                </a:solidFill>
              </a:rPr>
              <a:t>entrenamiento (30 muestras de Iris.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73" name="Google Shape;473;p28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accent3"/>
                </a:solidFill>
              </a:rPr>
              <a:t>Programming Language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474" name="Google Shape;474;p28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>
              <a:buNone/>
            </a:pPr>
            <a:r>
              <a:rPr lang="es-MX" dirty="0">
                <a:solidFill>
                  <a:schemeClr val="accent3"/>
                </a:solidFill>
              </a:rPr>
              <a:t>Martha Elena Inda </a:t>
            </a:r>
            <a:r>
              <a:rPr lang="es-MX" dirty="0" smtClean="0">
                <a:solidFill>
                  <a:schemeClr val="accent3"/>
                </a:solidFill>
              </a:rPr>
              <a:t>Ramos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3"/>
          <a:srcRect t="21705"/>
          <a:stretch/>
        </p:blipFill>
        <p:spPr>
          <a:xfrm>
            <a:off x="1712422" y="1257775"/>
            <a:ext cx="6012792" cy="11378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29"/>
          <p:cNvSpPr txBox="1">
            <a:spLocks noGrp="1"/>
          </p:cNvSpPr>
          <p:nvPr>
            <p:ph type="subTitle" idx="1"/>
          </p:nvPr>
        </p:nvSpPr>
        <p:spPr>
          <a:xfrm>
            <a:off x="1476885" y="3532908"/>
            <a:ext cx="7035348" cy="76119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/>
            <a:r>
              <a:rPr lang="es-MX" dirty="0" smtClean="0"/>
              <a:t>- </a:t>
            </a:r>
            <a:r>
              <a:rPr lang="es-MX" b="1" dirty="0" err="1" smtClean="0">
                <a:solidFill>
                  <a:srgbClr val="FF0000"/>
                </a:solidFill>
              </a:rPr>
              <a:t>sigmoid</a:t>
            </a:r>
            <a:r>
              <a:rPr lang="es-MX" b="1" dirty="0" smtClean="0">
                <a:solidFill>
                  <a:srgbClr val="FF0000"/>
                </a:solidFill>
              </a:rPr>
              <a:t>(x</a:t>
            </a:r>
            <a:r>
              <a:rPr lang="es-MX" b="1" dirty="0">
                <a:solidFill>
                  <a:srgbClr val="FF0000"/>
                </a:solidFill>
              </a:rPr>
              <a:t>): </a:t>
            </a:r>
            <a:r>
              <a:rPr lang="es-MX" dirty="0"/>
              <a:t>Función </a:t>
            </a:r>
            <a:r>
              <a:rPr lang="es-MX" dirty="0" err="1"/>
              <a:t>sigmoide</a:t>
            </a:r>
            <a:r>
              <a:rPr lang="es-MX" dirty="0"/>
              <a:t> utilizada como función de </a:t>
            </a:r>
            <a:r>
              <a:rPr lang="es-MX" dirty="0" smtClean="0"/>
              <a:t>activación.</a:t>
            </a:r>
          </a:p>
          <a:p>
            <a:pPr marL="0" lvl="0" indent="0" algn="just"/>
            <a:r>
              <a:rPr lang="es-MX" dirty="0" smtClean="0"/>
              <a:t>- </a:t>
            </a:r>
            <a:r>
              <a:rPr lang="es-MX" b="1" dirty="0" err="1" smtClean="0">
                <a:solidFill>
                  <a:srgbClr val="FF0000"/>
                </a:solidFill>
              </a:rPr>
              <a:t>sigmoid_derivada</a:t>
            </a:r>
            <a:r>
              <a:rPr lang="es-MX" b="1" dirty="0" smtClean="0">
                <a:solidFill>
                  <a:srgbClr val="FF0000"/>
                </a:solidFill>
              </a:rPr>
              <a:t>(x</a:t>
            </a:r>
            <a:r>
              <a:rPr lang="es-MX" b="1" dirty="0">
                <a:solidFill>
                  <a:srgbClr val="FF0000"/>
                </a:solidFill>
              </a:rPr>
              <a:t>): </a:t>
            </a:r>
            <a:r>
              <a:rPr lang="es-MX" dirty="0"/>
              <a:t>Derivada de la función </a:t>
            </a:r>
            <a:r>
              <a:rPr lang="es-MX" dirty="0" err="1"/>
              <a:t>sigmoide</a:t>
            </a:r>
            <a:r>
              <a:rPr lang="es-MX" dirty="0"/>
              <a:t>, utilizada durante el proceso de </a:t>
            </a:r>
            <a:r>
              <a:rPr lang="es-MX" dirty="0" err="1"/>
              <a:t>retropropagación</a:t>
            </a:r>
            <a:r>
              <a:rPr lang="es-MX" dirty="0"/>
              <a:t> para actualizar los pesos.</a:t>
            </a:r>
            <a:endParaRPr dirty="0"/>
          </a:p>
        </p:txBody>
      </p:sp>
      <p:sp>
        <p:nvSpPr>
          <p:cNvPr id="489" name="Google Shape;489;p29"/>
          <p:cNvSpPr txBox="1">
            <a:spLocks noGrp="1"/>
          </p:cNvSpPr>
          <p:nvPr>
            <p:ph type="title" idx="9"/>
          </p:nvPr>
        </p:nvSpPr>
        <p:spPr>
          <a:xfrm>
            <a:off x="1349259" y="560795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/>
              <a:t>SEGUNDA PARTE</a:t>
            </a:r>
            <a:r>
              <a:rPr lang="en" sz="2400" dirty="0" smtClean="0">
                <a:solidFill>
                  <a:schemeClr val="accent2"/>
                </a:solidFill>
              </a:rPr>
              <a:t>‘Funciones de activación’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490" name="Google Shape;490;p29"/>
          <p:cNvGrpSpPr/>
          <p:nvPr/>
        </p:nvGrpSpPr>
        <p:grpSpPr>
          <a:xfrm>
            <a:off x="1084825" y="1521229"/>
            <a:ext cx="544470" cy="3048796"/>
            <a:chOff x="1084825" y="1168950"/>
            <a:chExt cx="506100" cy="3401075"/>
          </a:xfrm>
        </p:grpSpPr>
        <p:sp>
          <p:nvSpPr>
            <p:cNvPr id="491" name="Google Shape;491;p29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dirty="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492" name="Google Shape;492;p29"/>
            <p:cNvCxnSpPr/>
            <p:nvPr/>
          </p:nvCxnSpPr>
          <p:spPr>
            <a:xfrm>
              <a:off x="1337875" y="1168950"/>
              <a:ext cx="0" cy="27645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93" name="Google Shape;493;p29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94" name="Google Shape;494;p29"/>
          <p:cNvSpPr txBox="1">
            <a:spLocks noGrp="1"/>
          </p:cNvSpPr>
          <p:nvPr>
            <p:ph type="subTitle" idx="1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/>
            <a:r>
              <a:rPr lang="es-MX" dirty="0"/>
              <a:t>Martha Elena Inda Ramos</a:t>
            </a:r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0013" y="1120797"/>
            <a:ext cx="3851382" cy="2136191"/>
          </a:xfrm>
          <a:prstGeom prst="rect">
            <a:avLst/>
          </a:prstGeom>
        </p:spPr>
      </p:pic>
      <p:sp>
        <p:nvSpPr>
          <p:cNvPr id="13" name="Rectángulo 12"/>
          <p:cNvSpPr/>
          <p:nvPr/>
        </p:nvSpPr>
        <p:spPr>
          <a:xfrm>
            <a:off x="4450011" y="2417862"/>
            <a:ext cx="2439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dirty="0">
                <a:solidFill>
                  <a:schemeClr val="accent6"/>
                </a:solidFill>
              </a:rPr>
              <a:t>{</a:t>
            </a:r>
            <a:endParaRPr lang="es-MX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0"/>
          <p:cNvSpPr txBox="1">
            <a:spLocks noGrp="1"/>
          </p:cNvSpPr>
          <p:nvPr>
            <p:ph type="title"/>
          </p:nvPr>
        </p:nvSpPr>
        <p:spPr>
          <a:xfrm flipH="1">
            <a:off x="710125" y="617327"/>
            <a:ext cx="8234928" cy="77674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s-MX" sz="2400" dirty="0" smtClean="0"/>
              <a:t>TERCERA </a:t>
            </a:r>
            <a:r>
              <a:rPr lang="es-MX" sz="2400" dirty="0" err="1">
                <a:solidFill>
                  <a:schemeClr val="bg1"/>
                </a:solidFill>
              </a:rPr>
              <a:t>PARTE</a:t>
            </a:r>
            <a:r>
              <a:rPr lang="es-MX" sz="2400" dirty="0" err="1">
                <a:solidFill>
                  <a:schemeClr val="accent2"/>
                </a:solidFill>
              </a:rPr>
              <a:t>‘Inicialización</a:t>
            </a:r>
            <a:r>
              <a:rPr lang="es-MX" sz="2400" dirty="0">
                <a:solidFill>
                  <a:schemeClr val="accent2"/>
                </a:solidFill>
              </a:rPr>
              <a:t> de Pesos y Sesgos’</a:t>
            </a:r>
            <a:r>
              <a:rPr lang="en" sz="2400" dirty="0" smtClean="0">
                <a:solidFill>
                  <a:schemeClr val="accent2"/>
                </a:solidFill>
              </a:rPr>
              <a:t> </a:t>
            </a:r>
            <a:r>
              <a:rPr lang="en" sz="2400" dirty="0">
                <a:solidFill>
                  <a:schemeClr val="accent6"/>
                </a:solidFill>
              </a:rPr>
              <a:t>{</a:t>
            </a:r>
            <a:endParaRPr sz="2400" dirty="0">
              <a:solidFill>
                <a:schemeClr val="accent6"/>
              </a:solidFill>
            </a:endParaRPr>
          </a:p>
        </p:txBody>
      </p:sp>
      <p:sp>
        <p:nvSpPr>
          <p:cNvPr id="502" name="Google Shape;502;p30"/>
          <p:cNvSpPr txBox="1">
            <a:spLocks noGrp="1"/>
          </p:cNvSpPr>
          <p:nvPr>
            <p:ph type="subTitle" idx="1"/>
          </p:nvPr>
        </p:nvSpPr>
        <p:spPr>
          <a:xfrm>
            <a:off x="1719391" y="2966475"/>
            <a:ext cx="6216396" cy="7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/>
            <a:r>
              <a:rPr lang="en" dirty="0" smtClean="0"/>
              <a:t>&lt; </a:t>
            </a:r>
            <a:r>
              <a:rPr lang="es-MX" dirty="0" smtClean="0"/>
              <a:t>Se </a:t>
            </a:r>
            <a:r>
              <a:rPr lang="es-MX" dirty="0"/>
              <a:t>inicializan aleatoriamente los pesos (W1 y W2) y los sesgos (b1 y b2) para las capas </a:t>
            </a:r>
            <a:r>
              <a:rPr lang="es-MX" dirty="0" smtClean="0"/>
              <a:t>ocultas </a:t>
            </a:r>
            <a:r>
              <a:rPr lang="es-MX" dirty="0"/>
              <a:t>y de salida</a:t>
            </a:r>
            <a:r>
              <a:rPr lang="es-MX" dirty="0" smtClean="0"/>
              <a:t>. </a:t>
            </a:r>
            <a:r>
              <a:rPr lang="en" dirty="0" smtClean="0"/>
              <a:t>&gt;</a:t>
            </a:r>
            <a:endParaRPr dirty="0"/>
          </a:p>
        </p:txBody>
      </p:sp>
      <p:sp>
        <p:nvSpPr>
          <p:cNvPr id="503" name="Google Shape;503;p30"/>
          <p:cNvSpPr txBox="1"/>
          <p:nvPr/>
        </p:nvSpPr>
        <p:spPr>
          <a:xfrm>
            <a:off x="1013469" y="3687277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 dirty="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04" name="Google Shape;504;p30"/>
          <p:cNvCxnSpPr/>
          <p:nvPr/>
        </p:nvCxnSpPr>
        <p:spPr>
          <a:xfrm>
            <a:off x="1266519" y="1394075"/>
            <a:ext cx="0" cy="210810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5" name="Google Shape;505;p30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7" name="Google Shape;507;p30"/>
          <p:cNvSpPr txBox="1">
            <a:spLocks noGrp="1"/>
          </p:cNvSpPr>
          <p:nvPr>
            <p:ph type="subTitle" idx="4294967295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accent3"/>
                </a:solidFill>
              </a:rPr>
              <a:t>Martha Elena Inda Ramos</a:t>
            </a:r>
            <a:endParaRPr sz="1400" dirty="0">
              <a:solidFill>
                <a:schemeClr val="accent3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9391" y="1671821"/>
            <a:ext cx="6216396" cy="10169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31"/>
          <p:cNvSpPr txBox="1">
            <a:spLocks noGrp="1"/>
          </p:cNvSpPr>
          <p:nvPr>
            <p:ph type="subTitle" idx="2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43" name="Google Shape;543;p31"/>
          <p:cNvSpPr txBox="1">
            <a:spLocks noGrp="1"/>
          </p:cNvSpPr>
          <p:nvPr>
            <p:ph type="subTitle" idx="2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/>
            <a:r>
              <a:rPr lang="es-MX" dirty="0"/>
              <a:t>Martha Elena Inda </a:t>
            </a:r>
            <a:r>
              <a:rPr lang="es-MX" dirty="0" smtClean="0"/>
              <a:t>Ramos</a:t>
            </a:r>
            <a:endParaRPr lang="es-MX" dirty="0"/>
          </a:p>
        </p:txBody>
      </p:sp>
      <p:grpSp>
        <p:nvGrpSpPr>
          <p:cNvPr id="551" name="Google Shape;551;p31"/>
          <p:cNvGrpSpPr/>
          <p:nvPr/>
        </p:nvGrpSpPr>
        <p:grpSpPr>
          <a:xfrm>
            <a:off x="-278464" y="764771"/>
            <a:ext cx="2955161" cy="5775379"/>
            <a:chOff x="1084825" y="3203163"/>
            <a:chExt cx="506100" cy="1366863"/>
          </a:xfrm>
        </p:grpSpPr>
        <p:cxnSp>
          <p:nvCxnSpPr>
            <p:cNvPr id="552" name="Google Shape;552;p31"/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53" name="Google Shape;553;p31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dirty="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1009" y="684773"/>
            <a:ext cx="5506868" cy="3467853"/>
          </a:xfrm>
          <a:prstGeom prst="rect">
            <a:avLst/>
          </a:prstGeom>
        </p:spPr>
      </p:pic>
      <p:sp>
        <p:nvSpPr>
          <p:cNvPr id="53" name="Google Shape;500;p30"/>
          <p:cNvSpPr txBox="1">
            <a:spLocks noGrp="1"/>
          </p:cNvSpPr>
          <p:nvPr>
            <p:ph type="title"/>
          </p:nvPr>
        </p:nvSpPr>
        <p:spPr>
          <a:xfrm flipH="1">
            <a:off x="1292016" y="4152626"/>
            <a:ext cx="8234928" cy="4526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s-MX" sz="2400" dirty="0" smtClean="0"/>
              <a:t>CUARTA </a:t>
            </a:r>
            <a:r>
              <a:rPr lang="es-MX" sz="2400" dirty="0" err="1" smtClean="0">
                <a:solidFill>
                  <a:schemeClr val="bg1"/>
                </a:solidFill>
              </a:rPr>
              <a:t>PARTE</a:t>
            </a:r>
            <a:r>
              <a:rPr lang="es-MX" sz="2400" dirty="0" err="1" smtClean="0">
                <a:solidFill>
                  <a:schemeClr val="accent2"/>
                </a:solidFill>
              </a:rPr>
              <a:t>‘Datos</a:t>
            </a:r>
            <a:r>
              <a:rPr lang="es-MX" sz="2400" dirty="0" smtClean="0">
                <a:solidFill>
                  <a:schemeClr val="accent2"/>
                </a:solidFill>
              </a:rPr>
              <a:t> de entrenamiento’</a:t>
            </a:r>
            <a:endParaRPr sz="2400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31"/>
          <p:cNvSpPr txBox="1">
            <a:spLocks noGrp="1"/>
          </p:cNvSpPr>
          <p:nvPr>
            <p:ph type="subTitle" idx="1"/>
          </p:nvPr>
        </p:nvSpPr>
        <p:spPr>
          <a:xfrm>
            <a:off x="1590925" y="1155249"/>
            <a:ext cx="6211800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/>
            <a:r>
              <a:rPr lang="en" dirty="0"/>
              <a:t>&lt; </a:t>
            </a:r>
            <a:r>
              <a:rPr lang="es-MX" b="1" dirty="0">
                <a:solidFill>
                  <a:srgbClr val="FF0000"/>
                </a:solidFill>
              </a:rPr>
              <a:t>IRIS_DATA: </a:t>
            </a:r>
            <a:r>
              <a:rPr lang="es-MX" dirty="0"/>
              <a:t>Conjunto de datos de las características de las flores Iris (seis características en total: largo y ancho del sépalo y pétalo</a:t>
            </a:r>
            <a:r>
              <a:rPr lang="es-MX" dirty="0" smtClean="0"/>
              <a:t>). </a:t>
            </a:r>
            <a:r>
              <a:rPr lang="en" dirty="0" smtClean="0"/>
              <a:t>&gt;</a:t>
            </a:r>
            <a:endParaRPr dirty="0"/>
          </a:p>
        </p:txBody>
      </p:sp>
      <p:sp>
        <p:nvSpPr>
          <p:cNvPr id="514" name="Google Shape;514;p31"/>
          <p:cNvSpPr txBox="1">
            <a:spLocks noGrp="1"/>
          </p:cNvSpPr>
          <p:nvPr>
            <p:ph type="subTitle" idx="3"/>
          </p:nvPr>
        </p:nvSpPr>
        <p:spPr>
          <a:xfrm>
            <a:off x="7802725" y="564919"/>
            <a:ext cx="507787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542" name="Google Shape;542;p31"/>
          <p:cNvSpPr txBox="1">
            <a:spLocks noGrp="1"/>
          </p:cNvSpPr>
          <p:nvPr>
            <p:ph type="subTitle" idx="2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43" name="Google Shape;543;p31"/>
          <p:cNvSpPr txBox="1">
            <a:spLocks noGrp="1"/>
          </p:cNvSpPr>
          <p:nvPr>
            <p:ph type="subTitle" idx="2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ctr"/>
            <a:r>
              <a:rPr lang="es-MX" dirty="0"/>
              <a:t>Martha Elena Inda </a:t>
            </a:r>
            <a:r>
              <a:rPr lang="es-MX" dirty="0" smtClean="0"/>
              <a:t>Ramos</a:t>
            </a:r>
            <a:endParaRPr lang="es-MX" dirty="0"/>
          </a:p>
        </p:txBody>
      </p:sp>
      <p:grpSp>
        <p:nvGrpSpPr>
          <p:cNvPr id="551" name="Google Shape;551;p31"/>
          <p:cNvGrpSpPr/>
          <p:nvPr/>
        </p:nvGrpSpPr>
        <p:grpSpPr>
          <a:xfrm>
            <a:off x="1084825" y="3203163"/>
            <a:ext cx="506100" cy="1366863"/>
            <a:chOff x="1084825" y="3203163"/>
            <a:chExt cx="506100" cy="1366863"/>
          </a:xfrm>
        </p:grpSpPr>
        <p:cxnSp>
          <p:nvCxnSpPr>
            <p:cNvPr id="552" name="Google Shape;552;p31"/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53" name="Google Shape;553;p31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grpSp>
        <p:nvGrpSpPr>
          <p:cNvPr id="554" name="Google Shape;554;p31"/>
          <p:cNvGrpSpPr/>
          <p:nvPr/>
        </p:nvGrpSpPr>
        <p:grpSpPr>
          <a:xfrm>
            <a:off x="1084825" y="1208049"/>
            <a:ext cx="506100" cy="1366863"/>
            <a:chOff x="1084825" y="3203163"/>
            <a:chExt cx="506100" cy="1366863"/>
          </a:xfrm>
        </p:grpSpPr>
        <p:cxnSp>
          <p:nvCxnSpPr>
            <p:cNvPr id="555" name="Google Shape;555;p31"/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56" name="Google Shape;556;p31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dirty="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825" y="564919"/>
            <a:ext cx="8333954" cy="646232"/>
          </a:xfrm>
          <a:prstGeom prst="rect">
            <a:avLst/>
          </a:prstGeom>
        </p:spPr>
      </p:pic>
      <p:sp>
        <p:nvSpPr>
          <p:cNvPr id="34" name="Google Shape;513;p31"/>
          <p:cNvSpPr txBox="1">
            <a:spLocks/>
          </p:cNvSpPr>
          <p:nvPr/>
        </p:nvSpPr>
        <p:spPr>
          <a:xfrm>
            <a:off x="1590925" y="3147899"/>
            <a:ext cx="6211800" cy="7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Fira Code"/>
              <a:buNone/>
              <a:defRPr sz="14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just"/>
            <a:r>
              <a:rPr lang="es-MX" dirty="0" smtClean="0"/>
              <a:t>&lt; </a:t>
            </a:r>
            <a:r>
              <a:rPr lang="es-MX" b="1" dirty="0">
                <a:solidFill>
                  <a:srgbClr val="FF0000"/>
                </a:solidFill>
              </a:rPr>
              <a:t>Y</a:t>
            </a:r>
            <a:r>
              <a:rPr lang="es-MX" b="1" dirty="0" smtClean="0">
                <a:solidFill>
                  <a:srgbClr val="FF0000"/>
                </a:solidFill>
              </a:rPr>
              <a:t>_DATA: </a:t>
            </a:r>
            <a:r>
              <a:rPr lang="es-MX" dirty="0"/>
              <a:t>Las </a:t>
            </a:r>
            <a:r>
              <a:rPr lang="es-MX" dirty="0" smtClean="0"/>
              <a:t>etiquetas en </a:t>
            </a:r>
            <a:r>
              <a:rPr lang="es-MX" dirty="0"/>
              <a:t>formato de codificación </a:t>
            </a:r>
            <a:r>
              <a:rPr lang="es-MX" dirty="0" err="1"/>
              <a:t>one-hot</a:t>
            </a:r>
            <a:r>
              <a:rPr lang="es-MX" dirty="0"/>
              <a:t>, donde cada fila indica a </a:t>
            </a:r>
            <a:r>
              <a:rPr lang="es-MX" dirty="0" smtClean="0"/>
              <a:t>que </a:t>
            </a:r>
            <a:r>
              <a:rPr lang="es-MX" dirty="0"/>
              <a:t>clase pertenece la observación (1 para </a:t>
            </a:r>
            <a:r>
              <a:rPr lang="es-MX" dirty="0" err="1"/>
              <a:t>Setosa</a:t>
            </a:r>
            <a:r>
              <a:rPr lang="es-MX" dirty="0"/>
              <a:t>, 2 para </a:t>
            </a:r>
            <a:r>
              <a:rPr lang="es-MX" dirty="0" err="1"/>
              <a:t>Versicolor</a:t>
            </a:r>
            <a:r>
              <a:rPr lang="es-MX" dirty="0"/>
              <a:t>, 3 para </a:t>
            </a:r>
            <a:r>
              <a:rPr lang="es-MX" dirty="0" err="1"/>
              <a:t>Virginica</a:t>
            </a:r>
            <a:r>
              <a:rPr lang="es-MX" dirty="0" smtClean="0"/>
              <a:t>). &gt;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36318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3" name="Google Shape;563;p32"/>
          <p:cNvGrpSpPr/>
          <p:nvPr/>
        </p:nvGrpSpPr>
        <p:grpSpPr>
          <a:xfrm>
            <a:off x="868694" y="1262750"/>
            <a:ext cx="506100" cy="3431975"/>
            <a:chOff x="1084825" y="1168950"/>
            <a:chExt cx="506100" cy="3431975"/>
          </a:xfrm>
        </p:grpSpPr>
        <p:sp>
          <p:nvSpPr>
            <p:cNvPr id="564" name="Google Shape;564;p32"/>
            <p:cNvSpPr txBox="1"/>
            <p:nvPr/>
          </p:nvSpPr>
          <p:spPr>
            <a:xfrm>
              <a:off x="1084825" y="3954425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65" name="Google Shape;565;p32"/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69" name="Google Shape;569;p32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71" name="Google Shape;571;p32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accent3"/>
                </a:solidFill>
              </a:rPr>
              <a:t>Martha Elena Inda Ramos</a:t>
            </a:r>
            <a:endParaRPr sz="1400" dirty="0">
              <a:solidFill>
                <a:schemeClr val="accent3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/>
          <a:srcRect r="5861"/>
          <a:stretch/>
        </p:blipFill>
        <p:spPr>
          <a:xfrm>
            <a:off x="1164188" y="663850"/>
            <a:ext cx="3956973" cy="343235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3605" y="663851"/>
            <a:ext cx="3493100" cy="3432350"/>
          </a:xfrm>
          <a:prstGeom prst="rect">
            <a:avLst/>
          </a:prstGeom>
        </p:spPr>
      </p:pic>
      <p:sp>
        <p:nvSpPr>
          <p:cNvPr id="17" name="Google Shape;561;p32"/>
          <p:cNvSpPr txBox="1">
            <a:spLocks/>
          </p:cNvSpPr>
          <p:nvPr/>
        </p:nvSpPr>
        <p:spPr>
          <a:xfrm>
            <a:off x="3091227" y="322271"/>
            <a:ext cx="414886" cy="468133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42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42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42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42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42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42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42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42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s-MX" dirty="0"/>
              <a:t>1</a:t>
            </a:r>
            <a:endParaRPr lang="es-MX" dirty="0">
              <a:solidFill>
                <a:schemeClr val="accent6"/>
              </a:solidFill>
            </a:endParaRPr>
          </a:p>
        </p:txBody>
      </p:sp>
      <p:sp>
        <p:nvSpPr>
          <p:cNvPr id="18" name="Google Shape;561;p32"/>
          <p:cNvSpPr txBox="1">
            <a:spLocks/>
          </p:cNvSpPr>
          <p:nvPr/>
        </p:nvSpPr>
        <p:spPr>
          <a:xfrm>
            <a:off x="5730990" y="3862133"/>
            <a:ext cx="414886" cy="468133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42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42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42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42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42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42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42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42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s-MX" dirty="0" smtClean="0"/>
              <a:t>2</a:t>
            </a:r>
            <a:endParaRPr lang="es-MX" dirty="0">
              <a:solidFill>
                <a:schemeClr val="accent6"/>
              </a:solidFill>
            </a:endParaRPr>
          </a:p>
        </p:txBody>
      </p:sp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1197561" y="4243566"/>
            <a:ext cx="7459144" cy="530700"/>
          </a:xfrm>
        </p:spPr>
        <p:txBody>
          <a:bodyPr/>
          <a:lstStyle/>
          <a:p>
            <a:r>
              <a:rPr lang="es-MX" sz="2400" u="sng" dirty="0" smtClean="0"/>
              <a:t>QUINTA </a:t>
            </a:r>
            <a:r>
              <a:rPr lang="es-MX" sz="2400" u="sng" dirty="0" err="1" smtClean="0"/>
              <a:t>PARTE</a:t>
            </a:r>
            <a:r>
              <a:rPr lang="es-MX" sz="2400" dirty="0" err="1" smtClean="0">
                <a:solidFill>
                  <a:schemeClr val="accent2"/>
                </a:solidFill>
              </a:rPr>
              <a:t>‘Entrenamiento</a:t>
            </a:r>
            <a:r>
              <a:rPr lang="es-MX" sz="2400" dirty="0" smtClean="0">
                <a:solidFill>
                  <a:schemeClr val="accent2"/>
                </a:solidFill>
              </a:rPr>
              <a:t> de la Red’</a:t>
            </a:r>
            <a:endParaRPr lang="es-MX" sz="2400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32"/>
          <p:cNvSpPr txBox="1">
            <a:spLocks noGrp="1"/>
          </p:cNvSpPr>
          <p:nvPr>
            <p:ph type="subTitle" idx="1"/>
          </p:nvPr>
        </p:nvSpPr>
        <p:spPr>
          <a:xfrm>
            <a:off x="951822" y="1082442"/>
            <a:ext cx="6945269" cy="31952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49116" lvl="0" indent="0" algn="just">
              <a:spcBef>
                <a:spcPts val="1000"/>
              </a:spcBef>
            </a:pPr>
            <a:r>
              <a:rPr lang="es-MX" sz="1200" b="1" dirty="0" err="1">
                <a:solidFill>
                  <a:srgbClr val="FF0000"/>
                </a:solidFill>
              </a:rPr>
              <a:t>Hiperparámetros</a:t>
            </a:r>
            <a:r>
              <a:rPr lang="es-MX" sz="1200" b="1" dirty="0">
                <a:solidFill>
                  <a:srgbClr val="FF0000"/>
                </a:solidFill>
              </a:rPr>
              <a:t>: </a:t>
            </a:r>
            <a:r>
              <a:rPr lang="es-MX" sz="1200" dirty="0" err="1">
                <a:solidFill>
                  <a:schemeClr val="accent3"/>
                </a:solidFill>
              </a:rPr>
              <a:t>tasa_aprendizaje</a:t>
            </a:r>
            <a:r>
              <a:rPr lang="es-MX" sz="1200" dirty="0">
                <a:solidFill>
                  <a:schemeClr val="accent3"/>
                </a:solidFill>
              </a:rPr>
              <a:t> = 0.1 (indica cuán rápido ajustamos los pesos) y </a:t>
            </a:r>
            <a:r>
              <a:rPr lang="es-MX" sz="1200" dirty="0" err="1">
                <a:solidFill>
                  <a:schemeClr val="accent3"/>
                </a:solidFill>
              </a:rPr>
              <a:t>max_iter</a:t>
            </a:r>
            <a:r>
              <a:rPr lang="es-MX" sz="1200" dirty="0">
                <a:solidFill>
                  <a:schemeClr val="accent3"/>
                </a:solidFill>
              </a:rPr>
              <a:t> = 1000 (máximo número de iteraciones para el </a:t>
            </a:r>
            <a:r>
              <a:rPr lang="es-MX" sz="1200" dirty="0" smtClean="0">
                <a:solidFill>
                  <a:schemeClr val="accent3"/>
                </a:solidFill>
              </a:rPr>
              <a:t>entrenamiento).</a:t>
            </a:r>
          </a:p>
          <a:p>
            <a:pPr marL="449116" lvl="0" indent="0" algn="just">
              <a:spcBef>
                <a:spcPts val="1000"/>
              </a:spcBef>
            </a:pPr>
            <a:r>
              <a:rPr lang="es-MX" sz="1200" b="1" dirty="0" smtClean="0">
                <a:solidFill>
                  <a:srgbClr val="FF0000"/>
                </a:solidFill>
              </a:rPr>
              <a:t>Propagación </a:t>
            </a:r>
            <a:r>
              <a:rPr lang="es-MX" sz="1200" b="1" dirty="0">
                <a:solidFill>
                  <a:srgbClr val="FF0000"/>
                </a:solidFill>
              </a:rPr>
              <a:t>hacia </a:t>
            </a:r>
            <a:r>
              <a:rPr lang="es-MX" sz="1200" b="1" dirty="0" smtClean="0">
                <a:solidFill>
                  <a:srgbClr val="FF0000"/>
                </a:solidFill>
              </a:rPr>
              <a:t>adelante:</a:t>
            </a:r>
          </a:p>
          <a:p>
            <a:pPr marL="449116" lvl="0" indent="0" algn="just">
              <a:spcBef>
                <a:spcPts val="1000"/>
              </a:spcBef>
            </a:pPr>
            <a:r>
              <a:rPr lang="es-MX" sz="1200" dirty="0" smtClean="0">
                <a:solidFill>
                  <a:schemeClr val="accent3"/>
                </a:solidFill>
              </a:rPr>
              <a:t>- Se </a:t>
            </a:r>
            <a:r>
              <a:rPr lang="es-MX" sz="1200" dirty="0">
                <a:solidFill>
                  <a:schemeClr val="accent3"/>
                </a:solidFill>
              </a:rPr>
              <a:t>calculan las salidas de las capas, primero en la capa oculta (A1) y luego en la capa de salida (A2), utilizando la función </a:t>
            </a:r>
            <a:r>
              <a:rPr lang="es-MX" sz="1200" dirty="0" err="1">
                <a:solidFill>
                  <a:schemeClr val="accent3"/>
                </a:solidFill>
              </a:rPr>
              <a:t>sigmoide</a:t>
            </a:r>
            <a:r>
              <a:rPr lang="es-MX" sz="1200" dirty="0" smtClean="0">
                <a:solidFill>
                  <a:schemeClr val="accent3"/>
                </a:solidFill>
              </a:rPr>
              <a:t>.</a:t>
            </a:r>
          </a:p>
          <a:p>
            <a:pPr marL="449116" lvl="0" indent="0" algn="just">
              <a:spcBef>
                <a:spcPts val="1000"/>
              </a:spcBef>
            </a:pPr>
            <a:r>
              <a:rPr lang="es-MX" sz="1200" b="1" dirty="0">
                <a:solidFill>
                  <a:srgbClr val="FF0000"/>
                </a:solidFill>
              </a:rPr>
              <a:t>Cálculo del error: </a:t>
            </a:r>
            <a:r>
              <a:rPr lang="es-MX" sz="1200" dirty="0">
                <a:solidFill>
                  <a:schemeClr val="accent3"/>
                </a:solidFill>
              </a:rPr>
              <a:t>Se calcula el error entre </a:t>
            </a:r>
            <a:r>
              <a:rPr lang="es-MX" sz="1200" dirty="0" smtClean="0">
                <a:solidFill>
                  <a:schemeClr val="accent3"/>
                </a:solidFill>
              </a:rPr>
              <a:t>la salida </a:t>
            </a:r>
            <a:r>
              <a:rPr lang="es-MX" sz="1200" dirty="0">
                <a:solidFill>
                  <a:schemeClr val="accent3"/>
                </a:solidFill>
              </a:rPr>
              <a:t>esperada (Y) y la salida predicha (A2</a:t>
            </a:r>
            <a:r>
              <a:rPr lang="es-MX" sz="1200" dirty="0" smtClean="0">
                <a:solidFill>
                  <a:schemeClr val="accent3"/>
                </a:solidFill>
              </a:rPr>
              <a:t>).</a:t>
            </a:r>
          </a:p>
          <a:p>
            <a:pPr marL="449116" lvl="0" indent="0" algn="just">
              <a:spcBef>
                <a:spcPts val="1000"/>
              </a:spcBef>
            </a:pPr>
            <a:r>
              <a:rPr lang="es-MX" sz="1200" b="1" dirty="0" err="1">
                <a:solidFill>
                  <a:srgbClr val="FF0000"/>
                </a:solidFill>
              </a:rPr>
              <a:t>Retropropagación</a:t>
            </a:r>
            <a:r>
              <a:rPr lang="es-MX" sz="1200" b="1" dirty="0" smtClean="0">
                <a:solidFill>
                  <a:srgbClr val="FF0000"/>
                </a:solidFill>
              </a:rPr>
              <a:t>:</a:t>
            </a:r>
          </a:p>
          <a:p>
            <a:pPr marL="449116" lvl="0" indent="0" algn="just">
              <a:spcBef>
                <a:spcPts val="1000"/>
              </a:spcBef>
            </a:pPr>
            <a:r>
              <a:rPr lang="es-MX" sz="1200" dirty="0" smtClean="0">
                <a:solidFill>
                  <a:schemeClr val="accent3"/>
                </a:solidFill>
              </a:rPr>
              <a:t>- Se </a:t>
            </a:r>
            <a:r>
              <a:rPr lang="es-MX" sz="1200" dirty="0">
                <a:solidFill>
                  <a:schemeClr val="accent3"/>
                </a:solidFill>
              </a:rPr>
              <a:t>calcula la derivada del error en cada capa utilizando la regla de la cadena</a:t>
            </a:r>
            <a:r>
              <a:rPr lang="es-MX" sz="1200" dirty="0" smtClean="0">
                <a:solidFill>
                  <a:schemeClr val="accent3"/>
                </a:solidFill>
              </a:rPr>
              <a:t>.</a:t>
            </a:r>
          </a:p>
          <a:p>
            <a:pPr marL="449116" lvl="0" indent="0" algn="just">
              <a:spcBef>
                <a:spcPts val="1000"/>
              </a:spcBef>
            </a:pPr>
            <a:r>
              <a:rPr lang="es-MX" sz="1200" dirty="0" smtClean="0">
                <a:solidFill>
                  <a:schemeClr val="accent3"/>
                </a:solidFill>
              </a:rPr>
              <a:t>- Se </a:t>
            </a:r>
            <a:r>
              <a:rPr lang="es-MX" sz="1200" dirty="0">
                <a:solidFill>
                  <a:schemeClr val="accent3"/>
                </a:solidFill>
              </a:rPr>
              <a:t>actualizan los pesos (W1, W2) y los sesgos (b1, b2) con el gradiente calculado.</a:t>
            </a:r>
            <a:endParaRPr sz="1200" dirty="0">
              <a:solidFill>
                <a:schemeClr val="accent3"/>
              </a:solidFill>
            </a:endParaRPr>
          </a:p>
        </p:txBody>
      </p:sp>
      <p:grpSp>
        <p:nvGrpSpPr>
          <p:cNvPr id="563" name="Google Shape;563;p32"/>
          <p:cNvGrpSpPr/>
          <p:nvPr/>
        </p:nvGrpSpPr>
        <p:grpSpPr>
          <a:xfrm>
            <a:off x="1084825" y="1168950"/>
            <a:ext cx="506100" cy="3431975"/>
            <a:chOff x="1084825" y="1168950"/>
            <a:chExt cx="506100" cy="3431975"/>
          </a:xfrm>
        </p:grpSpPr>
        <p:sp>
          <p:nvSpPr>
            <p:cNvPr id="564" name="Google Shape;564;p32"/>
            <p:cNvSpPr txBox="1"/>
            <p:nvPr/>
          </p:nvSpPr>
          <p:spPr>
            <a:xfrm>
              <a:off x="1084825" y="3954425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65" name="Google Shape;565;p32"/>
            <p:cNvCxnSpPr/>
            <p:nvPr/>
          </p:nvCxnSpPr>
          <p:spPr>
            <a:xfrm>
              <a:off x="1337875" y="1168950"/>
              <a:ext cx="0" cy="27672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69" name="Google Shape;569;p32"/>
          <p:cNvSpPr txBox="1">
            <a:spLocks noGrp="1"/>
          </p:cNvSpPr>
          <p:nvPr>
            <p:ph type="subTitle" idx="1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71" name="Google Shape;571;p32"/>
          <p:cNvSpPr txBox="1">
            <a:spLocks noGrp="1"/>
          </p:cNvSpPr>
          <p:nvPr>
            <p:ph type="subTitle" idx="1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accent3"/>
                </a:solidFill>
              </a:rPr>
              <a:t>Martha Elena Inda Ramos</a:t>
            </a:r>
            <a:endParaRPr sz="1400" dirty="0">
              <a:solidFill>
                <a:schemeClr val="accent3"/>
              </a:solidFill>
            </a:endParaRPr>
          </a:p>
        </p:txBody>
      </p:sp>
      <p:sp>
        <p:nvSpPr>
          <p:cNvPr id="9" name="Título 5"/>
          <p:cNvSpPr txBox="1">
            <a:spLocks/>
          </p:cNvSpPr>
          <p:nvPr/>
        </p:nvSpPr>
        <p:spPr>
          <a:xfrm>
            <a:off x="1258416" y="544450"/>
            <a:ext cx="7459144" cy="5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42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42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42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42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42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42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42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42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s-MX" sz="2400" u="sng" dirty="0" smtClean="0"/>
              <a:t>QUINTA </a:t>
            </a:r>
            <a:r>
              <a:rPr lang="es-MX" sz="2400" u="sng" dirty="0" err="1" smtClean="0"/>
              <a:t>PARTE</a:t>
            </a:r>
            <a:r>
              <a:rPr lang="es-MX" sz="2400" dirty="0" err="1" smtClean="0">
                <a:solidFill>
                  <a:schemeClr val="accent2"/>
                </a:solidFill>
              </a:rPr>
              <a:t>‘Entrenamiento</a:t>
            </a:r>
            <a:r>
              <a:rPr lang="es-MX" sz="2400" dirty="0" smtClean="0">
                <a:solidFill>
                  <a:schemeClr val="accent2"/>
                </a:solidFill>
              </a:rPr>
              <a:t> de la Red’</a:t>
            </a:r>
            <a:endParaRPr lang="es-MX" sz="2400" u="sng" dirty="0"/>
          </a:p>
        </p:txBody>
      </p:sp>
    </p:spTree>
    <p:extLst>
      <p:ext uri="{BB962C8B-B14F-4D97-AF65-F5344CB8AC3E}">
        <p14:creationId xmlns:p14="http://schemas.microsoft.com/office/powerpoint/2010/main" val="36312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33"/>
          <p:cNvSpPr txBox="1">
            <a:spLocks noGrp="1"/>
          </p:cNvSpPr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SEXTA PARTE</a:t>
            </a:r>
            <a:r>
              <a:rPr lang="en" dirty="0" smtClean="0">
                <a:solidFill>
                  <a:schemeClr val="accent2"/>
                </a:solidFill>
              </a:rPr>
              <a:t>‘Probar la Red’ </a:t>
            </a:r>
            <a:r>
              <a:rPr lang="en" dirty="0">
                <a:solidFill>
                  <a:schemeClr val="accent6"/>
                </a:solidFill>
              </a:rPr>
              <a:t>{</a:t>
            </a:r>
            <a:endParaRPr dirty="0">
              <a:solidFill>
                <a:schemeClr val="accent6"/>
              </a:solidFill>
            </a:endParaRPr>
          </a:p>
        </p:txBody>
      </p:sp>
      <p:grpSp>
        <p:nvGrpSpPr>
          <p:cNvPr id="580" name="Google Shape;580;p33"/>
          <p:cNvGrpSpPr/>
          <p:nvPr/>
        </p:nvGrpSpPr>
        <p:grpSpPr>
          <a:xfrm>
            <a:off x="1084825" y="1153725"/>
            <a:ext cx="506100" cy="3416300"/>
            <a:chOff x="1084825" y="1153725"/>
            <a:chExt cx="506100" cy="3416300"/>
          </a:xfrm>
        </p:grpSpPr>
        <p:sp>
          <p:nvSpPr>
            <p:cNvPr id="581" name="Google Shape;581;p33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8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582" name="Google Shape;582;p33"/>
            <p:cNvCxnSpPr/>
            <p:nvPr/>
          </p:nvCxnSpPr>
          <p:spPr>
            <a:xfrm>
              <a:off x="1337875" y="1153725"/>
              <a:ext cx="0" cy="2779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86" name="Google Shape;586;p33"/>
          <p:cNvSpPr txBox="1"/>
          <p:nvPr/>
        </p:nvSpPr>
        <p:spPr>
          <a:xfrm>
            <a:off x="1510859" y="1864158"/>
            <a:ext cx="5261020" cy="1086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just"/>
            <a:r>
              <a:rPr lang="en" sz="1200" dirty="0" smtClean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&lt; </a:t>
            </a:r>
            <a:r>
              <a:rPr lang="es-MX" sz="1200" dirty="0" smtClean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Después </a:t>
            </a:r>
            <a:r>
              <a:rPr lang="es-MX" sz="12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del entrenamiento, la red se prueba con los mismos datos de entrada, utilizando los pesos y sesgos ajustados. Se realiza la propagación hacia adelante nuevamente y se muestran las predicciones de salida</a:t>
            </a:r>
            <a:r>
              <a:rPr lang="es-MX" sz="1200" dirty="0" smtClean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. </a:t>
            </a:r>
            <a:r>
              <a:rPr lang="en" sz="1200" dirty="0" smtClean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&gt;</a:t>
            </a:r>
            <a:endParaRPr sz="1200" dirty="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27" name="Google Shape;627;p33"/>
          <p:cNvSpPr txBox="1">
            <a:spLocks noGrp="1"/>
          </p:cNvSpPr>
          <p:nvPr>
            <p:ph type="subTitle" idx="4294967295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Programming Language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28" name="Google Shape;628;p33"/>
          <p:cNvSpPr txBox="1">
            <a:spLocks noGrp="1"/>
          </p:cNvSpPr>
          <p:nvPr>
            <p:ph type="subTitle" idx="4294967295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buNone/>
            </a:pPr>
            <a:r>
              <a:rPr lang="es-MX" dirty="0">
                <a:solidFill>
                  <a:schemeClr val="accent3"/>
                </a:solidFill>
              </a:rPr>
              <a:t>Martha Elena Inda Ramos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924" y="1234499"/>
            <a:ext cx="5180955" cy="627552"/>
          </a:xfrm>
          <a:prstGeom prst="rect">
            <a:avLst/>
          </a:prstGeom>
        </p:spPr>
      </p:pic>
      <p:sp>
        <p:nvSpPr>
          <p:cNvPr id="57" name="Google Shape;586;p33"/>
          <p:cNvSpPr txBox="1"/>
          <p:nvPr/>
        </p:nvSpPr>
        <p:spPr>
          <a:xfrm>
            <a:off x="1590924" y="3169683"/>
            <a:ext cx="3260646" cy="1525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just"/>
            <a:r>
              <a:rPr lang="es-MX" sz="12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Expansión de sesgos (b1_exp y b2_exp</a:t>
            </a:r>
            <a:r>
              <a:rPr lang="es-MX" sz="1200" dirty="0" smtClean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): Se </a:t>
            </a:r>
            <a:r>
              <a:rPr lang="es-MX" sz="12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utilizan las funciones </a:t>
            </a:r>
            <a:r>
              <a:rPr lang="es-MX" sz="1200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repmat</a:t>
            </a:r>
            <a:r>
              <a:rPr lang="es-MX" sz="12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para expandir los sesgos (b1 y b2) de las capas de la red. La idea es replicar los sesgos para que coincidan con el número de muestras de entrada (</a:t>
            </a:r>
            <a:r>
              <a:rPr lang="es-MX" sz="1200" dirty="0" smtClean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30), </a:t>
            </a:r>
            <a:r>
              <a:rPr lang="es-MX" sz="12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de modo que puedan sumarse correctamente a las activaciones.</a:t>
            </a:r>
            <a:endParaRPr sz="1200" dirty="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9" name="Google Shape;586;p33"/>
          <p:cNvSpPr txBox="1"/>
          <p:nvPr/>
        </p:nvSpPr>
        <p:spPr>
          <a:xfrm>
            <a:off x="4851570" y="3191904"/>
            <a:ext cx="4029612" cy="1525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just"/>
            <a:r>
              <a:rPr lang="es-MX" sz="12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Propagación hacia adelante</a:t>
            </a:r>
            <a:r>
              <a:rPr lang="es-MX" sz="1200" dirty="0" smtClean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: La </a:t>
            </a:r>
            <a:r>
              <a:rPr lang="es-MX" sz="12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propagación hacia adelante se realiza calculando las activaciones de la red con los pesos y sesgos entrenados. Primero se multiplica el conjunto de entradas X por los pesos de la capa oculta W1, se le suma el sesgo b1_exp, y luego se pasa a través de la función </a:t>
            </a:r>
            <a:r>
              <a:rPr lang="es-MX" sz="1200" dirty="0" err="1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sigmoide</a:t>
            </a:r>
            <a:r>
              <a:rPr lang="es-MX" sz="1200" dirty="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para obtener las activaciones de la capa oculta (A1).</a:t>
            </a:r>
            <a:endParaRPr sz="1200" dirty="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0" name="Google Shape;561;p32"/>
          <p:cNvSpPr txBox="1">
            <a:spLocks/>
          </p:cNvSpPr>
          <p:nvPr/>
        </p:nvSpPr>
        <p:spPr>
          <a:xfrm>
            <a:off x="1176037" y="3003668"/>
            <a:ext cx="414886" cy="468133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42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42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42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42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42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42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42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42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s-MX" dirty="0"/>
              <a:t>1</a:t>
            </a:r>
            <a:endParaRPr lang="es-MX" dirty="0">
              <a:solidFill>
                <a:schemeClr val="accent6"/>
              </a:solidFill>
            </a:endParaRPr>
          </a:p>
        </p:txBody>
      </p:sp>
      <p:sp>
        <p:nvSpPr>
          <p:cNvPr id="61" name="Google Shape;561;p32"/>
          <p:cNvSpPr txBox="1">
            <a:spLocks/>
          </p:cNvSpPr>
          <p:nvPr/>
        </p:nvSpPr>
        <p:spPr>
          <a:xfrm>
            <a:off x="8018964" y="2515867"/>
            <a:ext cx="414886" cy="468133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42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42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42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42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42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42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42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Fira Code"/>
              <a:buNone/>
              <a:defRPr sz="42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es-MX" dirty="0" smtClean="0"/>
              <a:t>2</a:t>
            </a:r>
            <a:endParaRPr lang="es-MX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916</TotalTime>
  <Words>817</Words>
  <Application>Microsoft Office PowerPoint</Application>
  <PresentationFormat>Presentación en pantalla (16:9)</PresentationFormat>
  <Paragraphs>67</Paragraphs>
  <Slides>10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3" baseType="lpstr">
      <vt:lpstr>Fira Code</vt:lpstr>
      <vt:lpstr>Arial</vt:lpstr>
      <vt:lpstr>Programming Language Workshop for Beginners by Slidesgo</vt:lpstr>
      <vt:lpstr>Programming ‘Language’ {</vt:lpstr>
      <vt:lpstr>PRIMERA PARTE‘Parámetros de la red’</vt:lpstr>
      <vt:lpstr>SEGUNDA PARTE‘Funciones de activación’</vt:lpstr>
      <vt:lpstr>TERCERA PARTE‘Inicialización de Pesos y Sesgos’ {</vt:lpstr>
      <vt:lpstr>CUARTA PARTE‘Datos de entrenamiento’</vt:lpstr>
      <vt:lpstr>Presentación de PowerPoint</vt:lpstr>
      <vt:lpstr>QUINTA PARTE‘Entrenamiento de la Red’</vt:lpstr>
      <vt:lpstr>Presentación de PowerPoint</vt:lpstr>
      <vt:lpstr>SEXTA PARTE‘Probar la Red’ {</vt:lpstr>
      <vt:lpstr>SÉPTIMA PARTE‘Salida de predicciones’ {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‘Language’ {</dc:title>
  <dc:creator>Martha Inda Ramos</dc:creator>
  <cp:lastModifiedBy>Anais</cp:lastModifiedBy>
  <cp:revision>13</cp:revision>
  <dcterms:modified xsi:type="dcterms:W3CDTF">2025-03-21T05:30:35Z</dcterms:modified>
</cp:coreProperties>
</file>