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59" r:id="rId4"/>
    <p:sldId id="262" r:id="rId5"/>
    <p:sldId id="264" r:id="rId6"/>
    <p:sldId id="268" r:id="rId7"/>
    <p:sldId id="269" r:id="rId8"/>
    <p:sldId id="266" r:id="rId9"/>
    <p:sldId id="271" r:id="rId10"/>
    <p:sldId id="270" r:id="rId11"/>
    <p:sldId id="272" r:id="rId12"/>
    <p:sldId id="426" r:id="rId13"/>
    <p:sldId id="273" r:id="rId14"/>
    <p:sldId id="275" r:id="rId15"/>
    <p:sldId id="276" r:id="rId16"/>
    <p:sldId id="277" r:id="rId17"/>
    <p:sldId id="278" r:id="rId18"/>
    <p:sldId id="280" r:id="rId19"/>
    <p:sldId id="428" r:id="rId20"/>
    <p:sldId id="281" r:id="rId21"/>
    <p:sldId id="429" r:id="rId22"/>
    <p:sldId id="282" r:id="rId23"/>
    <p:sldId id="430" r:id="rId24"/>
    <p:sldId id="425" r:id="rId25"/>
    <p:sldId id="4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842"/>
    <a:srgbClr val="FA276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77823"/>
  </p:normalViewPr>
  <p:slideViewPr>
    <p:cSldViewPr snapToGrid="0">
      <p:cViewPr varScale="1">
        <p:scale>
          <a:sx n="98" d="100"/>
          <a:sy n="98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exporter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Parrafo</a:t>
            </a:r>
            <a:r>
              <a:rPr lang="en-US" dirty="0"/>
              <a:t> 1, mas info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capitulo</a:t>
            </a:r>
            <a:r>
              <a:rPr lang="en-US" dirty="0"/>
              <a:t> de las directrices, y 3</a:t>
            </a:r>
          </a:p>
          <a:p>
            <a:r>
              <a:rPr lang="en-US" b="1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parrafos</a:t>
            </a:r>
            <a:r>
              <a:rPr lang="en-US" dirty="0"/>
              <a:t> hasta la </a:t>
            </a:r>
            <a:r>
              <a:rPr lang="en-US" dirty="0" err="1"/>
              <a:t>tarea</a:t>
            </a:r>
            <a:r>
              <a:rPr lang="en-US" dirty="0"/>
              <a:t> (inclusive)</a:t>
            </a:r>
          </a:p>
          <a:p>
            <a:r>
              <a:rPr lang="en-US" b="1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“ESPACIOS DE NOMBRE” + TODO - EXCEPTO UN PARENTESIS: “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’ + </a:t>
            </a:r>
            <a:r>
              <a:rPr lang="en-US" dirty="0" err="1"/>
              <a:t>parrafo</a:t>
            </a:r>
            <a:r>
              <a:rPr lang="en-US" dirty="0"/>
              <a:t> 1 (</a:t>
            </a:r>
            <a:r>
              <a:rPr lang="en-US" dirty="0" err="1"/>
              <a:t>tecnico</a:t>
            </a:r>
            <a:r>
              <a:rPr lang="en-US" dirty="0"/>
              <a:t> y ultima </a:t>
            </a:r>
            <a:r>
              <a:rPr lang="en-US" dirty="0" err="1"/>
              <a:t>linea</a:t>
            </a:r>
            <a:r>
              <a:rPr lang="en-US" dirty="0"/>
              <a:t>) + 2ndo + 3ro (sin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parentesis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 “</a:t>
            </a:r>
            <a:r>
              <a:rPr lang="en-US" dirty="0" err="1"/>
              <a:t>atributs</a:t>
            </a:r>
            <a:r>
              <a:rPr lang="en-US" dirty="0"/>
              <a:t> y </a:t>
            </a:r>
            <a:r>
              <a:rPr lang="en-US" dirty="0" err="1"/>
              <a:t>elementos</a:t>
            </a:r>
            <a:r>
              <a:rPr lang="en-US" dirty="0"/>
              <a:t>”), </a:t>
            </a:r>
            <a:r>
              <a:rPr lang="en-US" dirty="0" err="1"/>
              <a:t>mientras</a:t>
            </a:r>
            <a:r>
              <a:rPr lang="en-US" dirty="0"/>
              <a:t> das </a:t>
            </a:r>
            <a:r>
              <a:rPr lang="en-US" dirty="0" err="1"/>
              <a:t>ejemplos</a:t>
            </a:r>
            <a:r>
              <a:rPr lang="en-US" dirty="0"/>
              <a:t> + </a:t>
            </a:r>
            <a:r>
              <a:rPr lang="en-US" dirty="0" err="1"/>
              <a:t>tarea</a:t>
            </a:r>
            <a:r>
              <a:rPr lang="en-US" dirty="0"/>
              <a:t> PISTA!!! --- </a:t>
            </a:r>
            <a:r>
              <a:rPr lang="en-US" dirty="0" err="1"/>
              <a:t>boton</a:t>
            </a:r>
            <a:r>
              <a:rPr lang="en-US" dirty="0"/>
              <a:t> de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abilitado</a:t>
            </a:r>
            <a:r>
              <a:rPr lang="en-US" dirty="0"/>
              <a:t> ---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mei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entienda</a:t>
            </a:r>
            <a:r>
              <a:rPr lang="en-US" dirty="0"/>
              <a:t> que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entrante</a:t>
            </a:r>
            <a:r>
              <a:rPr lang="en-US" dirty="0"/>
              <a:t> es de </a:t>
            </a:r>
            <a:r>
              <a:rPr lang="en-US" dirty="0" err="1"/>
              <a:t>mei</a:t>
            </a:r>
            <a:r>
              <a:rPr lang="en-US" dirty="0"/>
              <a:t> (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pondria</a:t>
            </a:r>
            <a:r>
              <a:rPr lang="en-US" dirty="0"/>
              <a:t> ser de </a:t>
            </a:r>
            <a:r>
              <a:rPr lang="en-US" dirty="0" err="1"/>
              <a:t>musicxml</a:t>
            </a:r>
            <a:r>
              <a:rPr lang="en-US" dirty="0"/>
              <a:t> u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convencion</a:t>
            </a:r>
            <a:r>
              <a:rPr lang="en-US" dirty="0"/>
              <a:t>)</a:t>
            </a:r>
          </a:p>
          <a:p>
            <a:r>
              <a:rPr lang="en-US" b="1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Pistas</a:t>
            </a:r>
            <a:r>
              <a:rPr lang="en-US" dirty="0"/>
              <a:t> </a:t>
            </a:r>
            <a:r>
              <a:rPr lang="en-US" dirty="0" err="1"/>
              <a:t>activadas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 con </a:t>
            </a:r>
            <a:r>
              <a:rPr lang="en-US" dirty="0" err="1"/>
              <a:t>meiHead</a:t>
            </a:r>
            <a:r>
              <a:rPr lang="en-US" dirty="0"/>
              <a:t> y music mas </a:t>
            </a:r>
            <a:r>
              <a:rPr lang="en-US" dirty="0" err="1"/>
              <a:t>explicado</a:t>
            </a:r>
            <a:r>
              <a:rPr lang="en-US" dirty="0"/>
              <a:t> a </a:t>
            </a:r>
            <a:r>
              <a:rPr lang="en-US" dirty="0" err="1"/>
              <a:t>pedazos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mas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  <a:p>
            <a:r>
              <a:rPr lang="en-US" b="1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compartido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persona</a:t>
            </a:r>
          </a:p>
          <a:p>
            <a:r>
              <a:rPr lang="en-US" b="1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Primer </a:t>
            </a:r>
            <a:r>
              <a:rPr lang="en-US" dirty="0" err="1"/>
              <a:t>archivo</a:t>
            </a:r>
            <a:r>
              <a:rPr lang="en-US" dirty="0"/>
              <a:t> MEI, </a:t>
            </a:r>
            <a:r>
              <a:rPr lang="en-US" dirty="0" err="1"/>
              <a:t>el</a:t>
            </a:r>
            <a:r>
              <a:rPr lang="en-US" dirty="0"/>
              <a:t> mas </a:t>
            </a:r>
            <a:r>
              <a:rPr lang="en-US" dirty="0" err="1"/>
              <a:t>minimalista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MEI </a:t>
            </a:r>
            <a:r>
              <a:rPr lang="en-US" dirty="0" err="1"/>
              <a:t>valido</a:t>
            </a:r>
            <a:r>
              <a:rPr lang="en-US" dirty="0"/>
              <a:t>, que se </a:t>
            </a:r>
            <a:r>
              <a:rPr lang="en-US" dirty="0" err="1"/>
              <a:t>conforma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/ con las </a:t>
            </a:r>
            <a:r>
              <a:rPr lang="en-US" dirty="0" err="1"/>
              <a:t>reglas</a:t>
            </a:r>
            <a:r>
              <a:rPr lang="en-US" dirty="0"/>
              <a:t>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Solo hay que </a:t>
            </a:r>
            <a:r>
              <a:rPr lang="en-US" dirty="0" err="1"/>
              <a:t>adaptarse</a:t>
            </a:r>
            <a:r>
              <a:rPr lang="en-US" dirty="0"/>
              <a:t> a la </a:t>
            </a:r>
            <a:r>
              <a:rPr lang="en-US" dirty="0" err="1"/>
              <a:t>estructura</a:t>
            </a:r>
            <a:r>
              <a:rPr lang="en-US" dirty="0"/>
              <a:t>, de </a:t>
            </a:r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, y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van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Principios</a:t>
            </a:r>
            <a:r>
              <a:rPr lang="en-US" dirty="0"/>
              <a:t>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ULTIMO PUNTITO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==== SIGUIENTE TUTORIAL =====</a:t>
            </a:r>
          </a:p>
          <a:p>
            <a:endParaRPr lang="en-US" dirty="0"/>
          </a:p>
          <a:p>
            <a:r>
              <a:rPr lang="en-US" dirty="0" err="1"/>
              <a:t>Empiezo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Estructua</a:t>
            </a:r>
            <a:r>
              <a:rPr lang="en-US" dirty="0"/>
              <a:t> de MEI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Codificar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musica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Solo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2ndo </a:t>
            </a:r>
            <a:r>
              <a:rPr lang="en-US" dirty="0" err="1">
                <a:sym typeface="Wingdings" pitchFamily="2" charset="2"/>
              </a:rPr>
              <a:t>parrafo</a:t>
            </a:r>
            <a:r>
              <a:rPr lang="en-US" dirty="0">
                <a:sym typeface="Wingdings" pitchFamily="2" charset="2"/>
              </a:rPr>
              <a:t> (EL RENDERIZADO)</a:t>
            </a:r>
          </a:p>
          <a:p>
            <a:r>
              <a:rPr lang="en-US" b="1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hasta la </a:t>
            </a:r>
            <a:r>
              <a:rPr lang="en-US" dirty="0" err="1">
                <a:sym typeface="Wingdings" pitchFamily="2" charset="2"/>
              </a:rPr>
              <a:t>Tarea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Hazlo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</a:t>
            </a:r>
            <a:r>
              <a:rPr lang="en-US" dirty="0">
                <a:sym typeface="Wingdings" pitchFamily="2" charset="2"/>
              </a:rPr>
              <a:t>, con “</a:t>
            </a:r>
            <a:r>
              <a:rPr lang="en-US" dirty="0" err="1">
                <a:sym typeface="Wingdings" pitchFamily="2" charset="2"/>
              </a:rPr>
              <a:t>mostrar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pista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Completar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Luego </a:t>
            </a:r>
            <a:r>
              <a:rPr lang="en-US" dirty="0" err="1">
                <a:sym typeface="Wingdings" pitchFamily="2" charset="2"/>
              </a:rPr>
              <a:t>pedir</a:t>
            </a:r>
            <a:r>
              <a:rPr lang="en-US" dirty="0">
                <a:sym typeface="Wingdings" pitchFamily="2" charset="2"/>
              </a:rPr>
              <a:t> a </a:t>
            </a:r>
            <a:r>
              <a:rPr lang="en-US" dirty="0" err="1">
                <a:sym typeface="Wingdings" pitchFamily="2" charset="2"/>
              </a:rPr>
              <a:t>alguien</a:t>
            </a:r>
            <a:r>
              <a:rPr lang="en-US" dirty="0">
                <a:sym typeface="Wingdings" pitchFamily="2" charset="2"/>
              </a:rPr>
              <a:t> mas que </a:t>
            </a:r>
            <a:r>
              <a:rPr lang="en-US" dirty="0" err="1">
                <a:sym typeface="Wingdings" pitchFamily="2" charset="2"/>
              </a:rPr>
              <a:t>comparta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pantalla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valores</a:t>
            </a:r>
            <a:r>
              <a:rPr lang="en-US" dirty="0">
                <a:sym typeface="Wingdings" pitchFamily="2" charset="2"/>
              </a:rPr>
              <a:t> para </a:t>
            </a:r>
            <a:r>
              <a:rPr lang="en-US" dirty="0" err="1">
                <a:sym typeface="Wingdings" pitchFamily="2" charset="2"/>
              </a:rPr>
              <a:t>ver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salta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notita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b="1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siempre</a:t>
            </a:r>
            <a:r>
              <a:rPr lang="en-US" dirty="0">
                <a:sym typeface="Wingdings" pitchFamily="2" charset="2"/>
              </a:rPr>
              <a:t> es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mismo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tipo</a:t>
            </a:r>
            <a:r>
              <a:rPr lang="en-US" dirty="0">
                <a:sym typeface="Wingdings" pitchFamily="2" charset="2"/>
              </a:rPr>
              <a:t> de nota,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negra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pero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diferentes</a:t>
            </a:r>
            <a:r>
              <a:rPr lang="en-US" dirty="0">
                <a:sym typeface="Wingdings" pitchFamily="2" charset="2"/>
              </a:rPr>
              <a:t>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</a:t>
            </a:r>
            <a:r>
              <a:rPr lang="en-US" dirty="0" err="1">
                <a:sym typeface="Wingdings" pitchFamily="2" charset="2"/>
              </a:rPr>
              <a:t>incluso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tarea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Mismos</a:t>
            </a:r>
            <a:r>
              <a:rPr lang="en-US" dirty="0">
                <a:sym typeface="Wingdings" pitchFamily="2" charset="2"/>
              </a:rPr>
              <a:t> tonos que antes (no </a:t>
            </a:r>
            <a:r>
              <a:rPr lang="en-US" dirty="0" err="1">
                <a:sym typeface="Wingdings" pitchFamily="2" charset="2"/>
              </a:rPr>
              <a:t>tengo</a:t>
            </a:r>
            <a:r>
              <a:rPr lang="en-US" dirty="0">
                <a:sym typeface="Wingdings" pitchFamily="2" charset="2"/>
              </a:rPr>
              <a:t>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pname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ni</a:t>
            </a:r>
            <a:r>
              <a:rPr lang="en-US" dirty="0">
                <a:sym typeface="Wingdings" pitchFamily="2" charset="2"/>
              </a:rPr>
              <a:t>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 que hay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son las </a:t>
            </a:r>
            <a:r>
              <a:rPr lang="en-US" dirty="0" err="1">
                <a:sym typeface="Wingdings" pitchFamily="2" charset="2"/>
              </a:rPr>
              <a:t>duraciones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PARTE DE DOTS (ultima </a:t>
            </a:r>
            <a:r>
              <a:rPr lang="en-US" dirty="0" err="1"/>
              <a:t>oracion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MOSTRAR CODIFFICACION COMPLETA 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682504"/>
            <a:ext cx="10915650" cy="2746496"/>
          </a:xfrm>
          <a:solidFill>
            <a:schemeClr val="accent4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CA" sz="5800" b="1" i="0" u="none" strike="noStrike" dirty="0" err="1">
                <a:effectLst/>
                <a:latin typeface="Novelty"/>
              </a:rPr>
              <a:t>Codificación</a:t>
            </a:r>
            <a:r>
              <a:rPr lang="en-CA" sz="5800" b="1" i="0" u="none" strike="noStrike" dirty="0">
                <a:effectLst/>
                <a:latin typeface="Novelty"/>
              </a:rPr>
              <a:t> y </a:t>
            </a:r>
            <a:r>
              <a:rPr lang="en-CA" sz="5800" b="1" i="0" u="none" strike="noStrike" dirty="0" err="1">
                <a:effectLst/>
                <a:latin typeface="Novelty"/>
              </a:rPr>
              <a:t>publicación</a:t>
            </a:r>
            <a:r>
              <a:rPr lang="en-CA" sz="5800" b="1" i="0" u="none" strike="noStrike" dirty="0">
                <a:effectLst/>
                <a:latin typeface="Novelty"/>
              </a:rPr>
              <a:t> de </a:t>
            </a:r>
            <a:r>
              <a:rPr lang="en-CA" sz="5800" b="1" i="0" u="none" strike="noStrike" dirty="0" err="1">
                <a:effectLst/>
                <a:latin typeface="Novelty"/>
              </a:rPr>
              <a:t>música</a:t>
            </a:r>
            <a:r>
              <a:rPr lang="en-CA" sz="5800" b="1" i="0" u="none" strike="noStrike" dirty="0">
                <a:effectLst/>
                <a:latin typeface="Novelty"/>
              </a:rPr>
              <a:t>: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br>
              <a:rPr lang="en-CA" sz="5600" b="1" i="0" u="none" strike="noStrike" dirty="0">
                <a:effectLst/>
                <a:latin typeface="Novelty"/>
              </a:rPr>
            </a:br>
            <a:r>
              <a:rPr lang="en-CA" sz="5600" b="1" i="0" u="none" strike="noStrike" dirty="0">
                <a:effectLst/>
                <a:latin typeface="Novelty"/>
              </a:rPr>
              <a:t>Un taller </a:t>
            </a:r>
            <a:r>
              <a:rPr lang="en-CA" sz="5600" b="1" i="0" u="none" strike="noStrike" dirty="0" err="1">
                <a:effectLst/>
                <a:latin typeface="Novelty"/>
              </a:rPr>
              <a:t>sobre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r>
              <a:rPr lang="en-CA" sz="5600" b="1" dirty="0">
                <a:latin typeface="Novelty"/>
              </a:rPr>
              <a:t>la </a:t>
            </a:r>
            <a:br>
              <a:rPr lang="en-CA" sz="5600" b="1" dirty="0">
                <a:latin typeface="Novelty"/>
              </a:rPr>
            </a:br>
            <a:r>
              <a:rPr lang="en-CA" sz="5600" b="1" i="1" u="none" strike="noStrike" dirty="0">
                <a:effectLst/>
                <a:latin typeface="Novelty"/>
              </a:rPr>
              <a:t>Music Encoding Initiative </a:t>
            </a:r>
            <a:r>
              <a:rPr lang="en-CA" sz="5600" b="1" i="0" u="none" strike="noStrike" dirty="0">
                <a:effectLst/>
                <a:latin typeface="Novelty"/>
              </a:rPr>
              <a:t>(</a:t>
            </a:r>
            <a:r>
              <a:rPr lang="en-CA" sz="5600" b="1" i="1" u="none" strike="noStrike" dirty="0">
                <a:effectLst/>
                <a:latin typeface="Novelty"/>
              </a:rPr>
              <a:t>MEI</a:t>
            </a:r>
            <a:r>
              <a:rPr lang="en-CA" sz="5600" b="1" i="0" u="none" strike="noStrike" dirty="0">
                <a:effectLst/>
                <a:latin typeface="Novelty"/>
              </a:rPr>
              <a:t>)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88" y="3726180"/>
            <a:ext cx="10496812" cy="23370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b="1" dirty="0"/>
              <a:t>Martha E. Thomae</a:t>
            </a:r>
            <a:br>
              <a:rPr lang="en-US" b="1" dirty="0"/>
            </a:br>
            <a:r>
              <a:rPr lang="en-US" sz="2200" dirty="0" err="1"/>
              <a:t>Postdoctora</a:t>
            </a:r>
            <a:r>
              <a:rPr lang="en-US" sz="2200" dirty="0"/>
              <a:t> del </a:t>
            </a:r>
            <a:r>
              <a:rPr lang="en-US" sz="2200" b="1" dirty="0"/>
              <a:t>Proyecto ECHOES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CESEM y </a:t>
            </a:r>
            <a:r>
              <a:rPr lang="en-US" sz="2200" dirty="0" err="1"/>
              <a:t>Universidade</a:t>
            </a:r>
            <a:r>
              <a:rPr lang="en-US" sz="2200" dirty="0"/>
              <a:t> NOVA de Lisboa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Dra.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Tecnología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Musical 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graduada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Schulich School of Music, McGill University</a:t>
            </a:r>
            <a:endParaRPr lang="en-US" sz="2000" dirty="0"/>
          </a:p>
          <a:p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Semana de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Humanidades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Digitales</a:t>
            </a:r>
            <a:b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24 Mayo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y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0040A-87C5-7791-A0B1-5F92F56CE1E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55283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3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1673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11: Crear el tercer pentagrama (staff con @n=3) y rellenar todos los compases </a:t>
            </a:r>
            <a:br>
              <a:rPr lang="es-ES_tradnl" sz="2000" dirty="0">
                <a:hlinkClick r:id="rId5"/>
              </a:rPr>
            </a:br>
            <a:r>
              <a:rPr lang="es-ES_tradnl" sz="2000" dirty="0">
                <a:hlinkClick r:id="rId5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14: Crear el cuarto pentagrama (staff con @n=4) en cada &lt;measure&gt; y </a:t>
            </a:r>
            <a:br>
              <a:rPr lang="es-ES_tradnl" sz="2000" dirty="0">
                <a:hlinkClick r:id="rId8"/>
              </a:rPr>
            </a:br>
            <a:r>
              <a:rPr lang="es-ES_tradnl" sz="2000" dirty="0">
                <a:hlinkClick r:id="rId8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n-US" sz="3600" b="1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Recursos</a:t>
            </a:r>
            <a:endParaRPr 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Sitio principal: </a:t>
            </a:r>
            <a:r>
              <a:rPr lang="en-US" dirty="0">
                <a:hlinkClick r:id="rId3"/>
              </a:rPr>
              <a:t>https://music-encoding.org/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Directrices: </a:t>
            </a:r>
            <a:r>
              <a:rPr lang="en-US" dirty="0">
                <a:hlinkClick r:id="rId4"/>
              </a:rPr>
              <a:t>https://music-encoding.org/guidelines/v5/content/index.html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Tutoriales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https://music-encoding.org/resources/tutorials.html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https://music-encoding.org/resources/tutorials-</a:t>
            </a:r>
            <a:r>
              <a:rPr lang="en-US" dirty="0" err="1">
                <a:hlinkClick r:id="rId6"/>
              </a:rPr>
              <a:t>ES.html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https://music-encoding.org/resources/tools.html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i="1" dirty="0" err="1"/>
              <a:t>mei</a:t>
            </a:r>
            <a:r>
              <a:rPr lang="en-US" i="1" dirty="0"/>
              <a:t>-friend, Verovio</a:t>
            </a:r>
            <a:r>
              <a:rPr lang="en-US" dirty="0"/>
              <a:t> y </a:t>
            </a:r>
            <a:r>
              <a:rPr lang="en-US" i="1" dirty="0" err="1"/>
              <a:t>MuseScore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https://github.com/music-encoding/sample-encodings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Para la </a:t>
            </a:r>
            <a:r>
              <a:rPr lang="en-US" dirty="0" err="1"/>
              <a:t>versión</a:t>
            </a:r>
            <a:r>
              <a:rPr lang="en-US" dirty="0"/>
              <a:t> actual (MEI 5.0): </a:t>
            </a:r>
            <a:r>
              <a:rPr lang="en-US" dirty="0">
                <a:hlinkClick r:id="rId9"/>
              </a:rPr>
              <a:t>https://github.com/music-encoding/sample-encodings/tree/main/MEI_5.0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1846</Words>
  <Application>Microsoft Macintosh PowerPoint</Application>
  <PresentationFormat>Widescreen</PresentationFormat>
  <Paragraphs>242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Codificación y publicación de música:  Un taller sobre la 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</cp:lastModifiedBy>
  <cp:revision>61</cp:revision>
  <dcterms:created xsi:type="dcterms:W3CDTF">2023-05-10T05:20:26Z</dcterms:created>
  <dcterms:modified xsi:type="dcterms:W3CDTF">2024-10-03T20:29:21Z</dcterms:modified>
</cp:coreProperties>
</file>