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59" r:id="rId4"/>
    <p:sldId id="262" r:id="rId5"/>
    <p:sldId id="264" r:id="rId6"/>
    <p:sldId id="268" r:id="rId7"/>
    <p:sldId id="269" r:id="rId8"/>
    <p:sldId id="266" r:id="rId9"/>
    <p:sldId id="271" r:id="rId10"/>
    <p:sldId id="270" r:id="rId11"/>
    <p:sldId id="272" r:id="rId12"/>
    <p:sldId id="426" r:id="rId13"/>
    <p:sldId id="273" r:id="rId14"/>
    <p:sldId id="275" r:id="rId15"/>
    <p:sldId id="276" r:id="rId16"/>
    <p:sldId id="277" r:id="rId17"/>
    <p:sldId id="278" r:id="rId18"/>
    <p:sldId id="280" r:id="rId19"/>
    <p:sldId id="428" r:id="rId20"/>
    <p:sldId id="281" r:id="rId21"/>
    <p:sldId id="429" r:id="rId22"/>
    <p:sldId id="282" r:id="rId23"/>
    <p:sldId id="430" r:id="rId24"/>
    <p:sldId id="425" r:id="rId25"/>
    <p:sldId id="43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842"/>
    <a:srgbClr val="FA2765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77823"/>
  </p:normalViewPr>
  <p:slideViewPr>
    <p:cSldViewPr snapToGrid="0">
      <p:cViewPr varScale="1">
        <p:scale>
          <a:sx n="98" d="100"/>
          <a:sy n="98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_tradnl" dirty="0"/>
              <a:t>Acceso a directrices de MEI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usar en múltiples idiomas, incluyendo español</a:t>
            </a:r>
          </a:p>
          <a:p>
            <a:pPr marL="171450" indent="-171450">
              <a:buFontTx/>
              <a:buChar char="-"/>
            </a:pPr>
            <a:endParaRPr lang="es-ES_tradnl" dirty="0"/>
          </a:p>
          <a:p>
            <a:pPr marL="171450" indent="-171450">
              <a:buFontTx/>
              <a:buChar char="-"/>
            </a:pPr>
            <a:r>
              <a:rPr lang="es-ES_tradnl" dirty="0"/>
              <a:t>Abrir ejercicio completo para que vean lo de la renderización, acceso a directrices, español (cuando empecemos verán el auto-completado y validación)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</a:t>
            </a:r>
            <a:r>
              <a:rPr lang="es-ES_tradnl"/>
              <a:t>puede escuchar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key.sig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8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key.sig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2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</a:t>
            </a:r>
            <a:r>
              <a:rPr lang="en-CA" dirty="0" err="1"/>
              <a:t>Ahora</a:t>
            </a:r>
            <a:r>
              <a:rPr lang="en-CA" dirty="0"/>
              <a:t> se </a:t>
            </a:r>
            <a:r>
              <a:rPr lang="en-CA" dirty="0" err="1"/>
              <a:t>puede</a:t>
            </a:r>
            <a:r>
              <a:rPr lang="en-CA" dirty="0"/>
              <a:t> exporter MEI </a:t>
            </a:r>
            <a:r>
              <a:rPr lang="en-CA" dirty="0" err="1"/>
              <a:t>desde</a:t>
            </a:r>
            <a:r>
              <a:rPr lang="en-CA" dirty="0"/>
              <a:t> </a:t>
            </a:r>
            <a:r>
              <a:rPr lang="en-CA" dirty="0" err="1"/>
              <a:t>MuseScore</a:t>
            </a:r>
            <a:r>
              <a:rPr lang="en-CA" dirty="0"/>
              <a:t> (antes solo se podia </a:t>
            </a:r>
            <a:r>
              <a:rPr lang="en-CA" dirty="0" err="1"/>
              <a:t>en</a:t>
            </a:r>
            <a:r>
              <a:rPr lang="en-CA" dirty="0"/>
              <a:t> Sibelius </a:t>
            </a:r>
            <a:r>
              <a:rPr lang="en-CA" dirty="0" err="1"/>
              <a:t>por</a:t>
            </a:r>
            <a:r>
              <a:rPr lang="en-CA" dirty="0"/>
              <a:t> medio de un plugin, </a:t>
            </a:r>
            <a:r>
              <a:rPr lang="en-CA" dirty="0" err="1"/>
              <a:t>ahora</a:t>
            </a:r>
            <a:r>
              <a:rPr lang="en-CA" dirty="0"/>
              <a:t> hay uno para </a:t>
            </a:r>
            <a:r>
              <a:rPr lang="en-CA" dirty="0" err="1"/>
              <a:t>MuseScore</a:t>
            </a:r>
            <a:r>
              <a:rPr lang="en-CA" dirty="0"/>
              <a:t> </a:t>
            </a:r>
            <a:r>
              <a:rPr lang="en-CA" dirty="0" err="1"/>
              <a:t>también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0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4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Usa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un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lenguaje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de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etiquetado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(pitch, step, octave, duration) con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una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estructura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jerárquica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2024-05-20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2024-05-20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2024-05-20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Relationship Id="rId9" Type="http://schemas.openxmlformats.org/officeDocument/2006/relationships/hyperlink" Target="https://mei-friend.mdw.ac.a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7" Type="http://schemas.openxmlformats.org/officeDocument/2006/relationships/hyperlink" Target="https://mei-friend.mdw.ac.a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sic-encoding/sample-encodings" TargetMode="External"/><Relationship Id="rId3" Type="http://schemas.openxmlformats.org/officeDocument/2006/relationships/hyperlink" Target="https://music-encoding.org/" TargetMode="External"/><Relationship Id="rId7" Type="http://schemas.openxmlformats.org/officeDocument/2006/relationships/hyperlink" Target="https://music-encoding.org/resources/tool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guidelines/v5/content/index.html" TargetMode="External"/><Relationship Id="rId9" Type="http://schemas.openxmlformats.org/officeDocument/2006/relationships/hyperlink" Target="https://github.com/music-encoding/sample-encodings/tree/main/MEI_5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682504"/>
            <a:ext cx="10915650" cy="2746496"/>
          </a:xfrm>
          <a:solidFill>
            <a:schemeClr val="accent4"/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CA" sz="5800" b="1" i="0" u="none" strike="noStrike" dirty="0" err="1">
                <a:effectLst/>
                <a:latin typeface="Novelty"/>
              </a:rPr>
              <a:t>Codificación</a:t>
            </a:r>
            <a:r>
              <a:rPr lang="en-CA" sz="5800" b="1" i="0" u="none" strike="noStrike" dirty="0">
                <a:effectLst/>
                <a:latin typeface="Novelty"/>
              </a:rPr>
              <a:t> y </a:t>
            </a:r>
            <a:r>
              <a:rPr lang="en-CA" sz="5800" b="1" i="0" u="none" strike="noStrike" dirty="0" err="1">
                <a:effectLst/>
                <a:latin typeface="Novelty"/>
              </a:rPr>
              <a:t>publicación</a:t>
            </a:r>
            <a:r>
              <a:rPr lang="en-CA" sz="5800" b="1" i="0" u="none" strike="noStrike" dirty="0">
                <a:effectLst/>
                <a:latin typeface="Novelty"/>
              </a:rPr>
              <a:t> de </a:t>
            </a:r>
            <a:r>
              <a:rPr lang="en-CA" sz="5800" b="1" i="0" u="none" strike="noStrike" dirty="0" err="1">
                <a:effectLst/>
                <a:latin typeface="Novelty"/>
              </a:rPr>
              <a:t>música</a:t>
            </a:r>
            <a:r>
              <a:rPr lang="en-CA" sz="5800" b="1" i="0" u="none" strike="noStrike" dirty="0">
                <a:effectLst/>
                <a:latin typeface="Novelty"/>
              </a:rPr>
              <a:t>:</a:t>
            </a:r>
            <a:r>
              <a:rPr lang="en-CA" sz="5600" b="1" i="0" u="none" strike="noStrike" dirty="0">
                <a:effectLst/>
                <a:latin typeface="Novelty"/>
              </a:rPr>
              <a:t> </a:t>
            </a:r>
            <a:br>
              <a:rPr lang="en-CA" sz="5600" b="1" i="0" u="none" strike="noStrike" dirty="0">
                <a:effectLst/>
                <a:latin typeface="Novelty"/>
              </a:rPr>
            </a:br>
            <a:r>
              <a:rPr lang="en-CA" sz="5600" b="1" i="0" u="none" strike="noStrike" dirty="0">
                <a:effectLst/>
                <a:latin typeface="Novelty"/>
              </a:rPr>
              <a:t>Un taller </a:t>
            </a:r>
            <a:r>
              <a:rPr lang="en-CA" sz="5600" b="1" i="0" u="none" strike="noStrike" dirty="0" err="1">
                <a:effectLst/>
                <a:latin typeface="Novelty"/>
              </a:rPr>
              <a:t>sobre</a:t>
            </a:r>
            <a:r>
              <a:rPr lang="en-CA" sz="5600" b="1" i="0" u="none" strike="noStrike" dirty="0">
                <a:effectLst/>
                <a:latin typeface="Novelty"/>
              </a:rPr>
              <a:t> </a:t>
            </a:r>
            <a:r>
              <a:rPr lang="en-CA" sz="5600" b="1" dirty="0">
                <a:latin typeface="Novelty"/>
              </a:rPr>
              <a:t>la </a:t>
            </a:r>
            <a:br>
              <a:rPr lang="en-CA" sz="5600" b="1" dirty="0">
                <a:latin typeface="Novelty"/>
              </a:rPr>
            </a:br>
            <a:r>
              <a:rPr lang="en-CA" sz="5600" b="1" i="1" u="none" strike="noStrike" dirty="0">
                <a:effectLst/>
                <a:latin typeface="Novelty"/>
              </a:rPr>
              <a:t>Music Encoding Initiative </a:t>
            </a:r>
            <a:r>
              <a:rPr lang="en-CA" sz="5600" b="1" i="0" u="none" strike="noStrike" dirty="0">
                <a:effectLst/>
                <a:latin typeface="Novelty"/>
              </a:rPr>
              <a:t>(</a:t>
            </a:r>
            <a:r>
              <a:rPr lang="en-CA" sz="5600" b="1" i="1" u="none" strike="noStrike" dirty="0">
                <a:effectLst/>
                <a:latin typeface="Novelty"/>
              </a:rPr>
              <a:t>MEI</a:t>
            </a:r>
            <a:r>
              <a:rPr lang="en-CA" sz="5600" b="1" i="0" u="none" strike="noStrike" dirty="0">
                <a:effectLst/>
                <a:latin typeface="Novelty"/>
              </a:rPr>
              <a:t>)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88" y="3726180"/>
            <a:ext cx="10496812" cy="233705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b="1" dirty="0"/>
              <a:t>Martha E. Thomae</a:t>
            </a:r>
            <a:br>
              <a:rPr lang="en-US" b="1" dirty="0"/>
            </a:br>
            <a:r>
              <a:rPr lang="en-US" sz="2200" dirty="0" err="1"/>
              <a:t>Postdoctora</a:t>
            </a:r>
            <a:r>
              <a:rPr lang="en-US" sz="2200" dirty="0"/>
              <a:t> del </a:t>
            </a:r>
            <a:r>
              <a:rPr lang="en-US" sz="2200" b="1" dirty="0"/>
              <a:t>Proyecto ECHOES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CESEM y </a:t>
            </a:r>
            <a:r>
              <a:rPr lang="en-US" sz="2200" dirty="0" err="1"/>
              <a:t>Universidade</a:t>
            </a:r>
            <a:r>
              <a:rPr lang="en-US" sz="2200" dirty="0"/>
              <a:t> NOVA de Lisboa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Dra.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Tecnología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Musical 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graduada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Schulich School of Music, McGill University</a:t>
            </a:r>
            <a:endParaRPr lang="en-US" sz="2000" dirty="0"/>
          </a:p>
          <a:p>
            <a:endParaRPr lang="en-US" sz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Semana de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Humanidades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Digitales</a:t>
            </a:r>
            <a:b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24 Mayo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Encoding Initiative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Formato</a:t>
            </a:r>
            <a:r>
              <a:rPr lang="en-US" sz="2400" dirty="0"/>
              <a:t>/</a:t>
            </a:r>
            <a:r>
              <a:rPr lang="en-US" sz="2400" dirty="0" err="1"/>
              <a:t>lenguaje</a:t>
            </a:r>
            <a:r>
              <a:rPr lang="en-US" sz="2400" dirty="0"/>
              <a:t> para </a:t>
            </a:r>
            <a:r>
              <a:rPr lang="en-US" sz="2400" dirty="0" err="1"/>
              <a:t>codificar</a:t>
            </a:r>
            <a:r>
              <a:rPr lang="en-US" sz="2400" dirty="0"/>
              <a:t> </a:t>
            </a:r>
            <a:r>
              <a:rPr lang="en-US" sz="2400" dirty="0" err="1"/>
              <a:t>documentos</a:t>
            </a:r>
            <a:r>
              <a:rPr lang="en-US" sz="2400" dirty="0"/>
              <a:t> con </a:t>
            </a:r>
            <a:r>
              <a:rPr lang="en-US" sz="2400" dirty="0" err="1"/>
              <a:t>música</a:t>
            </a:r>
            <a:r>
              <a:rPr lang="en-US" sz="2400" dirty="0"/>
              <a:t> </a:t>
            </a:r>
            <a:r>
              <a:rPr lang="en-US" sz="2200" dirty="0"/>
              <a:t>(al </a:t>
            </a:r>
            <a:r>
              <a:rPr lang="en-US" sz="2200" dirty="0" err="1"/>
              <a:t>igual</a:t>
            </a:r>
            <a:r>
              <a:rPr lang="en-US" sz="2200" dirty="0"/>
              <a:t> que </a:t>
            </a:r>
            <a:r>
              <a:rPr lang="en-US" sz="2200" dirty="0" err="1"/>
              <a:t>MusicXML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b="1" dirty="0" err="1"/>
              <a:t>También</a:t>
            </a:r>
            <a:r>
              <a:rPr lang="en-US" sz="2200" b="1" dirty="0"/>
              <a:t> se </a:t>
            </a:r>
            <a:r>
              <a:rPr lang="en-US" sz="2200" b="1" dirty="0" err="1"/>
              <a:t>basa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XML: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Estructura</a:t>
            </a:r>
            <a:r>
              <a:rPr lang="en-US" sz="2200" dirty="0"/>
              <a:t> y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etiquetado</a:t>
            </a:r>
            <a:r>
              <a:rPr lang="en-US" sz="2200" dirty="0"/>
              <a:t>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parecida</a:t>
            </a:r>
            <a:r>
              <a:rPr lang="en-US" sz="2200" dirty="0"/>
              <a:t> a la de </a:t>
            </a:r>
            <a:r>
              <a:rPr lang="en-US" sz="2200" dirty="0" err="1"/>
              <a:t>MusicXML</a:t>
            </a:r>
            <a:r>
              <a:rPr lang="en-CA" sz="2200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Legible </a:t>
            </a:r>
            <a:r>
              <a:rPr lang="en-US" sz="2200" dirty="0" err="1"/>
              <a:t>por</a:t>
            </a:r>
            <a:r>
              <a:rPr lang="en-US" sz="2200" dirty="0"/>
              <a:t> un </a:t>
            </a:r>
            <a:r>
              <a:rPr lang="en-US" sz="2200" dirty="0" err="1"/>
              <a:t>ordenador</a:t>
            </a:r>
            <a:r>
              <a:rPr lang="en-US" sz="2200" dirty="0"/>
              <a:t>/</a:t>
            </a:r>
            <a:r>
              <a:rPr lang="en-US" sz="2200" dirty="0" err="1"/>
              <a:t>máquina</a:t>
            </a:r>
            <a:r>
              <a:rPr lang="en-US" sz="2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Comunidad</a:t>
            </a:r>
            <a:r>
              <a:rPr lang="en-US" sz="2400" dirty="0"/>
              <a:t> que </a:t>
            </a:r>
            <a:r>
              <a:rPr lang="en-US" sz="2400" dirty="0" err="1"/>
              <a:t>desarrolla</a:t>
            </a:r>
            <a:r>
              <a:rPr lang="en-US" sz="2400" dirty="0"/>
              <a:t> </a:t>
            </a:r>
            <a:r>
              <a:rPr lang="en-US" sz="2400" dirty="0" err="1"/>
              <a:t>dicho</a:t>
            </a:r>
            <a:r>
              <a:rPr lang="en-US" sz="2400" dirty="0"/>
              <a:t> </a:t>
            </a:r>
            <a:r>
              <a:rPr lang="en-US" sz="2400" dirty="0" err="1"/>
              <a:t>formato</a:t>
            </a:r>
            <a:r>
              <a:rPr lang="en-US" sz="2400" dirty="0"/>
              <a:t>,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diversa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Musicología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 err="1"/>
              <a:t>Teoría</a:t>
            </a:r>
            <a:r>
              <a:rPr lang="en-US" sz="2200" dirty="0"/>
              <a:t> musical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Bibliotecas</a:t>
            </a:r>
            <a:r>
              <a:rPr lang="en-US" sz="2200" dirty="0"/>
              <a:t> y </a:t>
            </a:r>
            <a:r>
              <a:rPr lang="en-US" sz="2200" dirty="0" err="1"/>
              <a:t>archivos</a:t>
            </a:r>
            <a:r>
              <a:rPr lang="en-US" sz="2200" dirty="0"/>
              <a:t> musicales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Tecnología</a:t>
            </a:r>
            <a:r>
              <a:rPr lang="en-US" sz="2200" dirty="0"/>
              <a:t> musical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 </a:t>
            </a:r>
            <a:r>
              <a:rPr lang="en-US" sz="2400" dirty="0" err="1"/>
              <a:t>lenguaje</a:t>
            </a:r>
            <a:r>
              <a:rPr lang="en-US" sz="2400" dirty="0"/>
              <a:t> MEI </a:t>
            </a:r>
            <a:r>
              <a:rPr lang="en-US" sz="2400" dirty="0" err="1"/>
              <a:t>responde</a:t>
            </a:r>
            <a:r>
              <a:rPr lang="en-US" sz="2400" dirty="0"/>
              <a:t> a las </a:t>
            </a:r>
            <a:r>
              <a:rPr lang="en-US" sz="2400" dirty="0" err="1"/>
              <a:t>necesidades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comunidad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Imagen obtenida en </a:t>
            </a:r>
            <a:r>
              <a:rPr lang="es-ES_tradnl" sz="1400" i="1" dirty="0">
                <a:hlinkClick r:id="rId4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Imágenes obtenidas en </a:t>
            </a:r>
            <a:r>
              <a:rPr lang="es-ES_tradnl" sz="1400" i="1" dirty="0">
                <a:hlinkClick r:id="rId5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n-US" sz="36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1800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Más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adelante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pueden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usar las </a:t>
            </a:r>
            <a:r>
              <a:rPr lang="en-US" sz="3600" i="1" dirty="0">
                <a:solidFill>
                  <a:schemeClr val="accent6"/>
                </a:solidFill>
              </a:rPr>
              <a:t>Directrices de MEI </a:t>
            </a:r>
            <a:br>
              <a:rPr lang="en-US" sz="36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6"/>
                </a:solidFill>
              </a:rPr>
              <a:t>tutoriales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provistos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la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página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web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continuar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aprendiendo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lenguaje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sz="3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usarlo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codificar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aspectos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interés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o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área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estudio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notación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antigua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 metadata,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800" dirty="0"/>
              <a:t>Sitio web de MEI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https://music-encoding.org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Tutoriales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https://music-encoding.org/resources/tutorials-ES.html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Traducidos</a:t>
            </a:r>
            <a:r>
              <a:rPr lang="en-US" sz="2000" dirty="0"/>
              <a:t> del </a:t>
            </a:r>
            <a:r>
              <a:rPr lang="en-US" sz="2000" dirty="0" err="1"/>
              <a:t>inglés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Alba </a:t>
            </a:r>
            <a:r>
              <a:rPr lang="en-US" sz="2000" dirty="0" err="1"/>
              <a:t>Bedmar</a:t>
            </a:r>
            <a:r>
              <a:rPr lang="en-US" sz="2000" dirty="0"/>
              <a:t> </a:t>
            </a:r>
            <a:r>
              <a:rPr lang="en-US" sz="2000" dirty="0" err="1"/>
              <a:t>Osma</a:t>
            </a:r>
            <a:r>
              <a:rPr lang="en-US" sz="2000" dirty="0"/>
              <a:t> y </a:t>
            </a:r>
            <a:r>
              <a:rPr lang="en-US" sz="2000" dirty="0" err="1"/>
              <a:t>actualizados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David </a:t>
            </a:r>
            <a:r>
              <a:rPr lang="en-US" sz="2000" dirty="0" err="1"/>
              <a:t>Rizo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Universidad de Alicante)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n-US" dirty="0"/>
              <a:t>¡</a:t>
            </a:r>
            <a:r>
              <a:rPr lang="en-US" dirty="0" err="1"/>
              <a:t>Qué</a:t>
            </a:r>
            <a:r>
              <a:rPr lang="en-US" dirty="0"/>
              <a:t> bien, 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aprendiendo</a:t>
            </a:r>
            <a:r>
              <a:rPr lang="en-US" dirty="0"/>
              <a:t> MEI!</a:t>
            </a:r>
            <a:br>
              <a:rPr lang="en-US" dirty="0"/>
            </a:br>
            <a:br>
              <a:rPr lang="en-US" sz="2700" dirty="0"/>
            </a:b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</a:t>
            </a:r>
            <a:r>
              <a:rPr lang="en-US" dirty="0"/>
              <a:t> mi </a:t>
            </a:r>
            <a:r>
              <a:rPr lang="en-US" dirty="0" err="1"/>
              <a:t>propio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de MEI? </a:t>
            </a:r>
            <a:br>
              <a:rPr lang="en-US" dirty="0"/>
            </a:b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codificarlo</a:t>
            </a:r>
            <a:r>
              <a:rPr lang="en-US" dirty="0"/>
              <a:t>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dirty="0" err="1"/>
              <a:t>mei-friend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dirty="0"/>
              <a:t>Se puede usar en línea en un explorador de internet </a:t>
            </a:r>
            <a:br>
              <a:rPr lang="es-ES_tradnl" dirty="0"/>
            </a:br>
            <a:r>
              <a:rPr lang="es-ES_tradnl" dirty="0"/>
              <a:t>(por ejemplo: Chrome y Firefox)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dirty="0"/>
              <a:t>Hay unos cuantos editores disponibles. </a:t>
            </a:r>
            <a:br>
              <a:rPr lang="es-ES_tradnl" sz="3200" dirty="0"/>
            </a:br>
            <a:r>
              <a:rPr lang="es-ES_tradnl" sz="3200" dirty="0"/>
              <a:t>El que usaremos hoy se llama </a:t>
            </a:r>
            <a:r>
              <a:rPr lang="es-ES_tradnl" sz="3200" i="1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99367" y="3822436"/>
            <a:ext cx="10393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Inicio:</a:t>
            </a:r>
            <a:endParaRPr lang="es-ES_tradnl" sz="2000" b="1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0: Plantilla</a:t>
            </a:r>
            <a:endParaRPr lang="es-ES_trad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0040A-87C5-7791-A0B1-5F92F56CE1E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55283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57250" y="3805202"/>
            <a:ext cx="10393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1: Definir el primer pentagrama (staffDef)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2: Definir la partitura (</a:t>
            </a:r>
            <a:r>
              <a:rPr lang="es-ES_tradnl" sz="2000" dirty="0" err="1">
                <a:hlinkClick r:id="rId5"/>
              </a:rPr>
              <a:t>scoreDef</a:t>
            </a:r>
            <a:r>
              <a:rPr lang="es-ES_tradnl" sz="2000" dirty="0">
                <a:hlinkClick r:id="rId5"/>
              </a:rPr>
              <a:t>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3: Primer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4: Segundo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5: Tercer compás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9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3490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Antes de </a:t>
            </a:r>
            <a:r>
              <a:rPr lang="en-US" dirty="0" err="1"/>
              <a:t>hablar</a:t>
            </a:r>
            <a:r>
              <a:rPr lang="en-US" dirty="0"/>
              <a:t> de MEI, </a:t>
            </a:r>
            <a:br>
              <a:rPr lang="en-US" dirty="0"/>
            </a:br>
            <a:r>
              <a:rPr lang="en-US" dirty="0" err="1"/>
              <a:t>hablemos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de </a:t>
            </a:r>
            <a:r>
              <a:rPr lang="en-US" dirty="0" err="1"/>
              <a:t>música</a:t>
            </a:r>
            <a:r>
              <a:rPr lang="en-US" dirty="0"/>
              <a:t>:</a:t>
            </a:r>
            <a:br>
              <a:rPr lang="en-US" dirty="0"/>
            </a:br>
            <a:br>
              <a:rPr lang="en-US" sz="1600" dirty="0"/>
            </a:br>
            <a:r>
              <a:rPr lang="en-US" b="1" dirty="0">
                <a:highlight>
                  <a:srgbClr val="00FF00"/>
                </a:highlight>
              </a:rPr>
              <a:t>Un </a:t>
            </a:r>
            <a:r>
              <a:rPr lang="en-US" b="1" dirty="0" err="1">
                <a:highlight>
                  <a:srgbClr val="00FF00"/>
                </a:highlight>
              </a:rPr>
              <a:t>ejemplo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codificación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música</a:t>
            </a:r>
            <a:endParaRPr lang="en-US" b="1" dirty="0">
              <a:highlight>
                <a:srgbClr val="00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3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11673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36CC2-8AF4-6236-5645-DCE98005483B}"/>
              </a:ext>
            </a:extLst>
          </p:cNvPr>
          <p:cNvSpPr txBox="1"/>
          <p:nvPr/>
        </p:nvSpPr>
        <p:spPr>
          <a:xfrm>
            <a:off x="870130" y="4599920"/>
            <a:ext cx="103932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3"/>
              </a:rPr>
              <a:t>Paso 6: Definir el segundo pentagrama (staffDef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7: Crear el segundo pentagrama (staff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8: Rellenar el primer compás (mismas notas que el primer pentagrama,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9: Rellenar el segundo y tercer compás (lo mismo)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7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18308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5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39C4-D1B5-FA51-4B4D-48BAA9FF37EB}"/>
              </a:ext>
            </a:extLst>
          </p:cNvPr>
          <p:cNvSpPr txBox="1"/>
          <p:nvPr/>
        </p:nvSpPr>
        <p:spPr>
          <a:xfrm>
            <a:off x="916048" y="534823"/>
            <a:ext cx="981574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10: Definir el tercer pentagrama (staffDef con @n=3)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11: Crear el tercer pentagrama (staff con @n=3) y rellenar todos los compases </a:t>
            </a:r>
            <a:br>
              <a:rPr lang="es-ES_tradnl" sz="2000" dirty="0">
                <a:hlinkClick r:id="rId5"/>
              </a:rPr>
            </a:br>
            <a:r>
              <a:rPr lang="es-ES_tradnl" sz="2000" dirty="0">
                <a:hlinkClick r:id="rId5"/>
              </a:rPr>
              <a:t>(mismas notas que la segunda voz,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12: Cambiar la octava de las notas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13: Definir el cuarto pentagrama (staffDef con @n=4)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14: Crear el cuarto pentagrama (staff con @n=4) en cada &lt;measure&gt; y </a:t>
            </a:r>
            <a:br>
              <a:rPr lang="es-ES_tradnl" sz="2000" dirty="0">
                <a:hlinkClick r:id="rId8"/>
              </a:rPr>
            </a:br>
            <a:r>
              <a:rPr lang="es-ES_tradnl" sz="2000" dirty="0">
                <a:hlinkClick r:id="rId8"/>
              </a:rPr>
              <a:t>rellenar estos compases (mismas notas que la tercera voz, copiar y pegar)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01846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4"/>
            <a:ext cx="10537826" cy="18676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Muchas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600" b="1" kern="1200" dirty="0">
                <a:solidFill>
                  <a:srgbClr val="00B0F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lang="en-US" sz="3600" b="1" kern="12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n-US" sz="44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44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40802"/>
            <a:ext cx="11018520" cy="113215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Recursos</a:t>
            </a:r>
            <a:endParaRPr lang="en-US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3" y="1911493"/>
            <a:ext cx="10648405" cy="439969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Sitio principal: </a:t>
            </a:r>
            <a:r>
              <a:rPr lang="en-US" dirty="0">
                <a:hlinkClick r:id="rId3"/>
              </a:rPr>
              <a:t>https://music-encoding.org/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Directrices: </a:t>
            </a:r>
            <a:r>
              <a:rPr lang="en-US" dirty="0">
                <a:hlinkClick r:id="rId4"/>
              </a:rPr>
              <a:t>https://music-encoding.org/guidelines/v5/content/index.html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Tutoriales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https://music-encoding.org/resources/tutorials.html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https://music-encoding.org/resources/tutorials-</a:t>
            </a:r>
            <a:r>
              <a:rPr lang="en-US" dirty="0" err="1">
                <a:hlinkClick r:id="rId6"/>
              </a:rPr>
              <a:t>ES.htm</a:t>
            </a:r>
            <a:r>
              <a:rPr lang="en-US" dirty="0" err="1">
                <a:hlinkClick r:id="rId6"/>
              </a:rPr>
              <a:t>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Herramientas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https://music-encoding.org/resources/tools.html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     </a:t>
            </a:r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i="1" dirty="0" err="1"/>
              <a:t>mei</a:t>
            </a:r>
            <a:r>
              <a:rPr lang="en-US" i="1" dirty="0"/>
              <a:t>-friend, Verovio</a:t>
            </a:r>
            <a:r>
              <a:rPr lang="en-US" dirty="0"/>
              <a:t> y </a:t>
            </a:r>
            <a:r>
              <a:rPr lang="en-US" i="1" dirty="0" err="1"/>
              <a:t>MuseScore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 err="1"/>
              <a:t>Ejemplos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https://github.com/music-encoding/sample-encodings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Para la </a:t>
            </a:r>
            <a:r>
              <a:rPr lang="en-US" dirty="0" err="1"/>
              <a:t>versión</a:t>
            </a:r>
            <a:r>
              <a:rPr lang="en-US" dirty="0"/>
              <a:t> actual (MEI 5.0): </a:t>
            </a:r>
            <a:r>
              <a:rPr lang="en-US" dirty="0">
                <a:hlinkClick r:id="rId9"/>
              </a:rPr>
              <a:t>https://github.com/music-encoding/sample-encodings/tree/main/MEI_5.0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4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luce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MusicXML</a:t>
            </a:r>
            <a:r>
              <a:rPr lang="en-US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Formato</a:t>
            </a:r>
            <a:r>
              <a:rPr lang="en-US" b="1" dirty="0"/>
              <a:t> de </a:t>
            </a:r>
            <a:r>
              <a:rPr lang="en-US" b="1" dirty="0" err="1"/>
              <a:t>intercambio</a:t>
            </a:r>
            <a:r>
              <a:rPr lang="en-US" dirty="0"/>
              <a:t> entre </a:t>
            </a:r>
            <a:r>
              <a:rPr lang="en-US" dirty="0" err="1"/>
              <a:t>aplicaciones</a:t>
            </a:r>
            <a:r>
              <a:rPr lang="en-US" dirty="0"/>
              <a:t> musicales (legible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ordenador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XML</a:t>
            </a:r>
            <a:r>
              <a:rPr lang="en-US" dirty="0"/>
              <a:t> que es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b="1" dirty="0" err="1">
                <a:solidFill>
                  <a:srgbClr val="D00000"/>
                </a:solidFill>
              </a:rPr>
              <a:t>etiquetado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estructura</a:t>
            </a:r>
            <a:r>
              <a:rPr lang="en-US" b="1" dirty="0"/>
              <a:t> </a:t>
            </a:r>
            <a:r>
              <a:rPr lang="en-US" b="1" dirty="0" err="1"/>
              <a:t>jerárquica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Music Encoding Initiative (MEI)?</a:t>
            </a:r>
            <a:br>
              <a:rPr lang="en-US" dirty="0"/>
            </a:b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1490</Words>
  <Application>Microsoft Macintosh PowerPoint</Application>
  <PresentationFormat>Widescreen</PresentationFormat>
  <Paragraphs>200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Novelty</vt:lpstr>
      <vt:lpstr>ui-sans-serif</vt:lpstr>
      <vt:lpstr>Wingdings</vt:lpstr>
      <vt:lpstr>Office Theme</vt:lpstr>
      <vt:lpstr>Codificación y publicación de música:  Un taller sobre la 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</cp:lastModifiedBy>
  <cp:revision>44</cp:revision>
  <dcterms:created xsi:type="dcterms:W3CDTF">2023-05-10T05:20:26Z</dcterms:created>
  <dcterms:modified xsi:type="dcterms:W3CDTF">2024-05-20T19:48:14Z</dcterms:modified>
</cp:coreProperties>
</file>