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59" r:id="rId4"/>
    <p:sldId id="262" r:id="rId5"/>
    <p:sldId id="264" r:id="rId6"/>
    <p:sldId id="268" r:id="rId7"/>
    <p:sldId id="269" r:id="rId8"/>
    <p:sldId id="266" r:id="rId9"/>
    <p:sldId id="271" r:id="rId10"/>
    <p:sldId id="270" r:id="rId11"/>
    <p:sldId id="272" r:id="rId12"/>
    <p:sldId id="426" r:id="rId13"/>
    <p:sldId id="273" r:id="rId14"/>
    <p:sldId id="275" r:id="rId15"/>
    <p:sldId id="276" r:id="rId16"/>
    <p:sldId id="277" r:id="rId17"/>
    <p:sldId id="278" r:id="rId18"/>
    <p:sldId id="280" r:id="rId19"/>
    <p:sldId id="428" r:id="rId20"/>
    <p:sldId id="281" r:id="rId21"/>
    <p:sldId id="429" r:id="rId22"/>
    <p:sldId id="282" r:id="rId23"/>
    <p:sldId id="430" r:id="rId24"/>
    <p:sldId id="4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842"/>
    <a:srgbClr val="FA2765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/>
    <p:restoredTop sz="87891"/>
  </p:normalViewPr>
  <p:slideViewPr>
    <p:cSldViewPr snapToGrid="0">
      <p:cViewPr varScale="1">
        <p:scale>
          <a:sx n="112" d="100"/>
          <a:sy n="112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key.sig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STAFFDEF: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n=“1”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lines</a:t>
            </a:r>
            <a:r>
              <a:rPr lang="es-ES_tradnl" dirty="0"/>
              <a:t>=“5”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/>
              <a:t>clef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shape</a:t>
            </a:r>
            <a:r>
              <a:rPr lang="es-ES_tradnl" dirty="0"/>
              <a:t>=“G”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.line=“2”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Things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shared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staves</a:t>
            </a:r>
            <a:r>
              <a:rPr lang="es-ES_tradnl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key.sig</a:t>
            </a:r>
            <a:r>
              <a:rPr lang="es-ES_tradnl" dirty="0"/>
              <a:t>="1s”  </a:t>
            </a:r>
            <a:r>
              <a:rPr lang="es-ES_tradnl" dirty="0">
                <a:sym typeface="Wingdings" pitchFamily="2" charset="2"/>
              </a:rPr>
              <a:t> 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armadura</a:t>
            </a:r>
            <a:r>
              <a:rPr lang="en-CA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CA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tonalidad</a:t>
            </a:r>
            <a:endParaRPr lang="es-ES_trad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/>
              <a:t>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unit</a:t>
            </a:r>
            <a:r>
              <a:rPr lang="es-ES_tradnl" dirty="0"/>
              <a:t>=“4”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dirty="0"/>
              <a:t>.</a:t>
            </a:r>
            <a:r>
              <a:rPr lang="es-ES_tradnl" dirty="0" err="1"/>
              <a:t>count</a:t>
            </a:r>
            <a:r>
              <a:rPr lang="es-ES_tradnl" dirty="0"/>
              <a:t>="3”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Pasar plantilla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Explicar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/>
              <a:t>EMPEZAR: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LAYER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STAFF and </a:t>
            </a:r>
            <a:r>
              <a:rPr lang="es-ES_tradnl" dirty="0" err="1"/>
              <a:t>encode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music </a:t>
            </a:r>
            <a:r>
              <a:rPr lang="es-ES_tradnl" dirty="0" err="1"/>
              <a:t>content</a:t>
            </a:r>
            <a:r>
              <a:rPr lang="es-ES_tradnl" dirty="0"/>
              <a:t> (</a:t>
            </a:r>
            <a:r>
              <a:rPr lang="es-ES_tradnl" dirty="0" err="1"/>
              <a:t>rests</a:t>
            </a:r>
            <a:r>
              <a:rPr lang="es-ES_tradnl" dirty="0"/>
              <a:t> and notes)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err="1"/>
              <a:t>Rests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only</a:t>
            </a:r>
            <a:r>
              <a:rPr lang="es-ES_tradnl" dirty="0">
                <a:sym typeface="Wingdings" pitchFamily="2" charset="2"/>
              </a:rPr>
              <a:t> @</a:t>
            </a:r>
            <a:r>
              <a:rPr lang="es-ES_tradnl" dirty="0" err="1">
                <a:sym typeface="Wingdings" pitchFamily="2" charset="2"/>
              </a:rPr>
              <a:t>dur</a:t>
            </a:r>
            <a:endParaRPr lang="es-ES_tradnl" dirty="0">
              <a:sym typeface="Wingdings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Notes  @</a:t>
            </a:r>
            <a:r>
              <a:rPr lang="es-ES_tradnl" dirty="0" err="1">
                <a:sym typeface="Wingdings" pitchFamily="2" charset="2"/>
              </a:rPr>
              <a:t>dur</a:t>
            </a:r>
            <a:r>
              <a:rPr lang="es-ES_tradnl" dirty="0">
                <a:sym typeface="Wingdings" pitchFamily="2" charset="2"/>
              </a:rPr>
              <a:t>, </a:t>
            </a:r>
            <a:r>
              <a:rPr lang="es-ES_tradnl" dirty="0" err="1">
                <a:sym typeface="Wingdings" pitchFamily="2" charset="2"/>
              </a:rPr>
              <a:t>but</a:t>
            </a:r>
            <a:r>
              <a:rPr lang="es-ES_tradnl" dirty="0">
                <a:sym typeface="Wingdings" pitchFamily="2" charset="2"/>
              </a:rPr>
              <a:t> </a:t>
            </a:r>
            <a:r>
              <a:rPr lang="es-ES_tradnl" dirty="0" err="1">
                <a:sym typeface="Wingdings" pitchFamily="2" charset="2"/>
              </a:rPr>
              <a:t>also</a:t>
            </a:r>
            <a:r>
              <a:rPr lang="es-ES_tradnl" dirty="0">
                <a:sym typeface="Wingdings" pitchFamily="2" charset="2"/>
              </a:rPr>
              <a:t> pitch and octave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_tradnl" dirty="0">
              <a:sym typeface="Wingdings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_tradnl" dirty="0">
                <a:sym typeface="Wingdings" pitchFamily="2" charset="2"/>
              </a:rPr>
              <a:t>Ahora probemos con el texto (las sílabas)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2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MusicXML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Usa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un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lenguaje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de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etiquetado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(pitch, step, octave, duration) con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una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estructura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 </a:t>
            </a:r>
            <a:r>
              <a:rPr lang="en-CA" b="0" i="0" u="none" strike="noStrike" dirty="0" err="1">
                <a:solidFill>
                  <a:srgbClr val="177C12"/>
                </a:solidFill>
                <a:effectLst/>
                <a:latin typeface="ui-sans-serif"/>
              </a:rPr>
              <a:t>jerárquica</a:t>
            </a:r>
            <a:r>
              <a:rPr lang="en-CA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[2] no solo </a:t>
            </a:r>
            <a:r>
              <a:rPr lang="en-US" dirty="0" err="1"/>
              <a:t>el</a:t>
            </a:r>
            <a:r>
              <a:rPr lang="en-US" dirty="0"/>
              <a:t> compositor, la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composición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obra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2024-05-20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2024-05-20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2024-05-20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2024-05-20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2024-05-20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Relationship Id="rId9" Type="http://schemas.openxmlformats.org/officeDocument/2006/relationships/hyperlink" Target="https://mei-friend.mdw.ac.a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7" Type="http://schemas.openxmlformats.org/officeDocument/2006/relationships/hyperlink" Target="https://mei-friend.mdw.ac.a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Relationship Id="rId7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682504"/>
            <a:ext cx="10915650" cy="2746496"/>
          </a:xfrm>
          <a:solidFill>
            <a:schemeClr val="accent4"/>
          </a:solidFill>
          <a:ln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CA" sz="5800" b="1" i="0" u="none" strike="noStrike" dirty="0" err="1">
                <a:effectLst/>
                <a:latin typeface="Novelty"/>
              </a:rPr>
              <a:t>Codificación</a:t>
            </a:r>
            <a:r>
              <a:rPr lang="en-CA" sz="5800" b="1" i="0" u="none" strike="noStrike" dirty="0">
                <a:effectLst/>
                <a:latin typeface="Novelty"/>
              </a:rPr>
              <a:t> y </a:t>
            </a:r>
            <a:r>
              <a:rPr lang="en-CA" sz="5800" b="1" i="0" u="none" strike="noStrike" dirty="0" err="1">
                <a:effectLst/>
                <a:latin typeface="Novelty"/>
              </a:rPr>
              <a:t>publicación</a:t>
            </a:r>
            <a:r>
              <a:rPr lang="en-CA" sz="5800" b="1" i="0" u="none" strike="noStrike" dirty="0">
                <a:effectLst/>
                <a:latin typeface="Novelty"/>
              </a:rPr>
              <a:t> de </a:t>
            </a:r>
            <a:r>
              <a:rPr lang="en-CA" sz="5800" b="1" i="0" u="none" strike="noStrike" dirty="0" err="1">
                <a:effectLst/>
                <a:latin typeface="Novelty"/>
              </a:rPr>
              <a:t>música</a:t>
            </a:r>
            <a:r>
              <a:rPr lang="en-CA" sz="5800" b="1" i="0" u="none" strike="noStrike" dirty="0">
                <a:effectLst/>
                <a:latin typeface="Novelty"/>
              </a:rPr>
              <a:t>: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br>
              <a:rPr lang="en-CA" sz="5600" b="1" i="0" u="none" strike="noStrike" dirty="0">
                <a:effectLst/>
                <a:latin typeface="Novelty"/>
              </a:rPr>
            </a:br>
            <a:r>
              <a:rPr lang="en-CA" sz="5600" b="1" i="0" u="none" strike="noStrike" dirty="0">
                <a:effectLst/>
                <a:latin typeface="Novelty"/>
              </a:rPr>
              <a:t>Un taller </a:t>
            </a:r>
            <a:r>
              <a:rPr lang="en-CA" sz="5600" b="1" i="0" u="none" strike="noStrike" dirty="0" err="1">
                <a:effectLst/>
                <a:latin typeface="Novelty"/>
              </a:rPr>
              <a:t>sobre</a:t>
            </a:r>
            <a:r>
              <a:rPr lang="en-CA" sz="5600" b="1" i="0" u="none" strike="noStrike" dirty="0">
                <a:effectLst/>
                <a:latin typeface="Novelty"/>
              </a:rPr>
              <a:t> </a:t>
            </a:r>
            <a:r>
              <a:rPr lang="en-CA" sz="5600" b="1" dirty="0">
                <a:latin typeface="Novelty"/>
              </a:rPr>
              <a:t>la </a:t>
            </a:r>
            <a:br>
              <a:rPr lang="en-CA" sz="5600" b="1" dirty="0">
                <a:latin typeface="Novelty"/>
              </a:rPr>
            </a:br>
            <a:r>
              <a:rPr lang="en-CA" sz="5600" b="1" i="1" u="none" strike="noStrike" dirty="0">
                <a:effectLst/>
                <a:latin typeface="Novelty"/>
              </a:rPr>
              <a:t>Music Encoding Initiative </a:t>
            </a:r>
            <a:r>
              <a:rPr lang="en-CA" sz="5600" b="1" i="0" u="none" strike="noStrike" dirty="0">
                <a:effectLst/>
                <a:latin typeface="Novelty"/>
              </a:rPr>
              <a:t>(</a:t>
            </a:r>
            <a:r>
              <a:rPr lang="en-CA" sz="5600" b="1" i="1" u="none" strike="noStrike" dirty="0">
                <a:effectLst/>
                <a:latin typeface="Novelty"/>
              </a:rPr>
              <a:t>MEI</a:t>
            </a:r>
            <a:r>
              <a:rPr lang="en-CA" sz="5600" b="1" i="0" u="none" strike="noStrike" dirty="0">
                <a:effectLst/>
                <a:latin typeface="Novelty"/>
              </a:rPr>
              <a:t>)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88" y="3726180"/>
            <a:ext cx="10496812" cy="233705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b="1" dirty="0"/>
              <a:t>Martha E. Thomae</a:t>
            </a:r>
            <a:br>
              <a:rPr lang="en-US" b="1" dirty="0"/>
            </a:br>
            <a:r>
              <a:rPr lang="en-US" sz="2200" dirty="0" err="1"/>
              <a:t>Postdoctora</a:t>
            </a:r>
            <a:r>
              <a:rPr lang="en-US" sz="2200" dirty="0"/>
              <a:t> del </a:t>
            </a:r>
            <a:r>
              <a:rPr lang="en-US" sz="2200" b="1" dirty="0"/>
              <a:t>Proyecto ECHOES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CESEM y </a:t>
            </a:r>
            <a:r>
              <a:rPr lang="en-US" sz="2200" dirty="0" err="1"/>
              <a:t>Universidade</a:t>
            </a:r>
            <a:r>
              <a:rPr lang="en-US" sz="2200" dirty="0"/>
              <a:t> NOVA de Lisboa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Dra.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Tecnología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Musical 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graduada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Schulich School of Music, McGill University</a:t>
            </a:r>
            <a:endParaRPr lang="en-US" sz="2000" dirty="0"/>
          </a:p>
          <a:p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Semana de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Humanidades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Digitales</a:t>
            </a:r>
            <a:b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24 Mayo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Encoding Initiative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Formato</a:t>
            </a:r>
            <a:r>
              <a:rPr lang="en-US" sz="2400" dirty="0"/>
              <a:t>/</a:t>
            </a:r>
            <a:r>
              <a:rPr lang="en-US" sz="2400" dirty="0" err="1"/>
              <a:t>lenguaje</a:t>
            </a:r>
            <a:r>
              <a:rPr lang="en-US" sz="2400" dirty="0"/>
              <a:t> para </a:t>
            </a:r>
            <a:r>
              <a:rPr lang="en-US" sz="2400" dirty="0" err="1"/>
              <a:t>codificar</a:t>
            </a:r>
            <a:r>
              <a:rPr lang="en-US" sz="2400" dirty="0"/>
              <a:t> </a:t>
            </a:r>
            <a:r>
              <a:rPr lang="en-US" sz="2400" dirty="0" err="1"/>
              <a:t>documentos</a:t>
            </a:r>
            <a:r>
              <a:rPr lang="en-US" sz="2400" dirty="0"/>
              <a:t> con </a:t>
            </a:r>
            <a:r>
              <a:rPr lang="en-US" sz="2400" dirty="0" err="1"/>
              <a:t>música</a:t>
            </a:r>
            <a:r>
              <a:rPr lang="en-US" sz="2400" dirty="0"/>
              <a:t> </a:t>
            </a:r>
            <a:r>
              <a:rPr lang="en-US" sz="2200" dirty="0"/>
              <a:t>(al </a:t>
            </a:r>
            <a:r>
              <a:rPr lang="en-US" sz="2200" dirty="0" err="1"/>
              <a:t>igual</a:t>
            </a:r>
            <a:r>
              <a:rPr lang="en-US" sz="2200" dirty="0"/>
              <a:t> que </a:t>
            </a:r>
            <a:r>
              <a:rPr lang="en-US" sz="2200" dirty="0" err="1"/>
              <a:t>MusicXML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b="1" dirty="0" err="1"/>
              <a:t>También</a:t>
            </a:r>
            <a:r>
              <a:rPr lang="en-US" sz="2200" b="1" dirty="0"/>
              <a:t> se </a:t>
            </a:r>
            <a:r>
              <a:rPr lang="en-US" sz="2200" b="1" dirty="0" err="1"/>
              <a:t>basa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XML: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Estructura</a:t>
            </a:r>
            <a:r>
              <a:rPr lang="en-US" sz="2200" dirty="0"/>
              <a:t> y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etiquetado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parecida</a:t>
            </a:r>
            <a:r>
              <a:rPr lang="en-US" sz="2200" dirty="0"/>
              <a:t> a la de </a:t>
            </a:r>
            <a:r>
              <a:rPr lang="en-US" sz="2200" dirty="0" err="1"/>
              <a:t>MusicXML</a:t>
            </a:r>
            <a:r>
              <a:rPr lang="en-CA" sz="2200" b="0" i="0" u="none" strike="noStrike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Legible </a:t>
            </a:r>
            <a:r>
              <a:rPr lang="en-US" sz="2200" dirty="0" err="1"/>
              <a:t>por</a:t>
            </a:r>
            <a:r>
              <a:rPr lang="en-US" sz="2200" dirty="0"/>
              <a:t> un </a:t>
            </a:r>
            <a:r>
              <a:rPr lang="en-US" sz="2200" dirty="0" err="1"/>
              <a:t>ordenador</a:t>
            </a:r>
            <a:r>
              <a:rPr lang="en-US" sz="2200" dirty="0"/>
              <a:t>/</a:t>
            </a:r>
            <a:r>
              <a:rPr lang="en-US" sz="2200" dirty="0" err="1"/>
              <a:t>máquina</a:t>
            </a:r>
            <a:r>
              <a:rPr 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Comunidad</a:t>
            </a:r>
            <a:r>
              <a:rPr lang="en-US" sz="2400" dirty="0"/>
              <a:t> que </a:t>
            </a:r>
            <a:r>
              <a:rPr lang="en-US" sz="2400" dirty="0" err="1"/>
              <a:t>desarrolla</a:t>
            </a:r>
            <a:r>
              <a:rPr lang="en-US" sz="2400" dirty="0"/>
              <a:t> </a:t>
            </a:r>
            <a:r>
              <a:rPr lang="en-US" sz="2400" dirty="0" err="1"/>
              <a:t>dicho</a:t>
            </a:r>
            <a:r>
              <a:rPr lang="en-US" sz="2400" dirty="0"/>
              <a:t> </a:t>
            </a:r>
            <a:r>
              <a:rPr lang="en-US" sz="2400" dirty="0" err="1"/>
              <a:t>formato</a:t>
            </a:r>
            <a:r>
              <a:rPr lang="en-US" sz="2400" dirty="0"/>
              <a:t>,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diversa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Musicología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 err="1"/>
              <a:t>Teoría</a:t>
            </a:r>
            <a:r>
              <a:rPr lang="en-US" sz="2200" dirty="0"/>
              <a:t> musical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Bibliotecas</a:t>
            </a:r>
            <a:r>
              <a:rPr lang="en-US" sz="2200" dirty="0"/>
              <a:t> y </a:t>
            </a:r>
            <a:r>
              <a:rPr lang="en-US" sz="2200" dirty="0" err="1"/>
              <a:t>archivos</a:t>
            </a:r>
            <a:r>
              <a:rPr lang="en-US" sz="2200" dirty="0"/>
              <a:t> musicales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Tecnología</a:t>
            </a:r>
            <a:r>
              <a:rPr lang="en-US" sz="2200" dirty="0"/>
              <a:t> musical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 </a:t>
            </a:r>
            <a:r>
              <a:rPr lang="en-US" sz="2400" dirty="0" err="1"/>
              <a:t>lenguaje</a:t>
            </a:r>
            <a:r>
              <a:rPr lang="en-US" sz="2400" dirty="0"/>
              <a:t> MEI </a:t>
            </a:r>
            <a:r>
              <a:rPr lang="en-US" sz="2400" dirty="0" err="1"/>
              <a:t>responde</a:t>
            </a:r>
            <a:r>
              <a:rPr lang="en-US" sz="2400" dirty="0"/>
              <a:t> a las </a:t>
            </a:r>
            <a:r>
              <a:rPr lang="en-US" sz="2400" dirty="0" err="1"/>
              <a:t>necesidades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comunidad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Imagen obtenida en </a:t>
            </a:r>
            <a:r>
              <a:rPr lang="es-ES_tradnl" sz="1400" i="1" dirty="0">
                <a:hlinkClick r:id="rId4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Music Encoding Initiative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Además</a:t>
            </a:r>
            <a:r>
              <a:rPr lang="en-US" sz="2200" dirty="0"/>
              <a:t> de </a:t>
            </a:r>
            <a:r>
              <a:rPr lang="en-US" sz="2200" dirty="0" err="1"/>
              <a:t>permitir</a:t>
            </a:r>
            <a:r>
              <a:rPr lang="en-US" sz="2200" dirty="0"/>
              <a:t> </a:t>
            </a:r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dirty="0" err="1"/>
              <a:t>notación</a:t>
            </a:r>
            <a:r>
              <a:rPr lang="en-US" sz="2200" dirty="0"/>
              <a:t> </a:t>
            </a:r>
            <a:r>
              <a:rPr lang="en-US" sz="2200" dirty="0" err="1"/>
              <a:t>moderna</a:t>
            </a:r>
            <a:r>
              <a:rPr lang="en-US" sz="2200" dirty="0"/>
              <a:t>, </a:t>
            </a:r>
            <a:r>
              <a:rPr lang="en-US" sz="2200" dirty="0" err="1"/>
              <a:t>permite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 err="1"/>
              <a:t>notación</a:t>
            </a:r>
            <a:r>
              <a:rPr lang="en-US" sz="2200" b="1" dirty="0"/>
              <a:t> de </a:t>
            </a:r>
            <a:r>
              <a:rPr lang="en-US" sz="2200" b="1" dirty="0" err="1"/>
              <a:t>música</a:t>
            </a:r>
            <a:r>
              <a:rPr lang="en-US" sz="2200" b="1" dirty="0"/>
              <a:t> </a:t>
            </a:r>
            <a:r>
              <a:rPr lang="en-US" sz="2200" b="1" dirty="0" err="1"/>
              <a:t>antigua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neumas, mensural, </a:t>
            </a:r>
            <a:r>
              <a:rPr lang="en-US" sz="2200" dirty="0" err="1"/>
              <a:t>tablaturas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Codificar</a:t>
            </a:r>
            <a:r>
              <a:rPr lang="en-US" sz="2200" dirty="0"/>
              <a:t> </a:t>
            </a:r>
            <a:r>
              <a:rPr lang="en-US" sz="2200" b="1" dirty="0"/>
              <a:t>metadata</a:t>
            </a:r>
            <a:r>
              <a:rPr lang="en-US" sz="2200" dirty="0"/>
              <a:t> </a:t>
            </a:r>
            <a:r>
              <a:rPr lang="en-US" sz="2200" dirty="0" err="1"/>
              <a:t>detallada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dirty="0" err="1"/>
              <a:t>Establecer</a:t>
            </a:r>
            <a:r>
              <a:rPr lang="en-US" sz="2200" dirty="0"/>
              <a:t> </a:t>
            </a:r>
            <a:r>
              <a:rPr lang="en-US" sz="2200" b="1" dirty="0"/>
              <a:t>enlaces</a:t>
            </a:r>
            <a:r>
              <a:rPr lang="en-US" sz="2200" dirty="0"/>
              <a:t> entre la </a:t>
            </a:r>
            <a:r>
              <a:rPr lang="en-US" sz="2200" dirty="0" err="1"/>
              <a:t>música</a:t>
            </a:r>
            <a:r>
              <a:rPr lang="en-US" sz="2200" dirty="0"/>
              <a:t> </a:t>
            </a:r>
            <a:r>
              <a:rPr lang="en-US" sz="2200" dirty="0" err="1"/>
              <a:t>codificada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y la </a:t>
            </a:r>
            <a:r>
              <a:rPr lang="en-US" sz="2200" b="1" dirty="0"/>
              <a:t>imagen o audio </a:t>
            </a:r>
            <a:r>
              <a:rPr lang="en-US" sz="2200" dirty="0"/>
              <a:t>de la </a:t>
            </a:r>
            <a:r>
              <a:rPr lang="en-US" sz="2200" dirty="0" err="1"/>
              <a:t>pieza</a:t>
            </a:r>
            <a:endParaRPr lang="en-US" sz="2200" dirty="0"/>
          </a:p>
          <a:p>
            <a:r>
              <a:rPr lang="en-US" sz="2200" b="1" dirty="0" err="1"/>
              <a:t>Ediciones</a:t>
            </a:r>
            <a:r>
              <a:rPr lang="en-US" sz="2200" b="1" dirty="0"/>
              <a:t> </a:t>
            </a:r>
            <a:r>
              <a:rPr lang="en-US" sz="2200" b="1" dirty="0" err="1"/>
              <a:t>críticas</a:t>
            </a:r>
            <a:r>
              <a:rPr lang="en-US" sz="2200" b="1" dirty="0"/>
              <a:t> </a:t>
            </a:r>
            <a:r>
              <a:rPr lang="en-US" sz="2200" dirty="0"/>
              <a:t>de </a:t>
            </a:r>
            <a:r>
              <a:rPr lang="en-US" sz="2200" dirty="0" err="1"/>
              <a:t>música</a:t>
            </a:r>
            <a:endParaRPr lang="en-US" sz="2200" dirty="0"/>
          </a:p>
          <a:p>
            <a:r>
              <a:rPr lang="en-US" sz="2200" dirty="0" err="1"/>
              <a:t>Proveer</a:t>
            </a:r>
            <a:r>
              <a:rPr lang="en-US" sz="2200" dirty="0"/>
              <a:t> </a:t>
            </a:r>
            <a:r>
              <a:rPr lang="en-US" sz="2200" dirty="0" err="1"/>
              <a:t>información</a:t>
            </a:r>
            <a:r>
              <a:rPr lang="en-US" sz="2200" dirty="0"/>
              <a:t> de </a:t>
            </a:r>
            <a:r>
              <a:rPr lang="en-US" sz="2200" b="1" dirty="0" err="1"/>
              <a:t>análisis</a:t>
            </a:r>
            <a:r>
              <a:rPr lang="en-US" sz="2200" b="1" dirty="0"/>
              <a:t> musical </a:t>
            </a:r>
            <a:br>
              <a:rPr lang="en-US" sz="2200" b="1" dirty="0"/>
            </a:br>
            <a:r>
              <a:rPr lang="en-US" sz="2200" dirty="0"/>
              <a:t>(</a:t>
            </a:r>
            <a:r>
              <a:rPr lang="en-US" sz="2200" dirty="0" err="1"/>
              <a:t>intervalos</a:t>
            </a:r>
            <a:r>
              <a:rPr lang="en-US" sz="2200" dirty="0"/>
              <a:t> </a:t>
            </a:r>
            <a:r>
              <a:rPr lang="en-US" sz="2200" dirty="0" err="1"/>
              <a:t>melódicos</a:t>
            </a:r>
            <a:r>
              <a:rPr lang="en-US" sz="2200" dirty="0"/>
              <a:t>, </a:t>
            </a:r>
            <a:r>
              <a:rPr lang="en-US" sz="2200" dirty="0" err="1"/>
              <a:t>armonía</a:t>
            </a:r>
            <a:r>
              <a:rPr lang="en-US" sz="2200" dirty="0"/>
              <a:t>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dirty="0"/>
              <a:t>Imágenes obtenidas en </a:t>
            </a:r>
            <a:r>
              <a:rPr lang="es-ES_tradnl" sz="1400" i="1" dirty="0">
                <a:hlinkClick r:id="rId5"/>
              </a:rPr>
              <a:t>https://simssa.ca/assets/files/napoles-simssaxvii.pdf</a:t>
            </a:r>
            <a:endParaRPr lang="es-ES_tradnl" sz="1400" i="1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n-US" sz="3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-US" sz="1800" dirty="0"/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Más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adelante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pueden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usar las </a:t>
            </a:r>
            <a:r>
              <a:rPr lang="en-US" sz="3600" i="1" dirty="0">
                <a:solidFill>
                  <a:schemeClr val="accent6"/>
                </a:solidFill>
              </a:rPr>
              <a:t>Directrices de MEI </a:t>
            </a:r>
            <a:br>
              <a:rPr lang="en-US" sz="36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6"/>
                </a:solidFill>
              </a:rPr>
              <a:t>tutoriales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provistos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página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web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continuar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aprendiendo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lenguaje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3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y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usarlo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codificar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aspectos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interés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su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área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estudio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notación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antigua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, metadata,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n-US" sz="3600" b="1" dirty="0" err="1"/>
              <a:t>En</a:t>
            </a:r>
            <a:r>
              <a:rPr lang="en-US" sz="3600" b="1" dirty="0"/>
              <a:t> </a:t>
            </a:r>
            <a:r>
              <a:rPr lang="en-US" sz="3600" b="1" dirty="0" err="1"/>
              <a:t>este</a:t>
            </a:r>
            <a:r>
              <a:rPr lang="en-US" sz="3600" b="1" dirty="0"/>
              <a:t> tutorial </a:t>
            </a:r>
            <a:br>
              <a:rPr lang="en-US" sz="3600" b="1" dirty="0"/>
            </a:br>
            <a:r>
              <a:rPr lang="en-US" sz="3600" b="1" dirty="0" err="1"/>
              <a:t>cubriremos</a:t>
            </a:r>
            <a:r>
              <a:rPr lang="en-US" sz="3600" b="1" dirty="0"/>
              <a:t>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aspectos</a:t>
            </a:r>
            <a:r>
              <a:rPr lang="en-US" sz="3600" b="1" dirty="0"/>
              <a:t> </a:t>
            </a:r>
            <a:r>
              <a:rPr lang="en-US" sz="3600" b="1" dirty="0" err="1"/>
              <a:t>básicos</a:t>
            </a:r>
            <a:r>
              <a:rPr lang="en-US" sz="3600" b="1" dirty="0"/>
              <a:t> de MEI </a:t>
            </a:r>
            <a:br>
              <a:rPr lang="en-US" sz="3600" b="1" dirty="0"/>
            </a:br>
            <a:r>
              <a:rPr lang="en-US" sz="3600" b="1" dirty="0"/>
              <a:t>y </a:t>
            </a:r>
            <a:r>
              <a:rPr lang="en-US" sz="3600" b="1" dirty="0" err="1"/>
              <a:t>codificaremos</a:t>
            </a:r>
            <a:r>
              <a:rPr lang="en-US" sz="3600" b="1" dirty="0"/>
              <a:t> </a:t>
            </a:r>
            <a:r>
              <a:rPr lang="en-US" sz="3600" b="1" dirty="0" err="1"/>
              <a:t>nuestro</a:t>
            </a:r>
            <a:r>
              <a:rPr lang="en-US" sz="3600" b="1" dirty="0"/>
              <a:t> primer </a:t>
            </a:r>
            <a:r>
              <a:rPr lang="en-US" sz="3600" b="1" dirty="0" err="1"/>
              <a:t>archivo</a:t>
            </a:r>
            <a:r>
              <a:rPr lang="en-US" sz="3600" b="1" dirty="0"/>
              <a:t> MEI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800" dirty="0"/>
              <a:t>Sitio web de MEI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https://music-encoding.org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Tutoriales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https://music-encoding.org/resources/tutorials-ES.html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dirty="0" err="1"/>
              <a:t>Traducidos</a:t>
            </a:r>
            <a:r>
              <a:rPr lang="en-US" sz="2000" dirty="0"/>
              <a:t> del </a:t>
            </a:r>
            <a:r>
              <a:rPr lang="en-US" sz="2000" dirty="0" err="1"/>
              <a:t>inglés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Alba </a:t>
            </a:r>
            <a:r>
              <a:rPr lang="en-US" sz="2000" dirty="0" err="1"/>
              <a:t>Bedmar</a:t>
            </a:r>
            <a:r>
              <a:rPr lang="en-US" sz="2000" dirty="0"/>
              <a:t> </a:t>
            </a:r>
            <a:r>
              <a:rPr lang="en-US" sz="2000" dirty="0" err="1"/>
              <a:t>Osma</a:t>
            </a:r>
            <a:r>
              <a:rPr lang="en-US" sz="2000" dirty="0"/>
              <a:t> y </a:t>
            </a:r>
            <a:r>
              <a:rPr lang="en-US" sz="2000" dirty="0" err="1"/>
              <a:t>actualizados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David </a:t>
            </a:r>
            <a:r>
              <a:rPr lang="en-US" sz="2000" dirty="0" err="1"/>
              <a:t>Rizo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Universidad de Alicante)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n-US" dirty="0"/>
              <a:t>¡</a:t>
            </a:r>
            <a:r>
              <a:rPr lang="en-US" dirty="0" err="1"/>
              <a:t>Qué</a:t>
            </a:r>
            <a:r>
              <a:rPr lang="en-US" dirty="0"/>
              <a:t> bien, </a:t>
            </a:r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aprendiendo</a:t>
            </a:r>
            <a:r>
              <a:rPr lang="en-US" dirty="0"/>
              <a:t> MEI!</a:t>
            </a:r>
            <a:br>
              <a:rPr lang="en-US" dirty="0"/>
            </a:br>
            <a:br>
              <a:rPr lang="en-US" sz="2700" dirty="0"/>
            </a:b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</a:t>
            </a:r>
            <a:r>
              <a:rPr lang="en-US" dirty="0"/>
              <a:t> mi </a:t>
            </a:r>
            <a:r>
              <a:rPr lang="en-US" dirty="0" err="1"/>
              <a:t>propio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de MEI? 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codificarlo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dirty="0" err="1"/>
              <a:t>mei-friend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dirty="0"/>
              <a:t>Se puede usar en línea en un explorador de internet </a:t>
            </a:r>
            <a:br>
              <a:rPr lang="es-ES_tradnl" dirty="0"/>
            </a:br>
            <a:r>
              <a:rPr lang="es-ES_tradnl" dirty="0"/>
              <a:t>(por ejemplo: Chrome y Firefox)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4"/>
              </a:rPr>
              <a:t>https://mei-friend.mdw.ac.at/</a:t>
            </a:r>
            <a:endParaRPr lang="es-ES_tradnl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dirty="0"/>
              <a:t>Hay unos cuantos editores disponibles. </a:t>
            </a:r>
            <a:br>
              <a:rPr lang="es-ES_tradnl" sz="3200" dirty="0"/>
            </a:br>
            <a:r>
              <a:rPr lang="es-ES_tradnl" sz="3200" dirty="0"/>
              <a:t>El que usaremos hoy se llama </a:t>
            </a:r>
            <a:r>
              <a:rPr lang="es-ES_tradnl" sz="3200" i="1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99367" y="3822436"/>
            <a:ext cx="10393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Inicio:</a:t>
            </a:r>
            <a:endParaRPr lang="es-ES_tradnl" sz="2000" b="1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0: Plantilla</a:t>
            </a:r>
            <a:endParaRPr lang="es-ES_trad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0040A-87C5-7791-A0B1-5F92F56CE1E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5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55283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8" t="21482" r="46686" b="69252"/>
          <a:stretch/>
        </p:blipFill>
        <p:spPr>
          <a:xfrm>
            <a:off x="941486" y="904978"/>
            <a:ext cx="10309027" cy="2288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DC3B-572C-B7C0-279E-44E801A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D8F7C-487D-3337-17FA-F3ABEEC3BE34}"/>
              </a:ext>
            </a:extLst>
          </p:cNvPr>
          <p:cNvSpPr txBox="1"/>
          <p:nvPr/>
        </p:nvSpPr>
        <p:spPr>
          <a:xfrm>
            <a:off x="857250" y="3805202"/>
            <a:ext cx="103932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1: Definir el primer pentagrama (staffDef)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2: Definir la partitura (</a:t>
            </a:r>
            <a:r>
              <a:rPr lang="es-ES_tradnl" sz="2000" dirty="0" err="1">
                <a:hlinkClick r:id="rId5"/>
              </a:rPr>
              <a:t>scoreDef</a:t>
            </a:r>
            <a:r>
              <a:rPr lang="es-ES_tradnl" sz="2000" dirty="0">
                <a:hlinkClick r:id="rId5"/>
              </a:rPr>
              <a:t>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3: Primer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4: Segundo compás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8"/>
              </a:rPr>
              <a:t>Paso 5: Tercer compás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692724" y="875469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9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3349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Antes de </a:t>
            </a:r>
            <a:r>
              <a:rPr lang="en-US" dirty="0" err="1"/>
              <a:t>hablar</a:t>
            </a:r>
            <a:r>
              <a:rPr lang="en-US" dirty="0"/>
              <a:t> de MEI, </a:t>
            </a:r>
            <a:br>
              <a:rPr lang="en-US" dirty="0"/>
            </a:b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música</a:t>
            </a:r>
            <a:r>
              <a:rPr lang="en-US" dirty="0"/>
              <a:t>:</a:t>
            </a:r>
            <a:br>
              <a:rPr lang="en-US" dirty="0"/>
            </a:br>
            <a:br>
              <a:rPr lang="en-US" sz="1600" dirty="0"/>
            </a:br>
            <a:r>
              <a:rPr lang="en-US" b="1" dirty="0">
                <a:highlight>
                  <a:srgbClr val="00FF00"/>
                </a:highlight>
              </a:rPr>
              <a:t>Un </a:t>
            </a:r>
            <a:r>
              <a:rPr lang="en-US" b="1" dirty="0" err="1">
                <a:highlight>
                  <a:srgbClr val="00FF00"/>
                </a:highlight>
              </a:rPr>
              <a:t>ejemplo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codificación</a:t>
            </a:r>
            <a:r>
              <a:rPr lang="en-US" b="1" dirty="0">
                <a:highlight>
                  <a:srgbClr val="00FF00"/>
                </a:highlight>
              </a:rPr>
              <a:t> de </a:t>
            </a:r>
            <a:r>
              <a:rPr lang="en-US" b="1" dirty="0" err="1">
                <a:highlight>
                  <a:srgbClr val="00FF00"/>
                </a:highlight>
              </a:rPr>
              <a:t>música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3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11673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2" r="46555" b="62684"/>
          <a:stretch/>
        </p:blipFill>
        <p:spPr>
          <a:xfrm>
            <a:off x="928607" y="491133"/>
            <a:ext cx="10334786" cy="3909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18E3E-5BB8-9369-418A-75FF4296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36CC2-8AF4-6236-5645-DCE98005483B}"/>
              </a:ext>
            </a:extLst>
          </p:cNvPr>
          <p:cNvSpPr txBox="1"/>
          <p:nvPr/>
        </p:nvSpPr>
        <p:spPr>
          <a:xfrm>
            <a:off x="870130" y="4599920"/>
            <a:ext cx="103932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6: Definir el segundo pentagrama (staffDef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7: Crear el segundo pentagrama (staff con @n=2)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8: Rellenar el primer compás (mismas notas que el primer pentagrama,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9: Rellenar el segundo y tercer compás (lo mismo)</a:t>
            </a:r>
            <a:endParaRPr lang="es-ES_tradn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AB1B-1694-CE8C-2000-F7B40AA7618D}"/>
              </a:ext>
            </a:extLst>
          </p:cNvPr>
          <p:cNvSpPr txBox="1"/>
          <p:nvPr/>
        </p:nvSpPr>
        <p:spPr>
          <a:xfrm>
            <a:off x="7705604" y="467638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dirty="0">
                <a:hlinkClick r:id="rId7"/>
              </a:rPr>
              <a:t>https://mei-friend.mdw.ac.at/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18308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C2231A-0D39-7B34-C0D1-56A36F084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7" t="21483" r="46685" b="49418"/>
          <a:stretch/>
        </p:blipFill>
        <p:spPr>
          <a:xfrm>
            <a:off x="1460212" y="501134"/>
            <a:ext cx="8367277" cy="583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B3034-3AE4-C2C8-8F02-9120B10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39C4-D1B5-FA51-4B4D-48BAA9FF37EB}"/>
              </a:ext>
            </a:extLst>
          </p:cNvPr>
          <p:cNvSpPr txBox="1"/>
          <p:nvPr/>
        </p:nvSpPr>
        <p:spPr>
          <a:xfrm>
            <a:off x="916048" y="534823"/>
            <a:ext cx="981574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2000" b="1" dirty="0"/>
              <a:t>Solución – Código de los pasos individuales: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3"/>
              </a:rPr>
              <a:t>Paso 10: Definir el tercer pentagrama (staffDef con @n=3)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4"/>
              </a:rPr>
              <a:t>Paso 11: Crear el tercer pentagrama (staff con @n=3) y rellenar todos los compases </a:t>
            </a:r>
            <a:br>
              <a:rPr lang="es-ES_tradnl" sz="2000" dirty="0">
                <a:hlinkClick r:id="rId4"/>
              </a:rPr>
            </a:br>
            <a:r>
              <a:rPr lang="es-ES_tradnl" sz="2000" dirty="0">
                <a:hlinkClick r:id="rId4"/>
              </a:rPr>
              <a:t>(mismas notas que la segunda voz, copiar y pegar)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5"/>
              </a:rPr>
              <a:t>Paso 12: Cambiar la octava de las notas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6"/>
              </a:rPr>
              <a:t>Paso 13: Definir el cuarto pentagrama (staffDef con @n=4)</a:t>
            </a:r>
            <a:endParaRPr lang="es-ES_tradn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2000" dirty="0">
                <a:hlinkClick r:id="rId7"/>
              </a:rPr>
              <a:t>Paso 14: Crear el cuarto pentagrama (staff con @n=4) en cada &lt;measure&gt; y </a:t>
            </a:r>
            <a:br>
              <a:rPr lang="es-ES_tradnl" sz="2000" dirty="0">
                <a:hlinkClick r:id="rId7"/>
              </a:rPr>
            </a:br>
            <a:r>
              <a:rPr lang="es-ES_tradnl" sz="2000" dirty="0">
                <a:hlinkClick r:id="rId7"/>
              </a:rPr>
              <a:t>rellenar estos compases (mismas notas que la tercera voz, copiar y pegar)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01846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695873"/>
            <a:ext cx="10537826" cy="95410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</a:t>
            </a:r>
            <a:r>
              <a:rPr kumimoji="0" lang="en-US" sz="2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Muchas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sz="2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/>
              </a:rPr>
              <a:t>martha.thomae@fcsh.unl.pt</a:t>
            </a:r>
            <a:endParaRPr lang="en-US" sz="27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44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rgbClr val="C00000"/>
                  </a:solidFill>
                </a:rPr>
                <a:t>Dorico</a:t>
              </a:r>
              <a:endParaRPr lang="en-US" sz="2200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 </a:t>
            </a:r>
            <a:r>
              <a:rPr lang="en-US" dirty="0" err="1"/>
              <a:t>ejemplo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n-US" sz="22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luce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MusicXML</a:t>
            </a:r>
            <a:r>
              <a:rPr lang="en-US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intercambio</a:t>
            </a:r>
            <a:r>
              <a:rPr lang="en-US" dirty="0"/>
              <a:t> entre </a:t>
            </a:r>
            <a:r>
              <a:rPr lang="en-US" dirty="0" err="1"/>
              <a:t>aplicaciones</a:t>
            </a:r>
            <a:r>
              <a:rPr lang="en-US" dirty="0"/>
              <a:t> musicales (legible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ordenador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que es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b="1" dirty="0" err="1">
                <a:solidFill>
                  <a:srgbClr val="D00000"/>
                </a:solidFill>
              </a:rPr>
              <a:t>etiquetado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jerárquica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Music Encoding Initiative (MEI)?</a:t>
            </a:r>
            <a:br>
              <a:rPr lang="en-US" dirty="0"/>
            </a:br>
            <a:r>
              <a:rPr lang="en-US" dirty="0"/>
              <a:t>y</a:t>
            </a:r>
            <a:br>
              <a:rPr lang="en-US" dirty="0"/>
            </a:b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1282</Words>
  <Application>Microsoft Macintosh PowerPoint</Application>
  <PresentationFormat>Widescreen</PresentationFormat>
  <Paragraphs>180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Codificación y publicación de música:  Un taller sobre la 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</cp:lastModifiedBy>
  <cp:revision>37</cp:revision>
  <dcterms:created xsi:type="dcterms:W3CDTF">2023-05-10T05:20:26Z</dcterms:created>
  <dcterms:modified xsi:type="dcterms:W3CDTF">2024-05-20T17:52:03Z</dcterms:modified>
</cp:coreProperties>
</file>