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274" r:id="rId4"/>
    <p:sldId id="259" r:id="rId5"/>
    <p:sldId id="262" r:id="rId6"/>
    <p:sldId id="264" r:id="rId7"/>
    <p:sldId id="268" r:id="rId8"/>
    <p:sldId id="269" r:id="rId9"/>
    <p:sldId id="266" r:id="rId10"/>
    <p:sldId id="271" r:id="rId11"/>
    <p:sldId id="270" r:id="rId12"/>
    <p:sldId id="272" r:id="rId13"/>
    <p:sldId id="426" r:id="rId14"/>
    <p:sldId id="273" r:id="rId15"/>
    <p:sldId id="275" r:id="rId16"/>
    <p:sldId id="433" r:id="rId17"/>
    <p:sldId id="434" r:id="rId18"/>
    <p:sldId id="435" r:id="rId19"/>
    <p:sldId id="436" r:id="rId20"/>
    <p:sldId id="442" r:id="rId21"/>
    <p:sldId id="437" r:id="rId22"/>
    <p:sldId id="443" r:id="rId23"/>
    <p:sldId id="438" r:id="rId24"/>
    <p:sldId id="279" r:id="rId25"/>
    <p:sldId id="439" r:id="rId26"/>
    <p:sldId id="440" r:id="rId27"/>
    <p:sldId id="441" r:id="rId28"/>
    <p:sldId id="283" r:id="rId29"/>
    <p:sldId id="286" r:id="rId30"/>
    <p:sldId id="276" r:id="rId31"/>
    <p:sldId id="277" r:id="rId32"/>
    <p:sldId id="278" r:id="rId33"/>
    <p:sldId id="280" r:id="rId34"/>
    <p:sldId id="444" r:id="rId35"/>
    <p:sldId id="445" r:id="rId36"/>
    <p:sldId id="428" r:id="rId37"/>
    <p:sldId id="281" r:id="rId38"/>
    <p:sldId id="429" r:id="rId39"/>
    <p:sldId id="282" r:id="rId40"/>
    <p:sldId id="430" r:id="rId41"/>
    <p:sldId id="425" r:id="rId42"/>
    <p:sldId id="43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842"/>
    <a:srgbClr val="FA2765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71"/>
    <p:restoredTop sz="65818"/>
  </p:normalViewPr>
  <p:slideViewPr>
    <p:cSldViewPr snapToGrid="0">
      <p:cViewPr varScale="1">
        <p:scale>
          <a:sx n="75" d="100"/>
          <a:sy n="75" d="100"/>
        </p:scale>
        <p:origin x="16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AE49-904E-A545-8392-2DB050EA8A4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413E3-D7D5-FA47-AC82-B3DDF4FE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resources/schemas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In MEI, as in any XML structure, you ALWAYS have a "root element"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So, an element that contains all other elements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root element for MEI is this tag called "&lt;mei&gt;"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This root &lt;mei&gt; element has TWO children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&lt;meiHead&gt; &amp; &lt;music&gt;</a:t>
            </a:r>
            <a:endParaRPr/>
          </a:p>
        </p:txBody>
      </p:sp>
      <p:sp>
        <p:nvSpPr>
          <p:cNvPr id="288" name="Google Shape;28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In MEI, as in any XML structure, you ALWAYS have a "root element"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So, an element that contains all other elements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root element for MEI is this tag called "&lt;mei&gt;"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This root &lt;mei&gt; element has TWO children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&lt;meiHead&gt; &amp; &lt;music&gt;</a:t>
            </a:r>
            <a:endParaRPr/>
          </a:p>
        </p:txBody>
      </p:sp>
      <p:sp>
        <p:nvSpPr>
          <p:cNvPr id="303" name="Google Shape;30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bare minimum structure for &lt;</a:t>
            </a:r>
            <a:r>
              <a:rPr lang="en-CA" sz="1200" b="1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meiHead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THIS, FROM BEGINNING TO END: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</a:t>
            </a:r>
            <a:r>
              <a:rPr lang="en-CA" sz="1200" b="1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root element with the &lt;</a:t>
            </a:r>
            <a:r>
              <a:rPr lang="en-CA" sz="1200" b="1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meiHead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and the &lt;music&gt; element as children, and with this bare minimum structure within &lt;</a:t>
            </a:r>
            <a:r>
              <a:rPr lang="en-CA" sz="1200" b="1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meiHead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MINIMAL / THE MOST BASIC STRUCTURE YOU NEED FOR AN MEI FILE.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THEN YOU CAN BUILD UPON THIS BASIC STRUCTURE TO ENCODE MORE DETAILS. BUT THIS IS THE MINIMUM YOU NEED.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[CLICK!] [TUTORIAL]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guide you step-by-step on building this minimal MEI file structure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it will give you the description of each of these elements</a:t>
            </a: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[AFTER]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(with XMLNS [click!]) is the outermost basic structure …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[AFTER 2]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want more than a basic structure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want to encode music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as of now we have seen the basic elements in &lt;</a:t>
            </a:r>
            <a:r>
              <a:rPr lang="en-CA" sz="1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meiHead</a:t>
            </a: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 Tutorial – 1</a:t>
            </a:r>
            <a:r>
              <a:rPr lang="en-CA" sz="1200" b="1" i="0" u="none" strike="noStrik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“File Description” element: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child element of </a:t>
            </a:r>
            <a:r>
              <a:rPr lang="en-CA" dirty="0"/>
              <a:t>&lt;</a:t>
            </a:r>
            <a:r>
              <a:rPr lang="en-CA" dirty="0" err="1"/>
              <a:t>meiHead</a:t>
            </a:r>
            <a:r>
              <a:rPr lang="en-CA" dirty="0"/>
              <a:t>&gt;</a:t>
            </a: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for a full bibliographic description of a MEI file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“Tittle Statement” element: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container element for title and responsibility meta-data (composer, arranger, etc.)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title of a bibliographic entity is given via its mandatory sub-element </a:t>
            </a:r>
            <a:r>
              <a:rPr lang="en-CA" dirty="0"/>
              <a:t>&lt;title&gt;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1" dirty="0"/>
              <a:t>“Publication Statement” element: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container element for information regarding the publication or distribution of a bibliographic item, including the publisher's name and address, the date of publication, and other relevant details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 Tutorial – 2</a:t>
            </a:r>
            <a:r>
              <a:rPr lang="en-CA" sz="1200" b="1" i="0" u="none" strike="noStrik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was missing?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🡪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CA" sz="1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xmlns</a:t>
            </a: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it?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🡪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the name-space being used.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🡪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because…</a:t>
            </a: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 Tutorial – 3</a:t>
            </a:r>
            <a:r>
              <a:rPr lang="en-CA" sz="1200" b="1" i="0" u="none" strike="noStrik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MEI-CONFORMANT: 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conforms with the pre-established rules on how to encode an MEI file 🡪 this is, it conforms with the MEI schema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structure of a “VALID” MEI file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 Tutorial – 4</a:t>
            </a:r>
            <a:r>
              <a:rPr lang="en-CA" sz="1200" b="1" i="0" u="none" strike="noStrik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LAST]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just written a valid MEI file and successfully finished this tutorial. You should be able now: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understand the basic principles of XML and how it is the basis for MEI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identify and to write the 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outermost basic structure of an MEI-conformant document </a:t>
            </a: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its title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differentiate between two main sections of a MEI file responsible for metadata information (&lt;</a:t>
            </a:r>
            <a:r>
              <a:rPr lang="en-CA" sz="1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meiHead</a:t>
            </a: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&gt;) or information about the musical content (&lt;music&gt;).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2CCC8E16-215F-6D3C-5E4C-722AF1E3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>
            <a:extLst>
              <a:ext uri="{FF2B5EF4-FFF2-40B4-BE49-F238E27FC236}">
                <a16:creationId xmlns:a16="http://schemas.microsoft.com/office/drawing/2014/main" id="{3FA57233-71E0-F1C0-6FED-8E9F6BCBF4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2:notes">
            <a:extLst>
              <a:ext uri="{FF2B5EF4-FFF2-40B4-BE49-F238E27FC236}">
                <a16:creationId xmlns:a16="http://schemas.microsoft.com/office/drawing/2014/main" id="{0E8FE46C-401A-641C-F066-F1AB69C5B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In MEI, as in any XML structure, you ALWAYS have a "root element"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So, an element that contains all other elements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root element for MEI is this tag called "&lt;mei&gt;"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This root &lt;mei&gt; element has TWO children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&lt;meiHead&gt; &amp; &lt;music&gt;</a:t>
            </a:r>
            <a:endParaRPr/>
          </a:p>
        </p:txBody>
      </p:sp>
      <p:sp>
        <p:nvSpPr>
          <p:cNvPr id="328" name="Google Shape;328;p22:notes">
            <a:extLst>
              <a:ext uri="{FF2B5EF4-FFF2-40B4-BE49-F238E27FC236}">
                <a16:creationId xmlns:a16="http://schemas.microsoft.com/office/drawing/2014/main" id="{40973487-BDDD-A71D-758D-370F1F184F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297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In MEI, as in any XML structure, you ALWAYS have a "root element"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So, an element that contains all other elements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The root element for MEI is this tag called "&lt;</a:t>
            </a:r>
            <a:r>
              <a:rPr lang="en-CA" dirty="0" err="1"/>
              <a:t>mei</a:t>
            </a:r>
            <a:r>
              <a:rPr lang="en-CA" dirty="0"/>
              <a:t>&gt;"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This root &lt;</a:t>
            </a:r>
            <a:r>
              <a:rPr lang="en-CA" dirty="0" err="1"/>
              <a:t>mei</a:t>
            </a:r>
            <a:r>
              <a:rPr lang="en-CA" dirty="0"/>
              <a:t>&gt; element has TWO children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&lt;</a:t>
            </a:r>
            <a:r>
              <a:rPr lang="en-CA" dirty="0" err="1"/>
              <a:t>meiHead</a:t>
            </a:r>
            <a:r>
              <a:rPr lang="en-CA" dirty="0"/>
              <a:t>&gt; &amp; &lt;music&gt;</a:t>
            </a:r>
            <a:endParaRPr dirty="0"/>
          </a:p>
        </p:txBody>
      </p:sp>
      <p:sp>
        <p:nvSpPr>
          <p:cNvPr id="328" name="Google Shape;32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4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This is the basic structure of the music element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&lt;music&gt; will have a child &lt;body&gt; ...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Regardless of which piece of music you are encoding, you will always need to provide this structure ( you have to include all these elements 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So, this structure will be the same for all of you regardless of which piece you are entering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BUT the contents of [CLICK!] THESE two elements would vary depending on the music you are encoding.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scoreDef 🡪 “metadata” but for the voices not for the whole work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Section 🡪 actual music content (notes)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CA"/>
              <a:t>Let’s take a look at each of them individually</a:t>
            </a:r>
            <a:endParaRPr/>
          </a:p>
        </p:txBody>
      </p:sp>
      <p:sp>
        <p:nvSpPr>
          <p:cNvPr id="340" name="Google Shape;34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 let's start with &lt;scoreDef&gt;</a:t>
            </a:r>
            <a:endParaRPr/>
          </a:p>
        </p:txBody>
      </p:sp>
      <p:sp>
        <p:nvSpPr>
          <p:cNvPr id="362" name="Google Shape;36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 b="1" dirty="0"/>
              <a:t>MEANINGS!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(Structure, with names element names and names-expanded)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Brown box (&amp; go to example box)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&lt;</a:t>
            </a:r>
            <a:r>
              <a:rPr lang="en-CA" dirty="0" err="1"/>
              <a:t>scoreDef</a:t>
            </a:r>
            <a:r>
              <a:rPr lang="en-CA" dirty="0"/>
              <a:t>&gt; </a:t>
            </a:r>
            <a:r>
              <a:rPr lang="en-CA" b="1" dirty="0"/>
              <a:t>MUST CONTAIN </a:t>
            </a:r>
            <a:r>
              <a:rPr lang="en-CA" dirty="0"/>
              <a:t>a &lt;</a:t>
            </a:r>
            <a:r>
              <a:rPr lang="en-CA" dirty="0" err="1"/>
              <a:t>staffGrp</a:t>
            </a:r>
            <a:r>
              <a:rPr lang="en-CA" dirty="0"/>
              <a:t>&gt;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Magenta box (&amp; go to example </a:t>
            </a:r>
            <a:r>
              <a:rPr lang="en-CA" dirty="0" err="1"/>
              <a:t>cicles</a:t>
            </a:r>
            <a:r>
              <a:rPr lang="en-CA" dirty="0"/>
              <a:t>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The first occurrence of &lt;</a:t>
            </a:r>
            <a:r>
              <a:rPr lang="en-CA" dirty="0" err="1"/>
              <a:t>staffDef</a:t>
            </a:r>
            <a:r>
              <a:rPr lang="en-CA" dirty="0"/>
              <a:t>&gt; must indicate the number of staff lines via @lines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Each &lt;</a:t>
            </a:r>
            <a:r>
              <a:rPr lang="en-CA" dirty="0" err="1"/>
              <a:t>staffDef</a:t>
            </a:r>
            <a:r>
              <a:rPr lang="en-CA" dirty="0"/>
              <a:t>&gt; must contain an @n attribute [ I will explain later its importance ]</a:t>
            </a:r>
            <a:endParaRPr dirty="0"/>
          </a:p>
        </p:txBody>
      </p:sp>
      <p:sp>
        <p:nvSpPr>
          <p:cNvPr id="379" name="Google Shape;37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Exportar</a:t>
            </a:r>
            <a:r>
              <a:rPr lang="en-US" dirty="0"/>
              <a:t> </a:t>
            </a:r>
            <a:r>
              <a:rPr lang="en-US" dirty="0" err="1"/>
              <a:t>MusicXML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0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section element</a:t>
            </a:r>
            <a:endParaRPr/>
          </a:p>
        </p:txBody>
      </p:sp>
      <p:sp>
        <p:nvSpPr>
          <p:cNvPr id="409" name="Google Shape;40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Made up of &lt;measures&gt; which are then made up of [CLICK]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&lt;staffs&gt;</a:t>
            </a:r>
            <a:endParaRPr/>
          </a:p>
        </p:txBody>
      </p:sp>
      <p:sp>
        <p:nvSpPr>
          <p:cNvPr id="426" name="Google Shape;42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[After Click]  &lt;staffs!&gt;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/>
              <a:t>In each &lt;staff&gt; you HAVE TO HAVE a &lt;layer&gt; element 🡪 HERE IS WHERE THE NOTES GO!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/>
              <a:t>&lt;layer&gt; allows for having different layers (“voices”) in a single staff.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/>
              <a:t>So, FINALLY, lets see how to encode NOTES / RESTS! [ next! ] </a:t>
            </a:r>
            <a:endParaRPr b="1"/>
          </a:p>
        </p:txBody>
      </p:sp>
      <p:sp>
        <p:nvSpPr>
          <p:cNvPr id="437" name="Google Shape;43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common structure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here (dotted rectangle) --&gt; where your files will look different depending on the music you are encoding</a:t>
            </a:r>
            <a:endParaRPr dirty="0"/>
          </a:p>
        </p:txBody>
      </p:sp>
      <p:sp>
        <p:nvSpPr>
          <p:cNvPr id="482" name="Google Shape;48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_tradnl" dirty="0"/>
              <a:t>Acceso a directrices de MEI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usar en múltiples idiomas, incluyendo español</a:t>
            </a:r>
          </a:p>
          <a:p>
            <a:pPr marL="171450" indent="-171450">
              <a:buFontTx/>
              <a:buChar char="-"/>
            </a:pPr>
            <a:endParaRPr lang="es-ES_tradnl" dirty="0"/>
          </a:p>
          <a:p>
            <a:pPr marL="171450" indent="-171450">
              <a:buFontTx/>
              <a:buChar char="-"/>
            </a:pPr>
            <a:r>
              <a:rPr lang="es-ES_tradnl" dirty="0"/>
              <a:t>Abrir la pieza inicial para que vean lo de la renderización, acceso a directrices, español (cuando empecemos verán el auto-completado y validación)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escuchar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8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1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Abrir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/>
              <a:t>Instrucciones de procesamiento del archivo XML [SIGUIENTE]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8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F03D-84C5-D3F0-BF5A-00776C6C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3B724-8F94-0423-D218-B7173378C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C91E93-AAE0-4385-ADAF-D749BC360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in Oxygen (with minimal structure)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(green / red &amp; messages)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(Add more as you go</a:t>
            </a:r>
            <a:r>
              <a:rPr lang="en-US" dirty="0">
                <a:sym typeface="Wingdings" pitchFamily="2" charset="2"/>
              </a:rPr>
              <a:t>, people will see: ) </a:t>
            </a:r>
            <a:r>
              <a:rPr lang="en-US" dirty="0"/>
              <a:t>about list of valid options [elements, attributes, values]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need of the XML processing instructions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One xml version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Others validation (BOTH are needed)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Go to the schema website (</a:t>
            </a:r>
            <a:r>
              <a:rPr lang="en-CA" dirty="0">
                <a:hlinkClick r:id="rId3"/>
              </a:rPr>
              <a:t>https://music-encoding.org/resources/schemas.html</a:t>
            </a:r>
            <a:r>
              <a:rPr lang="en-CA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You can use the notation-specific schemas (it is actually the most appropriate thing to do)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Show them what happens when changing them (how specific the list goes, and how the valid status of the file changes)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 to slides and CLICK to show the text of what you just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8024-14FF-CEA1-8B2F-FD147643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1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43927-EC80-A2C4-F6B7-7E046CD89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EB433-4437-F9CB-C636-8577717CE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844294-9405-6B5B-A8C3-3A2984C06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[VOLVEMOS]</a:t>
            </a:r>
          </a:p>
          <a:p>
            <a:endParaRPr lang="es-ES_tradnl" dirty="0"/>
          </a:p>
          <a:p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STAFFDEF: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n=“1”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lines</a:t>
            </a:r>
            <a:r>
              <a:rPr lang="es-ES_tradnl" dirty="0"/>
              <a:t>=“5”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clef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shape</a:t>
            </a:r>
            <a:r>
              <a:rPr lang="es-ES_tradnl" dirty="0"/>
              <a:t>=“G”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.line=“2”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shared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staves</a:t>
            </a:r>
            <a:r>
              <a:rPr lang="es-ES_tradnl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keysig</a:t>
            </a:r>
            <a:r>
              <a:rPr lang="es-ES_tradnl" dirty="0"/>
              <a:t>="1s”  </a:t>
            </a:r>
            <a:r>
              <a:rPr lang="es-ES_tradnl" dirty="0">
                <a:sym typeface="Wingdings" pitchFamily="2" charset="2"/>
              </a:rPr>
              <a:t> 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armadura</a:t>
            </a:r>
            <a:r>
              <a:rPr lang="en-C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tonalidad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unit</a:t>
            </a:r>
            <a:r>
              <a:rPr lang="es-ES_tradnl" dirty="0"/>
              <a:t>=“4”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count</a:t>
            </a:r>
            <a:r>
              <a:rPr lang="es-ES_tradnl" dirty="0"/>
              <a:t>="3”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Pasar plantilla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Explicar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EMPEZAR: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LAYER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STAFF and </a:t>
            </a:r>
            <a:r>
              <a:rPr lang="es-ES_tradnl" dirty="0" err="1"/>
              <a:t>encode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music </a:t>
            </a:r>
            <a:r>
              <a:rPr lang="es-ES_tradnl" dirty="0" err="1"/>
              <a:t>content</a:t>
            </a:r>
            <a:r>
              <a:rPr lang="es-ES_tradnl" dirty="0"/>
              <a:t> (</a:t>
            </a:r>
            <a:r>
              <a:rPr lang="es-ES_tradnl" dirty="0" err="1"/>
              <a:t>rests</a:t>
            </a:r>
            <a:r>
              <a:rPr lang="es-ES_tradnl" dirty="0"/>
              <a:t> and notes)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Rests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only</a:t>
            </a:r>
            <a:r>
              <a:rPr lang="es-ES_tradnl" dirty="0">
                <a:sym typeface="Wingdings" pitchFamily="2" charset="2"/>
              </a:rPr>
              <a:t> @</a:t>
            </a:r>
            <a:r>
              <a:rPr lang="es-ES_tradnl" dirty="0" err="1">
                <a:sym typeface="Wingdings" pitchFamily="2" charset="2"/>
              </a:rPr>
              <a:t>dur</a:t>
            </a:r>
            <a:endParaRPr lang="es-ES_tradnl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Notes  @</a:t>
            </a:r>
            <a:r>
              <a:rPr lang="es-ES_tradnl" dirty="0" err="1">
                <a:sym typeface="Wingdings" pitchFamily="2" charset="2"/>
              </a:rPr>
              <a:t>dur</a:t>
            </a:r>
            <a:r>
              <a:rPr lang="es-ES_tradnl" dirty="0">
                <a:sym typeface="Wingdings" pitchFamily="2" charset="2"/>
              </a:rPr>
              <a:t>, </a:t>
            </a:r>
            <a:r>
              <a:rPr lang="es-ES_tradnl" dirty="0" err="1">
                <a:sym typeface="Wingdings" pitchFamily="2" charset="2"/>
              </a:rPr>
              <a:t>but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dirty="0" err="1">
                <a:sym typeface="Wingdings" pitchFamily="2" charset="2"/>
              </a:rPr>
              <a:t>also</a:t>
            </a:r>
            <a:r>
              <a:rPr lang="es-ES_tradnl" dirty="0">
                <a:sym typeface="Wingdings" pitchFamily="2" charset="2"/>
              </a:rPr>
              <a:t> pitch and octave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Ahora probemos con el texto (las sílabas)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7626D-B58F-3D47-7E5E-A77D750DE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1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STAFFDEF: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n=“1”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lines</a:t>
            </a:r>
            <a:r>
              <a:rPr lang="es-ES_tradnl" dirty="0"/>
              <a:t>=“5”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clef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shape</a:t>
            </a:r>
            <a:r>
              <a:rPr lang="es-ES_tradnl" dirty="0"/>
              <a:t>=“G”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.line=“2”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shared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staves</a:t>
            </a:r>
            <a:r>
              <a:rPr lang="es-ES_tradnl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keysig</a:t>
            </a:r>
            <a:r>
              <a:rPr lang="es-ES_tradnl" dirty="0"/>
              <a:t>="1s”  </a:t>
            </a:r>
            <a:r>
              <a:rPr lang="es-ES_tradnl" dirty="0">
                <a:sym typeface="Wingdings" pitchFamily="2" charset="2"/>
              </a:rPr>
              <a:t> 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armadura</a:t>
            </a:r>
            <a:r>
              <a:rPr lang="en-C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tonalidad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unit</a:t>
            </a:r>
            <a:r>
              <a:rPr lang="es-ES_tradnl" dirty="0"/>
              <a:t>=“4”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count</a:t>
            </a:r>
            <a:r>
              <a:rPr lang="es-ES_tradnl" dirty="0"/>
              <a:t>="3”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Pasar plantilla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Explicar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EMPEZAR: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LAYER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STAFF and </a:t>
            </a:r>
            <a:r>
              <a:rPr lang="es-ES_tradnl" dirty="0" err="1"/>
              <a:t>encode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music </a:t>
            </a:r>
            <a:r>
              <a:rPr lang="es-ES_tradnl" dirty="0" err="1"/>
              <a:t>content</a:t>
            </a:r>
            <a:r>
              <a:rPr lang="es-ES_tradnl" dirty="0"/>
              <a:t> (</a:t>
            </a:r>
            <a:r>
              <a:rPr lang="es-ES_tradnl" dirty="0" err="1"/>
              <a:t>rests</a:t>
            </a:r>
            <a:r>
              <a:rPr lang="es-ES_tradnl" dirty="0"/>
              <a:t> and notes)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Rests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only</a:t>
            </a:r>
            <a:r>
              <a:rPr lang="es-ES_tradnl" dirty="0">
                <a:sym typeface="Wingdings" pitchFamily="2" charset="2"/>
              </a:rPr>
              <a:t> @</a:t>
            </a:r>
            <a:r>
              <a:rPr lang="es-ES_tradnl" dirty="0" err="1">
                <a:sym typeface="Wingdings" pitchFamily="2" charset="2"/>
              </a:rPr>
              <a:t>dur</a:t>
            </a:r>
            <a:endParaRPr lang="es-ES_tradnl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Notes  @</a:t>
            </a:r>
            <a:r>
              <a:rPr lang="es-ES_tradnl" dirty="0" err="1">
                <a:sym typeface="Wingdings" pitchFamily="2" charset="2"/>
              </a:rPr>
              <a:t>dur</a:t>
            </a:r>
            <a:r>
              <a:rPr lang="es-ES_tradnl" dirty="0">
                <a:sym typeface="Wingdings" pitchFamily="2" charset="2"/>
              </a:rPr>
              <a:t>, </a:t>
            </a:r>
            <a:r>
              <a:rPr lang="es-ES_tradnl" dirty="0" err="1">
                <a:sym typeface="Wingdings" pitchFamily="2" charset="2"/>
              </a:rPr>
              <a:t>but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dirty="0" err="1">
                <a:sym typeface="Wingdings" pitchFamily="2" charset="2"/>
              </a:rPr>
              <a:t>also</a:t>
            </a:r>
            <a:r>
              <a:rPr lang="es-ES_tradnl" dirty="0">
                <a:sym typeface="Wingdings" pitchFamily="2" charset="2"/>
              </a:rPr>
              <a:t> pitch and octave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Ahora probemos con el texto (las sílabas)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MusicXML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8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</a:t>
            </a:r>
            <a:r>
              <a:rPr lang="en-CA" dirty="0" err="1"/>
              <a:t>Ahora</a:t>
            </a:r>
            <a:r>
              <a:rPr lang="en-CA" dirty="0"/>
              <a:t> se </a:t>
            </a:r>
            <a:r>
              <a:rPr lang="en-CA" dirty="0" err="1"/>
              <a:t>puede</a:t>
            </a:r>
            <a:r>
              <a:rPr lang="en-CA" dirty="0"/>
              <a:t> </a:t>
            </a:r>
            <a:r>
              <a:rPr lang="en-CA" dirty="0" err="1"/>
              <a:t>exportar</a:t>
            </a:r>
            <a:r>
              <a:rPr lang="en-CA" dirty="0"/>
              <a:t> MEI </a:t>
            </a:r>
            <a:r>
              <a:rPr lang="en-CA" dirty="0" err="1"/>
              <a:t>desde</a:t>
            </a:r>
            <a:r>
              <a:rPr lang="en-CA" dirty="0"/>
              <a:t> </a:t>
            </a:r>
            <a:r>
              <a:rPr lang="en-CA" dirty="0" err="1"/>
              <a:t>MuseScore</a:t>
            </a:r>
            <a:r>
              <a:rPr lang="en-CA" dirty="0"/>
              <a:t> (antes solo se podia </a:t>
            </a:r>
            <a:r>
              <a:rPr lang="en-CA" dirty="0" err="1"/>
              <a:t>en</a:t>
            </a:r>
            <a:r>
              <a:rPr lang="en-CA" dirty="0"/>
              <a:t> Sibelius </a:t>
            </a:r>
            <a:r>
              <a:rPr lang="en-CA" dirty="0" err="1"/>
              <a:t>por</a:t>
            </a:r>
            <a:r>
              <a:rPr lang="en-CA" dirty="0"/>
              <a:t> medio de un plugin, </a:t>
            </a:r>
            <a:r>
              <a:rPr lang="en-CA" dirty="0" err="1"/>
              <a:t>ahora</a:t>
            </a:r>
            <a:r>
              <a:rPr lang="en-CA" dirty="0"/>
              <a:t> hay uno para </a:t>
            </a:r>
            <a:r>
              <a:rPr lang="en-CA" dirty="0" err="1"/>
              <a:t>MuseScore</a:t>
            </a:r>
            <a:r>
              <a:rPr lang="en-CA" dirty="0"/>
              <a:t> </a:t>
            </a:r>
            <a:r>
              <a:rPr lang="en-CA" dirty="0" err="1"/>
              <a:t>también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0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C8D95-94C8-8D4A-84AE-2C2CC82A38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66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4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Usa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un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lenguaje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de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etiquetado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(pitch, step, octave, duration) con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una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estructura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jerárquica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91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Parrafo</a:t>
            </a:r>
            <a:r>
              <a:rPr lang="en-US" dirty="0"/>
              <a:t> 1, mas info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capitulo</a:t>
            </a:r>
            <a:r>
              <a:rPr lang="en-US" dirty="0"/>
              <a:t> de las directrices, y 3</a:t>
            </a:r>
          </a:p>
          <a:p>
            <a:r>
              <a:rPr lang="en-US" b="1" dirty="0"/>
              <a:t>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parrafos</a:t>
            </a:r>
            <a:r>
              <a:rPr lang="en-US" dirty="0"/>
              <a:t> hasta la </a:t>
            </a:r>
            <a:r>
              <a:rPr lang="en-US" dirty="0" err="1"/>
              <a:t>tarea</a:t>
            </a:r>
            <a:r>
              <a:rPr lang="en-US" dirty="0"/>
              <a:t> (inclusive)</a:t>
            </a:r>
          </a:p>
          <a:p>
            <a:r>
              <a:rPr lang="en-US" b="1" dirty="0"/>
              <a:t>----2 /3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“ESPACIOS DE NOMBRE” + TODO - EXCEPTO UN PARENTESIS: “</a:t>
            </a:r>
            <a:r>
              <a:rPr lang="en-US" dirty="0" err="1"/>
              <a:t>espacios</a:t>
            </a:r>
            <a:r>
              <a:rPr lang="en-US" dirty="0"/>
              <a:t> de </a:t>
            </a:r>
            <a:r>
              <a:rPr lang="en-US" dirty="0" err="1"/>
              <a:t>nombre</a:t>
            </a:r>
            <a:r>
              <a:rPr lang="en-US" dirty="0"/>
              <a:t>’ + </a:t>
            </a:r>
            <a:r>
              <a:rPr lang="en-US" dirty="0" err="1"/>
              <a:t>parrafo</a:t>
            </a:r>
            <a:r>
              <a:rPr lang="en-US" dirty="0"/>
              <a:t> 1 (</a:t>
            </a:r>
            <a:r>
              <a:rPr lang="en-US" dirty="0" err="1"/>
              <a:t>tecnico</a:t>
            </a:r>
            <a:r>
              <a:rPr lang="en-US" dirty="0"/>
              <a:t> y ultima </a:t>
            </a:r>
            <a:r>
              <a:rPr lang="en-US" dirty="0" err="1"/>
              <a:t>linea</a:t>
            </a:r>
            <a:r>
              <a:rPr lang="en-US" dirty="0"/>
              <a:t>) + 2ndo + 3ro (sin </a:t>
            </a:r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parentesis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eso</a:t>
            </a:r>
            <a:r>
              <a:rPr lang="en-US" dirty="0"/>
              <a:t> “</a:t>
            </a:r>
            <a:r>
              <a:rPr lang="en-US" dirty="0" err="1"/>
              <a:t>atributs</a:t>
            </a:r>
            <a:r>
              <a:rPr lang="en-US" dirty="0"/>
              <a:t> y </a:t>
            </a:r>
            <a:r>
              <a:rPr lang="en-US" dirty="0" err="1"/>
              <a:t>elementos</a:t>
            </a:r>
            <a:r>
              <a:rPr lang="en-US" dirty="0"/>
              <a:t>”), </a:t>
            </a:r>
            <a:r>
              <a:rPr lang="en-US" dirty="0" err="1"/>
              <a:t>mientras</a:t>
            </a:r>
            <a:r>
              <a:rPr lang="en-US" dirty="0"/>
              <a:t> das </a:t>
            </a:r>
            <a:r>
              <a:rPr lang="en-US" dirty="0" err="1"/>
              <a:t>ejemplos</a:t>
            </a:r>
            <a:r>
              <a:rPr lang="en-US" dirty="0"/>
              <a:t> + </a:t>
            </a:r>
            <a:r>
              <a:rPr lang="en-US" dirty="0" err="1"/>
              <a:t>tarea</a:t>
            </a:r>
            <a:r>
              <a:rPr lang="en-US" dirty="0"/>
              <a:t> PISTA!!! --- </a:t>
            </a:r>
            <a:r>
              <a:rPr lang="en-US" dirty="0" err="1"/>
              <a:t>boton</a:t>
            </a:r>
            <a:r>
              <a:rPr lang="en-US" dirty="0"/>
              <a:t> de </a:t>
            </a:r>
            <a:r>
              <a:rPr lang="en-US" dirty="0" err="1"/>
              <a:t>continuar</a:t>
            </a:r>
            <a:r>
              <a:rPr lang="en-US" dirty="0"/>
              <a:t> </a:t>
            </a:r>
            <a:r>
              <a:rPr lang="en-US" dirty="0" err="1"/>
              <a:t>abilitado</a:t>
            </a:r>
            <a:r>
              <a:rPr lang="en-US" dirty="0"/>
              <a:t> ---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apuntando</a:t>
            </a:r>
            <a:r>
              <a:rPr lang="en-US" dirty="0"/>
              <a:t> al </a:t>
            </a:r>
            <a:r>
              <a:rPr lang="en-US" dirty="0" err="1"/>
              <a:t>espacio</a:t>
            </a:r>
            <a:r>
              <a:rPr lang="en-US" dirty="0"/>
              <a:t> de </a:t>
            </a:r>
            <a:r>
              <a:rPr lang="en-US" dirty="0" err="1"/>
              <a:t>nombres</a:t>
            </a:r>
            <a:r>
              <a:rPr lang="en-US" dirty="0"/>
              <a:t> de </a:t>
            </a:r>
            <a:r>
              <a:rPr lang="en-US" dirty="0" err="1"/>
              <a:t>mei</a:t>
            </a:r>
            <a:r>
              <a:rPr lang="en-US" dirty="0"/>
              <a:t>,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entienda</a:t>
            </a:r>
            <a:r>
              <a:rPr lang="en-US" dirty="0"/>
              <a:t> que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entrante</a:t>
            </a:r>
            <a:r>
              <a:rPr lang="en-US" dirty="0"/>
              <a:t> es de </a:t>
            </a:r>
            <a:r>
              <a:rPr lang="en-US" dirty="0" err="1"/>
              <a:t>mei</a:t>
            </a:r>
            <a:r>
              <a:rPr lang="en-US" dirty="0"/>
              <a:t> (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pondria</a:t>
            </a:r>
            <a:r>
              <a:rPr lang="en-US" dirty="0"/>
              <a:t> ser de </a:t>
            </a:r>
            <a:r>
              <a:rPr lang="en-US" dirty="0" err="1"/>
              <a:t>musicxml</a:t>
            </a:r>
            <a:r>
              <a:rPr lang="en-US" dirty="0"/>
              <a:t> u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convencion</a:t>
            </a:r>
            <a:r>
              <a:rPr lang="en-US" dirty="0"/>
              <a:t>)</a:t>
            </a:r>
          </a:p>
          <a:p>
            <a:r>
              <a:rPr lang="en-US" b="1" dirty="0"/>
              <a:t>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Pistas</a:t>
            </a:r>
            <a:r>
              <a:rPr lang="en-US" dirty="0"/>
              <a:t> </a:t>
            </a:r>
            <a:r>
              <a:rPr lang="en-US" dirty="0" err="1"/>
              <a:t>activadas</a:t>
            </a:r>
            <a:r>
              <a:rPr lang="en-US" dirty="0"/>
              <a:t> para </a:t>
            </a:r>
            <a:r>
              <a:rPr lang="en-US" dirty="0" err="1"/>
              <a:t>seguir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Todo con </a:t>
            </a:r>
            <a:r>
              <a:rPr lang="en-US" dirty="0" err="1"/>
              <a:t>meiHead</a:t>
            </a:r>
            <a:r>
              <a:rPr lang="en-US" dirty="0"/>
              <a:t> y music mas </a:t>
            </a:r>
            <a:r>
              <a:rPr lang="en-US" dirty="0" err="1"/>
              <a:t>explicado</a:t>
            </a:r>
            <a:r>
              <a:rPr lang="en-US" dirty="0"/>
              <a:t> a </a:t>
            </a:r>
            <a:r>
              <a:rPr lang="en-US" dirty="0" err="1"/>
              <a:t>pedazos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 </a:t>
            </a:r>
            <a:r>
              <a:rPr lang="en-US" dirty="0" err="1"/>
              <a:t>compartir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alguien</a:t>
            </a:r>
            <a:r>
              <a:rPr lang="en-US" dirty="0"/>
              <a:t> mas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ejercicio</a:t>
            </a:r>
            <a:endParaRPr lang="en-US" dirty="0"/>
          </a:p>
          <a:p>
            <a:r>
              <a:rPr lang="en-US" b="1" dirty="0"/>
              <a:t>-----4 /5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tambien</a:t>
            </a:r>
            <a:r>
              <a:rPr lang="en-US" dirty="0"/>
              <a:t> </a:t>
            </a:r>
            <a:r>
              <a:rPr lang="en-US" dirty="0" err="1"/>
              <a:t>compartido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persona</a:t>
            </a:r>
          </a:p>
          <a:p>
            <a:r>
              <a:rPr lang="en-US" b="1" dirty="0"/>
              <a:t>-----5 /6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Primer </a:t>
            </a:r>
            <a:r>
              <a:rPr lang="en-US" dirty="0" err="1"/>
              <a:t>archivo</a:t>
            </a:r>
            <a:r>
              <a:rPr lang="en-US" dirty="0"/>
              <a:t> MEI, </a:t>
            </a:r>
            <a:r>
              <a:rPr lang="en-US" dirty="0" err="1"/>
              <a:t>el</a:t>
            </a:r>
            <a:r>
              <a:rPr lang="en-US" dirty="0"/>
              <a:t> mas </a:t>
            </a:r>
            <a:r>
              <a:rPr lang="en-US" dirty="0" err="1"/>
              <a:t>minimalista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que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MEI </a:t>
            </a:r>
            <a:r>
              <a:rPr lang="en-US" dirty="0" err="1"/>
              <a:t>valido</a:t>
            </a:r>
            <a:r>
              <a:rPr lang="en-US" dirty="0"/>
              <a:t>, que se </a:t>
            </a:r>
            <a:r>
              <a:rPr lang="en-US" dirty="0" err="1"/>
              <a:t>conforma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 / con las </a:t>
            </a:r>
            <a:r>
              <a:rPr lang="en-US" dirty="0" err="1"/>
              <a:t>reglas</a:t>
            </a:r>
            <a:r>
              <a:rPr lang="en-US" dirty="0"/>
              <a:t>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Solo hay que </a:t>
            </a:r>
            <a:r>
              <a:rPr lang="en-US" dirty="0" err="1"/>
              <a:t>adaptarse</a:t>
            </a:r>
            <a:r>
              <a:rPr lang="en-US" dirty="0"/>
              <a:t> a la </a:t>
            </a:r>
            <a:r>
              <a:rPr lang="en-US" dirty="0" err="1"/>
              <a:t>estructura</a:t>
            </a:r>
            <a:r>
              <a:rPr lang="en-US" dirty="0"/>
              <a:t>, de </a:t>
            </a:r>
            <a:r>
              <a:rPr lang="en-US" dirty="0" err="1"/>
              <a:t>abrir</a:t>
            </a:r>
            <a:r>
              <a:rPr lang="en-US" dirty="0"/>
              <a:t> y </a:t>
            </a:r>
            <a:r>
              <a:rPr lang="en-US" dirty="0" err="1"/>
              <a:t>cerrar</a:t>
            </a:r>
            <a:r>
              <a:rPr lang="en-US" dirty="0"/>
              <a:t> </a:t>
            </a:r>
            <a:r>
              <a:rPr lang="en-US" dirty="0" err="1"/>
              <a:t>etiquetas</a:t>
            </a:r>
            <a:r>
              <a:rPr lang="en-US" dirty="0"/>
              <a:t>, y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etiquetas</a:t>
            </a:r>
            <a:r>
              <a:rPr lang="en-US" dirty="0"/>
              <a:t> van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Principios</a:t>
            </a:r>
            <a:r>
              <a:rPr lang="en-US" dirty="0"/>
              <a:t> de XML, que son la base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ULTIMO PUNTITO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==== SIGUIENTE TUTORIAL =====</a:t>
            </a:r>
          </a:p>
          <a:p>
            <a:endParaRPr lang="en-US" dirty="0"/>
          </a:p>
          <a:p>
            <a:r>
              <a:rPr lang="en-US" dirty="0" err="1"/>
              <a:t>Empiezo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vez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Estructua</a:t>
            </a:r>
            <a:r>
              <a:rPr lang="en-US" dirty="0"/>
              <a:t> de MEI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Codificar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musica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Solo </a:t>
            </a:r>
            <a:r>
              <a:rPr lang="en-US" dirty="0" err="1">
                <a:sym typeface="Wingdings" pitchFamily="2" charset="2"/>
              </a:rPr>
              <a:t>el</a:t>
            </a:r>
            <a:r>
              <a:rPr lang="en-US" dirty="0">
                <a:sym typeface="Wingdings" pitchFamily="2" charset="2"/>
              </a:rPr>
              <a:t> 2ndo </a:t>
            </a:r>
            <a:r>
              <a:rPr lang="en-US" dirty="0" err="1">
                <a:sym typeface="Wingdings" pitchFamily="2" charset="2"/>
              </a:rPr>
              <a:t>parrafo</a:t>
            </a:r>
            <a:r>
              <a:rPr lang="en-US" dirty="0">
                <a:sym typeface="Wingdings" pitchFamily="2" charset="2"/>
              </a:rPr>
              <a:t> (EL RENDERIZADO)</a:t>
            </a:r>
          </a:p>
          <a:p>
            <a:r>
              <a:rPr lang="en-US" b="1" dirty="0">
                <a:sym typeface="Wingdings" pitchFamily="2" charset="2"/>
              </a:rPr>
              <a:t>-----1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TODO hasta la </a:t>
            </a:r>
            <a:r>
              <a:rPr lang="en-US" dirty="0" err="1">
                <a:sym typeface="Wingdings" pitchFamily="2" charset="2"/>
              </a:rPr>
              <a:t>Tarea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err="1">
                <a:sym typeface="Wingdings" pitchFamily="2" charset="2"/>
              </a:rPr>
              <a:t>Hazlo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tu</a:t>
            </a:r>
            <a:r>
              <a:rPr lang="en-US" dirty="0">
                <a:sym typeface="Wingdings" pitchFamily="2" charset="2"/>
              </a:rPr>
              <a:t>, con “</a:t>
            </a:r>
            <a:r>
              <a:rPr lang="en-US" dirty="0" err="1">
                <a:sym typeface="Wingdings" pitchFamily="2" charset="2"/>
              </a:rPr>
              <a:t>mostrar</a:t>
            </a:r>
            <a:r>
              <a:rPr lang="en-US" dirty="0">
                <a:sym typeface="Wingdings" pitchFamily="2" charset="2"/>
              </a:rPr>
              <a:t> la </a:t>
            </a:r>
            <a:r>
              <a:rPr lang="en-US" dirty="0" err="1">
                <a:sym typeface="Wingdings" pitchFamily="2" charset="2"/>
              </a:rPr>
              <a:t>pista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Completar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Luego </a:t>
            </a:r>
            <a:r>
              <a:rPr lang="en-US" dirty="0" err="1">
                <a:sym typeface="Wingdings" pitchFamily="2" charset="2"/>
              </a:rPr>
              <a:t>pedir</a:t>
            </a:r>
            <a:r>
              <a:rPr lang="en-US" dirty="0">
                <a:sym typeface="Wingdings" pitchFamily="2" charset="2"/>
              </a:rPr>
              <a:t> a </a:t>
            </a:r>
            <a:r>
              <a:rPr lang="en-US" dirty="0" err="1">
                <a:sym typeface="Wingdings" pitchFamily="2" charset="2"/>
              </a:rPr>
              <a:t>alguien</a:t>
            </a:r>
            <a:r>
              <a:rPr lang="en-US" dirty="0">
                <a:sym typeface="Wingdings" pitchFamily="2" charset="2"/>
              </a:rPr>
              <a:t> mas que </a:t>
            </a:r>
            <a:r>
              <a:rPr lang="en-US" dirty="0" err="1">
                <a:sym typeface="Wingdings" pitchFamily="2" charset="2"/>
              </a:rPr>
              <a:t>comparta</a:t>
            </a:r>
            <a:r>
              <a:rPr lang="en-US" dirty="0">
                <a:sym typeface="Wingdings" pitchFamily="2" charset="2"/>
              </a:rPr>
              <a:t> la </a:t>
            </a:r>
            <a:r>
              <a:rPr lang="en-US" dirty="0" err="1">
                <a:sym typeface="Wingdings" pitchFamily="2" charset="2"/>
              </a:rPr>
              <a:t>pantalla</a:t>
            </a:r>
            <a:r>
              <a:rPr lang="en-US" dirty="0">
                <a:sym typeface="Wingdings" pitchFamily="2" charset="2"/>
              </a:rPr>
              <a:t> + </a:t>
            </a:r>
            <a:r>
              <a:rPr lang="en-US" dirty="0" err="1">
                <a:sym typeface="Wingdings" pitchFamily="2" charset="2"/>
              </a:rPr>
              <a:t>cambiar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valores</a:t>
            </a:r>
            <a:r>
              <a:rPr lang="en-US" dirty="0">
                <a:sym typeface="Wingdings" pitchFamily="2" charset="2"/>
              </a:rPr>
              <a:t> para </a:t>
            </a:r>
            <a:r>
              <a:rPr lang="en-US" dirty="0" err="1">
                <a:sym typeface="Wingdings" pitchFamily="2" charset="2"/>
              </a:rPr>
              <a:t>ver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como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salta</a:t>
            </a:r>
            <a:r>
              <a:rPr lang="en-US" dirty="0">
                <a:sym typeface="Wingdings" pitchFamily="2" charset="2"/>
              </a:rPr>
              <a:t> la </a:t>
            </a:r>
            <a:r>
              <a:rPr lang="en-US" dirty="0" err="1">
                <a:sym typeface="Wingdings" pitchFamily="2" charset="2"/>
              </a:rPr>
              <a:t>notita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r>
              <a:rPr lang="en-US" b="1" dirty="0">
                <a:sym typeface="Wingdings" pitchFamily="2" charset="2"/>
              </a:rPr>
              <a:t>-----2 /3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persona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siempre</a:t>
            </a:r>
            <a:r>
              <a:rPr lang="en-US" dirty="0">
                <a:sym typeface="Wingdings" pitchFamily="2" charset="2"/>
              </a:rPr>
              <a:t> es </a:t>
            </a:r>
            <a:r>
              <a:rPr lang="en-US" dirty="0" err="1">
                <a:sym typeface="Wingdings" pitchFamily="2" charset="2"/>
              </a:rPr>
              <a:t>el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mismo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tipo</a:t>
            </a:r>
            <a:r>
              <a:rPr lang="en-US" dirty="0">
                <a:sym typeface="Wingdings" pitchFamily="2" charset="2"/>
              </a:rPr>
              <a:t> de nota, </a:t>
            </a:r>
            <a:r>
              <a:rPr lang="en-US" dirty="0" err="1">
                <a:sym typeface="Wingdings" pitchFamily="2" charset="2"/>
              </a:rPr>
              <a:t>una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negra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pero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diferentes</a:t>
            </a:r>
            <a:r>
              <a:rPr lang="en-US" dirty="0">
                <a:sym typeface="Wingdings" pitchFamily="2" charset="2"/>
              </a:rPr>
              <a:t> tonos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TODO </a:t>
            </a:r>
            <a:r>
              <a:rPr lang="en-US" dirty="0" err="1">
                <a:sym typeface="Wingdings" pitchFamily="2" charset="2"/>
              </a:rPr>
              <a:t>incluso</a:t>
            </a:r>
            <a:r>
              <a:rPr lang="en-US" dirty="0">
                <a:sym typeface="Wingdings" pitchFamily="2" charset="2"/>
              </a:rPr>
              <a:t> la </a:t>
            </a:r>
            <a:r>
              <a:rPr lang="en-US" dirty="0" err="1">
                <a:sym typeface="Wingdings" pitchFamily="2" charset="2"/>
              </a:rPr>
              <a:t>tarea</a:t>
            </a: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ym typeface="Wingdings" pitchFamily="2" charset="2"/>
              </a:rPr>
              <a:t>------3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Mismos</a:t>
            </a:r>
            <a:r>
              <a:rPr lang="en-US" dirty="0">
                <a:sym typeface="Wingdings" pitchFamily="2" charset="2"/>
              </a:rPr>
              <a:t> tonos que antes (no </a:t>
            </a:r>
            <a:r>
              <a:rPr lang="en-US" dirty="0" err="1">
                <a:sym typeface="Wingdings" pitchFamily="2" charset="2"/>
              </a:rPr>
              <a:t>tengo</a:t>
            </a:r>
            <a:r>
              <a:rPr lang="en-US" dirty="0">
                <a:sym typeface="Wingdings" pitchFamily="2" charset="2"/>
              </a:rPr>
              <a:t> que </a:t>
            </a:r>
            <a:r>
              <a:rPr lang="en-US" dirty="0" err="1">
                <a:sym typeface="Wingdings" pitchFamily="2" charset="2"/>
              </a:rPr>
              <a:t>cambiar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pname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ni</a:t>
            </a:r>
            <a:r>
              <a:rPr lang="en-US" dirty="0">
                <a:sym typeface="Wingdings" pitchFamily="2" charset="2"/>
              </a:rPr>
              <a:t> octave)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 que hay que </a:t>
            </a:r>
            <a:r>
              <a:rPr lang="en-US" dirty="0" err="1">
                <a:sym typeface="Wingdings" pitchFamily="2" charset="2"/>
              </a:rPr>
              <a:t>cambiar</a:t>
            </a:r>
            <a:r>
              <a:rPr lang="en-US" dirty="0">
                <a:sym typeface="Wingdings" pitchFamily="2" charset="2"/>
              </a:rPr>
              <a:t> son las </a:t>
            </a:r>
            <a:r>
              <a:rPr lang="en-US" dirty="0" err="1">
                <a:sym typeface="Wingdings" pitchFamily="2" charset="2"/>
              </a:rPr>
              <a:t>duraciones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 PARTE DE DOTS (ultima </a:t>
            </a:r>
            <a:r>
              <a:rPr lang="en-US" dirty="0" err="1"/>
              <a:t>oracion</a:t>
            </a:r>
            <a:r>
              <a:rPr lang="en-US" dirty="0"/>
              <a:t> de la </a:t>
            </a:r>
            <a:r>
              <a:rPr lang="en-US" dirty="0" err="1"/>
              <a:t>tarea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------4 /5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PARRAFO 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=======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MOSTRAR CODIFFICACION COMPLETA !!!!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288-ACD0-5F92-C608-74055022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4BB9-25D8-F3FD-8B76-51C11674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3AB-172F-623E-2D8F-667ED55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351-1B9A-5247-9733-F401CABD49E4}" type="datetime1">
              <a:rPr lang="en-CA" smtClean="0"/>
              <a:t>2024-10-03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CA97-3E19-CD97-8A3D-E190DC26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7F64-FA82-709B-7CE1-27ED0B5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E4A-9445-7053-A2F3-0DF335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D2AA-12F5-6C53-8F06-EB9C9F97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FE8-6D2E-1DDD-B3BE-95F69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6085-FE39-024C-8828-93A4D8BEB30E}" type="datetime1">
              <a:rPr lang="en-CA" smtClean="0"/>
              <a:t>2024-10-03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BC67-F411-542B-443C-EB09C73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F5D8-AC32-0E9E-63DE-E51A93C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66FE-EB8B-9D4C-E2B9-1C8267D2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A48-276A-64C0-3406-BD5A82B7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6308-B423-13DF-E4EC-441B225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B419-4FDB-FC44-AE10-A5A74FFF9ACB}" type="datetime1">
              <a:rPr lang="en-CA" smtClean="0"/>
              <a:t>2024-10-03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AFCE-D281-6CA3-DA26-7571AD66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0E93-619D-F5DD-77B7-54A067CC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14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3802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80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08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080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28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801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58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5B9D-5E28-CB24-E577-DDAC0C1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4856-7868-4704-6824-9CB80DAB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45BC-61AA-EA53-8D40-B144997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2208-7EE6-BD4F-9C6F-045F7F0FBCD4}" type="datetime1">
              <a:rPr lang="en-CA" smtClean="0"/>
              <a:t>2024-10-03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F7A4-B3D8-890F-AAF4-8EAC81C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C680-7DCE-D77C-8FDF-7DD6645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3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33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7974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3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994-DA7D-30FB-9863-3DE2990D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48B1-07E2-55C1-E9EA-52564A67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3A90-DABC-8631-4DEE-804E453C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1C9-F089-6A4B-B2BE-6DD92B88CA78}" type="datetime1">
              <a:rPr lang="en-CA" smtClean="0"/>
              <a:t>2024-10-03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6584-F1F8-6A42-DB59-F1C247B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958-3EEE-E8D1-0096-6388F27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D67-DE11-C9DD-6A3C-65AA00E2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6D4-5C6E-60DC-A252-3026FB6E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2E8E-F3A1-6FF2-BE46-7346A8F4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6816-F231-CB82-5796-808A54C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100E-15EE-D346-BC53-DA634AAD23C4}" type="datetime1">
              <a:rPr lang="en-CA" smtClean="0"/>
              <a:t>2024-10-03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6D14-DC86-C36F-9A51-351CEA0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0354-84E6-1951-D55F-36CE5E7F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6BEF-D82E-47F2-F2D0-381268D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7449-35F7-B1C7-49D3-D2D0D825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6D31-11F1-99A0-B146-32BFF827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153B-E59D-BD58-A502-0719362A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4D7AB-7B39-6419-C39B-A93896B9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1A3CD-6420-AB22-E03C-B2F1DC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015C-E953-9D43-BEE3-8A6F545454BC}" type="datetime1">
              <a:rPr lang="en-CA" smtClean="0"/>
              <a:t>2024-10-03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F236A-9C7E-5023-ACD4-2799D17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B9402-C6D7-8034-BD7F-78FECC96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B25B-82BD-CE29-82D4-99439A7B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EAB9-8F89-F8FE-5A56-72B2755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DD8-9ED3-4A4A-95B2-3E48AE13A99C}" type="datetime1">
              <a:rPr lang="en-CA" smtClean="0"/>
              <a:t>2024-10-03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AD17-FF5F-8734-93E0-B286627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D18F-287C-2557-23DA-D0E3B74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90D9-8A21-D7A7-9A49-CED80DF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0C3F-E4CA-CD4B-93C3-F3E3B377CF21}" type="datetime1">
              <a:rPr lang="en-CA" smtClean="0"/>
              <a:t>2024-10-03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2FCDA-7095-A169-6680-4F404B8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F37C-3A65-A223-1D25-FCFDB022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A74-8EA9-07BF-7931-F1A265E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486A-C448-550E-BDC8-825383FB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4F13-30EB-5107-3918-B3E01DD6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140-123F-391B-7475-837DA5C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720B-189A-1642-8004-F040DCFE2BE5}" type="datetime1">
              <a:rPr lang="en-CA" smtClean="0"/>
              <a:t>2024-10-03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BC57-76A4-C7D6-E865-880ED6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A70-0DB7-3AF5-AC35-17D92B6D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06C8-496B-8705-308A-DBBC104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6C584-BA8D-0CF9-40E2-C27B8C95D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4628-A3CF-E711-4F95-26688EBA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AB3A-7C53-74DB-6A43-7B27B618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268-2AFA-974B-9F2C-D9A83B40191F}" type="datetime1">
              <a:rPr lang="en-CA" smtClean="0"/>
              <a:t>2024-10-03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2D78-EC4B-0272-55A4-4D26609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C3D7-A09A-2929-F516-49510CC7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85AF3-3422-BAE0-567E-CE0D7332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5C1F-AEB9-31A3-D5BD-CBBA8012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03E4-7EBE-7270-975D-571A2F48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FB77-99B8-2E4E-8647-1EF115C287AD}" type="datetime1">
              <a:rPr lang="en-CA" smtClean="0"/>
              <a:t>2024-10-03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DEC4-4D2F-9743-F08E-8D4D6E56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065-C11B-5B6B-F88E-ED68932C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57399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ssa.ca/assets/files/napoles-simssaxvii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ssa.ca/assets/files/napoles-simssaxvii.pdf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usic-encoding.org/resources/tutorials-ES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resources/tutorials-ES.html" TargetMode="External"/><Relationship Id="rId4" Type="http://schemas.openxmlformats.org/officeDocument/2006/relationships/hyperlink" Target="https://music-encoding.org/tutorial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tutorials" TargetMode="Externa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hyperlink" Target="https://music-encoding.org/guidelines/v5/content/shared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music-encoding.org/resources/tutorials-ES.html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music-encoding.org/tutorial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resources/schema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5_measure3mei&amp;scale=80&amp;breaks=none&amp;page=1&amp;speed=false&amp;notationOrientation=top&amp;notationProportion=0.46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mei-friend.mdw.ac.at/?file=https://raw.githubusercontent.com/martha-thomae/Taller_de_codificacion_en_MEI/main/ejercicio_en_pasos/Paso4_measure2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3_measure1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2_scoredef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_staffdef1.mei&amp;scale=80&amp;breaks=none&amp;page=1&amp;speed=false&amp;notationOrientation=top&amp;notationProportion=0.46" TargetMode="External"/><Relationship Id="rId9" Type="http://schemas.openxmlformats.org/officeDocument/2006/relationships/hyperlink" Target="https://mei-friend.mdw.ac.at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?file=https://raw.githubusercontent.com/martha-thomae/Taller_de_codificacion_en_MEI/main/ejercicio_en_pasos/Paso6_staffdef2.mei&amp;scale=80&amp;breaks=none&amp;select=navwuja&amp;page=1&amp;speed=false&amp;notationOrientation=top&amp;notationProportion=0.46" TargetMode="External"/><Relationship Id="rId7" Type="http://schemas.openxmlformats.org/officeDocument/2006/relationships/hyperlink" Target="https://mei-friend.mdw.ac.a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9_staff2-todas-las-measures-rellenar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7_staff2.mei&amp;scale=80&amp;breaks=none&amp;page=1&amp;speed=false&amp;notationOrientation=top&amp;notationProportion=0.46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14_staff4_todas-las-measures.mei&amp;scale=80&amp;breaks=none&amp;page=1&amp;speed=false&amp;notationOrientation=top&amp;notationProportion=0.46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mei-friend.mdw.ac.at/?file=https://raw.githubusercontent.com/martha-thomae/Taller_de_codificacion_en_MEI/main/ejercicio_en_pasos/Paso13_staffdef4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12_staff3_todas-las-measures-cambiar8va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11_staff3_todas-las-measures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0_staffdef3.mei&amp;scale=80&amp;breaks=none&amp;page=1&amp;speed=false&amp;notationOrientation=top&amp;notationProportion=0.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mailto:martha.Thomae@fcsh.unl.pt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sic-encoding/sample-encodings" TargetMode="External"/><Relationship Id="rId3" Type="http://schemas.openxmlformats.org/officeDocument/2006/relationships/hyperlink" Target="https://music-encoding.org/" TargetMode="External"/><Relationship Id="rId7" Type="http://schemas.openxmlformats.org/officeDocument/2006/relationships/hyperlink" Target="https://music-encoding.org/resources/tool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resources/tutorials.html" TargetMode="External"/><Relationship Id="rId4" Type="http://schemas.openxmlformats.org/officeDocument/2006/relationships/hyperlink" Target="https://music-encoding.org/guidelines/v5/content/index.html" TargetMode="External"/><Relationship Id="rId9" Type="http://schemas.openxmlformats.org/officeDocument/2006/relationships/hyperlink" Target="https://github.com/music-encoding/sample-encodings/tree/main/MEI_5.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rimer plano de una partitura musical">
            <a:extLst>
              <a:ext uri="{FF2B5EF4-FFF2-40B4-BE49-F238E27FC236}">
                <a16:creationId xmlns:a16="http://schemas.microsoft.com/office/drawing/2014/main" id="{1103E75B-17F2-8AD6-D9D7-E85004B3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14908" r="-1" b="80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F0A05-3536-64FC-78AA-1A84686BB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CA" sz="5100" b="1" i="0" u="none" strike="noStrike" dirty="0" err="1">
                <a:solidFill>
                  <a:schemeClr val="bg1"/>
                </a:solidFill>
                <a:effectLst/>
                <a:latin typeface="Novelty"/>
              </a:rPr>
              <a:t>Introducción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 a la </a:t>
            </a:r>
            <a:r>
              <a:rPr lang="en-CA" sz="5100" b="1" i="0" u="none" strike="noStrike" dirty="0" err="1">
                <a:solidFill>
                  <a:schemeClr val="bg1"/>
                </a:solidFill>
                <a:effectLst/>
                <a:latin typeface="Novelty"/>
              </a:rPr>
              <a:t>codificación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 de </a:t>
            </a:r>
            <a:r>
              <a:rPr lang="en-CA" sz="5100" b="1" i="0" u="none" strike="noStrike" dirty="0" err="1">
                <a:solidFill>
                  <a:schemeClr val="bg1"/>
                </a:solidFill>
                <a:effectLst/>
                <a:latin typeface="Novelty"/>
              </a:rPr>
              <a:t>música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 </a:t>
            </a:r>
            <a:r>
              <a:rPr lang="en-CA" sz="5100" b="1" i="0" u="none" strike="noStrike" dirty="0" err="1">
                <a:solidFill>
                  <a:schemeClr val="bg1"/>
                </a:solidFill>
                <a:effectLst/>
                <a:latin typeface="Novelty"/>
              </a:rPr>
              <a:t>utilizando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 </a:t>
            </a:r>
            <a:r>
              <a:rPr lang="en-CA" sz="5100" b="1" i="0" u="none" strike="noStrike" dirty="0" err="1">
                <a:solidFill>
                  <a:schemeClr val="bg1"/>
                </a:solidFill>
                <a:effectLst/>
                <a:latin typeface="Novelty"/>
              </a:rPr>
              <a:t>el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 format de la </a:t>
            </a:r>
            <a:r>
              <a:rPr lang="en-CA" sz="5100" b="1" i="1" u="none" strike="noStrike" dirty="0">
                <a:solidFill>
                  <a:schemeClr val="bg1"/>
                </a:solidFill>
                <a:effectLst/>
                <a:latin typeface="Novelty"/>
              </a:rPr>
              <a:t>Music Encoding Initiative 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(</a:t>
            </a:r>
            <a:r>
              <a:rPr lang="en-CA" sz="5100" b="1" i="1" u="none" strike="noStrike" dirty="0">
                <a:solidFill>
                  <a:schemeClr val="bg1"/>
                </a:solidFill>
                <a:effectLst/>
                <a:latin typeface="Novelty"/>
              </a:rPr>
              <a:t>MEI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)</a:t>
            </a:r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5DAF-E87A-8681-D933-5DBEA5AF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885074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Martha E. M. Thomae Elías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Postdoctora</a:t>
            </a:r>
            <a:r>
              <a:rPr lang="en-US" sz="2000" dirty="0">
                <a:solidFill>
                  <a:schemeClr val="bg1"/>
                </a:solidFill>
              </a:rPr>
              <a:t> del </a:t>
            </a:r>
            <a:r>
              <a:rPr lang="en-US" sz="2000" b="1" dirty="0">
                <a:solidFill>
                  <a:schemeClr val="bg1"/>
                </a:solidFill>
              </a:rPr>
              <a:t>Proyecto ECHOES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CESEM y </a:t>
            </a:r>
            <a:r>
              <a:rPr lang="en-US" sz="2000" dirty="0" err="1">
                <a:solidFill>
                  <a:schemeClr val="bg1"/>
                </a:solidFill>
              </a:rPr>
              <a:t>Universidade</a:t>
            </a:r>
            <a:r>
              <a:rPr lang="en-US" sz="2000" dirty="0">
                <a:solidFill>
                  <a:schemeClr val="bg1"/>
                </a:solidFill>
              </a:rPr>
              <a:t> NOVA de Lisboa</a:t>
            </a:r>
          </a:p>
          <a:p>
            <a:r>
              <a:rPr lang="en-US" sz="2000" dirty="0">
                <a:solidFill>
                  <a:schemeClr val="bg1"/>
                </a:solidFill>
              </a:rPr>
              <a:t>Dra.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Tecnología</a:t>
            </a:r>
            <a:r>
              <a:rPr lang="en-US" sz="2000" dirty="0">
                <a:solidFill>
                  <a:schemeClr val="bg1"/>
                </a:solidFill>
              </a:rPr>
              <a:t> Musical </a:t>
            </a:r>
            <a:r>
              <a:rPr lang="en-US" sz="2000" dirty="0" err="1">
                <a:solidFill>
                  <a:schemeClr val="bg1"/>
                </a:solidFill>
              </a:rPr>
              <a:t>graduada</a:t>
            </a:r>
            <a:r>
              <a:rPr lang="en-US" sz="2000" dirty="0">
                <a:solidFill>
                  <a:schemeClr val="bg1"/>
                </a:solidFill>
              </a:rPr>
              <a:t> del </a:t>
            </a:r>
            <a:r>
              <a:rPr lang="en-US" sz="2000" i="1" dirty="0">
                <a:solidFill>
                  <a:schemeClr val="bg1"/>
                </a:solidFill>
              </a:rPr>
              <a:t>Schulich School of Music, McGill University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TEI 2024: Text, Languages and Communities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07 de </a:t>
            </a:r>
            <a:r>
              <a:rPr lang="en-US" sz="2000" dirty="0" err="1">
                <a:solidFill>
                  <a:schemeClr val="bg1"/>
                </a:solidFill>
              </a:rPr>
              <a:t>Octubre</a:t>
            </a:r>
            <a:r>
              <a:rPr lang="en-US" sz="2000" dirty="0">
                <a:solidFill>
                  <a:schemeClr val="bg1"/>
                </a:solidFill>
              </a:rPr>
              <a:t> del 2024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7303-FA18-3A30-83F7-50F9BB2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Encoding Initiative (MEI)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843865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Formato</a:t>
            </a:r>
            <a:r>
              <a:rPr lang="en-US" sz="2400" dirty="0"/>
              <a:t>/</a:t>
            </a:r>
            <a:r>
              <a:rPr lang="en-US" sz="2400" dirty="0" err="1"/>
              <a:t>lenguaje</a:t>
            </a:r>
            <a:r>
              <a:rPr lang="en-US" sz="2400" dirty="0"/>
              <a:t> para </a:t>
            </a:r>
            <a:r>
              <a:rPr lang="en-US" sz="2400" dirty="0" err="1"/>
              <a:t>codificar</a:t>
            </a:r>
            <a:r>
              <a:rPr lang="en-US" sz="2400" dirty="0"/>
              <a:t> </a:t>
            </a:r>
            <a:r>
              <a:rPr lang="en-US" sz="2400" dirty="0" err="1"/>
              <a:t>documentos</a:t>
            </a:r>
            <a:r>
              <a:rPr lang="en-US" sz="2400" dirty="0"/>
              <a:t> con </a:t>
            </a:r>
            <a:r>
              <a:rPr lang="en-US" sz="2400" dirty="0" err="1"/>
              <a:t>música</a:t>
            </a:r>
            <a:r>
              <a:rPr lang="en-US" sz="2400" dirty="0"/>
              <a:t> </a:t>
            </a:r>
            <a:r>
              <a:rPr lang="en-US" sz="2200" dirty="0"/>
              <a:t>(al </a:t>
            </a:r>
            <a:r>
              <a:rPr lang="en-US" sz="2200" dirty="0" err="1"/>
              <a:t>igual</a:t>
            </a:r>
            <a:r>
              <a:rPr lang="en-US" sz="2200" dirty="0"/>
              <a:t> que </a:t>
            </a:r>
            <a:r>
              <a:rPr lang="en-US" sz="2200" dirty="0" err="1"/>
              <a:t>MusicXML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b="1" dirty="0" err="1"/>
              <a:t>También</a:t>
            </a:r>
            <a:r>
              <a:rPr lang="en-US" sz="2200" b="1" dirty="0"/>
              <a:t> se </a:t>
            </a:r>
            <a:r>
              <a:rPr lang="en-US" sz="2200" b="1" dirty="0" err="1"/>
              <a:t>basa</a:t>
            </a:r>
            <a:r>
              <a:rPr lang="en-US" sz="2200" b="1" dirty="0"/>
              <a:t> </a:t>
            </a:r>
            <a:r>
              <a:rPr lang="en-US" sz="2200" b="1" dirty="0" err="1"/>
              <a:t>en</a:t>
            </a:r>
            <a:r>
              <a:rPr lang="en-US" sz="2200" b="1" dirty="0"/>
              <a:t> XML: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Estructura</a:t>
            </a:r>
            <a:r>
              <a:rPr lang="en-US" sz="2200" dirty="0"/>
              <a:t> y </a:t>
            </a:r>
            <a:r>
              <a:rPr lang="en-US" sz="2200" dirty="0" err="1"/>
              <a:t>lenguaje</a:t>
            </a:r>
            <a:r>
              <a:rPr lang="en-US" sz="2200" dirty="0"/>
              <a:t> de </a:t>
            </a:r>
            <a:r>
              <a:rPr lang="en-US" sz="2200" dirty="0" err="1"/>
              <a:t>etiquetado</a:t>
            </a:r>
            <a:r>
              <a:rPr lang="en-US" sz="2200" dirty="0"/>
              <a:t> </a:t>
            </a:r>
            <a:r>
              <a:rPr lang="en-US" sz="2200" dirty="0" err="1"/>
              <a:t>muy</a:t>
            </a:r>
            <a:r>
              <a:rPr lang="en-US" sz="2200" dirty="0"/>
              <a:t> </a:t>
            </a:r>
            <a:r>
              <a:rPr lang="en-US" sz="2200" dirty="0" err="1"/>
              <a:t>parecida</a:t>
            </a:r>
            <a:r>
              <a:rPr lang="en-US" sz="2200" dirty="0"/>
              <a:t> a la de </a:t>
            </a:r>
            <a:r>
              <a:rPr lang="en-US" sz="2200" dirty="0" err="1"/>
              <a:t>MusicXML</a:t>
            </a:r>
            <a:r>
              <a:rPr lang="en-CA" sz="2200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 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Legible </a:t>
            </a:r>
            <a:r>
              <a:rPr lang="en-US" sz="2200" dirty="0" err="1"/>
              <a:t>por</a:t>
            </a:r>
            <a:r>
              <a:rPr lang="en-US" sz="2200" dirty="0"/>
              <a:t> un </a:t>
            </a:r>
            <a:r>
              <a:rPr lang="en-US" sz="2200" dirty="0" err="1"/>
              <a:t>ordenador</a:t>
            </a:r>
            <a:r>
              <a:rPr lang="en-US" sz="2200" dirty="0"/>
              <a:t>/</a:t>
            </a:r>
            <a:r>
              <a:rPr lang="en-US" sz="2200" dirty="0" err="1"/>
              <a:t>máquina</a:t>
            </a:r>
            <a:r>
              <a:rPr lang="en-US" sz="2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Comunidad</a:t>
            </a:r>
            <a:r>
              <a:rPr lang="en-US" sz="2400" dirty="0"/>
              <a:t> que </a:t>
            </a:r>
            <a:r>
              <a:rPr lang="en-US" sz="2400" dirty="0" err="1"/>
              <a:t>desarrolla</a:t>
            </a:r>
            <a:r>
              <a:rPr lang="en-US" sz="2400" dirty="0"/>
              <a:t> </a:t>
            </a:r>
            <a:r>
              <a:rPr lang="en-US" sz="2400" dirty="0" err="1"/>
              <a:t>dicho</a:t>
            </a:r>
            <a:r>
              <a:rPr lang="en-US" sz="2400" dirty="0"/>
              <a:t> </a:t>
            </a:r>
            <a:r>
              <a:rPr lang="en-US" sz="2400" dirty="0" err="1"/>
              <a:t>formato</a:t>
            </a:r>
            <a:r>
              <a:rPr lang="en-US" sz="2400" dirty="0"/>
              <a:t>, </a:t>
            </a:r>
            <a:r>
              <a:rPr lang="en-US" sz="2400" dirty="0" err="1"/>
              <a:t>muy</a:t>
            </a:r>
            <a:r>
              <a:rPr lang="en-US" sz="2400" dirty="0"/>
              <a:t> </a:t>
            </a:r>
            <a:r>
              <a:rPr lang="en-US" sz="2400" dirty="0" err="1"/>
              <a:t>diversa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Musicología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 err="1"/>
              <a:t>Teoría</a:t>
            </a:r>
            <a:r>
              <a:rPr lang="en-US" sz="2200" dirty="0"/>
              <a:t> musical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Bibliotecas</a:t>
            </a:r>
            <a:r>
              <a:rPr lang="en-US" sz="2200" dirty="0"/>
              <a:t> y </a:t>
            </a:r>
            <a:r>
              <a:rPr lang="en-US" sz="2200" dirty="0" err="1"/>
              <a:t>archivos</a:t>
            </a:r>
            <a:r>
              <a:rPr lang="en-US" sz="2200" dirty="0"/>
              <a:t> musicales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Tecnología</a:t>
            </a:r>
            <a:r>
              <a:rPr lang="en-US" sz="2200" dirty="0"/>
              <a:t> musical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El </a:t>
            </a:r>
            <a:r>
              <a:rPr lang="en-US" sz="2400" dirty="0" err="1"/>
              <a:t>lenguaje</a:t>
            </a:r>
            <a:r>
              <a:rPr lang="en-US" sz="2400" dirty="0"/>
              <a:t> MEI </a:t>
            </a:r>
            <a:r>
              <a:rPr lang="en-US" sz="2400" dirty="0" err="1"/>
              <a:t>responde</a:t>
            </a:r>
            <a:r>
              <a:rPr lang="en-US" sz="2400" dirty="0"/>
              <a:t> a las </a:t>
            </a:r>
            <a:r>
              <a:rPr lang="en-US" sz="2400" dirty="0" err="1"/>
              <a:t>necesidades</a:t>
            </a:r>
            <a:r>
              <a:rPr lang="en-US" sz="2400" dirty="0"/>
              <a:t> de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comunidad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185D-7900-BA54-30A6-3AF49222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1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Music Encoding Initiative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847210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Además</a:t>
            </a:r>
            <a:r>
              <a:rPr lang="en-US" sz="2200" dirty="0"/>
              <a:t> de </a:t>
            </a:r>
            <a:r>
              <a:rPr lang="en-US" sz="2200" dirty="0" err="1"/>
              <a:t>permitir</a:t>
            </a:r>
            <a:r>
              <a:rPr lang="en-US" sz="2200" dirty="0"/>
              <a:t> </a:t>
            </a:r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dirty="0" err="1"/>
              <a:t>notación</a:t>
            </a:r>
            <a:r>
              <a:rPr lang="en-US" sz="2200" dirty="0"/>
              <a:t> </a:t>
            </a:r>
            <a:r>
              <a:rPr lang="en-US" sz="2200" dirty="0" err="1"/>
              <a:t>moderna</a:t>
            </a:r>
            <a:r>
              <a:rPr lang="en-US" sz="2200" dirty="0"/>
              <a:t>, </a:t>
            </a:r>
            <a:r>
              <a:rPr lang="en-US" sz="2200" dirty="0" err="1"/>
              <a:t>permite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 err="1"/>
              <a:t>notación</a:t>
            </a:r>
            <a:r>
              <a:rPr lang="en-US" sz="2200" b="1" dirty="0"/>
              <a:t> de </a:t>
            </a:r>
            <a:r>
              <a:rPr lang="en-US" sz="2200" b="1" dirty="0" err="1"/>
              <a:t>música</a:t>
            </a:r>
            <a:r>
              <a:rPr lang="en-US" sz="2200" b="1" dirty="0"/>
              <a:t> </a:t>
            </a:r>
            <a:r>
              <a:rPr lang="en-US" sz="2200" b="1" dirty="0" err="1"/>
              <a:t>antigua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neumas, mensural, </a:t>
            </a:r>
            <a:r>
              <a:rPr lang="en-US" sz="2200" dirty="0" err="1"/>
              <a:t>tablaturas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/>
              <a:t>metadata</a:t>
            </a:r>
            <a:r>
              <a:rPr lang="en-US" sz="2200" dirty="0"/>
              <a:t> </a:t>
            </a:r>
            <a:r>
              <a:rPr lang="en-US" sz="2200" dirty="0" err="1"/>
              <a:t>detallada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dirty="0" err="1"/>
              <a:t>Establecer</a:t>
            </a:r>
            <a:r>
              <a:rPr lang="en-US" sz="2200" dirty="0"/>
              <a:t> </a:t>
            </a:r>
            <a:r>
              <a:rPr lang="en-US" sz="2200" b="1" dirty="0"/>
              <a:t>enlaces</a:t>
            </a:r>
            <a:r>
              <a:rPr lang="en-US" sz="2200" dirty="0"/>
              <a:t> entre la </a:t>
            </a:r>
            <a:r>
              <a:rPr lang="en-US" sz="2200" dirty="0" err="1"/>
              <a:t>música</a:t>
            </a:r>
            <a:r>
              <a:rPr lang="en-US" sz="2200" dirty="0"/>
              <a:t> </a:t>
            </a:r>
            <a:r>
              <a:rPr lang="en-US" sz="2200" dirty="0" err="1"/>
              <a:t>codificada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y la </a:t>
            </a:r>
            <a:r>
              <a:rPr lang="en-US" sz="2200" b="1" dirty="0"/>
              <a:t>imagen o audio </a:t>
            </a:r>
            <a:r>
              <a:rPr lang="en-US" sz="2200" dirty="0"/>
              <a:t>de la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b="1" dirty="0" err="1"/>
              <a:t>Ediciones</a:t>
            </a:r>
            <a:r>
              <a:rPr lang="en-US" sz="2200" b="1" dirty="0"/>
              <a:t> </a:t>
            </a:r>
            <a:r>
              <a:rPr lang="en-US" sz="2200" b="1" dirty="0" err="1"/>
              <a:t>críticas</a:t>
            </a:r>
            <a:r>
              <a:rPr lang="en-US" sz="2200" b="1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música</a:t>
            </a:r>
            <a:endParaRPr lang="en-US" sz="2200" dirty="0"/>
          </a:p>
          <a:p>
            <a:r>
              <a:rPr lang="en-US" sz="2200" dirty="0" err="1"/>
              <a:t>Proveer</a:t>
            </a:r>
            <a:r>
              <a:rPr lang="en-US" sz="2200" dirty="0"/>
              <a:t> </a:t>
            </a:r>
            <a:r>
              <a:rPr lang="en-US" sz="2200" dirty="0" err="1"/>
              <a:t>información</a:t>
            </a:r>
            <a:r>
              <a:rPr lang="en-US" sz="2200" dirty="0"/>
              <a:t> de </a:t>
            </a:r>
            <a:r>
              <a:rPr lang="en-US" sz="2200" b="1" dirty="0" err="1"/>
              <a:t>análisis</a:t>
            </a:r>
            <a:r>
              <a:rPr lang="en-US" sz="2200" b="1" dirty="0"/>
              <a:t> musical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intervalos</a:t>
            </a:r>
            <a:r>
              <a:rPr lang="en-US" sz="2200" dirty="0"/>
              <a:t> </a:t>
            </a:r>
            <a:r>
              <a:rPr lang="en-US" sz="2200" dirty="0" err="1"/>
              <a:t>melódicos</a:t>
            </a:r>
            <a:r>
              <a:rPr lang="en-US" sz="2200" dirty="0"/>
              <a:t>, </a:t>
            </a:r>
            <a:r>
              <a:rPr lang="en-US" sz="2200" dirty="0" err="1"/>
              <a:t>armonía</a:t>
            </a:r>
            <a:r>
              <a:rPr lang="en-US" sz="2200" dirty="0"/>
              <a:t>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5" t="16183" r="40063" b="-2"/>
          <a:stretch/>
        </p:blipFill>
        <p:spPr>
          <a:xfrm>
            <a:off x="7412736" y="2694462"/>
            <a:ext cx="3941064" cy="3433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24444-4B42-D8F0-8EC6-D9977F7EF8C0}"/>
              </a:ext>
            </a:extLst>
          </p:cNvPr>
          <p:cNvSpPr txBox="1"/>
          <p:nvPr/>
        </p:nvSpPr>
        <p:spPr>
          <a:xfrm>
            <a:off x="5852161" y="6109968"/>
            <a:ext cx="5567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dirty="0"/>
              <a:t>Imagen obtenida en </a:t>
            </a:r>
            <a:r>
              <a:rPr lang="es-ES_tradnl" sz="1400" i="1" dirty="0">
                <a:hlinkClick r:id="rId4"/>
              </a:rPr>
              <a:t>https://simssa.ca/assets/files/napoles-simssaxvii.pdf</a:t>
            </a:r>
            <a:endParaRPr lang="es-ES_tradnl" sz="1400" i="1" dirty="0"/>
          </a:p>
        </p:txBody>
      </p:sp>
    </p:spTree>
    <p:extLst>
      <p:ext uri="{BB962C8B-B14F-4D97-AF65-F5344CB8AC3E}">
        <p14:creationId xmlns:p14="http://schemas.microsoft.com/office/powerpoint/2010/main" val="14088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Music Encoding Initiative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" t="134" r="767" b="16680"/>
          <a:stretch/>
        </p:blipFill>
        <p:spPr>
          <a:xfrm>
            <a:off x="6446520" y="4067301"/>
            <a:ext cx="5098773" cy="213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3B497-966B-0713-ABF8-478F9A52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2517383"/>
            <a:ext cx="5098773" cy="1481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D01BA3-6E75-FE55-404F-91C34E8FDAF1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847210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/>
              <a:t>Además</a:t>
            </a:r>
            <a:r>
              <a:rPr lang="en-US" sz="2200" dirty="0"/>
              <a:t> de </a:t>
            </a:r>
            <a:r>
              <a:rPr lang="en-US" sz="2200" dirty="0" err="1"/>
              <a:t>permitir</a:t>
            </a:r>
            <a:r>
              <a:rPr lang="en-US" sz="2200" dirty="0"/>
              <a:t> </a:t>
            </a:r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dirty="0" err="1"/>
              <a:t>notación</a:t>
            </a:r>
            <a:r>
              <a:rPr lang="en-US" sz="2200" dirty="0"/>
              <a:t> </a:t>
            </a:r>
            <a:r>
              <a:rPr lang="en-US" sz="2200" dirty="0" err="1"/>
              <a:t>moderna</a:t>
            </a:r>
            <a:r>
              <a:rPr lang="en-US" sz="2200" dirty="0"/>
              <a:t>, </a:t>
            </a:r>
            <a:r>
              <a:rPr lang="en-US" sz="2200" dirty="0" err="1"/>
              <a:t>permite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 err="1"/>
              <a:t>notación</a:t>
            </a:r>
            <a:r>
              <a:rPr lang="en-US" sz="2200" b="1" dirty="0"/>
              <a:t> de </a:t>
            </a:r>
            <a:r>
              <a:rPr lang="en-US" sz="2200" b="1" dirty="0" err="1"/>
              <a:t>música</a:t>
            </a:r>
            <a:r>
              <a:rPr lang="en-US" sz="2200" b="1" dirty="0"/>
              <a:t> </a:t>
            </a:r>
            <a:r>
              <a:rPr lang="en-US" sz="2200" b="1" dirty="0" err="1"/>
              <a:t>antigua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neumas, mensural, </a:t>
            </a:r>
            <a:r>
              <a:rPr lang="en-US" sz="2200" dirty="0" err="1"/>
              <a:t>tablaturas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/>
              <a:t>metadata</a:t>
            </a:r>
            <a:r>
              <a:rPr lang="en-US" sz="2200" dirty="0"/>
              <a:t> </a:t>
            </a:r>
            <a:r>
              <a:rPr lang="en-US" sz="2200" dirty="0" err="1"/>
              <a:t>detallada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dirty="0" err="1"/>
              <a:t>Establecer</a:t>
            </a:r>
            <a:r>
              <a:rPr lang="en-US" sz="2200" dirty="0"/>
              <a:t> </a:t>
            </a:r>
            <a:r>
              <a:rPr lang="en-US" sz="2200" b="1" dirty="0"/>
              <a:t>enlaces</a:t>
            </a:r>
            <a:r>
              <a:rPr lang="en-US" sz="2200" dirty="0"/>
              <a:t> entre la </a:t>
            </a:r>
            <a:r>
              <a:rPr lang="en-US" sz="2200" dirty="0" err="1"/>
              <a:t>música</a:t>
            </a:r>
            <a:r>
              <a:rPr lang="en-US" sz="2200" dirty="0"/>
              <a:t> </a:t>
            </a:r>
            <a:r>
              <a:rPr lang="en-US" sz="2200" dirty="0" err="1"/>
              <a:t>codificada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y la </a:t>
            </a:r>
            <a:r>
              <a:rPr lang="en-US" sz="2200" b="1" dirty="0"/>
              <a:t>imagen o audio </a:t>
            </a:r>
            <a:r>
              <a:rPr lang="en-US" sz="2200" dirty="0"/>
              <a:t>de la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b="1" dirty="0" err="1"/>
              <a:t>Ediciones</a:t>
            </a:r>
            <a:r>
              <a:rPr lang="en-US" sz="2200" b="1" dirty="0"/>
              <a:t> </a:t>
            </a:r>
            <a:r>
              <a:rPr lang="en-US" sz="2200" b="1" dirty="0" err="1"/>
              <a:t>críticas</a:t>
            </a:r>
            <a:r>
              <a:rPr lang="en-US" sz="2200" b="1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música</a:t>
            </a:r>
            <a:endParaRPr lang="en-US" sz="2200" dirty="0"/>
          </a:p>
          <a:p>
            <a:r>
              <a:rPr lang="en-US" sz="2200" dirty="0" err="1"/>
              <a:t>Proveer</a:t>
            </a:r>
            <a:r>
              <a:rPr lang="en-US" sz="2200" dirty="0"/>
              <a:t> </a:t>
            </a:r>
            <a:r>
              <a:rPr lang="en-US" sz="2200" dirty="0" err="1"/>
              <a:t>información</a:t>
            </a:r>
            <a:r>
              <a:rPr lang="en-US" sz="2200" dirty="0"/>
              <a:t> de </a:t>
            </a:r>
            <a:r>
              <a:rPr lang="en-US" sz="2200" b="1" dirty="0" err="1"/>
              <a:t>análisis</a:t>
            </a:r>
            <a:r>
              <a:rPr lang="en-US" sz="2200" b="1" dirty="0"/>
              <a:t> musical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intervalos</a:t>
            </a:r>
            <a:r>
              <a:rPr lang="en-US" sz="2200" dirty="0"/>
              <a:t> </a:t>
            </a:r>
            <a:r>
              <a:rPr lang="en-US" sz="2200" dirty="0" err="1"/>
              <a:t>melódicos</a:t>
            </a:r>
            <a:r>
              <a:rPr lang="en-US" sz="2200" dirty="0"/>
              <a:t>, </a:t>
            </a:r>
            <a:r>
              <a:rPr lang="en-US" sz="2200" dirty="0" err="1"/>
              <a:t>armonía</a:t>
            </a:r>
            <a:r>
              <a:rPr lang="en-US" sz="2200" dirty="0"/>
              <a:t>, etc.)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46D1B-0F56-8C6A-28CD-73148AAE8135}"/>
              </a:ext>
            </a:extLst>
          </p:cNvPr>
          <p:cNvSpPr txBox="1"/>
          <p:nvPr/>
        </p:nvSpPr>
        <p:spPr>
          <a:xfrm>
            <a:off x="5600700" y="6178548"/>
            <a:ext cx="5956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dirty="0"/>
              <a:t>Imágenes obtenidas en </a:t>
            </a:r>
            <a:r>
              <a:rPr lang="es-ES_tradnl" sz="1400" i="1" dirty="0">
                <a:hlinkClick r:id="rId5"/>
              </a:rPr>
              <a:t>https://simssa.ca/assets/files/napoles-simssaxvii.pdf</a:t>
            </a:r>
            <a:endParaRPr lang="es-ES_tradnl" sz="1400" i="1" dirty="0"/>
          </a:p>
        </p:txBody>
      </p:sp>
    </p:spTree>
    <p:extLst>
      <p:ext uri="{BB962C8B-B14F-4D97-AF65-F5344CB8AC3E}">
        <p14:creationId xmlns:p14="http://schemas.microsoft.com/office/powerpoint/2010/main" val="4749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566671"/>
            <a:ext cx="10560676" cy="5756856"/>
          </a:xfrm>
        </p:spPr>
        <p:txBody>
          <a:bodyPr anchor="ctr">
            <a:noAutofit/>
          </a:bodyPr>
          <a:lstStyle/>
          <a:p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este</a:t>
            </a:r>
            <a:r>
              <a:rPr lang="en-US" sz="3600" b="1" dirty="0"/>
              <a:t> tutorial </a:t>
            </a:r>
            <a:br>
              <a:rPr lang="en-US" sz="3600" b="1" dirty="0"/>
            </a:br>
            <a:r>
              <a:rPr lang="en-US" sz="3600" b="1" dirty="0" err="1"/>
              <a:t>cubriremos</a:t>
            </a:r>
            <a:r>
              <a:rPr lang="en-US" sz="3600" b="1" dirty="0"/>
              <a:t>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aspectos</a:t>
            </a:r>
            <a:r>
              <a:rPr lang="en-US" sz="3600" b="1" dirty="0"/>
              <a:t> </a:t>
            </a:r>
            <a:r>
              <a:rPr lang="en-US" sz="3600" b="1" dirty="0" err="1"/>
              <a:t>básicos</a:t>
            </a:r>
            <a:r>
              <a:rPr lang="en-US" sz="3600" b="1" dirty="0"/>
              <a:t> de MEI </a:t>
            </a:r>
            <a:br>
              <a:rPr lang="en-US" sz="3600" b="1" dirty="0"/>
            </a:br>
            <a:r>
              <a:rPr lang="en-US" sz="3600" b="1" dirty="0"/>
              <a:t>y </a:t>
            </a:r>
            <a:r>
              <a:rPr lang="en-US" sz="3600" b="1" dirty="0" err="1"/>
              <a:t>codificaremos</a:t>
            </a:r>
            <a:r>
              <a:rPr lang="en-US" sz="3600" b="1" dirty="0"/>
              <a:t> </a:t>
            </a:r>
            <a:r>
              <a:rPr lang="en-US" sz="3600" b="1" dirty="0" err="1"/>
              <a:t>nuestro</a:t>
            </a:r>
            <a:r>
              <a:rPr lang="en-US" sz="3600" b="1" dirty="0"/>
              <a:t> primer </a:t>
            </a:r>
            <a:r>
              <a:rPr lang="en-US" sz="3600" b="1" dirty="0" err="1"/>
              <a:t>archivo</a:t>
            </a:r>
            <a:r>
              <a:rPr lang="en-US" sz="3600" b="1" dirty="0"/>
              <a:t> MEI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____________________________________________</a:t>
            </a:r>
            <a:br>
              <a:rPr lang="en-US" sz="36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sz="1800" dirty="0"/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Más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adelante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pueden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usar las </a:t>
            </a:r>
            <a:r>
              <a:rPr lang="en-US" sz="3600" i="1" dirty="0">
                <a:solidFill>
                  <a:schemeClr val="accent6"/>
                </a:solidFill>
              </a:rPr>
              <a:t>Directrices de MEI </a:t>
            </a:r>
            <a:br>
              <a:rPr lang="en-US" sz="36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y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los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6"/>
                </a:solidFill>
              </a:rPr>
              <a:t>tutoriales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provistos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la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página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web para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continuar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aprendiendo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lenguaje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sz="3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y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usarlo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para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codificar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aspectos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interés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o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área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estudio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notación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antigua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, metadata,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7183A-92BA-5E07-FF38-141633A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859665"/>
            <a:ext cx="10560676" cy="5138670"/>
          </a:xfrm>
        </p:spPr>
        <p:txBody>
          <a:bodyPr anchor="ctr">
            <a:noAutofit/>
          </a:bodyPr>
          <a:lstStyle/>
          <a:p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este</a:t>
            </a:r>
            <a:r>
              <a:rPr lang="en-US" sz="3600" b="1" dirty="0"/>
              <a:t> tutorial </a:t>
            </a:r>
            <a:br>
              <a:rPr lang="en-US" sz="3600" b="1" dirty="0"/>
            </a:br>
            <a:r>
              <a:rPr lang="en-US" sz="3600" b="1" dirty="0" err="1"/>
              <a:t>cubriremos</a:t>
            </a:r>
            <a:r>
              <a:rPr lang="en-US" sz="3600" b="1" dirty="0"/>
              <a:t>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aspectos</a:t>
            </a:r>
            <a:r>
              <a:rPr lang="en-US" sz="3600" b="1" dirty="0"/>
              <a:t> </a:t>
            </a:r>
            <a:r>
              <a:rPr lang="en-US" sz="3600" b="1" dirty="0" err="1"/>
              <a:t>básicos</a:t>
            </a:r>
            <a:r>
              <a:rPr lang="en-US" sz="3600" b="1" dirty="0"/>
              <a:t> de MEI </a:t>
            </a:r>
            <a:br>
              <a:rPr lang="en-US" sz="3600" b="1" dirty="0"/>
            </a:br>
            <a:r>
              <a:rPr lang="en-US" sz="3600" b="1" dirty="0"/>
              <a:t>y </a:t>
            </a:r>
            <a:r>
              <a:rPr lang="en-US" sz="3600" b="1" dirty="0" err="1"/>
              <a:t>codificaremos</a:t>
            </a:r>
            <a:r>
              <a:rPr lang="en-US" sz="3600" b="1" dirty="0"/>
              <a:t> </a:t>
            </a:r>
            <a:r>
              <a:rPr lang="en-US" sz="3600" b="1" dirty="0" err="1"/>
              <a:t>nuestro</a:t>
            </a:r>
            <a:r>
              <a:rPr lang="en-US" sz="3600" b="1" dirty="0"/>
              <a:t> primer </a:t>
            </a:r>
            <a:r>
              <a:rPr lang="en-US" sz="3600" b="1" dirty="0" err="1"/>
              <a:t>archivo</a:t>
            </a:r>
            <a:r>
              <a:rPr lang="en-US" sz="3600" b="1" dirty="0"/>
              <a:t> MEI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2800" dirty="0"/>
              <a:t>Sitio web de MEI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https://music-encoding.org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Tutoriales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español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https://music-encoding.org/resources/tutorials-ES.html</a:t>
            </a:r>
            <a:br>
              <a:rPr lang="en-US" sz="2800" dirty="0"/>
            </a:br>
            <a:r>
              <a:rPr lang="en-US" sz="2000" dirty="0"/>
              <a:t>(</a:t>
            </a:r>
            <a:r>
              <a:rPr lang="en-US" sz="2000" dirty="0" err="1"/>
              <a:t>Traducidos</a:t>
            </a:r>
            <a:r>
              <a:rPr lang="en-US" sz="2000" dirty="0"/>
              <a:t> del </a:t>
            </a:r>
            <a:r>
              <a:rPr lang="en-US" sz="2000" dirty="0" err="1"/>
              <a:t>inglés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Alba </a:t>
            </a:r>
            <a:r>
              <a:rPr lang="en-US" sz="2000" dirty="0" err="1"/>
              <a:t>Bedmar</a:t>
            </a:r>
            <a:r>
              <a:rPr lang="en-US" sz="2000" dirty="0"/>
              <a:t> </a:t>
            </a:r>
            <a:r>
              <a:rPr lang="en-US" sz="2000" dirty="0" err="1"/>
              <a:t>Osma</a:t>
            </a:r>
            <a:r>
              <a:rPr lang="en-US" sz="2000" dirty="0"/>
              <a:t> y </a:t>
            </a:r>
            <a:r>
              <a:rPr lang="en-US" sz="2000" dirty="0" err="1"/>
              <a:t>actualizados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David </a:t>
            </a:r>
            <a:r>
              <a:rPr lang="en-US" sz="2000" dirty="0" err="1"/>
              <a:t>Rizo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Universidad de Alicante)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390EA-C344-8126-9989-B278735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Calibri"/>
              <a:buNone/>
            </a:pPr>
            <a:r>
              <a:rPr lang="en-CA" sz="5400" dirty="0" err="1">
                <a:solidFill>
                  <a:schemeClr val="accent6"/>
                </a:solidFill>
              </a:rPr>
              <a:t>Estructura</a:t>
            </a:r>
            <a:r>
              <a:rPr lang="en-CA" sz="5400" dirty="0">
                <a:solidFill>
                  <a:schemeClr val="accent6"/>
                </a:solidFill>
              </a:rPr>
              <a:t> </a:t>
            </a:r>
            <a:r>
              <a:rPr lang="en-CA" sz="5400" dirty="0" err="1">
                <a:solidFill>
                  <a:schemeClr val="accent6"/>
                </a:solidFill>
              </a:rPr>
              <a:t>básica</a:t>
            </a:r>
            <a:r>
              <a:rPr lang="en-CA" sz="5400" dirty="0">
                <a:solidFill>
                  <a:schemeClr val="accent6"/>
                </a:solidFill>
              </a:rPr>
              <a:t> de un </a:t>
            </a:r>
            <a:r>
              <a:rPr lang="en-CA" sz="5400" dirty="0" err="1">
                <a:solidFill>
                  <a:schemeClr val="accent6"/>
                </a:solidFill>
              </a:rPr>
              <a:t>archivo</a:t>
            </a:r>
            <a:r>
              <a:rPr lang="en-CA" sz="5400" dirty="0">
                <a:solidFill>
                  <a:schemeClr val="accent6"/>
                </a:solidFill>
              </a:rPr>
              <a:t> MEI</a:t>
            </a:r>
            <a:endParaRPr sz="5400" dirty="0"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dirty="0" err="1"/>
              <a:t>Estructura</a:t>
            </a:r>
            <a:r>
              <a:rPr lang="en-CA" dirty="0"/>
              <a:t> </a:t>
            </a:r>
            <a:r>
              <a:rPr lang="en-CA" dirty="0" err="1"/>
              <a:t>básica</a:t>
            </a:r>
            <a:r>
              <a:rPr lang="en-CA" dirty="0"/>
              <a:t> de un </a:t>
            </a:r>
            <a:r>
              <a:rPr lang="en-CA" dirty="0" err="1"/>
              <a:t>archivo</a:t>
            </a:r>
            <a:r>
              <a:rPr lang="en-CA" dirty="0"/>
              <a:t> MEI</a:t>
            </a:r>
            <a:endParaRPr dirty="0"/>
          </a:p>
        </p:txBody>
      </p:sp>
      <p:pic>
        <p:nvPicPr>
          <p:cNvPr id="291" name="Google Shape;291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19"/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293" name="Google Shape;293;p19"/>
            <p:cNvCxnSpPr/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94" name="Google Shape;294;p19"/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n-CA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19"/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296" name="Google Shape;296;p19"/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n-CA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19"/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98" name="Google Shape;2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299" name="Google Shape;299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dirty="0" err="1"/>
              <a:t>Estructura</a:t>
            </a:r>
            <a:r>
              <a:rPr lang="en-CA" dirty="0"/>
              <a:t> </a:t>
            </a:r>
            <a:r>
              <a:rPr lang="en-CA" dirty="0" err="1"/>
              <a:t>básica</a:t>
            </a:r>
            <a:r>
              <a:rPr lang="en-CA" dirty="0"/>
              <a:t> de un </a:t>
            </a:r>
            <a:r>
              <a:rPr lang="en-CA" dirty="0" err="1"/>
              <a:t>archivo</a:t>
            </a:r>
            <a:r>
              <a:rPr lang="en-CA" dirty="0"/>
              <a:t> MEI</a:t>
            </a:r>
            <a:endParaRPr dirty="0"/>
          </a:p>
        </p:txBody>
      </p:sp>
      <p:pic>
        <p:nvPicPr>
          <p:cNvPr id="306" name="Google Shape;30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0"/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308" name="Google Shape;308;p20"/>
            <p:cNvCxnSpPr/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09" name="Google Shape;309;p20"/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n-CA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dirty="0" err="1"/>
              <a:t>Elementos</a:t>
            </a:r>
            <a:r>
              <a:rPr lang="en-CA" dirty="0"/>
              <a:t> </a:t>
            </a:r>
            <a:r>
              <a:rPr lang="en-CA" dirty="0" err="1"/>
              <a:t>básicos</a:t>
            </a:r>
            <a:r>
              <a:rPr lang="en-CA" dirty="0"/>
              <a:t> de </a:t>
            </a:r>
            <a:r>
              <a:rPr lang="en-CA" b="1" dirty="0"/>
              <a:t>&lt;</a:t>
            </a:r>
            <a:r>
              <a:rPr lang="en-CA" b="1" dirty="0" err="1"/>
              <a:t>meiHead</a:t>
            </a:r>
            <a:r>
              <a:rPr lang="en-CA" b="1" dirty="0"/>
              <a:t>&gt;</a:t>
            </a:r>
            <a:endParaRPr dirty="0"/>
          </a:p>
        </p:txBody>
      </p:sp>
      <p:pic>
        <p:nvPicPr>
          <p:cNvPr id="318" name="Google Shape;318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6309" y="1533525"/>
            <a:ext cx="5780088" cy="4075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1"/>
          <p:cNvGrpSpPr/>
          <p:nvPr/>
        </p:nvGrpSpPr>
        <p:grpSpPr>
          <a:xfrm>
            <a:off x="6984729" y="1300164"/>
            <a:ext cx="4041546" cy="4564608"/>
            <a:chOff x="7194932" y="1300164"/>
            <a:chExt cx="4041546" cy="4564608"/>
          </a:xfrm>
        </p:grpSpPr>
        <p:sp>
          <p:nvSpPr>
            <p:cNvPr id="320" name="Google Shape;320;p21"/>
            <p:cNvSpPr/>
            <p:nvPr/>
          </p:nvSpPr>
          <p:spPr>
            <a:xfrm>
              <a:off x="7194932" y="1300164"/>
              <a:ext cx="676715" cy="4564608"/>
            </a:xfrm>
            <a:prstGeom prst="rightBrace">
              <a:avLst>
                <a:gd name="adj1" fmla="val 33736"/>
                <a:gd name="adj2" fmla="val 50241"/>
              </a:avLst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1"/>
            <p:cNvSpPr txBox="1"/>
            <p:nvPr/>
          </p:nvSpPr>
          <p:spPr>
            <a:xfrm>
              <a:off x="7871647" y="1969607"/>
              <a:ext cx="3364831" cy="3231614"/>
            </a:xfrm>
            <a:prstGeom prst="rect">
              <a:avLst/>
            </a:prstGeom>
            <a:noFill/>
            <a:ln w="9525" cap="flat" cmpd="sng">
              <a:solidFill>
                <a:srgbClr val="D0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TUTORIALES</a:t>
              </a:r>
              <a:endParaRPr kumimoji="0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https://music-encoding.org/</a:t>
              </a:r>
              <a:br>
                <a:rPr kumimoji="0" lang="en-CA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</a:br>
              <a:r>
                <a:rPr kumimoji="0" lang="en-CA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  <a:t>resources/tutorials-ES.html</a:t>
              </a:r>
              <a:endParaRPr kumimoji="0" lang="en-CA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endPara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PRINCIPIANTES: </a:t>
              </a:r>
              <a:r>
                <a:rPr kumimoji="0" lang="en-CA" sz="2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Fundamentos</a:t>
              </a:r>
              <a:r>
                <a:rPr kumimoji="0" lang="en-CA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de XML y </a:t>
              </a:r>
              <a:r>
                <a:rPr lang="en-CA" sz="2200" b="1" kern="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estructura</a:t>
              </a:r>
              <a:r>
                <a:rPr lang="en-CA" sz="2200" b="1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minima de </a:t>
              </a:r>
              <a:r>
                <a:rPr kumimoji="0" lang="en-CA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MEI</a:t>
              </a:r>
              <a:endParaRPr kumimoji="0" lang="en-CA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Estructura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externa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básica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de un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documento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MEI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válido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1"/>
          <p:cNvSpPr/>
          <p:nvPr/>
        </p:nvSpPr>
        <p:spPr>
          <a:xfrm>
            <a:off x="1881356" y="1996966"/>
            <a:ext cx="4824248" cy="27432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24" name="Google Shape;32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>
          <a:extLst>
            <a:ext uri="{FF2B5EF4-FFF2-40B4-BE49-F238E27FC236}">
              <a16:creationId xmlns:a16="http://schemas.microsoft.com/office/drawing/2014/main" id="{E2DDC22E-730D-F846-AA0F-34B67340C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>
            <a:extLst>
              <a:ext uri="{FF2B5EF4-FFF2-40B4-BE49-F238E27FC236}">
                <a16:creationId xmlns:a16="http://schemas.microsoft.com/office/drawing/2014/main" id="{FFAA1149-8561-4D48-29E2-B59555B621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dirty="0" err="1"/>
              <a:t>Estructura</a:t>
            </a:r>
            <a:r>
              <a:rPr lang="en-CA" dirty="0"/>
              <a:t> </a:t>
            </a:r>
            <a:r>
              <a:rPr lang="en-CA" dirty="0" err="1"/>
              <a:t>básica</a:t>
            </a:r>
            <a:r>
              <a:rPr lang="en-CA" dirty="0"/>
              <a:t> de un </a:t>
            </a:r>
            <a:r>
              <a:rPr lang="en-CA" dirty="0" err="1"/>
              <a:t>archivo</a:t>
            </a:r>
            <a:r>
              <a:rPr lang="en-CA" dirty="0"/>
              <a:t> MEI</a:t>
            </a:r>
            <a:endParaRPr dirty="0"/>
          </a:p>
        </p:txBody>
      </p:sp>
      <p:pic>
        <p:nvPicPr>
          <p:cNvPr id="331" name="Google Shape;331;p22">
            <a:extLst>
              <a:ext uri="{FF2B5EF4-FFF2-40B4-BE49-F238E27FC236}">
                <a16:creationId xmlns:a16="http://schemas.microsoft.com/office/drawing/2014/main" id="{A55AF63D-FD0E-F35E-B774-4A53403A33FE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2">
            <a:extLst>
              <a:ext uri="{FF2B5EF4-FFF2-40B4-BE49-F238E27FC236}">
                <a16:creationId xmlns:a16="http://schemas.microsoft.com/office/drawing/2014/main" id="{C9CCFA12-331B-73E7-16CD-D38BA2BF45AE}"/>
              </a:ext>
            </a:extLst>
          </p:cNvPr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333" name="Google Shape;333;p22">
              <a:extLst>
                <a:ext uri="{FF2B5EF4-FFF2-40B4-BE49-F238E27FC236}">
                  <a16:creationId xmlns:a16="http://schemas.microsoft.com/office/drawing/2014/main" id="{29491D57-CBD6-FF45-E36C-D06D4BC0E608}"/>
                </a:ext>
              </a:extLst>
            </p:cNvPr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n-CA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2">
              <a:extLst>
                <a:ext uri="{FF2B5EF4-FFF2-40B4-BE49-F238E27FC236}">
                  <a16:creationId xmlns:a16="http://schemas.microsoft.com/office/drawing/2014/main" id="{5F37754C-E546-4DB5-CB42-528B6E6C4386}"/>
                </a:ext>
              </a:extLst>
            </p:cNvPr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35" name="Google Shape;335;p22">
            <a:extLst>
              <a:ext uri="{FF2B5EF4-FFF2-40B4-BE49-F238E27FC236}">
                <a16:creationId xmlns:a16="http://schemas.microsoft.com/office/drawing/2014/main" id="{C0CC0645-DCA9-39EF-9360-CF0BA24305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36" name="Google Shape;336;p22">
            <a:extLst>
              <a:ext uri="{FF2B5EF4-FFF2-40B4-BE49-F238E27FC236}">
                <a16:creationId xmlns:a16="http://schemas.microsoft.com/office/drawing/2014/main" id="{CEFA42D3-B06A-6D80-E049-469E2C9F9E23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84" y="1380331"/>
            <a:ext cx="10771031" cy="409733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Antes de </a:t>
            </a:r>
            <a:r>
              <a:rPr lang="en-US" dirty="0" err="1"/>
              <a:t>hablar</a:t>
            </a:r>
            <a:r>
              <a:rPr lang="en-US" dirty="0"/>
              <a:t> de MEI, </a:t>
            </a:r>
            <a:br>
              <a:rPr lang="en-US" dirty="0"/>
            </a:br>
            <a:r>
              <a:rPr lang="en-US" dirty="0" err="1"/>
              <a:t>hablemos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de </a:t>
            </a:r>
            <a:r>
              <a:rPr lang="en-US" dirty="0" err="1"/>
              <a:t>música</a:t>
            </a:r>
            <a:r>
              <a:rPr lang="en-US" dirty="0"/>
              <a:t>:</a:t>
            </a:r>
            <a:br>
              <a:rPr lang="en-US" dirty="0"/>
            </a:br>
            <a:br>
              <a:rPr lang="en-US" sz="1600" dirty="0"/>
            </a:br>
            <a:r>
              <a:rPr lang="en-US" b="1" dirty="0">
                <a:highlight>
                  <a:srgbClr val="00FF00"/>
                </a:highlight>
              </a:rPr>
              <a:t>Un </a:t>
            </a:r>
            <a:r>
              <a:rPr lang="en-US" b="1" dirty="0" err="1">
                <a:highlight>
                  <a:srgbClr val="00FF00"/>
                </a:highlight>
              </a:rPr>
              <a:t>ejemplo</a:t>
            </a:r>
            <a:r>
              <a:rPr lang="en-US" b="1" dirty="0">
                <a:highlight>
                  <a:srgbClr val="00FF00"/>
                </a:highlight>
              </a:rPr>
              <a:t> de </a:t>
            </a:r>
            <a:r>
              <a:rPr lang="en-US" b="1" dirty="0" err="1">
                <a:highlight>
                  <a:srgbClr val="00FF00"/>
                </a:highlight>
              </a:rPr>
              <a:t>codificación</a:t>
            </a:r>
            <a:r>
              <a:rPr lang="en-US" b="1" dirty="0">
                <a:highlight>
                  <a:srgbClr val="00FF00"/>
                </a:highlight>
              </a:rPr>
              <a:t> de </a:t>
            </a:r>
            <a:r>
              <a:rPr lang="en-US" b="1" dirty="0" err="1">
                <a:highlight>
                  <a:srgbClr val="00FF00"/>
                </a:highlight>
              </a:rPr>
              <a:t>música</a:t>
            </a:r>
            <a:endParaRPr lang="en-US" b="1" dirty="0">
              <a:highlight>
                <a:srgbClr val="00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E2FF2-6AE1-7E8E-025C-62ECBC80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dirty="0" err="1"/>
              <a:t>Estructura</a:t>
            </a:r>
            <a:r>
              <a:rPr lang="en-CA" dirty="0"/>
              <a:t> </a:t>
            </a:r>
            <a:r>
              <a:rPr lang="en-CA" dirty="0" err="1"/>
              <a:t>básica</a:t>
            </a:r>
            <a:r>
              <a:rPr lang="en-CA" dirty="0"/>
              <a:t> de un </a:t>
            </a:r>
            <a:r>
              <a:rPr lang="en-CA" dirty="0" err="1"/>
              <a:t>archivo</a:t>
            </a:r>
            <a:r>
              <a:rPr lang="en-CA" dirty="0"/>
              <a:t> MEI</a:t>
            </a:r>
            <a:endParaRPr dirty="0"/>
          </a:p>
        </p:txBody>
      </p:sp>
      <p:pic>
        <p:nvPicPr>
          <p:cNvPr id="331" name="Google Shape;33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2"/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333" name="Google Shape;333;p22"/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n-CA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2"/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35" name="Google Shape;3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36" name="Google Shape;33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1;p21">
            <a:extLst>
              <a:ext uri="{FF2B5EF4-FFF2-40B4-BE49-F238E27FC236}">
                <a16:creationId xmlns:a16="http://schemas.microsoft.com/office/drawing/2014/main" id="{7D8AEB85-D8B7-CD00-EC8B-243CE6E248E0}"/>
              </a:ext>
            </a:extLst>
          </p:cNvPr>
          <p:cNvSpPr txBox="1"/>
          <p:nvPr/>
        </p:nvSpPr>
        <p:spPr>
          <a:xfrm>
            <a:off x="5659695" y="3919597"/>
            <a:ext cx="5063596" cy="2246729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TUTORIALES</a:t>
            </a:r>
            <a:endParaRPr kumimoji="0" sz="2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https://music-encoding.org/</a:t>
            </a:r>
            <a:br>
              <a:rPr kumimoji="0" lang="en-CA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</a:br>
            <a:r>
              <a:rPr kumimoji="0" lang="en-CA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resources/tutorials-ES.html</a:t>
            </a:r>
            <a:endParaRPr kumimoji="0" lang="en-CA" sz="2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n-CA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PRINCIPIANTES: </a:t>
            </a:r>
            <a:r>
              <a:rPr kumimoji="0" lang="en-CA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Iniciación</a:t>
            </a:r>
            <a:r>
              <a:rPr kumimoji="0" lang="en-CA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CA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rápida</a:t>
            </a:r>
            <a:endParaRPr kumimoji="0" lang="en-CA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Breve tutorial para </a:t>
            </a:r>
            <a:r>
              <a: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empezar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codificar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notas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D80C-73CA-F2C6-B803-46B2FBD3C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2FC2-6633-65F3-A200-800A87AE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002" y="559468"/>
            <a:ext cx="9903995" cy="573906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800" dirty="0"/>
              <a:t>¿Pero </a:t>
            </a:r>
            <a:r>
              <a:rPr lang="en-US" sz="4800" dirty="0" err="1"/>
              <a:t>cómo</a:t>
            </a:r>
            <a:r>
              <a:rPr lang="en-US" sz="4800" dirty="0"/>
              <a:t> </a:t>
            </a:r>
            <a:r>
              <a:rPr lang="en-US" sz="4800" dirty="0" err="1"/>
              <a:t>llego</a:t>
            </a:r>
            <a:r>
              <a:rPr lang="en-US" sz="4800" dirty="0"/>
              <a:t> del </a:t>
            </a:r>
            <a:r>
              <a:rPr lang="en-US" sz="4800" dirty="0" err="1"/>
              <a:t>elemento</a:t>
            </a:r>
            <a:r>
              <a:rPr lang="en-US" sz="4800" dirty="0"/>
              <a:t> &lt;music&gt; a </a:t>
            </a:r>
            <a:r>
              <a:rPr lang="en-US" sz="4800" dirty="0" err="1"/>
              <a:t>codificar</a:t>
            </a:r>
            <a:r>
              <a:rPr lang="en-US" sz="4800" dirty="0"/>
              <a:t> las </a:t>
            </a:r>
            <a:r>
              <a:rPr lang="en-US" sz="4800" dirty="0" err="1"/>
              <a:t>notas</a:t>
            </a:r>
            <a:r>
              <a:rPr lang="en-US" sz="4800" dirty="0"/>
              <a:t>?</a:t>
            </a:r>
            <a:br>
              <a:rPr lang="en-US" sz="4800" dirty="0"/>
            </a:br>
            <a:br>
              <a:rPr lang="en-US" sz="1800" dirty="0"/>
            </a:br>
            <a:r>
              <a:rPr lang="en-US" sz="4800" dirty="0"/>
              <a:t>¿</a:t>
            </a:r>
            <a:r>
              <a:rPr lang="en-US" sz="4800" dirty="0" err="1"/>
              <a:t>Dónde</a:t>
            </a:r>
            <a:r>
              <a:rPr lang="en-US" sz="4800" dirty="0"/>
              <a:t> </a:t>
            </a:r>
            <a:r>
              <a:rPr lang="en-US" sz="4800" dirty="0" err="1"/>
              <a:t>establecimos</a:t>
            </a:r>
            <a:r>
              <a:rPr lang="en-US" sz="4800" dirty="0"/>
              <a:t> la clave de sol del </a:t>
            </a:r>
            <a:r>
              <a:rPr lang="en-US" sz="4800" dirty="0" err="1"/>
              <a:t>pentagrama</a:t>
            </a:r>
            <a:r>
              <a:rPr lang="en-US" sz="4800" dirty="0"/>
              <a:t> que </a:t>
            </a:r>
            <a:r>
              <a:rPr lang="en-US" sz="4800" dirty="0" err="1"/>
              <a:t>aparece</a:t>
            </a:r>
            <a:r>
              <a:rPr lang="en-US" sz="4800" dirty="0"/>
              <a:t> </a:t>
            </a:r>
            <a:r>
              <a:rPr lang="en-US" sz="4800" dirty="0" err="1"/>
              <a:t>en</a:t>
            </a:r>
            <a:r>
              <a:rPr lang="en-US" sz="4800" dirty="0"/>
              <a:t> </a:t>
            </a:r>
            <a:r>
              <a:rPr lang="en-US" sz="4800" dirty="0" err="1"/>
              <a:t>el</a:t>
            </a:r>
            <a:r>
              <a:rPr lang="en-US" sz="4800" dirty="0"/>
              <a:t> tutorial?</a:t>
            </a:r>
            <a:br>
              <a:rPr lang="en-US" sz="4800" dirty="0"/>
            </a:br>
            <a:br>
              <a:rPr lang="en-US" sz="1800" dirty="0"/>
            </a:br>
            <a:r>
              <a:rPr lang="en-US" sz="4800" dirty="0"/>
              <a:t>¿</a:t>
            </a:r>
            <a:r>
              <a:rPr lang="en-US" sz="4800" dirty="0" err="1"/>
              <a:t>Cuál</a:t>
            </a:r>
            <a:r>
              <a:rPr lang="en-US" sz="4800" dirty="0"/>
              <a:t> es la </a:t>
            </a:r>
            <a:r>
              <a:rPr lang="en-US" sz="4800" dirty="0" err="1"/>
              <a:t>estructura</a:t>
            </a:r>
            <a:r>
              <a:rPr lang="en-US" sz="4800" dirty="0"/>
              <a:t> interna del </a:t>
            </a:r>
            <a:r>
              <a:rPr lang="en-US" sz="4800" dirty="0" err="1"/>
              <a:t>elemento</a:t>
            </a:r>
            <a:r>
              <a:rPr lang="en-US" sz="4800" dirty="0"/>
              <a:t> &lt;music&gt;?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FAFA3-9355-83EA-CB8C-FA7057CD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3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n-CA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</a:t>
            </a: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CA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básicos</a:t>
            </a: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de </a:t>
            </a:r>
            <a:r>
              <a:rPr kumimoji="0" lang="en-CA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23"/>
          <p:cNvGrpSpPr/>
          <p:nvPr/>
        </p:nvGrpSpPr>
        <p:grpSpPr>
          <a:xfrm>
            <a:off x="6960496" y="1682421"/>
            <a:ext cx="3206895" cy="2085654"/>
            <a:chOff x="5772827" y="808007"/>
            <a:chExt cx="3206895" cy="2085654"/>
          </a:xfrm>
        </p:grpSpPr>
        <p:cxnSp>
          <p:nvCxnSpPr>
            <p:cNvPr id="346" name="Google Shape;346;p23"/>
            <p:cNvCxnSpPr>
              <a:cxnSpLocks/>
              <a:stCxn id="347" idx="3"/>
              <a:endCxn id="348" idx="1"/>
            </p:cNvCxnSpPr>
            <p:nvPr/>
          </p:nvCxnSpPr>
          <p:spPr>
            <a:xfrm flipV="1">
              <a:off x="5772827" y="1161930"/>
              <a:ext cx="938896" cy="1731731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8" name="Google Shape;348;p23"/>
            <p:cNvSpPr txBox="1"/>
            <p:nvPr/>
          </p:nvSpPr>
          <p:spPr>
            <a:xfrm>
              <a:off x="6711723" y="808007"/>
              <a:ext cx="2267999" cy="707846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“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r>
                <a:rPr lang="en-CA" sz="20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”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pero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respecto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a las voces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23"/>
          <p:cNvGrpSpPr/>
          <p:nvPr/>
        </p:nvGrpSpPr>
        <p:grpSpPr>
          <a:xfrm>
            <a:off x="6960496" y="4101404"/>
            <a:ext cx="3229150" cy="1715018"/>
            <a:chOff x="5258714" y="3455793"/>
            <a:chExt cx="4923235" cy="3355545"/>
          </a:xfrm>
        </p:grpSpPr>
        <p:sp>
          <p:nvSpPr>
            <p:cNvPr id="350" name="Google Shape;350;p23"/>
            <p:cNvSpPr txBox="1"/>
            <p:nvPr/>
          </p:nvSpPr>
          <p:spPr>
            <a:xfrm>
              <a:off x="6724105" y="5426391"/>
              <a:ext cx="3457844" cy="1384947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Contenido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musical (e.g.,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notas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" name="Google Shape;351;p23"/>
            <p:cNvCxnSpPr>
              <a:cxnSpLocks/>
              <a:stCxn id="352" idx="3"/>
              <a:endCxn id="350" idx="1"/>
            </p:cNvCxnSpPr>
            <p:nvPr/>
          </p:nvCxnSpPr>
          <p:spPr>
            <a:xfrm>
              <a:off x="5258714" y="3455793"/>
              <a:ext cx="1465391" cy="2663071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47" name="Google Shape;347;p23"/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23"/>
          <p:cNvPicPr preferRelativeResize="0"/>
          <p:nvPr/>
        </p:nvPicPr>
        <p:blipFill rotWithShape="1">
          <a:blip r:embed="rId4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4" name="Google Shape;354;p23"/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58" name="Google Shape;35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4"/>
          <p:cNvSpPr/>
          <p:nvPr/>
        </p:nvSpPr>
        <p:spPr>
          <a:xfrm>
            <a:off x="2091556" y="2270233"/>
            <a:ext cx="4932000" cy="3321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n-CA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</a:t>
            </a: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CA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básicos</a:t>
            </a: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de </a:t>
            </a:r>
            <a:r>
              <a:rPr kumimoji="0" lang="en-CA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24"/>
          <p:cNvGrpSpPr/>
          <p:nvPr/>
        </p:nvGrpSpPr>
        <p:grpSpPr>
          <a:xfrm>
            <a:off x="6960496" y="1682421"/>
            <a:ext cx="3229150" cy="2085654"/>
            <a:chOff x="5772827" y="808007"/>
            <a:chExt cx="3229150" cy="2085656"/>
          </a:xfrm>
        </p:grpSpPr>
        <p:cxnSp>
          <p:nvCxnSpPr>
            <p:cNvPr id="368" name="Google Shape;368;p24"/>
            <p:cNvCxnSpPr>
              <a:cxnSpLocks/>
              <a:stCxn id="369" idx="3"/>
              <a:endCxn id="370" idx="1"/>
            </p:cNvCxnSpPr>
            <p:nvPr/>
          </p:nvCxnSpPr>
          <p:spPr>
            <a:xfrm flipV="1">
              <a:off x="5772827" y="1161930"/>
              <a:ext cx="961150" cy="1731733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70" name="Google Shape;370;p24"/>
            <p:cNvSpPr txBox="1"/>
            <p:nvPr/>
          </p:nvSpPr>
          <p:spPr>
            <a:xfrm>
              <a:off x="6733977" y="808007"/>
              <a:ext cx="2268000" cy="707847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“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r>
                <a:rPr lang="en-CA" sz="20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”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pero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respecto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a las voces</a:t>
              </a:r>
              <a:endPara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4"/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4"/>
          <p:cNvPicPr preferRelativeResize="0"/>
          <p:nvPr/>
        </p:nvPicPr>
        <p:blipFill rotWithShape="1">
          <a:blip r:embed="rId4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24"/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75" name="Google Shape;37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5"/>
          <p:cNvGrpSpPr/>
          <p:nvPr/>
        </p:nvGrpSpPr>
        <p:grpSpPr>
          <a:xfrm>
            <a:off x="6463025" y="2534523"/>
            <a:ext cx="5235262" cy="2120209"/>
            <a:chOff x="6793936" y="2329083"/>
            <a:chExt cx="5235262" cy="2120209"/>
          </a:xfrm>
        </p:grpSpPr>
        <p:sp>
          <p:nvSpPr>
            <p:cNvPr id="389" name="Google Shape;389;p25"/>
            <p:cNvSpPr txBox="1"/>
            <p:nvPr/>
          </p:nvSpPr>
          <p:spPr>
            <a:xfrm>
              <a:off x="6793936" y="2329083"/>
              <a:ext cx="4726344" cy="1661953"/>
            </a:xfrm>
            <a:prstGeom prst="rect">
              <a:avLst/>
            </a:prstGeom>
            <a:noFill/>
            <a:ln w="19050" cap="flat" cmpd="sng">
              <a:solidFill>
                <a:srgbClr val="A406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  <a:tabLst/>
                <a:defRPr/>
              </a:pPr>
              <a:r>
                <a:rPr kumimoji="0" lang="en-CA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Información</a:t>
              </a: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específica</a:t>
              </a: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kumimoji="0" lang="en-CA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cada</a:t>
              </a: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pentagrama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(staff)</a:t>
              </a:r>
              <a:r>
                <a:rPr lang="en-CA" sz="17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lang="en-CA" sz="1700" b="1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CA" sz="17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 </a:t>
              </a:r>
              <a:r>
                <a:rPr lang="en-CA" sz="1700" kern="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decir</a:t>
              </a:r>
              <a:r>
                <a:rPr lang="en-CA" sz="17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applicable </a:t>
              </a: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cada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voz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Clef (clave)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Label (</a:t>
              </a:r>
              <a:r>
                <a:rPr kumimoji="0" lang="en-CA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nombre</a:t>
              </a: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del </a:t>
              </a:r>
              <a:r>
                <a:rPr kumimoji="0" lang="en-CA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instrumento</a:t>
              </a: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4067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Número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lineas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en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el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pentagrama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(@lines)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4067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@n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11147942" y="3356825"/>
              <a:ext cx="450400" cy="607326"/>
            </a:xfrm>
            <a:prstGeom prst="rightBrace">
              <a:avLst>
                <a:gd name="adj1" fmla="val 8333"/>
                <a:gd name="adj2" fmla="val 52585"/>
              </a:avLst>
            </a:prstGeom>
            <a:noFill/>
            <a:ln w="12700" cap="flat" cmpd="sng">
              <a:solidFill>
                <a:srgbClr val="CC008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5"/>
            <p:cNvSpPr txBox="1"/>
            <p:nvPr/>
          </p:nvSpPr>
          <p:spPr>
            <a:xfrm>
              <a:off x="11598341" y="2895054"/>
              <a:ext cx="430857" cy="1554238"/>
            </a:xfrm>
            <a:prstGeom prst="rect">
              <a:avLst/>
            </a:prstGeom>
            <a:noFill/>
            <a:ln w="9525" cap="flat" cmpd="sng">
              <a:solidFill>
                <a:srgbClr val="CC008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vert="vert" wrap="square" lIns="91425" tIns="45700" rIns="91425" bIns="457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007E"/>
                </a:buClr>
                <a:buSzPts val="1500"/>
                <a:buFont typeface="Calibri"/>
                <a:buNone/>
                <a:tabLst/>
                <a:defRPr/>
              </a:pPr>
              <a:r>
                <a:rPr kumimoji="0" lang="en-CA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B5007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Imprescindibles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1" name="Google Shape;381;p25"/>
          <p:cNvPicPr preferRelativeResize="0"/>
          <p:nvPr/>
        </p:nvPicPr>
        <p:blipFill rotWithShape="1">
          <a:blip r:embed="rId3">
            <a:alphaModFix/>
          </a:blip>
          <a:srcRect t="13124"/>
          <a:stretch/>
        </p:blipFill>
        <p:spPr>
          <a:xfrm>
            <a:off x="8442556" y="4046450"/>
            <a:ext cx="2248281" cy="24852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2" name="Google Shape;382;p25"/>
          <p:cNvSpPr/>
          <p:nvPr/>
        </p:nvSpPr>
        <p:spPr>
          <a:xfrm>
            <a:off x="8448906" y="4625623"/>
            <a:ext cx="1620000" cy="1900034"/>
          </a:xfrm>
          <a:prstGeom prst="rect">
            <a:avLst/>
          </a:prstGeom>
          <a:solidFill>
            <a:srgbClr val="BF900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title"/>
          </p:nvPr>
        </p:nvSpPr>
        <p:spPr>
          <a:xfrm>
            <a:off x="838200" y="297292"/>
            <a:ext cx="10515600" cy="102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&lt;</a:t>
            </a:r>
            <a:r>
              <a:rPr lang="en-CA" b="1" dirty="0" err="1"/>
              <a:t>scoreDef</a:t>
            </a:r>
            <a:r>
              <a:rPr lang="en-CA" b="1" dirty="0"/>
              <a:t>&gt; </a:t>
            </a:r>
            <a:r>
              <a:rPr lang="en-CA" dirty="0"/>
              <a:t>–</a:t>
            </a:r>
            <a:r>
              <a:rPr lang="en-CA" b="1" dirty="0"/>
              <a:t> </a:t>
            </a:r>
            <a:r>
              <a:rPr lang="en-CA" dirty="0" err="1"/>
              <a:t>Información</a:t>
            </a:r>
            <a:r>
              <a:rPr lang="en-CA" dirty="0"/>
              <a:t> </a:t>
            </a:r>
            <a:r>
              <a:rPr lang="en-CA" dirty="0" err="1"/>
              <a:t>sobre</a:t>
            </a:r>
            <a:r>
              <a:rPr lang="en-CA" dirty="0"/>
              <a:t> las voces</a:t>
            </a:r>
            <a:endParaRPr dirty="0"/>
          </a:p>
        </p:txBody>
      </p:sp>
      <p:pic>
        <p:nvPicPr>
          <p:cNvPr id="384" name="Google Shape;384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53976" y="1602193"/>
            <a:ext cx="5307806" cy="328578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5"/>
          <p:cNvSpPr txBox="1"/>
          <p:nvPr/>
        </p:nvSpPr>
        <p:spPr>
          <a:xfrm>
            <a:off x="6463026" y="1329240"/>
            <a:ext cx="4961106" cy="1138733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tabLst/>
              <a:defRPr/>
            </a:pPr>
            <a:r>
              <a:rPr kumimoji="0" lang="en-CA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kumimoji="0" lang="en-CA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CA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aplicable</a:t>
            </a:r>
            <a:r>
              <a:rPr kumimoji="0" lang="en-CA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kumimoji="0" lang="en-CA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nivel</a:t>
            </a:r>
            <a:r>
              <a:rPr kumimoji="0" lang="en-CA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kumimoji="0" lang="en-CA" sz="17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partitura</a:t>
            </a:r>
            <a:r>
              <a:rPr kumimoji="0" lang="en-CA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(score)</a:t>
            </a:r>
            <a:r>
              <a:rPr lang="en-CA" sz="17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es </a:t>
            </a:r>
            <a:r>
              <a:rPr lang="en-CA" sz="17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decir</a:t>
            </a:r>
            <a:r>
              <a:rPr lang="en-CA" sz="17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CA" sz="17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aplicable</a:t>
            </a:r>
            <a:r>
              <a:rPr lang="en-CA" sz="17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CA" sz="1700" b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CA" sz="17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las voces</a:t>
            </a:r>
            <a:r>
              <a:rPr lang="en-CA" sz="17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(o </a:t>
            </a:r>
            <a:r>
              <a:rPr lang="en-CA" sz="17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pentagramas</a:t>
            </a:r>
            <a:r>
              <a:rPr lang="en-CA" sz="17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tabLst/>
              <a:defRPr/>
            </a:pPr>
            <a:r>
              <a:rPr kumimoji="0" lang="en-CA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Meter (</a:t>
            </a:r>
            <a:r>
              <a:rPr kumimoji="0" lang="en-CA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kumimoji="0" lang="en-CA" sz="17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kumimoji="0" lang="en-CA" sz="17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compás</a:t>
            </a:r>
            <a:r>
              <a:rPr kumimoji="0" lang="en-CA" sz="17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tabLst/>
              <a:defRPr/>
            </a:pPr>
            <a:r>
              <a:rPr kumimoji="0" lang="en-CA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Key (</a:t>
            </a:r>
            <a:r>
              <a:rPr kumimoji="0" lang="en-CA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tonalidad</a:t>
            </a:r>
            <a:r>
              <a:rPr kumimoji="0" lang="en-CA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CA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1482803" y="1936736"/>
            <a:ext cx="4483975" cy="2336071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25"/>
          <p:cNvCxnSpPr>
            <a:cxnSpLocks/>
            <a:endCxn id="389" idx="1"/>
          </p:cNvCxnSpPr>
          <p:nvPr/>
        </p:nvCxnSpPr>
        <p:spPr>
          <a:xfrm>
            <a:off x="5851025" y="2779315"/>
            <a:ext cx="612000" cy="58618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A406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0" name="Google Shape;390;p25"/>
          <p:cNvCxnSpPr>
            <a:cxnSpLocks/>
            <a:endCxn id="385" idx="1"/>
          </p:cNvCxnSpPr>
          <p:nvPr/>
        </p:nvCxnSpPr>
        <p:spPr>
          <a:xfrm flipV="1">
            <a:off x="3422942" y="1898607"/>
            <a:ext cx="3040084" cy="264447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7F6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1" name="Google Shape;391;p25"/>
          <p:cNvSpPr/>
          <p:nvPr/>
        </p:nvSpPr>
        <p:spPr>
          <a:xfrm>
            <a:off x="9505478" y="4625623"/>
            <a:ext cx="540000" cy="1882109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25"/>
          <p:cNvGrpSpPr/>
          <p:nvPr/>
        </p:nvGrpSpPr>
        <p:grpSpPr>
          <a:xfrm>
            <a:off x="8501224" y="4749635"/>
            <a:ext cx="650558" cy="1723821"/>
            <a:chOff x="8260296" y="4581792"/>
            <a:chExt cx="650558" cy="1624393"/>
          </a:xfrm>
        </p:grpSpPr>
        <p:sp>
          <p:nvSpPr>
            <p:cNvPr id="393" name="Google Shape;393;p25"/>
            <p:cNvSpPr/>
            <p:nvPr/>
          </p:nvSpPr>
          <p:spPr>
            <a:xfrm>
              <a:off x="8262854" y="4581792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8262854" y="5192014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8260296" y="5806075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25"/>
          <p:cNvGrpSpPr/>
          <p:nvPr/>
        </p:nvGrpSpPr>
        <p:grpSpPr>
          <a:xfrm>
            <a:off x="9206856" y="4660622"/>
            <a:ext cx="279347" cy="1832050"/>
            <a:chOff x="8946878" y="4486429"/>
            <a:chExt cx="279347" cy="1832050"/>
          </a:xfrm>
        </p:grpSpPr>
        <p:sp>
          <p:nvSpPr>
            <p:cNvPr id="397" name="Google Shape;397;p25"/>
            <p:cNvSpPr/>
            <p:nvPr/>
          </p:nvSpPr>
          <p:spPr>
            <a:xfrm>
              <a:off x="8950824" y="4486429"/>
              <a:ext cx="270000" cy="648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8946878" y="5191356"/>
              <a:ext cx="270000" cy="497224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8956225" y="5821679"/>
              <a:ext cx="270000" cy="496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05" name="Google Shape;405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6"/>
          <p:cNvPicPr preferRelativeResize="0"/>
          <p:nvPr/>
        </p:nvPicPr>
        <p:blipFill rotWithShape="1">
          <a:blip r:embed="rId3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2" name="Google Shape;41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6"/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6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n-CA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</a:t>
            </a: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CA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básicos</a:t>
            </a: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de </a:t>
            </a:r>
            <a:r>
              <a:rPr kumimoji="0" lang="en-CA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26"/>
          <p:cNvGrpSpPr/>
          <p:nvPr/>
        </p:nvGrpSpPr>
        <p:grpSpPr>
          <a:xfrm>
            <a:off x="6960496" y="4101404"/>
            <a:ext cx="3206896" cy="1715078"/>
            <a:chOff x="5259077" y="3455717"/>
            <a:chExt cx="4889644" cy="3355588"/>
          </a:xfrm>
        </p:grpSpPr>
        <p:sp>
          <p:nvSpPr>
            <p:cNvPr id="416" name="Google Shape;416;p26"/>
            <p:cNvSpPr txBox="1"/>
            <p:nvPr/>
          </p:nvSpPr>
          <p:spPr>
            <a:xfrm>
              <a:off x="6690638" y="5426389"/>
              <a:ext cx="3458083" cy="1384916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Contenido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musical (e.g.,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notas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26"/>
            <p:cNvCxnSpPr>
              <a:cxnSpLocks/>
              <a:stCxn id="418" idx="3"/>
              <a:endCxn id="416" idx="1"/>
            </p:cNvCxnSpPr>
            <p:nvPr/>
          </p:nvCxnSpPr>
          <p:spPr>
            <a:xfrm>
              <a:off x="5259077" y="3455717"/>
              <a:ext cx="1431561" cy="266313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418" name="Google Shape;418;p26"/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22" name="Google Shape;422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4426" y="1455342"/>
            <a:ext cx="7290015" cy="42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33" name="Google Shape;43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9;p28">
            <a:extLst>
              <a:ext uri="{FF2B5EF4-FFF2-40B4-BE49-F238E27FC236}">
                <a16:creationId xmlns:a16="http://schemas.microsoft.com/office/drawing/2014/main" id="{A8C256CD-6D6F-929F-E24A-609FE5975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CA" b="1" dirty="0"/>
              <a:t>&lt;section&gt; </a:t>
            </a:r>
            <a:r>
              <a:rPr lang="en-CA" dirty="0"/>
              <a:t>– </a:t>
            </a:r>
            <a:r>
              <a:rPr lang="en-CA" dirty="0" err="1"/>
              <a:t>Contenido</a:t>
            </a:r>
            <a:r>
              <a:rPr lang="en-CA" dirty="0"/>
              <a:t> musical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CA" b="1" dirty="0"/>
              <a:t>&lt;section&gt; </a:t>
            </a:r>
            <a:r>
              <a:rPr lang="en-CA" dirty="0"/>
              <a:t>– </a:t>
            </a:r>
            <a:r>
              <a:rPr lang="en-CA" dirty="0" err="1"/>
              <a:t>Contenido</a:t>
            </a:r>
            <a:r>
              <a:rPr lang="en-CA" dirty="0"/>
              <a:t> musical</a:t>
            </a:r>
            <a:endParaRPr dirty="0"/>
          </a:p>
        </p:txBody>
      </p:sp>
      <p:pic>
        <p:nvPicPr>
          <p:cNvPr id="440" name="Google Shape;4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426" y="1455342"/>
            <a:ext cx="7290015" cy="42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8"/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2542370"/>
            <a:ext cx="2963205" cy="11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8"/>
          <p:cNvSpPr/>
          <p:nvPr/>
        </p:nvSpPr>
        <p:spPr>
          <a:xfrm>
            <a:off x="9212843" y="2177245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tabLst/>
              <a:defRPr/>
            </a:pPr>
            <a:r>
              <a:rPr kumimoji="0" lang="en-CA" sz="1867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&lt;layer n=”1”&gt;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8"/>
          <p:cNvSpPr/>
          <p:nvPr/>
        </p:nvSpPr>
        <p:spPr>
          <a:xfrm>
            <a:off x="9212843" y="3608049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tabLst/>
              <a:defRPr/>
            </a:pPr>
            <a:r>
              <a:rPr kumimoji="0" lang="en-CA" sz="1867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&lt;layer n=”2”&gt;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8"/>
          <p:cNvSpPr/>
          <p:nvPr/>
        </p:nvSpPr>
        <p:spPr>
          <a:xfrm>
            <a:off x="2743631" y="2524439"/>
            <a:ext cx="5538522" cy="12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p28"/>
          <p:cNvCxnSpPr>
            <a:endCxn id="443" idx="1"/>
          </p:cNvCxnSpPr>
          <p:nvPr/>
        </p:nvCxnSpPr>
        <p:spPr>
          <a:xfrm rot="10800000" flipH="1">
            <a:off x="8282243" y="2359808"/>
            <a:ext cx="930600" cy="3450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7" name="Google Shape;447;p28"/>
          <p:cNvCxnSpPr>
            <a:endCxn id="444" idx="1"/>
          </p:cNvCxnSpPr>
          <p:nvPr/>
        </p:nvCxnSpPr>
        <p:spPr>
          <a:xfrm>
            <a:off x="8282243" y="3691012"/>
            <a:ext cx="930600" cy="996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8" name="Google Shape;448;p28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50" name="Google Shape;450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1"/>
          <p:cNvGrpSpPr/>
          <p:nvPr/>
        </p:nvGrpSpPr>
        <p:grpSpPr>
          <a:xfrm>
            <a:off x="501601" y="1327176"/>
            <a:ext cx="4236805" cy="2884299"/>
            <a:chOff x="1096309" y="1533525"/>
            <a:chExt cx="5780088" cy="4062965"/>
          </a:xfrm>
        </p:grpSpPr>
        <p:pic>
          <p:nvPicPr>
            <p:cNvPr id="485" name="Google Shape;485;p31"/>
            <p:cNvPicPr preferRelativeResize="0"/>
            <p:nvPr/>
          </p:nvPicPr>
          <p:blipFill rotWithShape="1">
            <a:blip r:embed="rId3">
              <a:alphaModFix/>
            </a:blip>
            <a:srcRect b="301"/>
            <a:stretch/>
          </p:blipFill>
          <p:spPr>
            <a:xfrm>
              <a:off x="1096309" y="1533525"/>
              <a:ext cx="5780088" cy="40629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31"/>
            <p:cNvSpPr/>
            <p:nvPr/>
          </p:nvSpPr>
          <p:spPr>
            <a:xfrm>
              <a:off x="1881356" y="1996966"/>
              <a:ext cx="4824248" cy="2743200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" name="Google Shape;487;p31"/>
          <p:cNvGrpSpPr/>
          <p:nvPr/>
        </p:nvGrpSpPr>
        <p:grpSpPr>
          <a:xfrm>
            <a:off x="500670" y="3644298"/>
            <a:ext cx="4237263" cy="2731846"/>
            <a:chOff x="5431825" y="2290868"/>
            <a:chExt cx="6011155" cy="3847671"/>
          </a:xfrm>
        </p:grpSpPr>
        <p:pic>
          <p:nvPicPr>
            <p:cNvPr id="488" name="Google Shape;488;p31"/>
            <p:cNvPicPr preferRelativeResize="0"/>
            <p:nvPr/>
          </p:nvPicPr>
          <p:blipFill rotWithShape="1">
            <a:blip r:embed="rId4">
              <a:alphaModFix/>
            </a:blip>
            <a:srcRect l="442" t="16446" r="171"/>
            <a:stretch/>
          </p:blipFill>
          <p:spPr>
            <a:xfrm>
              <a:off x="5431825" y="2290868"/>
              <a:ext cx="6011155" cy="3847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31"/>
            <p:cNvSpPr/>
            <p:nvPr/>
          </p:nvSpPr>
          <p:spPr>
            <a:xfrm>
              <a:off x="6248255" y="2290871"/>
              <a:ext cx="5017103" cy="3321268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31"/>
          <p:cNvGrpSpPr/>
          <p:nvPr/>
        </p:nvGrpSpPr>
        <p:grpSpPr>
          <a:xfrm>
            <a:off x="2546823" y="4367459"/>
            <a:ext cx="1973743" cy="930983"/>
            <a:chOff x="3034480" y="3903406"/>
            <a:chExt cx="2376000" cy="1078400"/>
          </a:xfrm>
        </p:grpSpPr>
        <p:sp>
          <p:nvSpPr>
            <p:cNvPr id="491" name="Google Shape;491;p31"/>
            <p:cNvSpPr/>
            <p:nvPr/>
          </p:nvSpPr>
          <p:spPr>
            <a:xfrm>
              <a:off x="3565422" y="4149212"/>
              <a:ext cx="1769807" cy="285137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3565422" y="4431347"/>
              <a:ext cx="1769807" cy="285137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3034480" y="3903406"/>
              <a:ext cx="2376000" cy="1078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4458055" y="472950"/>
            <a:ext cx="3980004" cy="4229793"/>
            <a:chOff x="4458055" y="641397"/>
            <a:chExt cx="3980004" cy="4229793"/>
          </a:xfrm>
        </p:grpSpPr>
        <p:cxnSp>
          <p:nvCxnSpPr>
            <p:cNvPr id="495" name="Google Shape;495;p31"/>
            <p:cNvCxnSpPr>
              <a:cxnSpLocks/>
              <a:stCxn id="491" idx="3"/>
              <a:endCxn id="496" idx="1"/>
            </p:cNvCxnSpPr>
            <p:nvPr/>
          </p:nvCxnSpPr>
          <p:spPr>
            <a:xfrm flipV="1">
              <a:off x="4458055" y="995320"/>
              <a:ext cx="1389372" cy="3875870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96" name="Google Shape;496;p31"/>
            <p:cNvSpPr txBox="1"/>
            <p:nvPr/>
          </p:nvSpPr>
          <p:spPr>
            <a:xfrm>
              <a:off x="5847427" y="641397"/>
              <a:ext cx="2590632" cy="707846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CA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</a:t>
              </a:r>
              <a:r>
                <a:rPr lang="en-CA" sz="20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r>
                <a:rPr lang="en-CA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,” </a:t>
              </a:r>
              <a:r>
                <a:rPr lang="en-CA" sz="20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pero</a:t>
              </a:r>
              <a:r>
                <a:rPr lang="en-CA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CA" sz="20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respecto</a:t>
              </a:r>
              <a:r>
                <a:rPr lang="en-CA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a las voces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31"/>
          <p:cNvGrpSpPr/>
          <p:nvPr/>
        </p:nvGrpSpPr>
        <p:grpSpPr>
          <a:xfrm>
            <a:off x="5955713" y="1258440"/>
            <a:ext cx="2305973" cy="2620867"/>
            <a:chOff x="6464625" y="3189299"/>
            <a:chExt cx="2088232" cy="2308324"/>
          </a:xfrm>
        </p:grpSpPr>
        <p:pic>
          <p:nvPicPr>
            <p:cNvPr id="498" name="Google Shape;498;p31"/>
            <p:cNvPicPr preferRelativeResize="0"/>
            <p:nvPr/>
          </p:nvPicPr>
          <p:blipFill rotWithShape="1">
            <a:blip r:embed="rId5">
              <a:alphaModFix/>
            </a:blip>
            <a:srcRect t="13124"/>
            <a:stretch/>
          </p:blipFill>
          <p:spPr>
            <a:xfrm>
              <a:off x="6464625" y="3189299"/>
              <a:ext cx="2088232" cy="230832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499" name="Google Shape;499;p31"/>
            <p:cNvSpPr/>
            <p:nvPr/>
          </p:nvSpPr>
          <p:spPr>
            <a:xfrm>
              <a:off x="6486733" y="3725606"/>
              <a:ext cx="1478146" cy="1756835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 w="19050" cap="flat" cmpd="sng">
              <a:solidFill>
                <a:srgbClr val="BF9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7964878" y="3725606"/>
              <a:ext cx="540000" cy="1756835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 w="19050" cap="flat" cmpd="sng">
              <a:solidFill>
                <a:schemeClr val="accent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31"/>
          <p:cNvSpPr txBox="1"/>
          <p:nvPr/>
        </p:nvSpPr>
        <p:spPr>
          <a:xfrm>
            <a:off x="501600" y="221850"/>
            <a:ext cx="51963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Calibri"/>
              <a:buNone/>
            </a:pPr>
            <a:r>
              <a:rPr lang="en-CA" sz="354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CA" sz="354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General de un </a:t>
            </a:r>
            <a:r>
              <a:rPr lang="en-CA" sz="354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Archivo</a:t>
            </a:r>
            <a:r>
              <a:rPr lang="en-CA" sz="354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MEI</a:t>
            </a:r>
            <a:endParaRPr sz="354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 l="13592" t="10523" r="1927" b="21145"/>
          <a:stretch/>
        </p:blipFill>
        <p:spPr>
          <a:xfrm>
            <a:off x="8438059" y="493793"/>
            <a:ext cx="3199317" cy="160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" name="Google Shape;503;p31"/>
          <p:cNvGrpSpPr/>
          <p:nvPr/>
        </p:nvGrpSpPr>
        <p:grpSpPr>
          <a:xfrm>
            <a:off x="4458055" y="3956951"/>
            <a:ext cx="7182362" cy="2750455"/>
            <a:chOff x="4921119" y="4163078"/>
            <a:chExt cx="7182362" cy="2750455"/>
          </a:xfrm>
        </p:grpSpPr>
        <p:sp>
          <p:nvSpPr>
            <p:cNvPr id="504" name="Google Shape;504;p31"/>
            <p:cNvSpPr txBox="1"/>
            <p:nvPr/>
          </p:nvSpPr>
          <p:spPr>
            <a:xfrm>
              <a:off x="5327224" y="6205687"/>
              <a:ext cx="1260000" cy="707846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CA" sz="20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Contenido</a:t>
              </a:r>
              <a:r>
                <a:rPr lang="en-CA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musical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5" name="Google Shape;505;p31"/>
            <p:cNvCxnSpPr>
              <a:cxnSpLocks/>
              <a:stCxn id="492" idx="3"/>
              <a:endCxn id="504" idx="0"/>
            </p:cNvCxnSpPr>
            <p:nvPr/>
          </p:nvCxnSpPr>
          <p:spPr>
            <a:xfrm>
              <a:off x="4921119" y="5152438"/>
              <a:ext cx="1036105" cy="1053249"/>
            </a:xfrm>
            <a:prstGeom prst="bentConnector2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509" name="Google Shape;509;p31"/>
            <p:cNvPicPr preferRelativeResize="0"/>
            <p:nvPr/>
          </p:nvPicPr>
          <p:blipFill rotWithShape="1">
            <a:blip r:embed="rId7">
              <a:alphaModFix/>
            </a:blip>
            <a:srcRect l="8940" t="13746" r="1532" b="8306"/>
            <a:stretch/>
          </p:blipFill>
          <p:spPr>
            <a:xfrm>
              <a:off x="6616355" y="4163078"/>
              <a:ext cx="5487126" cy="272775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</p:pic>
      </p:grpSp>
      <p:sp>
        <p:nvSpPr>
          <p:cNvPr id="516" name="Google Shape;516;p31"/>
          <p:cNvSpPr/>
          <p:nvPr/>
        </p:nvSpPr>
        <p:spPr>
          <a:xfrm>
            <a:off x="8438059" y="468962"/>
            <a:ext cx="3199317" cy="1651613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CA"/>
              <a:t>28</a:t>
            </a:fld>
            <a:endParaRPr/>
          </a:p>
        </p:txBody>
      </p:sp>
      <p:pic>
        <p:nvPicPr>
          <p:cNvPr id="518" name="Google Shape;518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8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21;p21">
            <a:extLst>
              <a:ext uri="{FF2B5EF4-FFF2-40B4-BE49-F238E27FC236}">
                <a16:creationId xmlns:a16="http://schemas.microsoft.com/office/drawing/2014/main" id="{876FD651-B0EF-1FD7-9AAC-5713FB9C184B}"/>
              </a:ext>
            </a:extLst>
          </p:cNvPr>
          <p:cNvSpPr txBox="1"/>
          <p:nvPr/>
        </p:nvSpPr>
        <p:spPr>
          <a:xfrm>
            <a:off x="8983145" y="2234838"/>
            <a:ext cx="2942989" cy="1538842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TUTORIALES</a:t>
            </a:r>
            <a:endParaRPr kumimoji="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  <a:t>https://music-encoding.org/</a:t>
            </a:r>
            <a:br>
              <a:rPr kumimoji="0" lang="en-CA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</a:br>
            <a:r>
              <a:rPr kumimoji="0" lang="en-CA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  <a:t>resources/tutorials-ES.html</a:t>
            </a:r>
            <a:endParaRPr kumimoji="0" lang="en-CA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AVANZADO: </a:t>
            </a:r>
            <a:br>
              <a: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CA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Codificación</a:t>
            </a:r>
            <a:r>
              <a: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kumimoji="0" lang="en-CA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íncipit</a:t>
            </a:r>
            <a:endParaRPr kumimoji="0" lang="en-CA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037"/>
            <a:ext cx="9144000" cy="5022759"/>
          </a:xfrm>
        </p:spPr>
        <p:txBody>
          <a:bodyPr anchor="ctr">
            <a:normAutofit/>
          </a:bodyPr>
          <a:lstStyle/>
          <a:p>
            <a:r>
              <a:rPr lang="en-US" dirty="0"/>
              <a:t>¡</a:t>
            </a:r>
            <a:r>
              <a:rPr lang="en-US" dirty="0" err="1"/>
              <a:t>Qué</a:t>
            </a:r>
            <a:r>
              <a:rPr lang="en-US" dirty="0"/>
              <a:t> bien, </a:t>
            </a:r>
            <a:r>
              <a:rPr lang="en-US" dirty="0" err="1"/>
              <a:t>estoy</a:t>
            </a:r>
            <a:r>
              <a:rPr lang="en-US" dirty="0"/>
              <a:t> </a:t>
            </a:r>
            <a:r>
              <a:rPr lang="en-US" dirty="0" err="1"/>
              <a:t>aprendiendo</a:t>
            </a:r>
            <a:r>
              <a:rPr lang="en-US" dirty="0"/>
              <a:t> MEI!</a:t>
            </a:r>
            <a:br>
              <a:rPr lang="en-US" dirty="0"/>
            </a:br>
            <a:br>
              <a:rPr lang="en-US" sz="2700" dirty="0"/>
            </a:b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codificar</a:t>
            </a:r>
            <a:r>
              <a:rPr lang="en-US" dirty="0"/>
              <a:t> mi </a:t>
            </a:r>
            <a:r>
              <a:rPr lang="en-US" dirty="0" err="1"/>
              <a:t>propio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de MEI? </a:t>
            </a:r>
            <a:br>
              <a:rPr lang="en-US" dirty="0"/>
            </a:br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codificarlo</a:t>
            </a:r>
            <a:r>
              <a:rPr lang="en-US" dirty="0"/>
              <a:t>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3DC39-8761-C9CF-CAD5-6F6E014C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6B4CD30-99A5-C1BB-188E-02E87884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A6FF5-F992-84E1-9B3C-5F699BFA93C3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5F382446-2D0B-EB89-BAC4-D474BCCFA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611FC-CFD3-993A-30A5-8AA36A8F221D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9F409-7F3C-B798-F9E8-F5C3A7B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E5FA-DAF5-ACCF-039E-824400A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83" y="343471"/>
            <a:ext cx="9087118" cy="1257065"/>
          </a:xfrm>
        </p:spPr>
        <p:txBody>
          <a:bodyPr/>
          <a:lstStyle/>
          <a:p>
            <a:r>
              <a:rPr lang="es-ES_tradnl" dirty="0" err="1"/>
              <a:t>mei-friend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AC4B-7D19-CFF0-9AEE-479AF70B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1"/>
            <a:ext cx="10515600" cy="339859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_tradnl" dirty="0"/>
              <a:t>Se puede usar en línea en un explorador de internet </a:t>
            </a:r>
            <a:br>
              <a:rPr lang="es-ES_tradnl" dirty="0"/>
            </a:br>
            <a:r>
              <a:rPr lang="es-ES_tradnl" dirty="0"/>
              <a:t>(por ejemplo: Chrome y Firefox)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Muestra tanto el código como su renderización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Permite ver cambios en el renderizado cuando se actualiza el código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Tiene funciones de auto-completado (útil para saber qué elementos, atributos, y valores son permitidos)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Permite verificar si el archivo es válido (es decir, si sigue las reglas del esquema de MEI para la codificación de archivos)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C88F1-76F6-F183-35AD-C7F111EC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651"/>
            <a:ext cx="1428483" cy="1257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2FEE3-A509-AF5A-AAAD-80E4B845E703}"/>
              </a:ext>
            </a:extLst>
          </p:cNvPr>
          <p:cNvSpPr txBox="1"/>
          <p:nvPr/>
        </p:nvSpPr>
        <p:spPr>
          <a:xfrm>
            <a:off x="4317105" y="6125447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B4B681-4E40-AB15-B13D-BD9572CEB43A}"/>
              </a:ext>
            </a:extLst>
          </p:cNvPr>
          <p:cNvSpPr txBox="1">
            <a:spLocks/>
          </p:cNvSpPr>
          <p:nvPr/>
        </p:nvSpPr>
        <p:spPr>
          <a:xfrm>
            <a:off x="0" y="1598018"/>
            <a:ext cx="12192000" cy="10435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_tradnl" sz="3200" dirty="0"/>
              <a:t>Hay unos cuantos editores disponibles. </a:t>
            </a:r>
            <a:br>
              <a:rPr lang="es-ES_tradnl" sz="3200" dirty="0"/>
            </a:br>
            <a:r>
              <a:rPr lang="es-ES_tradnl" sz="3200" dirty="0"/>
              <a:t>El que usaremos hoy se llama </a:t>
            </a:r>
            <a:r>
              <a:rPr lang="es-ES_tradnl" sz="3200" i="1" dirty="0" err="1">
                <a:solidFill>
                  <a:schemeClr val="accent1"/>
                </a:solidFill>
              </a:rPr>
              <a:t>mei-friend</a:t>
            </a:r>
            <a:r>
              <a:rPr lang="es-ES_tradnl" sz="3200" i="1" dirty="0"/>
              <a:t>.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es-ES_tradnl" sz="300" i="1" dirty="0">
              <a:solidFill>
                <a:schemeClr val="accent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D98DDA-C39F-BAEF-0126-52D0B57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931F6-946A-3224-8A17-CC531E0B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4281" r="-222" b="17447"/>
          <a:stretch/>
        </p:blipFill>
        <p:spPr>
          <a:xfrm>
            <a:off x="3129565" y="296214"/>
            <a:ext cx="6349285" cy="629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2B11-A1FA-1770-0BAC-8F334E6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2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DC3B-572C-B7C0-279E-44E801A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D8F7C-487D-3337-17FA-F3ABEEC3BE34}"/>
              </a:ext>
            </a:extLst>
          </p:cNvPr>
          <p:cNvSpPr txBox="1"/>
          <p:nvPr/>
        </p:nvSpPr>
        <p:spPr>
          <a:xfrm>
            <a:off x="899367" y="3822436"/>
            <a:ext cx="10393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Inicio:</a:t>
            </a:r>
            <a:endParaRPr lang="es-ES_tradnl" sz="2000" b="1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0: Plantilla</a:t>
            </a:r>
            <a:endParaRPr lang="es-ES_trad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0040A-87C5-7791-A0B1-5F92F56CE1ED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5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552832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41574-01C0-9037-AA8A-2E14B9F9D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A7416B-D2BD-8A16-DD86-2F694BA189E6}"/>
              </a:ext>
            </a:extLst>
          </p:cNvPr>
          <p:cNvSpPr txBox="1"/>
          <p:nvPr/>
        </p:nvSpPr>
        <p:spPr>
          <a:xfrm>
            <a:off x="541547" y="2413749"/>
            <a:ext cx="11108267" cy="40626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200" b="1" dirty="0"/>
          </a:p>
          <a:p>
            <a:pPr algn="ctr"/>
            <a:r>
              <a:rPr lang="en-US" sz="2400" b="1" dirty="0"/>
              <a:t>Es </a:t>
            </a:r>
            <a:r>
              <a:rPr lang="en-US" sz="2400" b="1" dirty="0" err="1"/>
              <a:t>necesario</a:t>
            </a:r>
            <a:r>
              <a:rPr lang="en-US" sz="2400" b="1" dirty="0"/>
              <a:t> </a:t>
            </a:r>
            <a:r>
              <a:rPr lang="en-US" sz="2400" b="1" dirty="0" err="1"/>
              <a:t>incluir</a:t>
            </a:r>
            <a:r>
              <a:rPr lang="en-US" sz="2400" b="1" dirty="0"/>
              <a:t> las </a:t>
            </a:r>
            <a:r>
              <a:rPr lang="en-US" sz="2400" b="1" dirty="0" err="1"/>
              <a:t>siguientes</a:t>
            </a:r>
            <a:r>
              <a:rPr lang="en-US" sz="2400" b="1" dirty="0"/>
              <a:t> </a:t>
            </a:r>
            <a:r>
              <a:rPr lang="en-US" sz="2400" b="1" dirty="0" err="1"/>
              <a:t>tres</a:t>
            </a:r>
            <a:r>
              <a:rPr lang="en-US" sz="2400" b="1" dirty="0"/>
              <a:t> </a:t>
            </a:r>
            <a:r>
              <a:rPr lang="en-US" sz="2400" b="1" dirty="0" err="1"/>
              <a:t>líneas</a:t>
            </a:r>
            <a:r>
              <a:rPr lang="en-US" sz="2400" b="1" dirty="0"/>
              <a:t> antes del </a:t>
            </a:r>
            <a:r>
              <a:rPr lang="en-US" sz="2400" b="1" dirty="0" err="1"/>
              <a:t>elemento</a:t>
            </a:r>
            <a:r>
              <a:rPr lang="en-US" sz="2400" b="1" dirty="0"/>
              <a:t> </a:t>
            </a:r>
            <a:r>
              <a:rPr lang="en-US" sz="2400" b="1" dirty="0" err="1"/>
              <a:t>raiz</a:t>
            </a:r>
            <a:r>
              <a:rPr lang="en-US" sz="2400" b="1" dirty="0"/>
              <a:t> &lt;</a:t>
            </a:r>
            <a:r>
              <a:rPr lang="en-US" sz="2400" b="1" dirty="0" err="1"/>
              <a:t>mei</a:t>
            </a:r>
            <a:r>
              <a:rPr lang="en-US" sz="2400" b="1" dirty="0"/>
              <a:t>&gt;</a:t>
            </a:r>
          </a:p>
          <a:p>
            <a:pPr algn="ctr"/>
            <a:br>
              <a:rPr lang="en-US" sz="200" b="1" dirty="0"/>
            </a:br>
            <a:r>
              <a:rPr lang="en-US" sz="2400" b="1" dirty="0"/>
              <a:t>INSTRUCCIONES DE PROCESAMIENTO DEL ARCHIVO XML</a:t>
            </a:r>
          </a:p>
          <a:p>
            <a:pPr algn="ctr"/>
            <a:endParaRPr lang="en-US" sz="2400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2000" b="1" dirty="0" err="1">
                <a:highlight>
                  <a:srgbClr val="00FFFF"/>
                </a:highlight>
              </a:rPr>
              <a:t>Esquemas</a:t>
            </a:r>
            <a:r>
              <a:rPr lang="en-US" sz="2000" b="1" dirty="0">
                <a:highlight>
                  <a:srgbClr val="00FFFF"/>
                </a:highlight>
              </a:rPr>
              <a:t> para las </a:t>
            </a:r>
            <a:r>
              <a:rPr lang="en-US" sz="2000" b="1" dirty="0" err="1">
                <a:highlight>
                  <a:srgbClr val="00FFFF"/>
                </a:highlight>
              </a:rPr>
              <a:t>diferentes</a:t>
            </a:r>
            <a:r>
              <a:rPr lang="en-US" sz="2000" b="1" dirty="0">
                <a:highlight>
                  <a:srgbClr val="00FFFF"/>
                </a:highlight>
              </a:rPr>
              <a:t> </a:t>
            </a:r>
            <a:r>
              <a:rPr lang="en-US" sz="2000" b="1" dirty="0" err="1">
                <a:highlight>
                  <a:srgbClr val="00FFFF"/>
                </a:highlight>
              </a:rPr>
              <a:t>notaciones</a:t>
            </a:r>
            <a:r>
              <a:rPr lang="en-US" sz="2000" b="1" dirty="0">
                <a:highlight>
                  <a:srgbClr val="00FFFF"/>
                </a:highlight>
              </a:rPr>
              <a:t> que se </a:t>
            </a:r>
            <a:r>
              <a:rPr lang="en-US" sz="2000" b="1" dirty="0" err="1">
                <a:highlight>
                  <a:srgbClr val="00FFFF"/>
                </a:highlight>
              </a:rPr>
              <a:t>pueden</a:t>
            </a:r>
            <a:r>
              <a:rPr lang="en-US" sz="2000" b="1" dirty="0">
                <a:highlight>
                  <a:srgbClr val="00FFFF"/>
                </a:highlight>
              </a:rPr>
              <a:t> </a:t>
            </a:r>
            <a:r>
              <a:rPr lang="en-US" sz="2000" b="1" dirty="0" err="1">
                <a:highlight>
                  <a:srgbClr val="00FFFF"/>
                </a:highlight>
              </a:rPr>
              <a:t>codificar</a:t>
            </a:r>
            <a:r>
              <a:rPr lang="en-US" sz="2000" b="1" dirty="0">
                <a:highlight>
                  <a:srgbClr val="00FFFF"/>
                </a:highlight>
              </a:rPr>
              <a:t> </a:t>
            </a:r>
            <a:r>
              <a:rPr lang="en-US" sz="2000" b="1" dirty="0" err="1">
                <a:highlight>
                  <a:srgbClr val="00FFFF"/>
                </a:highlight>
              </a:rPr>
              <a:t>en</a:t>
            </a:r>
            <a:r>
              <a:rPr lang="en-US" sz="2000" b="1" dirty="0">
                <a:highlight>
                  <a:srgbClr val="00FFFF"/>
                </a:highlight>
              </a:rPr>
              <a:t> MEI:</a:t>
            </a:r>
            <a:r>
              <a:rPr lang="en-US" sz="2000" b="1" dirty="0"/>
              <a:t> </a:t>
            </a:r>
            <a:br>
              <a:rPr lang="en-US" sz="2000" b="1" dirty="0"/>
            </a:br>
            <a:r>
              <a:rPr lang="en-CA" sz="2000" b="1" dirty="0">
                <a:hlinkClick r:id="rId3"/>
              </a:rPr>
              <a:t>https://music-encoding.org/resources/schemas.html</a:t>
            </a:r>
            <a:endParaRPr lang="en-CA" sz="2000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6C6BEBA-C770-FFDF-BE67-AFAC8C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29A10F-A52E-52CB-E001-59BD1E93E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91920"/>
              </p:ext>
            </p:extLst>
          </p:nvPr>
        </p:nvGraphicFramePr>
        <p:xfrm>
          <a:off x="1231421" y="3514778"/>
          <a:ext cx="9728518" cy="2034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19">
                  <a:extLst>
                    <a:ext uri="{9D8B030D-6E8A-4147-A177-3AD203B41FA5}">
                      <a16:colId xmlns:a16="http://schemas.microsoft.com/office/drawing/2014/main" val="733559812"/>
                    </a:ext>
                  </a:extLst>
                </a:gridCol>
                <a:gridCol w="9399599">
                  <a:extLst>
                    <a:ext uri="{9D8B030D-6E8A-4147-A177-3AD203B41FA5}">
                      <a16:colId xmlns:a16="http://schemas.microsoft.com/office/drawing/2014/main" val="1097012848"/>
                    </a:ext>
                  </a:extLst>
                </a:gridCol>
              </a:tblGrid>
              <a:tr h="4423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&lt;?xml version="1.0" encoding="UTF-8"?&gt;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4699728"/>
                  </a:ext>
                </a:extLst>
              </a:tr>
              <a:tr h="74569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&lt;?xml-model 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href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=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"https://music-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encoding.org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/schema/5.0/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mei-all.rng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 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type="application/xml" 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schematypens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="http://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relaxng.org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/ns/structure/1.0"?&gt;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967949"/>
                  </a:ext>
                </a:extLst>
              </a:tr>
              <a:tr h="8303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&lt;?xml-model 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href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=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"https://music-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encoding.org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/schema/5.0./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mei-all.rng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 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type="application/xml" 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schematypens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="http://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purl.oclc.org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dsdl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schematron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54958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16AA814-9303-D9CD-7D39-1CC0AC15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46" y="558800"/>
            <a:ext cx="11108267" cy="1854950"/>
          </a:xfrm>
        </p:spPr>
        <p:txBody>
          <a:bodyPr anchor="t">
            <a:noAutofit/>
          </a:bodyPr>
          <a:lstStyle/>
          <a:p>
            <a:pPr algn="ctr"/>
            <a:r>
              <a:rPr lang="es-ES_tradnl" sz="2800" dirty="0"/>
              <a:t>Los editores de XML (tal como </a:t>
            </a:r>
            <a:r>
              <a:rPr lang="es-ES_tradnl" sz="2800" b="1" i="1" dirty="0" err="1"/>
              <a:t>mei-friend</a:t>
            </a:r>
            <a:r>
              <a:rPr lang="es-ES_tradnl" sz="2800" dirty="0"/>
              <a:t>) cuentan con </a:t>
            </a:r>
            <a:r>
              <a:rPr lang="es-ES_tradnl" sz="2800" b="1" dirty="0"/>
              <a:t>funciones </a:t>
            </a:r>
            <a:r>
              <a:rPr lang="es-ES_tradnl" sz="2800" dirty="0"/>
              <a:t>de</a:t>
            </a:r>
            <a:r>
              <a:rPr lang="es-ES_tradnl" sz="2800" b="1" dirty="0"/>
              <a:t> auto-completado</a:t>
            </a:r>
            <a:r>
              <a:rPr lang="es-ES_tradnl" sz="2800" dirty="0"/>
              <a:t>—desplegando los elementos, atributos y valores permitidos en el archivo—y de </a:t>
            </a:r>
            <a:r>
              <a:rPr lang="es-ES_tradnl" sz="2800" b="1" dirty="0"/>
              <a:t>validación</a:t>
            </a:r>
            <a:r>
              <a:rPr lang="es-ES_tradnl" sz="2800" dirty="0"/>
              <a:t>—verificando si el archivo se conforma a las reglas de codificación del esquema de MEI</a:t>
            </a:r>
          </a:p>
        </p:txBody>
      </p:sp>
    </p:spTree>
    <p:extLst>
      <p:ext uri="{BB962C8B-B14F-4D97-AF65-F5344CB8AC3E}">
        <p14:creationId xmlns:p14="http://schemas.microsoft.com/office/powerpoint/2010/main" val="1801418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1DAE6-B646-EC86-F282-CA2158ADA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B6FA198-448E-9EC6-10FF-5C78749B4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8BE41-FBE2-B409-43BB-EAF49CEA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DBB8A8-376E-75EB-7783-000847F2BAA7}"/>
              </a:ext>
            </a:extLst>
          </p:cNvPr>
          <p:cNvSpPr txBox="1"/>
          <p:nvPr/>
        </p:nvSpPr>
        <p:spPr>
          <a:xfrm>
            <a:off x="899367" y="3822436"/>
            <a:ext cx="10393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Inicio:</a:t>
            </a:r>
            <a:endParaRPr lang="es-ES_tradnl" sz="2000" b="1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0: Plantilla</a:t>
            </a:r>
            <a:endParaRPr lang="es-ES_trad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A450-1C55-B254-F475-663112486BCB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5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323919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DC3B-572C-B7C0-279E-44E801A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D8F7C-487D-3337-17FA-F3ABEEC3BE34}"/>
              </a:ext>
            </a:extLst>
          </p:cNvPr>
          <p:cNvSpPr txBox="1"/>
          <p:nvPr/>
        </p:nvSpPr>
        <p:spPr>
          <a:xfrm>
            <a:off x="857250" y="3805202"/>
            <a:ext cx="103932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1: Definir el primer pentagrama (staffDef)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2: Definir la partitura (</a:t>
            </a:r>
            <a:r>
              <a:rPr lang="es-ES_tradnl" sz="2000" dirty="0" err="1">
                <a:hlinkClick r:id="rId5"/>
              </a:rPr>
              <a:t>scoreDef</a:t>
            </a:r>
            <a:r>
              <a:rPr lang="es-ES_tradnl" sz="2000" dirty="0">
                <a:hlinkClick r:id="rId5"/>
              </a:rPr>
              <a:t>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3: Primer compás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7"/>
              </a:rPr>
              <a:t>Paso 4: Segundo compás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8"/>
              </a:rPr>
              <a:t>Paso 5: Tercer compás</a:t>
            </a:r>
            <a:endParaRPr lang="es-ES_trad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9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3490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2" r="46555" b="62684"/>
          <a:stretch/>
        </p:blipFill>
        <p:spPr>
          <a:xfrm>
            <a:off x="928607" y="491133"/>
            <a:ext cx="10334786" cy="390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18E3E-5BB8-9369-418A-75FF429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705604" y="467638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3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116738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2" r="46555" b="62684"/>
          <a:stretch/>
        </p:blipFill>
        <p:spPr>
          <a:xfrm>
            <a:off x="928607" y="491133"/>
            <a:ext cx="10334786" cy="390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18E3E-5BB8-9369-418A-75FF429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36CC2-8AF4-6236-5645-DCE98005483B}"/>
              </a:ext>
            </a:extLst>
          </p:cNvPr>
          <p:cNvSpPr txBox="1"/>
          <p:nvPr/>
        </p:nvSpPr>
        <p:spPr>
          <a:xfrm>
            <a:off x="870130" y="4599920"/>
            <a:ext cx="103932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3"/>
              </a:rPr>
              <a:t>Paso 6: Definir el segundo pentagrama (staffDef con @n=2)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7: Crear el segundo pentagrama (staff con @n=2)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8: Rellenar el primer compás (mismas notas que el primer pentagrama, copiar y pegar)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9: Rellenar el segundo y tercer compás (lo mismo)</a:t>
            </a:r>
            <a:endParaRPr lang="es-ES_trad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705604" y="467638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7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183085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3" r="46685" b="49418"/>
          <a:stretch/>
        </p:blipFill>
        <p:spPr>
          <a:xfrm>
            <a:off x="1460212" y="501134"/>
            <a:ext cx="8367277" cy="583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B3034-3AE4-C2C8-8F02-9120B10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5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21483" r="46685" b="49418"/>
          <a:stretch/>
        </p:blipFill>
        <p:spPr>
          <a:xfrm>
            <a:off x="1460212" y="501134"/>
            <a:ext cx="8367277" cy="583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B3034-3AE4-C2C8-8F02-9120B10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439C4-D1B5-FA51-4B4D-48BAA9FF37EB}"/>
              </a:ext>
            </a:extLst>
          </p:cNvPr>
          <p:cNvSpPr txBox="1"/>
          <p:nvPr/>
        </p:nvSpPr>
        <p:spPr>
          <a:xfrm>
            <a:off x="916048" y="534823"/>
            <a:ext cx="981574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10: Definir el tercer pentagrama (staffDef con @n=3)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11: Crear el tercer pentagrama (staff con @n=3) y rellenar todos los compases </a:t>
            </a:r>
            <a:br>
              <a:rPr lang="es-ES_tradnl" sz="2000" dirty="0">
                <a:hlinkClick r:id="rId5"/>
              </a:rPr>
            </a:br>
            <a:r>
              <a:rPr lang="es-ES_tradnl" sz="2000" dirty="0">
                <a:hlinkClick r:id="rId5"/>
              </a:rPr>
              <a:t>(mismas notas que la segunda voz, copiar y pegar)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12: Cambiar la octava de las notas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7"/>
              </a:rPr>
              <a:t>Paso 13: Definir el cuarto pentagrama (staffDef con @n=4)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8"/>
              </a:rPr>
              <a:t>Paso 14: Crear el cuarto pentagrama (staff con @n=4) en cada &lt;measure&gt; y </a:t>
            </a:r>
            <a:br>
              <a:rPr lang="es-ES_tradnl" sz="2000" dirty="0">
                <a:hlinkClick r:id="rId8"/>
              </a:rPr>
            </a:br>
            <a:r>
              <a:rPr lang="es-ES_tradnl" sz="2000" dirty="0">
                <a:hlinkClick r:id="rId8"/>
              </a:rPr>
              <a:t>rellenar estos compases (mismas notas que la tercera voz, copiar y pegar)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0184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AEF68-D307-CFD9-9274-506ACDB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11F942-3657-7D1B-208A-32AE62CD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4643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7F9B89-BB0B-4FDE-BF27-E8357EDA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hape 406">
            <a:extLst>
              <a:ext uri="{FF2B5EF4-FFF2-40B4-BE49-F238E27FC236}">
                <a16:creationId xmlns:a16="http://schemas.microsoft.com/office/drawing/2014/main" id="{FAB976C9-F0CA-0A44-ADEF-BF1AA90136E7}"/>
              </a:ext>
            </a:extLst>
          </p:cNvPr>
          <p:cNvSpPr txBox="1">
            <a:spLocks/>
          </p:cNvSpPr>
          <p:nvPr/>
        </p:nvSpPr>
        <p:spPr>
          <a:xfrm>
            <a:off x="838200" y="2411154"/>
            <a:ext cx="10537826" cy="186765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¡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Muchas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gracias!</a:t>
            </a:r>
          </a:p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3600" b="1" kern="1200" dirty="0">
                <a:solidFill>
                  <a:srgbClr val="00B0F0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martha.thomae@fcsh.unl.pt</a:t>
            </a:r>
            <a:endParaRPr lang="en-US" sz="3600" b="1" kern="120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ADD8F-714F-52ED-86E2-D0AB15A8F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46" r="1" b="14738"/>
          <a:stretch/>
        </p:blipFill>
        <p:spPr>
          <a:xfrm>
            <a:off x="7" y="-3"/>
            <a:ext cx="6000749" cy="2180602"/>
          </a:xfrm>
          <a:custGeom>
            <a:avLst/>
            <a:gdLst/>
            <a:ahLst/>
            <a:cxnLst/>
            <a:rect l="l" t="t" r="r" b="b"/>
            <a:pathLst>
              <a:path w="6000749" h="2180602">
                <a:moveTo>
                  <a:pt x="0" y="0"/>
                </a:moveTo>
                <a:lnTo>
                  <a:pt x="6000749" y="0"/>
                </a:lnTo>
                <a:lnTo>
                  <a:pt x="6000749" y="1817452"/>
                </a:lnTo>
                <a:lnTo>
                  <a:pt x="5980686" y="1817518"/>
                </a:lnTo>
                <a:cubicBezTo>
                  <a:pt x="5936335" y="1820765"/>
                  <a:pt x="5892433" y="1826513"/>
                  <a:pt x="5848802" y="1832962"/>
                </a:cubicBezTo>
                <a:cubicBezTo>
                  <a:pt x="5791110" y="1841560"/>
                  <a:pt x="5731975" y="1846794"/>
                  <a:pt x="5674647" y="1855580"/>
                </a:cubicBezTo>
                <a:cubicBezTo>
                  <a:pt x="5631737" y="1862309"/>
                  <a:pt x="5588831" y="1870348"/>
                  <a:pt x="5549529" y="1881188"/>
                </a:cubicBezTo>
                <a:cubicBezTo>
                  <a:pt x="5492552" y="1897079"/>
                  <a:pt x="5442799" y="1921005"/>
                  <a:pt x="5370320" y="1914649"/>
                </a:cubicBezTo>
                <a:cubicBezTo>
                  <a:pt x="5306495" y="1909042"/>
                  <a:pt x="5248806" y="1920817"/>
                  <a:pt x="5190391" y="1932032"/>
                </a:cubicBezTo>
                <a:cubicBezTo>
                  <a:pt x="5147481" y="1940257"/>
                  <a:pt x="5104579" y="1948670"/>
                  <a:pt x="5060224" y="1953904"/>
                </a:cubicBezTo>
                <a:cubicBezTo>
                  <a:pt x="5007578" y="1960072"/>
                  <a:pt x="4948083" y="1957454"/>
                  <a:pt x="4901206" y="1968858"/>
                </a:cubicBezTo>
                <a:cubicBezTo>
                  <a:pt x="4852168" y="1980822"/>
                  <a:pt x="4811428" y="1972783"/>
                  <a:pt x="4767795" y="1969418"/>
                </a:cubicBezTo>
                <a:cubicBezTo>
                  <a:pt x="4698205" y="1964184"/>
                  <a:pt x="4628970" y="1954464"/>
                  <a:pt x="4558660" y="1966802"/>
                </a:cubicBezTo>
                <a:cubicBezTo>
                  <a:pt x="4473205" y="1981756"/>
                  <a:pt x="4388468" y="1997831"/>
                  <a:pt x="4302653" y="2012037"/>
                </a:cubicBezTo>
                <a:cubicBezTo>
                  <a:pt x="4269476" y="2017459"/>
                  <a:pt x="4233785" y="2019702"/>
                  <a:pt x="4199166" y="2022132"/>
                </a:cubicBezTo>
                <a:cubicBezTo>
                  <a:pt x="4166357" y="2024189"/>
                  <a:pt x="4127055" y="2018955"/>
                  <a:pt x="4101809" y="2026805"/>
                </a:cubicBezTo>
                <a:cubicBezTo>
                  <a:pt x="4036905" y="2046993"/>
                  <a:pt x="3970203" y="2056899"/>
                  <a:pt x="3895199" y="2056899"/>
                </a:cubicBezTo>
                <a:cubicBezTo>
                  <a:pt x="3867072" y="2056899"/>
                  <a:pt x="3839668" y="2065312"/>
                  <a:pt x="3811186" y="2066808"/>
                </a:cubicBezTo>
                <a:cubicBezTo>
                  <a:pt x="3772239" y="2068676"/>
                  <a:pt x="3727528" y="2073724"/>
                  <a:pt x="3693636" y="2066619"/>
                </a:cubicBezTo>
                <a:cubicBezTo>
                  <a:pt x="3613949" y="2049797"/>
                  <a:pt x="3549409" y="2063817"/>
                  <a:pt x="3479814" y="2080453"/>
                </a:cubicBezTo>
                <a:cubicBezTo>
                  <a:pt x="3411303" y="2096903"/>
                  <a:pt x="3339188" y="2109986"/>
                  <a:pt x="3266353" y="2120829"/>
                </a:cubicBezTo>
                <a:cubicBezTo>
                  <a:pt x="3238949" y="2124754"/>
                  <a:pt x="3206140" y="2118211"/>
                  <a:pt x="3175847" y="2116904"/>
                </a:cubicBezTo>
                <a:cubicBezTo>
                  <a:pt x="3165028" y="2116529"/>
                  <a:pt x="3153130" y="2115968"/>
                  <a:pt x="3143397" y="2117838"/>
                </a:cubicBezTo>
                <a:cubicBezTo>
                  <a:pt x="3049288" y="2135783"/>
                  <a:pt x="2953732" y="2149428"/>
                  <a:pt x="2851692" y="2140083"/>
                </a:cubicBezTo>
                <a:cubicBezTo>
                  <a:pt x="2842318" y="2139147"/>
                  <a:pt x="2831859" y="2141204"/>
                  <a:pt x="2822482" y="2142513"/>
                </a:cubicBezTo>
                <a:cubicBezTo>
                  <a:pt x="2776688" y="2149242"/>
                  <a:pt x="2731976" y="2159896"/>
                  <a:pt x="2685467" y="2162326"/>
                </a:cubicBezTo>
                <a:cubicBezTo>
                  <a:pt x="2570801" y="2168307"/>
                  <a:pt x="2455420" y="2170739"/>
                  <a:pt x="2340028" y="2174664"/>
                </a:cubicBezTo>
                <a:cubicBezTo>
                  <a:pt x="2332817" y="2174850"/>
                  <a:pt x="2325246" y="2174850"/>
                  <a:pt x="2318757" y="2176159"/>
                </a:cubicBezTo>
                <a:cubicBezTo>
                  <a:pt x="2276207" y="2184198"/>
                  <a:pt x="2239070" y="2181580"/>
                  <a:pt x="2203009" y="2166253"/>
                </a:cubicBezTo>
                <a:cubicBezTo>
                  <a:pt x="2187144" y="2159523"/>
                  <a:pt x="2165509" y="2155971"/>
                  <a:pt x="2145680" y="2152233"/>
                </a:cubicBezTo>
                <a:cubicBezTo>
                  <a:pt x="2116471" y="2146624"/>
                  <a:pt x="2086546" y="2141204"/>
                  <a:pt x="2056257" y="2137652"/>
                </a:cubicBezTo>
                <a:cubicBezTo>
                  <a:pt x="2026328" y="2134288"/>
                  <a:pt x="1994238" y="2129615"/>
                  <a:pt x="1965392" y="2132231"/>
                </a:cubicBezTo>
                <a:cubicBezTo>
                  <a:pt x="1913469" y="2136904"/>
                  <a:pt x="1864067" y="2147372"/>
                  <a:pt x="1812867" y="2154289"/>
                </a:cubicBezTo>
                <a:cubicBezTo>
                  <a:pt x="1795199" y="2156719"/>
                  <a:pt x="1775726" y="2156344"/>
                  <a:pt x="1757340" y="2156533"/>
                </a:cubicBezTo>
                <a:cubicBezTo>
                  <a:pt x="1715149" y="2157092"/>
                  <a:pt x="1671880" y="2151672"/>
                  <a:pt x="1633661" y="2167187"/>
                </a:cubicBezTo>
                <a:cubicBezTo>
                  <a:pt x="1598326" y="2181766"/>
                  <a:pt x="1562625" y="2177468"/>
                  <a:pt x="1525488" y="2166439"/>
                </a:cubicBezTo>
                <a:cubicBezTo>
                  <a:pt x="1498803" y="2158587"/>
                  <a:pt x="1468519" y="2152419"/>
                  <a:pt x="1438590" y="2149428"/>
                </a:cubicBezTo>
                <a:cubicBezTo>
                  <a:pt x="1397482" y="2145317"/>
                  <a:pt x="1356738" y="2143633"/>
                  <a:pt x="1312386" y="2146065"/>
                </a:cubicBezTo>
                <a:cubicBezTo>
                  <a:pt x="1281015" y="2147747"/>
                  <a:pt x="1255413" y="2148494"/>
                  <a:pt x="1230894" y="2158401"/>
                </a:cubicBezTo>
                <a:cubicBezTo>
                  <a:pt x="1226930" y="2159896"/>
                  <a:pt x="1219719" y="2160271"/>
                  <a:pt x="1214309" y="2160083"/>
                </a:cubicBezTo>
                <a:cubicBezTo>
                  <a:pt x="1143277" y="2156905"/>
                  <a:pt x="1072963" y="2158587"/>
                  <a:pt x="1001207" y="2160832"/>
                </a:cubicBezTo>
                <a:cubicBezTo>
                  <a:pt x="909986" y="2163821"/>
                  <a:pt x="814067" y="2155037"/>
                  <a:pt x="735104" y="2123634"/>
                </a:cubicBezTo>
                <a:cubicBezTo>
                  <a:pt x="723565" y="2118959"/>
                  <a:pt x="706257" y="2116904"/>
                  <a:pt x="691111" y="2115782"/>
                </a:cubicBezTo>
                <a:cubicBezTo>
                  <a:pt x="619719" y="2110923"/>
                  <a:pt x="547963" y="2107557"/>
                  <a:pt x="476567" y="2102136"/>
                </a:cubicBezTo>
                <a:cubicBezTo>
                  <a:pt x="437625" y="2099146"/>
                  <a:pt x="396881" y="2096528"/>
                  <a:pt x="361546" y="2088303"/>
                </a:cubicBezTo>
                <a:cubicBezTo>
                  <a:pt x="326934" y="2080267"/>
                  <a:pt x="299163" y="2070733"/>
                  <a:pt x="278611" y="2087555"/>
                </a:cubicBezTo>
                <a:cubicBezTo>
                  <a:pt x="241838" y="2078583"/>
                  <a:pt x="209740" y="2071106"/>
                  <a:pt x="178377" y="2063069"/>
                </a:cubicBezTo>
                <a:cubicBezTo>
                  <a:pt x="166834" y="2060079"/>
                  <a:pt x="157098" y="2055217"/>
                  <a:pt x="145559" y="2052413"/>
                </a:cubicBezTo>
                <a:cubicBezTo>
                  <a:pt x="133298" y="2049422"/>
                  <a:pt x="119598" y="2047554"/>
                  <a:pt x="106258" y="2046059"/>
                </a:cubicBezTo>
                <a:lnTo>
                  <a:pt x="0" y="2034015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3994A-5AC5-B2A7-A49F-E3AB687FC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19" b="-1"/>
          <a:stretch/>
        </p:blipFill>
        <p:spPr>
          <a:xfrm>
            <a:off x="6191243" y="4"/>
            <a:ext cx="6000750" cy="1867659"/>
          </a:xfrm>
          <a:custGeom>
            <a:avLst/>
            <a:gdLst/>
            <a:ahLst/>
            <a:cxnLst/>
            <a:rect l="l" t="t" r="r" b="b"/>
            <a:pathLst>
              <a:path w="6000750" h="1867659">
                <a:moveTo>
                  <a:pt x="0" y="0"/>
                </a:moveTo>
                <a:lnTo>
                  <a:pt x="6000750" y="0"/>
                </a:lnTo>
                <a:lnTo>
                  <a:pt x="6000750" y="1804153"/>
                </a:lnTo>
                <a:lnTo>
                  <a:pt x="5979548" y="1802679"/>
                </a:lnTo>
                <a:cubicBezTo>
                  <a:pt x="5935197" y="1800063"/>
                  <a:pt x="5890485" y="1798568"/>
                  <a:pt x="5846133" y="1795950"/>
                </a:cubicBezTo>
                <a:cubicBezTo>
                  <a:pt x="5775100" y="1791652"/>
                  <a:pt x="5704427" y="1786791"/>
                  <a:pt x="5633754" y="1782305"/>
                </a:cubicBezTo>
                <a:cubicBezTo>
                  <a:pt x="5604189" y="1780623"/>
                  <a:pt x="5573177" y="1775950"/>
                  <a:pt x="5545414" y="1778753"/>
                </a:cubicBezTo>
                <a:cubicBezTo>
                  <a:pt x="5475460" y="1785857"/>
                  <a:pt x="5406589" y="1783800"/>
                  <a:pt x="5336999" y="1778941"/>
                </a:cubicBezTo>
                <a:cubicBezTo>
                  <a:pt x="5313202" y="1777257"/>
                  <a:pt x="5287601" y="1777632"/>
                  <a:pt x="5264524" y="1780809"/>
                </a:cubicBezTo>
                <a:cubicBezTo>
                  <a:pt x="5217287" y="1787166"/>
                  <a:pt x="5171497" y="1796138"/>
                  <a:pt x="5124979" y="1803988"/>
                </a:cubicBezTo>
                <a:cubicBezTo>
                  <a:pt x="5119930" y="1804922"/>
                  <a:pt x="5113801" y="1805111"/>
                  <a:pt x="5108395" y="1805670"/>
                </a:cubicBezTo>
                <a:cubicBezTo>
                  <a:pt x="5077743" y="1808849"/>
                  <a:pt x="5047458" y="1812027"/>
                  <a:pt x="5016806" y="1814831"/>
                </a:cubicBezTo>
                <a:cubicBezTo>
                  <a:pt x="5000222" y="1816326"/>
                  <a:pt x="4983274" y="1816513"/>
                  <a:pt x="4966685" y="1817822"/>
                </a:cubicBezTo>
                <a:cubicBezTo>
                  <a:pt x="4902505" y="1823056"/>
                  <a:pt x="4831831" y="1814270"/>
                  <a:pt x="4776301" y="1836887"/>
                </a:cubicBezTo>
                <a:cubicBezTo>
                  <a:pt x="4740243" y="1851469"/>
                  <a:pt x="4705268" y="1848103"/>
                  <a:pt x="4666689" y="1845860"/>
                </a:cubicBezTo>
                <a:cubicBezTo>
                  <a:pt x="4637480" y="1844178"/>
                  <a:pt x="4607551" y="1844739"/>
                  <a:pt x="4577985" y="1844551"/>
                </a:cubicBezTo>
                <a:cubicBezTo>
                  <a:pt x="4526062" y="1843992"/>
                  <a:pt x="4474139" y="1843803"/>
                  <a:pt x="4422216" y="1842869"/>
                </a:cubicBezTo>
                <a:cubicBezTo>
                  <a:pt x="4405628" y="1842496"/>
                  <a:pt x="4388683" y="1837821"/>
                  <a:pt x="4372455" y="1838569"/>
                </a:cubicBezTo>
                <a:cubicBezTo>
                  <a:pt x="4297455" y="1842121"/>
                  <a:pt x="4222455" y="1847730"/>
                  <a:pt x="4147455" y="1850907"/>
                </a:cubicBezTo>
                <a:cubicBezTo>
                  <a:pt x="4104909" y="1852776"/>
                  <a:pt x="4061276" y="1849225"/>
                  <a:pt x="4019089" y="1851841"/>
                </a:cubicBezTo>
                <a:cubicBezTo>
                  <a:pt x="3970414" y="1854832"/>
                  <a:pt x="3922818" y="1862496"/>
                  <a:pt x="3874499" y="1867170"/>
                </a:cubicBezTo>
                <a:cubicBezTo>
                  <a:pt x="3861159" y="1868477"/>
                  <a:pt x="3846376" y="1866796"/>
                  <a:pt x="3832312" y="1866423"/>
                </a:cubicBezTo>
                <a:cubicBezTo>
                  <a:pt x="3816447" y="1866048"/>
                  <a:pt x="3800941" y="1865300"/>
                  <a:pt x="3785076" y="1865114"/>
                </a:cubicBezTo>
                <a:cubicBezTo>
                  <a:pt x="3736757" y="1864739"/>
                  <a:pt x="3688441" y="1865300"/>
                  <a:pt x="3640122" y="1863991"/>
                </a:cubicBezTo>
                <a:cubicBezTo>
                  <a:pt x="3610557" y="1863243"/>
                  <a:pt x="3579549" y="1855580"/>
                  <a:pt x="3552141" y="1858384"/>
                </a:cubicBezTo>
                <a:cubicBezTo>
                  <a:pt x="3496255" y="1863805"/>
                  <a:pt x="3440365" y="1851655"/>
                  <a:pt x="3384478" y="1861748"/>
                </a:cubicBezTo>
                <a:cubicBezTo>
                  <a:pt x="3367166" y="1864739"/>
                  <a:pt x="3343370" y="1857262"/>
                  <a:pt x="3322455" y="1856889"/>
                </a:cubicBezTo>
                <a:cubicBezTo>
                  <a:pt x="3270172" y="1855955"/>
                  <a:pt x="3217890" y="1856141"/>
                  <a:pt x="3165607" y="1856328"/>
                </a:cubicBezTo>
                <a:cubicBezTo>
                  <a:pt x="3118730" y="1856514"/>
                  <a:pt x="3070051" y="1853898"/>
                  <a:pt x="3024980" y="1859132"/>
                </a:cubicBezTo>
                <a:cubicBezTo>
                  <a:pt x="2977744" y="1864739"/>
                  <a:pt x="2935197" y="1863991"/>
                  <a:pt x="2889403" y="1857637"/>
                </a:cubicBezTo>
                <a:cubicBezTo>
                  <a:pt x="2858032" y="1853337"/>
                  <a:pt x="2824859" y="1852776"/>
                  <a:pt x="2792409" y="1851469"/>
                </a:cubicBezTo>
                <a:cubicBezTo>
                  <a:pt x="2757434" y="1849973"/>
                  <a:pt x="2718851" y="1853898"/>
                  <a:pt x="2687120" y="1847730"/>
                </a:cubicBezTo>
                <a:cubicBezTo>
                  <a:pt x="2592647" y="1829410"/>
                  <a:pt x="2495653" y="1825485"/>
                  <a:pt x="2396857" y="1825485"/>
                </a:cubicBezTo>
                <a:cubicBezTo>
                  <a:pt x="2378826" y="1825485"/>
                  <a:pt x="2360436" y="1828101"/>
                  <a:pt x="2343132" y="1830906"/>
                </a:cubicBezTo>
                <a:cubicBezTo>
                  <a:pt x="2242167" y="1847730"/>
                  <a:pt x="2140846" y="1846235"/>
                  <a:pt x="2038082" y="1835953"/>
                </a:cubicBezTo>
                <a:cubicBezTo>
                  <a:pt x="2016807" y="1833710"/>
                  <a:pt x="1993011" y="1833335"/>
                  <a:pt x="1971736" y="1835578"/>
                </a:cubicBezTo>
                <a:cubicBezTo>
                  <a:pt x="1911878" y="1842121"/>
                  <a:pt x="1853827" y="1852964"/>
                  <a:pt x="1793609" y="1857637"/>
                </a:cubicBezTo>
                <a:cubicBezTo>
                  <a:pt x="1694094" y="1865300"/>
                  <a:pt x="1607915" y="1839505"/>
                  <a:pt x="1518852" y="1822681"/>
                </a:cubicBezTo>
                <a:cubicBezTo>
                  <a:pt x="1434115" y="1806793"/>
                  <a:pt x="1362000" y="1770903"/>
                  <a:pt x="1261757" y="1778941"/>
                </a:cubicBezTo>
                <a:cubicBezTo>
                  <a:pt x="1251665" y="1779689"/>
                  <a:pt x="1240486" y="1774641"/>
                  <a:pt x="1229307" y="1773332"/>
                </a:cubicBezTo>
                <a:cubicBezTo>
                  <a:pt x="1198659" y="1769780"/>
                  <a:pt x="1168011" y="1765482"/>
                  <a:pt x="1137000" y="1763799"/>
                </a:cubicBezTo>
                <a:cubicBezTo>
                  <a:pt x="1099140" y="1761555"/>
                  <a:pt x="1060557" y="1762303"/>
                  <a:pt x="1022698" y="1760435"/>
                </a:cubicBezTo>
                <a:cubicBezTo>
                  <a:pt x="974019" y="1758192"/>
                  <a:pt x="926063" y="1752210"/>
                  <a:pt x="877744" y="1752210"/>
                </a:cubicBezTo>
                <a:cubicBezTo>
                  <a:pt x="838802" y="1752210"/>
                  <a:pt x="800219" y="1759126"/>
                  <a:pt x="761640" y="1762492"/>
                </a:cubicBezTo>
                <a:cubicBezTo>
                  <a:pt x="707192" y="1767164"/>
                  <a:pt x="647335" y="1765855"/>
                  <a:pt x="599379" y="1777819"/>
                </a:cubicBezTo>
                <a:cubicBezTo>
                  <a:pt x="548179" y="1790530"/>
                  <a:pt x="499500" y="1796325"/>
                  <a:pt x="446494" y="1792400"/>
                </a:cubicBezTo>
                <a:cubicBezTo>
                  <a:pt x="428827" y="1791091"/>
                  <a:pt x="406110" y="1783239"/>
                  <a:pt x="398179" y="1775203"/>
                </a:cubicBezTo>
                <a:cubicBezTo>
                  <a:pt x="380508" y="1757258"/>
                  <a:pt x="356352" y="1754078"/>
                  <a:pt x="323538" y="1760248"/>
                </a:cubicBezTo>
                <a:cubicBezTo>
                  <a:pt x="295052" y="1765482"/>
                  <a:pt x="260077" y="1768098"/>
                  <a:pt x="240608" y="1778193"/>
                </a:cubicBezTo>
                <a:cubicBezTo>
                  <a:pt x="185437" y="1806793"/>
                  <a:pt x="115123" y="1807727"/>
                  <a:pt x="46616" y="1815390"/>
                </a:cubicBezTo>
                <a:lnTo>
                  <a:pt x="0" y="181603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4AA512-0626-46EA-9229-571D9AF08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blipFill dpi="0" rotWithShape="1">
            <a:blip r:embed="rId6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CC1FDC-60B1-49C3-861C-17B43B8F4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2D2F2-CF93-2A94-FF05-CEA99A3202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518" r="1" b="16377"/>
          <a:stretch/>
        </p:blipFill>
        <p:spPr>
          <a:xfrm>
            <a:off x="7" y="4626672"/>
            <a:ext cx="6000749" cy="2231333"/>
          </a:xfrm>
          <a:custGeom>
            <a:avLst/>
            <a:gdLst/>
            <a:ahLst/>
            <a:cxnLst/>
            <a:rect l="l" t="t" r="r" b="b"/>
            <a:pathLst>
              <a:path w="6000749" h="2231333">
                <a:moveTo>
                  <a:pt x="0" y="0"/>
                </a:moveTo>
                <a:lnTo>
                  <a:pt x="72691" y="17406"/>
                </a:lnTo>
                <a:cubicBezTo>
                  <a:pt x="148481" y="30383"/>
                  <a:pt x="220742" y="46698"/>
                  <a:pt x="296226" y="60097"/>
                </a:cubicBezTo>
                <a:cubicBezTo>
                  <a:pt x="370206" y="73144"/>
                  <a:pt x="437720" y="89379"/>
                  <a:pt x="480349" y="125216"/>
                </a:cubicBezTo>
                <a:cubicBezTo>
                  <a:pt x="499356" y="141007"/>
                  <a:pt x="525382" y="157498"/>
                  <a:pt x="557943" y="163615"/>
                </a:cubicBezTo>
                <a:cubicBezTo>
                  <a:pt x="604345" y="172288"/>
                  <a:pt x="661153" y="169660"/>
                  <a:pt x="711165" y="175553"/>
                </a:cubicBezTo>
                <a:cubicBezTo>
                  <a:pt x="770063" y="182444"/>
                  <a:pt x="837588" y="186028"/>
                  <a:pt x="879549" y="204398"/>
                </a:cubicBezTo>
                <a:cubicBezTo>
                  <a:pt x="916855" y="220790"/>
                  <a:pt x="953854" y="232504"/>
                  <a:pt x="1001116" y="239544"/>
                </a:cubicBezTo>
                <a:cubicBezTo>
                  <a:pt x="1034231" y="244450"/>
                  <a:pt x="1060246" y="258298"/>
                  <a:pt x="1094195" y="261386"/>
                </a:cubicBezTo>
                <a:cubicBezTo>
                  <a:pt x="1138866" y="265586"/>
                  <a:pt x="1183578" y="267515"/>
                  <a:pt x="1223714" y="278216"/>
                </a:cubicBezTo>
                <a:cubicBezTo>
                  <a:pt x="1265355" y="289268"/>
                  <a:pt x="1311850" y="296041"/>
                  <a:pt x="1355118" y="305728"/>
                </a:cubicBezTo>
                <a:cubicBezTo>
                  <a:pt x="1378079" y="310949"/>
                  <a:pt x="1397488" y="319320"/>
                  <a:pt x="1419786" y="325014"/>
                </a:cubicBezTo>
                <a:cubicBezTo>
                  <a:pt x="1460608" y="335427"/>
                  <a:pt x="1502094" y="345369"/>
                  <a:pt x="1543857" y="354704"/>
                </a:cubicBezTo>
                <a:cubicBezTo>
                  <a:pt x="1585615" y="364042"/>
                  <a:pt x="1625938" y="376037"/>
                  <a:pt x="1671046" y="380742"/>
                </a:cubicBezTo>
                <a:cubicBezTo>
                  <a:pt x="1747931" y="388655"/>
                  <a:pt x="1830546" y="388197"/>
                  <a:pt x="1905505" y="397894"/>
                </a:cubicBezTo>
                <a:cubicBezTo>
                  <a:pt x="1981587" y="407809"/>
                  <a:pt x="2054123" y="423518"/>
                  <a:pt x="2122945" y="441265"/>
                </a:cubicBezTo>
                <a:cubicBezTo>
                  <a:pt x="2177385" y="455212"/>
                  <a:pt x="2228581" y="469434"/>
                  <a:pt x="2294752" y="471132"/>
                </a:cubicBezTo>
                <a:cubicBezTo>
                  <a:pt x="2331677" y="472097"/>
                  <a:pt x="2371413" y="480022"/>
                  <a:pt x="2395408" y="492459"/>
                </a:cubicBezTo>
                <a:cubicBezTo>
                  <a:pt x="2447358" y="519600"/>
                  <a:pt x="2511091" y="534866"/>
                  <a:pt x="2582175" y="545493"/>
                </a:cubicBezTo>
                <a:cubicBezTo>
                  <a:pt x="2677109" y="559894"/>
                  <a:pt x="2771051" y="575003"/>
                  <a:pt x="2866262" y="588797"/>
                </a:cubicBezTo>
                <a:cubicBezTo>
                  <a:pt x="2922430" y="597022"/>
                  <a:pt x="2978375" y="606222"/>
                  <a:pt x="3037156" y="609731"/>
                </a:cubicBezTo>
                <a:cubicBezTo>
                  <a:pt x="3157312" y="617135"/>
                  <a:pt x="3279825" y="620613"/>
                  <a:pt x="3400819" y="626199"/>
                </a:cubicBezTo>
                <a:cubicBezTo>
                  <a:pt x="3440401" y="627914"/>
                  <a:pt x="3478288" y="633082"/>
                  <a:pt x="3518455" y="633772"/>
                </a:cubicBezTo>
                <a:cubicBezTo>
                  <a:pt x="3561909" y="634558"/>
                  <a:pt x="3607887" y="630076"/>
                  <a:pt x="3651344" y="630862"/>
                </a:cubicBezTo>
                <a:cubicBezTo>
                  <a:pt x="3723634" y="632065"/>
                  <a:pt x="3794232" y="636721"/>
                  <a:pt x="3866545" y="638110"/>
                </a:cubicBezTo>
                <a:cubicBezTo>
                  <a:pt x="4006048" y="640676"/>
                  <a:pt x="4145775" y="642267"/>
                  <a:pt x="4285473" y="643672"/>
                </a:cubicBezTo>
                <a:cubicBezTo>
                  <a:pt x="4315376" y="643937"/>
                  <a:pt x="4347227" y="639960"/>
                  <a:pt x="4376827" y="640645"/>
                </a:cubicBezTo>
                <a:cubicBezTo>
                  <a:pt x="4455422" y="642649"/>
                  <a:pt x="4533821" y="645812"/>
                  <a:pt x="4611885" y="649215"/>
                </a:cubicBezTo>
                <a:cubicBezTo>
                  <a:pt x="4659174" y="651343"/>
                  <a:pt x="4705683" y="655658"/>
                  <a:pt x="4753275" y="657364"/>
                </a:cubicBezTo>
                <a:cubicBezTo>
                  <a:pt x="4791350" y="658729"/>
                  <a:pt x="4830284" y="658461"/>
                  <a:pt x="4869418" y="657033"/>
                </a:cubicBezTo>
                <a:cubicBezTo>
                  <a:pt x="4903115" y="655813"/>
                  <a:pt x="4937687" y="650502"/>
                  <a:pt x="4971135" y="650073"/>
                </a:cubicBezTo>
                <a:cubicBezTo>
                  <a:pt x="5061658" y="648863"/>
                  <a:pt x="5151317" y="649289"/>
                  <a:pt x="5241230" y="648922"/>
                </a:cubicBezTo>
                <a:cubicBezTo>
                  <a:pt x="5277253" y="648693"/>
                  <a:pt x="5313811" y="647065"/>
                  <a:pt x="5348950" y="648282"/>
                </a:cubicBezTo>
                <a:cubicBezTo>
                  <a:pt x="5442985" y="651293"/>
                  <a:pt x="5535910" y="656727"/>
                  <a:pt x="5630173" y="658762"/>
                </a:cubicBezTo>
                <a:cubicBezTo>
                  <a:pt x="5708356" y="660447"/>
                  <a:pt x="5788181" y="658310"/>
                  <a:pt x="5867229" y="658361"/>
                </a:cubicBezTo>
                <a:cubicBezTo>
                  <a:pt x="5900756" y="658488"/>
                  <a:pt x="5933146" y="660852"/>
                  <a:pt x="5966564" y="660237"/>
                </a:cubicBezTo>
                <a:lnTo>
                  <a:pt x="6000749" y="659420"/>
                </a:lnTo>
                <a:lnTo>
                  <a:pt x="6000749" y="2231333"/>
                </a:lnTo>
                <a:lnTo>
                  <a:pt x="0" y="2231333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93A11-78B6-A88F-30BD-AAECD9B4B0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923" r="1" b="3659"/>
          <a:stretch/>
        </p:blipFill>
        <p:spPr>
          <a:xfrm>
            <a:off x="6191243" y="4546610"/>
            <a:ext cx="6000750" cy="2311390"/>
          </a:xfrm>
          <a:custGeom>
            <a:avLst/>
            <a:gdLst/>
            <a:ahLst/>
            <a:cxnLst/>
            <a:rect l="l" t="t" r="r" b="b"/>
            <a:pathLst>
              <a:path w="6000750" h="2311390">
                <a:moveTo>
                  <a:pt x="6000750" y="0"/>
                </a:moveTo>
                <a:lnTo>
                  <a:pt x="6000750" y="2311390"/>
                </a:lnTo>
                <a:lnTo>
                  <a:pt x="0" y="2311390"/>
                </a:lnTo>
                <a:lnTo>
                  <a:pt x="0" y="734920"/>
                </a:lnTo>
                <a:lnTo>
                  <a:pt x="1095" y="734894"/>
                </a:lnTo>
                <a:cubicBezTo>
                  <a:pt x="43984" y="734250"/>
                  <a:pt x="86048" y="738067"/>
                  <a:pt x="129385" y="735472"/>
                </a:cubicBezTo>
                <a:cubicBezTo>
                  <a:pt x="232307" y="729284"/>
                  <a:pt x="335601" y="720589"/>
                  <a:pt x="439001" y="712634"/>
                </a:cubicBezTo>
                <a:cubicBezTo>
                  <a:pt x="545634" y="704406"/>
                  <a:pt x="651969" y="696599"/>
                  <a:pt x="758504" y="687629"/>
                </a:cubicBezTo>
                <a:cubicBezTo>
                  <a:pt x="816779" y="682526"/>
                  <a:pt x="875044" y="674778"/>
                  <a:pt x="933292" y="669489"/>
                </a:cubicBezTo>
                <a:cubicBezTo>
                  <a:pt x="984352" y="664848"/>
                  <a:pt x="1035370" y="662477"/>
                  <a:pt x="1086506" y="658393"/>
                </a:cubicBezTo>
                <a:cubicBezTo>
                  <a:pt x="1130782" y="654718"/>
                  <a:pt x="1175257" y="649884"/>
                  <a:pt x="1219534" y="646211"/>
                </a:cubicBezTo>
                <a:cubicBezTo>
                  <a:pt x="1290462" y="640432"/>
                  <a:pt x="1361113" y="635263"/>
                  <a:pt x="1431711" y="629722"/>
                </a:cubicBezTo>
                <a:cubicBezTo>
                  <a:pt x="1461217" y="627211"/>
                  <a:pt x="1492578" y="627456"/>
                  <a:pt x="1519667" y="620761"/>
                </a:cubicBezTo>
                <a:cubicBezTo>
                  <a:pt x="1587916" y="603847"/>
                  <a:pt x="1656387" y="596155"/>
                  <a:pt x="1725966" y="591136"/>
                </a:cubicBezTo>
                <a:cubicBezTo>
                  <a:pt x="1749762" y="589442"/>
                  <a:pt x="1775054" y="585455"/>
                  <a:pt x="1797450" y="579050"/>
                </a:cubicBezTo>
                <a:cubicBezTo>
                  <a:pt x="1843316" y="566085"/>
                  <a:pt x="1887380" y="550735"/>
                  <a:pt x="1932323" y="536394"/>
                </a:cubicBezTo>
                <a:cubicBezTo>
                  <a:pt x="1937189" y="534756"/>
                  <a:pt x="1943230" y="533703"/>
                  <a:pt x="1948503" y="532386"/>
                </a:cubicBezTo>
                <a:cubicBezTo>
                  <a:pt x="1978398" y="524909"/>
                  <a:pt x="2007931" y="517486"/>
                  <a:pt x="2037880" y="510381"/>
                </a:cubicBezTo>
                <a:cubicBezTo>
                  <a:pt x="2054086" y="506558"/>
                  <a:pt x="2070838" y="503979"/>
                  <a:pt x="2087076" y="500340"/>
                </a:cubicBezTo>
                <a:cubicBezTo>
                  <a:pt x="2149873" y="486094"/>
                  <a:pt x="2221079" y="484810"/>
                  <a:pt x="2272858" y="454575"/>
                </a:cubicBezTo>
                <a:cubicBezTo>
                  <a:pt x="2306495" y="435047"/>
                  <a:pt x="2341595" y="433439"/>
                  <a:pt x="2380104" y="430211"/>
                </a:cubicBezTo>
                <a:cubicBezTo>
                  <a:pt x="2409257" y="427750"/>
                  <a:pt x="2438807" y="422967"/>
                  <a:pt x="2468103" y="418977"/>
                </a:cubicBezTo>
                <a:cubicBezTo>
                  <a:pt x="2519585" y="412197"/>
                  <a:pt x="2571014" y="405050"/>
                  <a:pt x="2622548" y="398641"/>
                </a:cubicBezTo>
                <a:cubicBezTo>
                  <a:pt x="2639023" y="396667"/>
                  <a:pt x="2656458" y="398902"/>
                  <a:pt x="2672418" y="395869"/>
                </a:cubicBezTo>
                <a:cubicBezTo>
                  <a:pt x="2746164" y="381759"/>
                  <a:pt x="2819620" y="365613"/>
                  <a:pt x="2893419" y="351874"/>
                </a:cubicBezTo>
                <a:cubicBezTo>
                  <a:pt x="2935275" y="344016"/>
                  <a:pt x="2978972" y="341367"/>
                  <a:pt x="3020366" y="332819"/>
                </a:cubicBezTo>
                <a:cubicBezTo>
                  <a:pt x="3068131" y="322983"/>
                  <a:pt x="3114167" y="308673"/>
                  <a:pt x="3161342" y="297221"/>
                </a:cubicBezTo>
                <a:cubicBezTo>
                  <a:pt x="3174363" y="294043"/>
                  <a:pt x="3189236" y="293620"/>
                  <a:pt x="3203211" y="292002"/>
                </a:cubicBezTo>
                <a:cubicBezTo>
                  <a:pt x="3218970" y="290132"/>
                  <a:pt x="3234426" y="288683"/>
                  <a:pt x="3250159" y="286626"/>
                </a:cubicBezTo>
                <a:cubicBezTo>
                  <a:pt x="3298046" y="280173"/>
                  <a:pt x="3345799" y="272793"/>
                  <a:pt x="3393818" y="267264"/>
                </a:cubicBezTo>
                <a:cubicBezTo>
                  <a:pt x="3423192" y="263828"/>
                  <a:pt x="3454972" y="267035"/>
                  <a:pt x="3481709" y="260387"/>
                </a:cubicBezTo>
                <a:cubicBezTo>
                  <a:pt x="3536269" y="247128"/>
                  <a:pt x="3593315" y="251261"/>
                  <a:pt x="3647216" y="233376"/>
                </a:cubicBezTo>
                <a:cubicBezTo>
                  <a:pt x="3663932" y="227970"/>
                  <a:pt x="3688545" y="232011"/>
                  <a:pt x="3709303" y="229426"/>
                </a:cubicBezTo>
                <a:cubicBezTo>
                  <a:pt x="3761194" y="222966"/>
                  <a:pt x="3812926" y="215397"/>
                  <a:pt x="3864658" y="207827"/>
                </a:cubicBezTo>
                <a:cubicBezTo>
                  <a:pt x="3911039" y="201022"/>
                  <a:pt x="3959599" y="196736"/>
                  <a:pt x="4003479" y="185188"/>
                </a:cubicBezTo>
                <a:cubicBezTo>
                  <a:pt x="4049450" y="172966"/>
                  <a:pt x="4091676" y="167696"/>
                  <a:pt x="4137908" y="167519"/>
                </a:cubicBezTo>
                <a:cubicBezTo>
                  <a:pt x="4169572" y="167345"/>
                  <a:pt x="4202492" y="163215"/>
                  <a:pt x="4234801" y="159925"/>
                </a:cubicBezTo>
                <a:cubicBezTo>
                  <a:pt x="4269637" y="156466"/>
                  <a:pt x="4307279" y="147130"/>
                  <a:pt x="4339563" y="148755"/>
                </a:cubicBezTo>
                <a:cubicBezTo>
                  <a:pt x="4435676" y="153547"/>
                  <a:pt x="4532252" y="143733"/>
                  <a:pt x="4630058" y="129778"/>
                </a:cubicBezTo>
                <a:cubicBezTo>
                  <a:pt x="4647908" y="127231"/>
                  <a:pt x="4665744" y="122044"/>
                  <a:pt x="4682478" y="116824"/>
                </a:cubicBezTo>
                <a:cubicBezTo>
                  <a:pt x="4780055" y="85907"/>
                  <a:pt x="4880571" y="73077"/>
                  <a:pt x="4983757" y="68740"/>
                </a:cubicBezTo>
                <a:cubicBezTo>
                  <a:pt x="5005136" y="67956"/>
                  <a:pt x="5028746" y="64966"/>
                  <a:pt x="5049491" y="59740"/>
                </a:cubicBezTo>
                <a:cubicBezTo>
                  <a:pt x="5107825" y="44808"/>
                  <a:pt x="5163762" y="25875"/>
                  <a:pt x="5222717" y="12743"/>
                </a:cubicBezTo>
                <a:cubicBezTo>
                  <a:pt x="5320152" y="-8899"/>
                  <a:pt x="5409110" y="4465"/>
                  <a:pt x="5499656" y="8541"/>
                </a:cubicBezTo>
                <a:cubicBezTo>
                  <a:pt x="5585788" y="12301"/>
                  <a:pt x="5662249" y="37645"/>
                  <a:pt x="5760352" y="15529"/>
                </a:cubicBezTo>
                <a:cubicBezTo>
                  <a:pt x="5770237" y="13363"/>
                  <a:pt x="5782017" y="16781"/>
                  <a:pt x="5793269" y="16498"/>
                </a:cubicBezTo>
                <a:cubicBezTo>
                  <a:pt x="5824111" y="15685"/>
                  <a:pt x="5855059" y="15611"/>
                  <a:pt x="5885997" y="12898"/>
                </a:cubicBezTo>
                <a:cubicBezTo>
                  <a:pt x="5923794" y="9771"/>
                  <a:pt x="5961885" y="3581"/>
                  <a:pt x="5999628" y="83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319FA-B636-4971-BA3D-EA448709D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083182"/>
            <a:ext cx="12192000" cy="1203823"/>
            <a:chOff x="0" y="4083182"/>
            <a:chExt cx="12192000" cy="1203823"/>
          </a:xfrm>
          <a:effectLst>
            <a:outerShdw blurRad="381000" dist="152400" dir="16200000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8A025D-FBC9-4004-BFA0-5E3DC3E9B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88221B-C76B-4ADD-99AA-26982E3E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blipFill dpi="0" rotWithShape="1">
              <a:blip r:embed="rId6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FA003-B40D-0444-9472-7CCF92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1121EB-6836-6045-B9C2-40FF927C016F}" type="slidenum">
              <a:rPr kumimoji="0" lang="en-US" sz="4400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440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5455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40802"/>
            <a:ext cx="11018520" cy="1132152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Recursos</a:t>
            </a:r>
            <a:endParaRPr lang="en-US" sz="5400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3" y="1911493"/>
            <a:ext cx="10648405" cy="4399691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Sitio principal: </a:t>
            </a:r>
            <a:r>
              <a:rPr lang="en-US" dirty="0">
                <a:hlinkClick r:id="rId3"/>
              </a:rPr>
              <a:t>https://music-encoding.org/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Directrices: </a:t>
            </a:r>
            <a:r>
              <a:rPr lang="en-US" dirty="0">
                <a:hlinkClick r:id="rId4"/>
              </a:rPr>
              <a:t>https://music-encoding.org/guidelines/v5/content/index.html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Tutoriales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https://music-encoding.org/resources/tutorials.html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https://music-encoding.org/resources/tutorials-</a:t>
            </a:r>
            <a:r>
              <a:rPr lang="en-US" dirty="0" err="1">
                <a:hlinkClick r:id="rId6"/>
              </a:rPr>
              <a:t>ES.html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Herramientas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https://music-encoding.org/resources/tools.html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     </a:t>
            </a:r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i="1" dirty="0" err="1"/>
              <a:t>mei</a:t>
            </a:r>
            <a:r>
              <a:rPr lang="en-US" i="1" dirty="0"/>
              <a:t>-friend, Verovio</a:t>
            </a:r>
            <a:r>
              <a:rPr lang="en-US" dirty="0"/>
              <a:t> y </a:t>
            </a:r>
            <a:r>
              <a:rPr lang="en-US" i="1" dirty="0" err="1"/>
              <a:t>MuseScore</a:t>
            </a:r>
            <a:endParaRPr lang="en-US" i="1" dirty="0"/>
          </a:p>
          <a:p>
            <a:pPr>
              <a:lnSpc>
                <a:spcPct val="110000"/>
              </a:lnSpc>
            </a:pPr>
            <a:r>
              <a:rPr lang="en-US" dirty="0" err="1"/>
              <a:t>Ejemplos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https://github.com/music-encoding/sample-encodings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Para la </a:t>
            </a:r>
            <a:r>
              <a:rPr lang="en-US" dirty="0" err="1"/>
              <a:t>versión</a:t>
            </a:r>
            <a:r>
              <a:rPr lang="en-US" dirty="0"/>
              <a:t> actual (MEI 5.0): </a:t>
            </a:r>
            <a:r>
              <a:rPr lang="en-US" dirty="0">
                <a:hlinkClick r:id="rId9"/>
              </a:rPr>
              <a:t>https://github.com/music-encoding/sample-encodings/tree/main/MEI_5.0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41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30BB-2C4E-830C-0916-DE54933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C5C747-3F13-98F8-7DDF-23ABCC7A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22940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80B0-6603-FFAB-7CA3-5CCDB6A6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54FF6-C7B0-33D9-442F-A6B74908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22809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  <a:effectLst>
            <a:glow rad="25400">
              <a:srgbClr val="7030A0">
                <a:alpha val="19790"/>
              </a:srgbClr>
            </a:glow>
          </a:effectLst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ellipse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D10E-3D84-8815-4FB2-CA0040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B3BED6-27C6-D270-EA40-EBC7F9B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A2A16-4D3E-C493-6972-D91C786B5AF1}"/>
              </a:ext>
            </a:extLst>
          </p:cNvPr>
          <p:cNvGrpSpPr/>
          <p:nvPr/>
        </p:nvGrpSpPr>
        <p:grpSpPr>
          <a:xfrm>
            <a:off x="7171006" y="4756850"/>
            <a:ext cx="1636316" cy="1929700"/>
            <a:chOff x="8375918" y="4484641"/>
            <a:chExt cx="1636316" cy="1929700"/>
          </a:xfrm>
          <a:effectLst>
            <a:glow rad="279400">
              <a:schemeClr val="accent1">
                <a:alpha val="20000"/>
              </a:schemeClr>
            </a:glow>
          </a:effectLst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62A8069-D386-BA8F-144B-2E64905A4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29" t="6223" r="8484" b="7547"/>
            <a:stretch/>
          </p:blipFill>
          <p:spPr>
            <a:xfrm>
              <a:off x="8521236" y="4484641"/>
              <a:ext cx="1390651" cy="141098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952C5-0DE1-7A11-1AC3-8B3670F0DF0F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9B2264-742A-C86C-02B5-48C3EA3CE1E6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DC67FE-3F34-C21B-3E4A-C0289542F0DF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luce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MusicXML</a:t>
            </a:r>
            <a:r>
              <a:rPr lang="en-US" dirty="0"/>
              <a:t>?</a:t>
            </a:r>
          </a:p>
        </p:txBody>
      </p:sp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5" y="1578489"/>
            <a:ext cx="6598214" cy="3925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ECA8E-7653-AE94-02E1-E1761ABAFE1F}"/>
              </a:ext>
            </a:extLst>
          </p:cNvPr>
          <p:cNvGrpSpPr/>
          <p:nvPr/>
        </p:nvGrpSpPr>
        <p:grpSpPr>
          <a:xfrm>
            <a:off x="6993066" y="1042065"/>
            <a:ext cx="4621258" cy="4462414"/>
            <a:chOff x="6993066" y="681458"/>
            <a:chExt cx="4621258" cy="4462414"/>
          </a:xfrm>
        </p:grpSpPr>
        <p:pic>
          <p:nvPicPr>
            <p:cNvPr id="6" name="Picture 5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02729338-0BA4-9B8D-F071-66BD611C8473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309" t="14375" r="37288" b="19556"/>
            <a:stretch/>
          </p:blipFill>
          <p:spPr>
            <a:xfrm>
              <a:off x="6993066" y="1217882"/>
              <a:ext cx="4621258" cy="3925990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2045DD4C-088B-241A-3D7E-FEE50A929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9800" y="681458"/>
              <a:ext cx="1772771" cy="51592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EEAB3D-54C4-A0D7-6957-9627A09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7898"/>
            <a:ext cx="10515600" cy="85649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Formato</a:t>
            </a:r>
            <a:r>
              <a:rPr lang="en-US" b="1" dirty="0"/>
              <a:t> de </a:t>
            </a:r>
            <a:r>
              <a:rPr lang="en-US" b="1" dirty="0" err="1"/>
              <a:t>intercambio</a:t>
            </a:r>
            <a:r>
              <a:rPr lang="en-US" dirty="0"/>
              <a:t> entre </a:t>
            </a:r>
            <a:r>
              <a:rPr lang="en-US" dirty="0" err="1"/>
              <a:t>aplicaciones</a:t>
            </a:r>
            <a:r>
              <a:rPr lang="en-US" dirty="0"/>
              <a:t> musicales (legible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ordenador</a:t>
            </a:r>
            <a:r>
              <a:rPr lang="en-US" dirty="0"/>
              <a:t>)</a:t>
            </a:r>
          </a:p>
          <a:p>
            <a:r>
              <a:rPr lang="en-US" dirty="0"/>
              <a:t>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XML</a:t>
            </a:r>
            <a:r>
              <a:rPr lang="en-US" dirty="0"/>
              <a:t> que es 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b="1" dirty="0" err="1">
                <a:solidFill>
                  <a:srgbClr val="D00000"/>
                </a:solidFill>
              </a:rPr>
              <a:t>etiquetado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 err="1"/>
              <a:t>estructura</a:t>
            </a:r>
            <a:r>
              <a:rPr lang="en-US" b="1" dirty="0"/>
              <a:t> </a:t>
            </a:r>
            <a:r>
              <a:rPr lang="en-US" b="1" dirty="0" err="1"/>
              <a:t>jerárquica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9EDC0-86FA-B3C7-8081-F60B994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97338"/>
          </a:xfrm>
        </p:spPr>
        <p:txBody>
          <a:bodyPr anchor="ctr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de Music Encoding Initiative (MEI)?</a:t>
            </a:r>
            <a:br>
              <a:rPr lang="en-US" dirty="0"/>
            </a:br>
            <a:r>
              <a:rPr lang="en-US" dirty="0"/>
              <a:t>y</a:t>
            </a:r>
            <a:br>
              <a:rPr lang="en-US" dirty="0"/>
            </a:b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5D436-6294-8E35-EC82-0BDA6FB5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3526</Words>
  <Application>Microsoft Macintosh PowerPoint</Application>
  <PresentationFormat>Widescreen</PresentationFormat>
  <Paragraphs>465</Paragraphs>
  <Slides>41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Noto Sans Symbols</vt:lpstr>
      <vt:lpstr>Novelty</vt:lpstr>
      <vt:lpstr>ui-sans-serif</vt:lpstr>
      <vt:lpstr>Wingdings</vt:lpstr>
      <vt:lpstr>Office Theme</vt:lpstr>
      <vt:lpstr>1_Office Theme</vt:lpstr>
      <vt:lpstr>Introducción a la codificación de música utilizando el format de la Music Encoding Initiative (MEI)</vt:lpstr>
      <vt:lpstr>Antes de hablar de MEI,  hablemos de codificación de música:  Un ejemplo de codificación de música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¿Cómo luce un archivo MusicXML?</vt:lpstr>
      <vt:lpstr>¿Qué es el formato de Music Encoding Initiative (MEI)? y ¿Por qué usarlo?</vt:lpstr>
      <vt:lpstr>Music Encoding Initiative (MEI)</vt:lpstr>
      <vt:lpstr>Music Encoding Initiative (MEI)</vt:lpstr>
      <vt:lpstr>Music Encoding Initiative (MEI)</vt:lpstr>
      <vt:lpstr>En este tutorial  cubriremos los aspectos básicos de MEI  y codificaremos nuestro primer archivo MEI ____________________________________________  Más adelante pueden usar las Directrices de MEI  y los tutoriales provistos en la página web para continuar aprendiendo este lenguaje   y usarlo para codificar aspectos de su interés o de su área de estudio (notación antigua, metadata, etc.)</vt:lpstr>
      <vt:lpstr>En este tutorial  cubriremos los aspectos básicos de MEI  y codificaremos nuestro primer archivo MEI  Sitio web de MEI https://music-encoding.org   Tutoriales en español:  https://music-encoding.org/resources/tutorials-ES.html (Traducidos del inglés por Alba Bedmar Osma y actualizados por David Rizo, Universidad de Alicante)</vt:lpstr>
      <vt:lpstr>Estructura básica de un archivo MEI</vt:lpstr>
      <vt:lpstr>Estructura básica de un archivo MEI</vt:lpstr>
      <vt:lpstr>Estructura básica de un archivo MEI</vt:lpstr>
      <vt:lpstr>Elementos básicos de &lt;meiHead&gt;</vt:lpstr>
      <vt:lpstr>Estructura básica de un archivo MEI</vt:lpstr>
      <vt:lpstr>Estructura básica de un archivo MEI</vt:lpstr>
      <vt:lpstr>¿Pero cómo llego del elemento &lt;music&gt; a codificar las notas?  ¿Dónde establecimos la clave de sol del pentagrama que aparece en el tutorial?  ¿Cuál es la estructura interna del elemento &lt;music&gt;?</vt:lpstr>
      <vt:lpstr>PowerPoint Presentation</vt:lpstr>
      <vt:lpstr>PowerPoint Presentation</vt:lpstr>
      <vt:lpstr>&lt;scoreDef&gt; – Información sobre las voces</vt:lpstr>
      <vt:lpstr>PowerPoint Presentation</vt:lpstr>
      <vt:lpstr>&lt;section&gt; – Contenido musical</vt:lpstr>
      <vt:lpstr>&lt;section&gt; – Contenido musical</vt:lpstr>
      <vt:lpstr>PowerPoint Presentation</vt:lpstr>
      <vt:lpstr>¡Qué bien, estoy aprendiendo MEI!  ¿Cómo puedo codificar mi propio archivo de MEI?  ¿Dónde puedo codificarlo? </vt:lpstr>
      <vt:lpstr>mei-friend</vt:lpstr>
      <vt:lpstr>PowerPoint Presentation</vt:lpstr>
      <vt:lpstr>PowerPoint Presentation</vt:lpstr>
      <vt:lpstr>Los editores de XML (tal como mei-friend) cuentan con funciones de auto-completado—desplegando los elementos, atributos y valores permitidos en el archivo—y de validación—verificando si el archivo se conforma a las reglas de codificación del esquema de MEI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Codificación y publicación de música: Un taller sobre Music Encoding Initiative</dc:title>
  <dc:creator>Microsoft Office User</dc:creator>
  <cp:lastModifiedBy>Martha Thomae Elias</cp:lastModifiedBy>
  <cp:revision>69</cp:revision>
  <dcterms:created xsi:type="dcterms:W3CDTF">2023-05-10T05:20:26Z</dcterms:created>
  <dcterms:modified xsi:type="dcterms:W3CDTF">2024-10-03T23:51:55Z</dcterms:modified>
</cp:coreProperties>
</file>