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59" r:id="rId4"/>
    <p:sldId id="262" r:id="rId5"/>
    <p:sldId id="264" r:id="rId6"/>
    <p:sldId id="268" r:id="rId7"/>
    <p:sldId id="269" r:id="rId8"/>
    <p:sldId id="266" r:id="rId9"/>
    <p:sldId id="271" r:id="rId10"/>
    <p:sldId id="270" r:id="rId11"/>
    <p:sldId id="272" r:id="rId12"/>
    <p:sldId id="426" r:id="rId13"/>
    <p:sldId id="273" r:id="rId14"/>
    <p:sldId id="275" r:id="rId15"/>
    <p:sldId id="276" r:id="rId16"/>
    <p:sldId id="277" r:id="rId17"/>
    <p:sldId id="278" r:id="rId18"/>
    <p:sldId id="280" r:id="rId19"/>
    <p:sldId id="428" r:id="rId20"/>
    <p:sldId id="281" r:id="rId21"/>
    <p:sldId id="429" r:id="rId22"/>
    <p:sldId id="282" r:id="rId23"/>
    <p:sldId id="430" r:id="rId24"/>
    <p:sldId id="42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842"/>
    <a:srgbClr val="FA2765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77823"/>
  </p:normalViewPr>
  <p:slideViewPr>
    <p:cSldViewPr snapToGrid="0">
      <p:cViewPr varScale="1">
        <p:scale>
          <a:sx n="98" d="100"/>
          <a:sy n="98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AE49-904E-A545-8392-2DB050EA8A4D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413E3-D7D5-FA47-AC82-B3DDF4FE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_tradnl" dirty="0"/>
              <a:t>Acceso a directrices de MEI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usar en múltiples idiomas, incluyendo español</a:t>
            </a:r>
          </a:p>
          <a:p>
            <a:pPr marL="171450" indent="-171450">
              <a:buFontTx/>
              <a:buChar char="-"/>
            </a:pPr>
            <a:endParaRPr lang="es-ES_tradnl" dirty="0"/>
          </a:p>
          <a:p>
            <a:pPr marL="171450" indent="-171450">
              <a:buFontTx/>
              <a:buChar char="-"/>
            </a:pPr>
            <a:r>
              <a:rPr lang="es-ES_tradnl" dirty="0"/>
              <a:t>Abrir ejercicio completo para que vean lo de la renderización, acceso a directrices, español (cuando empecemos verán el auto-completado y validación)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</a:t>
            </a:r>
            <a:r>
              <a:rPr lang="es-ES_tradnl"/>
              <a:t>puede escuchar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8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STAFFDEF: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n=“1”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lines</a:t>
            </a:r>
            <a:r>
              <a:rPr lang="es-ES_tradnl" dirty="0"/>
              <a:t>=“5”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clef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shape</a:t>
            </a:r>
            <a:r>
              <a:rPr lang="es-ES_tradnl" dirty="0"/>
              <a:t>=“G”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.line=“2”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shared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staves</a:t>
            </a:r>
            <a:r>
              <a:rPr lang="es-ES_tradnl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key.sig</a:t>
            </a:r>
            <a:r>
              <a:rPr lang="es-ES_tradnl" dirty="0"/>
              <a:t>="1s”  </a:t>
            </a:r>
            <a:r>
              <a:rPr lang="es-ES_tradnl" dirty="0">
                <a:sym typeface="Wingdings" pitchFamily="2" charset="2"/>
              </a:rPr>
              <a:t> 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armadura</a:t>
            </a:r>
            <a:r>
              <a:rPr lang="en-C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tonalidad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unit</a:t>
            </a:r>
            <a:r>
              <a:rPr lang="es-ES_tradnl" dirty="0"/>
              <a:t>=“4”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count</a:t>
            </a:r>
            <a:r>
              <a:rPr lang="es-ES_tradnl" dirty="0"/>
              <a:t>="3”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Pasar plantilla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Explicar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EMPEZAR: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LAYER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STAFF and </a:t>
            </a:r>
            <a:r>
              <a:rPr lang="es-ES_tradnl" dirty="0" err="1"/>
              <a:t>encode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music </a:t>
            </a:r>
            <a:r>
              <a:rPr lang="es-ES_tradnl" dirty="0" err="1"/>
              <a:t>content</a:t>
            </a:r>
            <a:r>
              <a:rPr lang="es-ES_tradnl" dirty="0"/>
              <a:t> (</a:t>
            </a:r>
            <a:r>
              <a:rPr lang="es-ES_tradnl" dirty="0" err="1"/>
              <a:t>rests</a:t>
            </a:r>
            <a:r>
              <a:rPr lang="es-ES_tradnl" dirty="0"/>
              <a:t> and notes)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Rests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only</a:t>
            </a:r>
            <a:r>
              <a:rPr lang="es-ES_tradnl" dirty="0">
                <a:sym typeface="Wingdings" pitchFamily="2" charset="2"/>
              </a:rPr>
              <a:t> @</a:t>
            </a:r>
            <a:r>
              <a:rPr lang="es-ES_tradnl" dirty="0" err="1">
                <a:sym typeface="Wingdings" pitchFamily="2" charset="2"/>
              </a:rPr>
              <a:t>dur</a:t>
            </a:r>
            <a:endParaRPr lang="es-ES_tradnl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Notes  @</a:t>
            </a:r>
            <a:r>
              <a:rPr lang="es-ES_tradnl" dirty="0" err="1">
                <a:sym typeface="Wingdings" pitchFamily="2" charset="2"/>
              </a:rPr>
              <a:t>dur</a:t>
            </a:r>
            <a:r>
              <a:rPr lang="es-ES_tradnl" dirty="0">
                <a:sym typeface="Wingdings" pitchFamily="2" charset="2"/>
              </a:rPr>
              <a:t>, </a:t>
            </a:r>
            <a:r>
              <a:rPr lang="es-ES_tradnl" dirty="0" err="1">
                <a:sym typeface="Wingdings" pitchFamily="2" charset="2"/>
              </a:rPr>
              <a:t>but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dirty="0" err="1">
                <a:sym typeface="Wingdings" pitchFamily="2" charset="2"/>
              </a:rPr>
              <a:t>also</a:t>
            </a:r>
            <a:r>
              <a:rPr lang="es-ES_tradnl" dirty="0">
                <a:sym typeface="Wingdings" pitchFamily="2" charset="2"/>
              </a:rPr>
              <a:t> pitch and octave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Ahora probemos con el texto (las sílabas)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8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STAFFDEF: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n=“1”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lines</a:t>
            </a:r>
            <a:r>
              <a:rPr lang="es-ES_tradnl" dirty="0"/>
              <a:t>=“5”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clef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shape</a:t>
            </a:r>
            <a:r>
              <a:rPr lang="es-ES_tradnl" dirty="0"/>
              <a:t>=“G”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.line=“2”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shared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staves</a:t>
            </a:r>
            <a:r>
              <a:rPr lang="es-ES_tradnl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key.sig</a:t>
            </a:r>
            <a:r>
              <a:rPr lang="es-ES_tradnl" dirty="0"/>
              <a:t>="1s”  </a:t>
            </a:r>
            <a:r>
              <a:rPr lang="es-ES_tradnl" dirty="0">
                <a:sym typeface="Wingdings" pitchFamily="2" charset="2"/>
              </a:rPr>
              <a:t> 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armadura</a:t>
            </a:r>
            <a:r>
              <a:rPr lang="en-C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tonalidad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unit</a:t>
            </a:r>
            <a:r>
              <a:rPr lang="es-ES_tradnl" dirty="0"/>
              <a:t>=“4”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count</a:t>
            </a:r>
            <a:r>
              <a:rPr lang="es-ES_tradnl" dirty="0"/>
              <a:t>="3”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Pasar plantilla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Explicar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EMPEZAR: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LAYER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STAFF and </a:t>
            </a:r>
            <a:r>
              <a:rPr lang="es-ES_tradnl" dirty="0" err="1"/>
              <a:t>encode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music </a:t>
            </a:r>
            <a:r>
              <a:rPr lang="es-ES_tradnl" dirty="0" err="1"/>
              <a:t>content</a:t>
            </a:r>
            <a:r>
              <a:rPr lang="es-ES_tradnl" dirty="0"/>
              <a:t> (</a:t>
            </a:r>
            <a:r>
              <a:rPr lang="es-ES_tradnl" dirty="0" err="1"/>
              <a:t>rests</a:t>
            </a:r>
            <a:r>
              <a:rPr lang="es-ES_tradnl" dirty="0"/>
              <a:t> and notes)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Rests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only</a:t>
            </a:r>
            <a:r>
              <a:rPr lang="es-ES_tradnl" dirty="0">
                <a:sym typeface="Wingdings" pitchFamily="2" charset="2"/>
              </a:rPr>
              <a:t> @</a:t>
            </a:r>
            <a:r>
              <a:rPr lang="es-ES_tradnl" dirty="0" err="1">
                <a:sym typeface="Wingdings" pitchFamily="2" charset="2"/>
              </a:rPr>
              <a:t>dur</a:t>
            </a:r>
            <a:endParaRPr lang="es-ES_tradnl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Notes  @</a:t>
            </a:r>
            <a:r>
              <a:rPr lang="es-ES_tradnl" dirty="0" err="1">
                <a:sym typeface="Wingdings" pitchFamily="2" charset="2"/>
              </a:rPr>
              <a:t>dur</a:t>
            </a:r>
            <a:r>
              <a:rPr lang="es-ES_tradnl" dirty="0">
                <a:sym typeface="Wingdings" pitchFamily="2" charset="2"/>
              </a:rPr>
              <a:t>, </a:t>
            </a:r>
            <a:r>
              <a:rPr lang="es-ES_tradnl" dirty="0" err="1">
                <a:sym typeface="Wingdings" pitchFamily="2" charset="2"/>
              </a:rPr>
              <a:t>but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dirty="0" err="1">
                <a:sym typeface="Wingdings" pitchFamily="2" charset="2"/>
              </a:rPr>
              <a:t>also</a:t>
            </a:r>
            <a:r>
              <a:rPr lang="es-ES_tradnl" dirty="0">
                <a:sym typeface="Wingdings" pitchFamily="2" charset="2"/>
              </a:rPr>
              <a:t> pitch and octave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Ahora probemos con el texto (las sílabas)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2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</a:t>
            </a:r>
            <a:r>
              <a:rPr lang="en-CA" dirty="0" err="1"/>
              <a:t>Ahora</a:t>
            </a:r>
            <a:r>
              <a:rPr lang="en-CA" dirty="0"/>
              <a:t> se </a:t>
            </a:r>
            <a:r>
              <a:rPr lang="en-CA" dirty="0" err="1"/>
              <a:t>puede</a:t>
            </a:r>
            <a:r>
              <a:rPr lang="en-CA" dirty="0"/>
              <a:t> exporter MEI </a:t>
            </a:r>
            <a:r>
              <a:rPr lang="en-CA" dirty="0" err="1"/>
              <a:t>desde</a:t>
            </a:r>
            <a:r>
              <a:rPr lang="en-CA" dirty="0"/>
              <a:t> </a:t>
            </a:r>
            <a:r>
              <a:rPr lang="en-CA" dirty="0" err="1"/>
              <a:t>MuseScore</a:t>
            </a:r>
            <a:r>
              <a:rPr lang="en-CA" dirty="0"/>
              <a:t> (antes solo se podia </a:t>
            </a:r>
            <a:r>
              <a:rPr lang="en-CA" dirty="0" err="1"/>
              <a:t>en</a:t>
            </a:r>
            <a:r>
              <a:rPr lang="en-CA" dirty="0"/>
              <a:t> Sibelius </a:t>
            </a:r>
            <a:r>
              <a:rPr lang="en-CA" dirty="0" err="1"/>
              <a:t>por</a:t>
            </a:r>
            <a:r>
              <a:rPr lang="en-CA" dirty="0"/>
              <a:t> medio de un plugin, </a:t>
            </a:r>
            <a:r>
              <a:rPr lang="en-CA" dirty="0" err="1"/>
              <a:t>ahora</a:t>
            </a:r>
            <a:r>
              <a:rPr lang="en-CA" dirty="0"/>
              <a:t> hay uno para </a:t>
            </a:r>
            <a:r>
              <a:rPr lang="en-CA" dirty="0" err="1"/>
              <a:t>MuseScore</a:t>
            </a:r>
            <a:r>
              <a:rPr lang="en-CA" dirty="0"/>
              <a:t> </a:t>
            </a:r>
            <a:r>
              <a:rPr lang="en-CA" dirty="0" err="1"/>
              <a:t>también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0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C8D95-94C8-8D4A-84AE-2C2CC82A38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6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Exportar</a:t>
            </a:r>
            <a:r>
              <a:rPr lang="en-US" dirty="0"/>
              <a:t> </a:t>
            </a:r>
            <a:r>
              <a:rPr lang="en-US" dirty="0" err="1"/>
              <a:t>MusicXML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MusicXML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Usa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un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lenguaje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de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etiquetado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(pitch, step, octave, duration) con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una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estructura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jerárquica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91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288-ACD0-5F92-C608-74055022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4BB9-25D8-F3FD-8B76-51C11674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3AB-172F-623E-2D8F-667ED55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351-1B9A-5247-9733-F401CABD49E4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CA97-3E19-CD97-8A3D-E190DC26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7F64-FA82-709B-7CE1-27ED0B5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E4A-9445-7053-A2F3-0DF335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D2AA-12F5-6C53-8F06-EB9C9F97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FE8-6D2E-1DDD-B3BE-95F69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6085-FE39-024C-8828-93A4D8BEB30E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BC67-F411-542B-443C-EB09C73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F5D8-AC32-0E9E-63DE-E51A93C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66FE-EB8B-9D4C-E2B9-1C8267D2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A48-276A-64C0-3406-BD5A82B7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6308-B423-13DF-E4EC-441B225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B419-4FDB-FC44-AE10-A5A74FFF9ACB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AFCE-D281-6CA3-DA26-7571AD66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0E93-619D-F5DD-77B7-54A067CC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5B9D-5E28-CB24-E577-DDAC0C1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4856-7868-4704-6824-9CB80DAB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45BC-61AA-EA53-8D40-B144997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2208-7EE6-BD4F-9C6F-045F7F0FBCD4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F7A4-B3D8-890F-AAF4-8EAC81C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C680-7DCE-D77C-8FDF-7DD6645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994-DA7D-30FB-9863-3DE2990D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48B1-07E2-55C1-E9EA-52564A67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3A90-DABC-8631-4DEE-804E453C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1C9-F089-6A4B-B2BE-6DD92B88CA78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6584-F1F8-6A42-DB59-F1C247B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958-3EEE-E8D1-0096-6388F27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D67-DE11-C9DD-6A3C-65AA00E2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6D4-5C6E-60DC-A252-3026FB6E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2E8E-F3A1-6FF2-BE46-7346A8F4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6816-F231-CB82-5796-808A54C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100E-15EE-D346-BC53-DA634AAD23C4}" type="datetime1">
              <a:rPr lang="en-CA" smtClean="0"/>
              <a:t>2024-05-20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6D14-DC86-C36F-9A51-351CEA0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0354-84E6-1951-D55F-36CE5E7F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6BEF-D82E-47F2-F2D0-381268D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7449-35F7-B1C7-49D3-D2D0D825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6D31-11F1-99A0-B146-32BFF827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153B-E59D-BD58-A502-0719362A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4D7AB-7B39-6419-C39B-A93896B9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1A3CD-6420-AB22-E03C-B2F1DC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015C-E953-9D43-BEE3-8A6F545454BC}" type="datetime1">
              <a:rPr lang="en-CA" smtClean="0"/>
              <a:t>2024-05-20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F236A-9C7E-5023-ACD4-2799D17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B9402-C6D7-8034-BD7F-78FECC96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B25B-82BD-CE29-82D4-99439A7B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EAB9-8F89-F8FE-5A56-72B2755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DD8-9ED3-4A4A-95B2-3E48AE13A99C}" type="datetime1">
              <a:rPr lang="en-CA" smtClean="0"/>
              <a:t>2024-05-20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AD17-FF5F-8734-93E0-B286627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D18F-287C-2557-23DA-D0E3B74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90D9-8A21-D7A7-9A49-CED80DF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0C3F-E4CA-CD4B-93C3-F3E3B377CF21}" type="datetime1">
              <a:rPr lang="en-CA" smtClean="0"/>
              <a:t>2024-05-20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2FCDA-7095-A169-6680-4F404B8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F37C-3A65-A223-1D25-FCFDB022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A74-8EA9-07BF-7931-F1A265E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486A-C448-550E-BDC8-825383FB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4F13-30EB-5107-3918-B3E01DD6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140-123F-391B-7475-837DA5C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720B-189A-1642-8004-F040DCFE2BE5}" type="datetime1">
              <a:rPr lang="en-CA" smtClean="0"/>
              <a:t>2024-05-20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BC57-76A4-C7D6-E865-880ED6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A70-0DB7-3AF5-AC35-17D92B6D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06C8-496B-8705-308A-DBBC104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6C584-BA8D-0CF9-40E2-C27B8C95D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4628-A3CF-E711-4F95-26688EBA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AB3A-7C53-74DB-6A43-7B27B618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268-2AFA-974B-9F2C-D9A83B40191F}" type="datetime1">
              <a:rPr lang="en-CA" smtClean="0"/>
              <a:t>2024-05-20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2D78-EC4B-0272-55A4-4D26609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C3D7-A09A-2929-F516-49510CC7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85AF3-3422-BAE0-567E-CE0D7332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5C1F-AEB9-31A3-D5BD-CBBA8012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03E4-7EBE-7270-975D-571A2F48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FB77-99B8-2E4E-8647-1EF115C287AD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DEC4-4D2F-9743-F08E-8D4D6E56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065-C11B-5B6B-F88E-ED68932C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ssa.ca/assets/files/napoles-simssaxvii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ssa.ca/assets/files/napoles-simssaxvii.pdf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usic-encoding.org/resources/tutorials-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5_measure3mei&amp;scale=80&amp;breaks=none&amp;page=1&amp;speed=false&amp;notationOrientation=top&amp;notationProportion=0.46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mei-friend.mdw.ac.at/?file=https://raw.githubusercontent.com/martha-thomae/Taller_de_codificacion_en_MEI/main/ejercicio_en_pasos/Paso4_measure2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3_measure1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2_scoredef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_staffdef1.mei&amp;scale=80&amp;breaks=none&amp;page=1&amp;speed=false&amp;notationOrientation=top&amp;notationProportion=0.46" TargetMode="External"/><Relationship Id="rId9" Type="http://schemas.openxmlformats.org/officeDocument/2006/relationships/hyperlink" Target="https://mei-friend.mdw.ac.a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?file=https://raw.githubusercontent.com/martha-thomae/Taller_de_codificacion_en_MEI/main/ejercicio_en_pasos/Paso6_staffdef2.mei&amp;scale=80&amp;breaks=none&amp;select=navwuja&amp;page=1&amp;speed=false&amp;notationOrientation=top&amp;notationProportion=0.46" TargetMode="External"/><Relationship Id="rId7" Type="http://schemas.openxmlformats.org/officeDocument/2006/relationships/hyperlink" Target="https://mei-friend.mdw.ac.a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9_staff2-todas-las-measures-rellenar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7_staff2.mei&amp;scale=80&amp;breaks=none&amp;page=1&amp;speed=false&amp;notationOrientation=top&amp;notationProportion=0.4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14_staff4_todas-las-measures.mei&amp;scale=80&amp;breaks=none&amp;page=1&amp;speed=false&amp;notationOrientation=top&amp;notationProportion=0.46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mei-friend.mdw.ac.at/?file=https://raw.githubusercontent.com/martha-thomae/Taller_de_codificacion_en_MEI/main/ejercicio_en_pasos/Paso13_staffdef4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12_staff3_todas-las-measures-cambiar8va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11_staff3_todas-las-measures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0_staffdef3.mei&amp;scale=80&amp;breaks=none&amp;page=1&amp;speed=false&amp;notationOrientation=top&amp;notationProportion=0.46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mailto:martha.Thomae@fcsh.unl.pt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0A05-3536-64FC-78AA-1A84686BB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5" y="682504"/>
            <a:ext cx="10915650" cy="2746496"/>
          </a:xfrm>
          <a:solidFill>
            <a:schemeClr val="accent4"/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CA" sz="5800" b="1" i="0" u="none" strike="noStrike" dirty="0" err="1">
                <a:effectLst/>
                <a:latin typeface="Novelty"/>
              </a:rPr>
              <a:t>Codificación</a:t>
            </a:r>
            <a:r>
              <a:rPr lang="en-CA" sz="5800" b="1" i="0" u="none" strike="noStrike" dirty="0">
                <a:effectLst/>
                <a:latin typeface="Novelty"/>
              </a:rPr>
              <a:t> y </a:t>
            </a:r>
            <a:r>
              <a:rPr lang="en-CA" sz="5800" b="1" i="0" u="none" strike="noStrike" dirty="0" err="1">
                <a:effectLst/>
                <a:latin typeface="Novelty"/>
              </a:rPr>
              <a:t>publicación</a:t>
            </a:r>
            <a:r>
              <a:rPr lang="en-CA" sz="5800" b="1" i="0" u="none" strike="noStrike" dirty="0">
                <a:effectLst/>
                <a:latin typeface="Novelty"/>
              </a:rPr>
              <a:t> de </a:t>
            </a:r>
            <a:r>
              <a:rPr lang="en-CA" sz="5800" b="1" i="0" u="none" strike="noStrike" dirty="0" err="1">
                <a:effectLst/>
                <a:latin typeface="Novelty"/>
              </a:rPr>
              <a:t>música</a:t>
            </a:r>
            <a:r>
              <a:rPr lang="en-CA" sz="5800" b="1" i="0" u="none" strike="noStrike" dirty="0">
                <a:effectLst/>
                <a:latin typeface="Novelty"/>
              </a:rPr>
              <a:t>:</a:t>
            </a:r>
            <a:r>
              <a:rPr lang="en-CA" sz="5600" b="1" i="0" u="none" strike="noStrike" dirty="0">
                <a:effectLst/>
                <a:latin typeface="Novelty"/>
              </a:rPr>
              <a:t> </a:t>
            </a:r>
            <a:br>
              <a:rPr lang="en-CA" sz="5600" b="1" i="0" u="none" strike="noStrike" dirty="0">
                <a:effectLst/>
                <a:latin typeface="Novelty"/>
              </a:rPr>
            </a:br>
            <a:r>
              <a:rPr lang="en-CA" sz="5600" b="1" i="0" u="none" strike="noStrike" dirty="0">
                <a:effectLst/>
                <a:latin typeface="Novelty"/>
              </a:rPr>
              <a:t>Un taller </a:t>
            </a:r>
            <a:r>
              <a:rPr lang="en-CA" sz="5600" b="1" i="0" u="none" strike="noStrike" dirty="0" err="1">
                <a:effectLst/>
                <a:latin typeface="Novelty"/>
              </a:rPr>
              <a:t>sobre</a:t>
            </a:r>
            <a:r>
              <a:rPr lang="en-CA" sz="5600" b="1" i="0" u="none" strike="noStrike" dirty="0">
                <a:effectLst/>
                <a:latin typeface="Novelty"/>
              </a:rPr>
              <a:t> </a:t>
            </a:r>
            <a:r>
              <a:rPr lang="en-CA" sz="5600" b="1" dirty="0">
                <a:latin typeface="Novelty"/>
              </a:rPr>
              <a:t>la </a:t>
            </a:r>
            <a:br>
              <a:rPr lang="en-CA" sz="5600" b="1" dirty="0">
                <a:latin typeface="Novelty"/>
              </a:rPr>
            </a:br>
            <a:r>
              <a:rPr lang="en-CA" sz="5600" b="1" i="1" u="none" strike="noStrike" dirty="0">
                <a:effectLst/>
                <a:latin typeface="Novelty"/>
              </a:rPr>
              <a:t>Music Encoding Initiative </a:t>
            </a:r>
            <a:r>
              <a:rPr lang="en-CA" sz="5600" b="1" i="0" u="none" strike="noStrike" dirty="0">
                <a:effectLst/>
                <a:latin typeface="Novelty"/>
              </a:rPr>
              <a:t>(</a:t>
            </a:r>
            <a:r>
              <a:rPr lang="en-CA" sz="5600" b="1" i="1" u="none" strike="noStrike" dirty="0">
                <a:effectLst/>
                <a:latin typeface="Novelty"/>
              </a:rPr>
              <a:t>MEI</a:t>
            </a:r>
            <a:r>
              <a:rPr lang="en-CA" sz="5600" b="1" i="0" u="none" strike="noStrike" dirty="0">
                <a:effectLst/>
                <a:latin typeface="Novelty"/>
              </a:rPr>
              <a:t>)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5DAF-E87A-8681-D933-5DBEA5AF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988" y="3726180"/>
            <a:ext cx="10496812" cy="233705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600" b="1" dirty="0"/>
              <a:t>Martha E. Thomae</a:t>
            </a:r>
            <a:br>
              <a:rPr lang="en-US" b="1" dirty="0"/>
            </a:br>
            <a:r>
              <a:rPr lang="en-US" sz="2200" dirty="0" err="1"/>
              <a:t>Postdoctora</a:t>
            </a:r>
            <a:r>
              <a:rPr lang="en-US" sz="2200" dirty="0"/>
              <a:t> del </a:t>
            </a:r>
            <a:r>
              <a:rPr lang="en-US" sz="2200" b="1" dirty="0"/>
              <a:t>Proyecto ECHOES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CESEM y </a:t>
            </a:r>
            <a:r>
              <a:rPr lang="en-US" sz="2200" dirty="0" err="1"/>
              <a:t>Universidade</a:t>
            </a:r>
            <a:r>
              <a:rPr lang="en-US" sz="2200" dirty="0"/>
              <a:t> NOVA de Lisboa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Dra.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Tecnología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Musical 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graduada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del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Schulich School of Music, McGill University</a:t>
            </a:r>
            <a:endParaRPr lang="en-US" sz="2000" dirty="0"/>
          </a:p>
          <a:p>
            <a:endParaRPr lang="en-US" sz="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Semana de 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</a:rPr>
              <a:t>Humanidades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</a:rPr>
              <a:t>Digitales</a:t>
            </a:r>
            <a:b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24 Mayo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7303-FA18-3A30-83F7-50F9BB2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Encoding Initiative (MEI)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843865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Formato</a:t>
            </a:r>
            <a:r>
              <a:rPr lang="en-US" sz="2400" dirty="0"/>
              <a:t>/</a:t>
            </a:r>
            <a:r>
              <a:rPr lang="en-US" sz="2400" dirty="0" err="1"/>
              <a:t>lenguaje</a:t>
            </a:r>
            <a:r>
              <a:rPr lang="en-US" sz="2400" dirty="0"/>
              <a:t> para </a:t>
            </a:r>
            <a:r>
              <a:rPr lang="en-US" sz="2400" dirty="0" err="1"/>
              <a:t>codificar</a:t>
            </a:r>
            <a:r>
              <a:rPr lang="en-US" sz="2400" dirty="0"/>
              <a:t> </a:t>
            </a:r>
            <a:r>
              <a:rPr lang="en-US" sz="2400" dirty="0" err="1"/>
              <a:t>documentos</a:t>
            </a:r>
            <a:r>
              <a:rPr lang="en-US" sz="2400" dirty="0"/>
              <a:t> con </a:t>
            </a:r>
            <a:r>
              <a:rPr lang="en-US" sz="2400" dirty="0" err="1"/>
              <a:t>música</a:t>
            </a:r>
            <a:r>
              <a:rPr lang="en-US" sz="2400" dirty="0"/>
              <a:t> </a:t>
            </a:r>
            <a:r>
              <a:rPr lang="en-US" sz="2200" dirty="0"/>
              <a:t>(al </a:t>
            </a:r>
            <a:r>
              <a:rPr lang="en-US" sz="2200" dirty="0" err="1"/>
              <a:t>igual</a:t>
            </a:r>
            <a:r>
              <a:rPr lang="en-US" sz="2200" dirty="0"/>
              <a:t> que </a:t>
            </a:r>
            <a:r>
              <a:rPr lang="en-US" sz="2200" dirty="0" err="1"/>
              <a:t>MusicXML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b="1" dirty="0" err="1"/>
              <a:t>También</a:t>
            </a:r>
            <a:r>
              <a:rPr lang="en-US" sz="2200" b="1" dirty="0"/>
              <a:t> se </a:t>
            </a:r>
            <a:r>
              <a:rPr lang="en-US" sz="2200" b="1" dirty="0" err="1"/>
              <a:t>basa</a:t>
            </a:r>
            <a:r>
              <a:rPr lang="en-US" sz="2200" b="1" dirty="0"/>
              <a:t> </a:t>
            </a:r>
            <a:r>
              <a:rPr lang="en-US" sz="2200" b="1" dirty="0" err="1"/>
              <a:t>en</a:t>
            </a:r>
            <a:r>
              <a:rPr lang="en-US" sz="2200" b="1" dirty="0"/>
              <a:t> XML: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Estructura</a:t>
            </a:r>
            <a:r>
              <a:rPr lang="en-US" sz="2200" dirty="0"/>
              <a:t> y </a:t>
            </a:r>
            <a:r>
              <a:rPr lang="en-US" sz="2200" dirty="0" err="1"/>
              <a:t>lenguaje</a:t>
            </a:r>
            <a:r>
              <a:rPr lang="en-US" sz="2200" dirty="0"/>
              <a:t> de </a:t>
            </a:r>
            <a:r>
              <a:rPr lang="en-US" sz="2200" dirty="0" err="1"/>
              <a:t>etiquetado</a:t>
            </a:r>
            <a:r>
              <a:rPr lang="en-US" sz="2200" dirty="0"/>
              <a:t> </a:t>
            </a:r>
            <a:r>
              <a:rPr lang="en-US" sz="2200" dirty="0" err="1"/>
              <a:t>muy</a:t>
            </a:r>
            <a:r>
              <a:rPr lang="en-US" sz="2200" dirty="0"/>
              <a:t> </a:t>
            </a:r>
            <a:r>
              <a:rPr lang="en-US" sz="2200" dirty="0" err="1"/>
              <a:t>parecida</a:t>
            </a:r>
            <a:r>
              <a:rPr lang="en-US" sz="2200" dirty="0"/>
              <a:t> a la de </a:t>
            </a:r>
            <a:r>
              <a:rPr lang="en-US" sz="2200" dirty="0" err="1"/>
              <a:t>MusicXML</a:t>
            </a:r>
            <a:r>
              <a:rPr lang="en-CA" sz="2200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 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Legible </a:t>
            </a:r>
            <a:r>
              <a:rPr lang="en-US" sz="2200" dirty="0" err="1"/>
              <a:t>por</a:t>
            </a:r>
            <a:r>
              <a:rPr lang="en-US" sz="2200" dirty="0"/>
              <a:t> un </a:t>
            </a:r>
            <a:r>
              <a:rPr lang="en-US" sz="2200" dirty="0" err="1"/>
              <a:t>ordenador</a:t>
            </a:r>
            <a:r>
              <a:rPr lang="en-US" sz="2200" dirty="0"/>
              <a:t>/</a:t>
            </a:r>
            <a:r>
              <a:rPr lang="en-US" sz="2200" dirty="0" err="1"/>
              <a:t>máquina</a:t>
            </a:r>
            <a:r>
              <a:rPr lang="en-US" sz="2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Comunidad</a:t>
            </a:r>
            <a:r>
              <a:rPr lang="en-US" sz="2400" dirty="0"/>
              <a:t> que </a:t>
            </a:r>
            <a:r>
              <a:rPr lang="en-US" sz="2400" dirty="0" err="1"/>
              <a:t>desarrolla</a:t>
            </a:r>
            <a:r>
              <a:rPr lang="en-US" sz="2400" dirty="0"/>
              <a:t> </a:t>
            </a:r>
            <a:r>
              <a:rPr lang="en-US" sz="2400" dirty="0" err="1"/>
              <a:t>dicho</a:t>
            </a:r>
            <a:r>
              <a:rPr lang="en-US" sz="2400" dirty="0"/>
              <a:t> </a:t>
            </a:r>
            <a:r>
              <a:rPr lang="en-US" sz="2400" dirty="0" err="1"/>
              <a:t>formato</a:t>
            </a:r>
            <a:r>
              <a:rPr lang="en-US" sz="2400" dirty="0"/>
              <a:t>, </a:t>
            </a:r>
            <a:r>
              <a:rPr lang="en-US" sz="2400" dirty="0" err="1"/>
              <a:t>muy</a:t>
            </a:r>
            <a:r>
              <a:rPr lang="en-US" sz="2400" dirty="0"/>
              <a:t> </a:t>
            </a:r>
            <a:r>
              <a:rPr lang="en-US" sz="2400" dirty="0" err="1"/>
              <a:t>diversa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Musicología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 err="1"/>
              <a:t>Teoría</a:t>
            </a:r>
            <a:r>
              <a:rPr lang="en-US" sz="2200" dirty="0"/>
              <a:t> musical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Bibliotecas</a:t>
            </a:r>
            <a:r>
              <a:rPr lang="en-US" sz="2200" dirty="0"/>
              <a:t> y </a:t>
            </a:r>
            <a:r>
              <a:rPr lang="en-US" sz="2200" dirty="0" err="1"/>
              <a:t>archivos</a:t>
            </a:r>
            <a:r>
              <a:rPr lang="en-US" sz="2200" dirty="0"/>
              <a:t> musicales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Tecnología</a:t>
            </a:r>
            <a:r>
              <a:rPr lang="en-US" sz="2200" dirty="0"/>
              <a:t> musical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El </a:t>
            </a:r>
            <a:r>
              <a:rPr lang="en-US" sz="2400" dirty="0" err="1"/>
              <a:t>lenguaje</a:t>
            </a:r>
            <a:r>
              <a:rPr lang="en-US" sz="2400" dirty="0"/>
              <a:t> MEI </a:t>
            </a:r>
            <a:r>
              <a:rPr lang="en-US" sz="2400" dirty="0" err="1"/>
              <a:t>responde</a:t>
            </a:r>
            <a:r>
              <a:rPr lang="en-US" sz="2400" dirty="0"/>
              <a:t> a las </a:t>
            </a:r>
            <a:r>
              <a:rPr lang="en-US" sz="2400" dirty="0" err="1"/>
              <a:t>necesidades</a:t>
            </a:r>
            <a:r>
              <a:rPr lang="en-US" sz="2400" dirty="0"/>
              <a:t> de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comunidad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185D-7900-BA54-30A6-3AF49222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1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Music Encoding Initiative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847210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Además</a:t>
            </a:r>
            <a:r>
              <a:rPr lang="en-US" sz="2200" dirty="0"/>
              <a:t> de </a:t>
            </a:r>
            <a:r>
              <a:rPr lang="en-US" sz="2200" dirty="0" err="1"/>
              <a:t>permitir</a:t>
            </a:r>
            <a:r>
              <a:rPr lang="en-US" sz="2200" dirty="0"/>
              <a:t> </a:t>
            </a:r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dirty="0" err="1"/>
              <a:t>notación</a:t>
            </a:r>
            <a:r>
              <a:rPr lang="en-US" sz="2200" dirty="0"/>
              <a:t> </a:t>
            </a:r>
            <a:r>
              <a:rPr lang="en-US" sz="2200" dirty="0" err="1"/>
              <a:t>moderna</a:t>
            </a:r>
            <a:r>
              <a:rPr lang="en-US" sz="2200" dirty="0"/>
              <a:t>, </a:t>
            </a:r>
            <a:r>
              <a:rPr lang="en-US" sz="2200" dirty="0" err="1"/>
              <a:t>permite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 err="1"/>
              <a:t>notación</a:t>
            </a:r>
            <a:r>
              <a:rPr lang="en-US" sz="2200" b="1" dirty="0"/>
              <a:t> de </a:t>
            </a:r>
            <a:r>
              <a:rPr lang="en-US" sz="2200" b="1" dirty="0" err="1"/>
              <a:t>música</a:t>
            </a:r>
            <a:r>
              <a:rPr lang="en-US" sz="2200" b="1" dirty="0"/>
              <a:t> </a:t>
            </a:r>
            <a:r>
              <a:rPr lang="en-US" sz="2200" b="1" dirty="0" err="1"/>
              <a:t>antigua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neumas, mensural, </a:t>
            </a:r>
            <a:r>
              <a:rPr lang="en-US" sz="2200" dirty="0" err="1"/>
              <a:t>tablaturas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/>
              <a:t>metadata</a:t>
            </a:r>
            <a:r>
              <a:rPr lang="en-US" sz="2200" dirty="0"/>
              <a:t> </a:t>
            </a:r>
            <a:r>
              <a:rPr lang="en-US" sz="2200" dirty="0" err="1"/>
              <a:t>detallada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dirty="0" err="1"/>
              <a:t>Establecer</a:t>
            </a:r>
            <a:r>
              <a:rPr lang="en-US" sz="2200" dirty="0"/>
              <a:t> </a:t>
            </a:r>
            <a:r>
              <a:rPr lang="en-US" sz="2200" b="1" dirty="0"/>
              <a:t>enlaces</a:t>
            </a:r>
            <a:r>
              <a:rPr lang="en-US" sz="2200" dirty="0"/>
              <a:t> entre la </a:t>
            </a:r>
            <a:r>
              <a:rPr lang="en-US" sz="2200" dirty="0" err="1"/>
              <a:t>música</a:t>
            </a:r>
            <a:r>
              <a:rPr lang="en-US" sz="2200" dirty="0"/>
              <a:t> </a:t>
            </a:r>
            <a:r>
              <a:rPr lang="en-US" sz="2200" dirty="0" err="1"/>
              <a:t>codificada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y la </a:t>
            </a:r>
            <a:r>
              <a:rPr lang="en-US" sz="2200" b="1" dirty="0"/>
              <a:t>imagen o audio </a:t>
            </a:r>
            <a:r>
              <a:rPr lang="en-US" sz="2200" dirty="0"/>
              <a:t>de la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b="1" dirty="0" err="1"/>
              <a:t>Ediciones</a:t>
            </a:r>
            <a:r>
              <a:rPr lang="en-US" sz="2200" b="1" dirty="0"/>
              <a:t> </a:t>
            </a:r>
            <a:r>
              <a:rPr lang="en-US" sz="2200" b="1" dirty="0" err="1"/>
              <a:t>críticas</a:t>
            </a:r>
            <a:r>
              <a:rPr lang="en-US" sz="2200" b="1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música</a:t>
            </a:r>
            <a:endParaRPr lang="en-US" sz="2200" dirty="0"/>
          </a:p>
          <a:p>
            <a:r>
              <a:rPr lang="en-US" sz="2200" dirty="0" err="1"/>
              <a:t>Proveer</a:t>
            </a:r>
            <a:r>
              <a:rPr lang="en-US" sz="2200" dirty="0"/>
              <a:t> </a:t>
            </a:r>
            <a:r>
              <a:rPr lang="en-US" sz="2200" dirty="0" err="1"/>
              <a:t>información</a:t>
            </a:r>
            <a:r>
              <a:rPr lang="en-US" sz="2200" dirty="0"/>
              <a:t> de </a:t>
            </a:r>
            <a:r>
              <a:rPr lang="en-US" sz="2200" b="1" dirty="0" err="1"/>
              <a:t>análisis</a:t>
            </a:r>
            <a:r>
              <a:rPr lang="en-US" sz="2200" b="1" dirty="0"/>
              <a:t> musical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intervalos</a:t>
            </a:r>
            <a:r>
              <a:rPr lang="en-US" sz="2200" dirty="0"/>
              <a:t> </a:t>
            </a:r>
            <a:r>
              <a:rPr lang="en-US" sz="2200" dirty="0" err="1"/>
              <a:t>melódicos</a:t>
            </a:r>
            <a:r>
              <a:rPr lang="en-US" sz="2200" dirty="0"/>
              <a:t>, </a:t>
            </a:r>
            <a:r>
              <a:rPr lang="en-US" sz="2200" dirty="0" err="1"/>
              <a:t>armonía</a:t>
            </a:r>
            <a:r>
              <a:rPr lang="en-US" sz="2200" dirty="0"/>
              <a:t>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5" t="16183" r="40063" b="-2"/>
          <a:stretch/>
        </p:blipFill>
        <p:spPr>
          <a:xfrm>
            <a:off x="7412736" y="2694462"/>
            <a:ext cx="3941064" cy="3433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24444-4B42-D8F0-8EC6-D9977F7EF8C0}"/>
              </a:ext>
            </a:extLst>
          </p:cNvPr>
          <p:cNvSpPr txBox="1"/>
          <p:nvPr/>
        </p:nvSpPr>
        <p:spPr>
          <a:xfrm>
            <a:off x="5852161" y="6109968"/>
            <a:ext cx="5567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dirty="0"/>
              <a:t>Imagen obtenida en </a:t>
            </a:r>
            <a:r>
              <a:rPr lang="es-ES_tradnl" sz="1400" i="1" dirty="0">
                <a:hlinkClick r:id="rId4"/>
              </a:rPr>
              <a:t>https://simssa.ca/assets/files/napoles-simssaxvii.pdf</a:t>
            </a:r>
            <a:endParaRPr lang="es-ES_tradnl" sz="1400" i="1" dirty="0"/>
          </a:p>
        </p:txBody>
      </p:sp>
    </p:spTree>
    <p:extLst>
      <p:ext uri="{BB962C8B-B14F-4D97-AF65-F5344CB8AC3E}">
        <p14:creationId xmlns:p14="http://schemas.microsoft.com/office/powerpoint/2010/main" val="14088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Music Encoding Initiative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" t="134" r="767" b="16680"/>
          <a:stretch/>
        </p:blipFill>
        <p:spPr>
          <a:xfrm>
            <a:off x="6446520" y="4067301"/>
            <a:ext cx="5098773" cy="213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3B497-966B-0713-ABF8-478F9A52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2517383"/>
            <a:ext cx="5098773" cy="1481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D01BA3-6E75-FE55-404F-91C34E8FDAF1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847210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/>
              <a:t>Además</a:t>
            </a:r>
            <a:r>
              <a:rPr lang="en-US" sz="2200" dirty="0"/>
              <a:t> de </a:t>
            </a:r>
            <a:r>
              <a:rPr lang="en-US" sz="2200" dirty="0" err="1"/>
              <a:t>permitir</a:t>
            </a:r>
            <a:r>
              <a:rPr lang="en-US" sz="2200" dirty="0"/>
              <a:t> </a:t>
            </a:r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dirty="0" err="1"/>
              <a:t>notación</a:t>
            </a:r>
            <a:r>
              <a:rPr lang="en-US" sz="2200" dirty="0"/>
              <a:t> </a:t>
            </a:r>
            <a:r>
              <a:rPr lang="en-US" sz="2200" dirty="0" err="1"/>
              <a:t>moderna</a:t>
            </a:r>
            <a:r>
              <a:rPr lang="en-US" sz="2200" dirty="0"/>
              <a:t>, </a:t>
            </a:r>
            <a:r>
              <a:rPr lang="en-US" sz="2200" dirty="0" err="1"/>
              <a:t>permite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 err="1"/>
              <a:t>notación</a:t>
            </a:r>
            <a:r>
              <a:rPr lang="en-US" sz="2200" b="1" dirty="0"/>
              <a:t> de </a:t>
            </a:r>
            <a:r>
              <a:rPr lang="en-US" sz="2200" b="1" dirty="0" err="1"/>
              <a:t>música</a:t>
            </a:r>
            <a:r>
              <a:rPr lang="en-US" sz="2200" b="1" dirty="0"/>
              <a:t> </a:t>
            </a:r>
            <a:r>
              <a:rPr lang="en-US" sz="2200" b="1" dirty="0" err="1"/>
              <a:t>antigua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neumas, mensural, </a:t>
            </a:r>
            <a:r>
              <a:rPr lang="en-US" sz="2200" dirty="0" err="1"/>
              <a:t>tablaturas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/>
              <a:t>metadata</a:t>
            </a:r>
            <a:r>
              <a:rPr lang="en-US" sz="2200" dirty="0"/>
              <a:t> </a:t>
            </a:r>
            <a:r>
              <a:rPr lang="en-US" sz="2200" dirty="0" err="1"/>
              <a:t>detallada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dirty="0" err="1"/>
              <a:t>Establecer</a:t>
            </a:r>
            <a:r>
              <a:rPr lang="en-US" sz="2200" dirty="0"/>
              <a:t> </a:t>
            </a:r>
            <a:r>
              <a:rPr lang="en-US" sz="2200" b="1" dirty="0"/>
              <a:t>enlaces</a:t>
            </a:r>
            <a:r>
              <a:rPr lang="en-US" sz="2200" dirty="0"/>
              <a:t> entre la </a:t>
            </a:r>
            <a:r>
              <a:rPr lang="en-US" sz="2200" dirty="0" err="1"/>
              <a:t>música</a:t>
            </a:r>
            <a:r>
              <a:rPr lang="en-US" sz="2200" dirty="0"/>
              <a:t> </a:t>
            </a:r>
            <a:r>
              <a:rPr lang="en-US" sz="2200" dirty="0" err="1"/>
              <a:t>codificada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y la </a:t>
            </a:r>
            <a:r>
              <a:rPr lang="en-US" sz="2200" b="1" dirty="0"/>
              <a:t>imagen o audio </a:t>
            </a:r>
            <a:r>
              <a:rPr lang="en-US" sz="2200" dirty="0"/>
              <a:t>de la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b="1" dirty="0" err="1"/>
              <a:t>Ediciones</a:t>
            </a:r>
            <a:r>
              <a:rPr lang="en-US" sz="2200" b="1" dirty="0"/>
              <a:t> </a:t>
            </a:r>
            <a:r>
              <a:rPr lang="en-US" sz="2200" b="1" dirty="0" err="1"/>
              <a:t>críticas</a:t>
            </a:r>
            <a:r>
              <a:rPr lang="en-US" sz="2200" b="1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música</a:t>
            </a:r>
            <a:endParaRPr lang="en-US" sz="2200" dirty="0"/>
          </a:p>
          <a:p>
            <a:r>
              <a:rPr lang="en-US" sz="2200" dirty="0" err="1"/>
              <a:t>Proveer</a:t>
            </a:r>
            <a:r>
              <a:rPr lang="en-US" sz="2200" dirty="0"/>
              <a:t> </a:t>
            </a:r>
            <a:r>
              <a:rPr lang="en-US" sz="2200" dirty="0" err="1"/>
              <a:t>información</a:t>
            </a:r>
            <a:r>
              <a:rPr lang="en-US" sz="2200" dirty="0"/>
              <a:t> de </a:t>
            </a:r>
            <a:r>
              <a:rPr lang="en-US" sz="2200" b="1" dirty="0" err="1"/>
              <a:t>análisis</a:t>
            </a:r>
            <a:r>
              <a:rPr lang="en-US" sz="2200" b="1" dirty="0"/>
              <a:t> musical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intervalos</a:t>
            </a:r>
            <a:r>
              <a:rPr lang="en-US" sz="2200" dirty="0"/>
              <a:t> </a:t>
            </a:r>
            <a:r>
              <a:rPr lang="en-US" sz="2200" dirty="0" err="1"/>
              <a:t>melódicos</a:t>
            </a:r>
            <a:r>
              <a:rPr lang="en-US" sz="2200" dirty="0"/>
              <a:t>, </a:t>
            </a:r>
            <a:r>
              <a:rPr lang="en-US" sz="2200" dirty="0" err="1"/>
              <a:t>armonía</a:t>
            </a:r>
            <a:r>
              <a:rPr lang="en-US" sz="2200" dirty="0"/>
              <a:t>, etc.)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46D1B-0F56-8C6A-28CD-73148AAE8135}"/>
              </a:ext>
            </a:extLst>
          </p:cNvPr>
          <p:cNvSpPr txBox="1"/>
          <p:nvPr/>
        </p:nvSpPr>
        <p:spPr>
          <a:xfrm>
            <a:off x="5600700" y="6178548"/>
            <a:ext cx="5956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dirty="0"/>
              <a:t>Imágenes obtenidas en </a:t>
            </a:r>
            <a:r>
              <a:rPr lang="es-ES_tradnl" sz="1400" i="1" dirty="0">
                <a:hlinkClick r:id="rId5"/>
              </a:rPr>
              <a:t>https://simssa.ca/assets/files/napoles-simssaxvii.pdf</a:t>
            </a:r>
            <a:endParaRPr lang="es-ES_tradnl" sz="1400" i="1" dirty="0"/>
          </a:p>
        </p:txBody>
      </p:sp>
    </p:spTree>
    <p:extLst>
      <p:ext uri="{BB962C8B-B14F-4D97-AF65-F5344CB8AC3E}">
        <p14:creationId xmlns:p14="http://schemas.microsoft.com/office/powerpoint/2010/main" val="4749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566671"/>
            <a:ext cx="10560676" cy="5756856"/>
          </a:xfrm>
        </p:spPr>
        <p:txBody>
          <a:bodyPr anchor="ctr">
            <a:noAutofit/>
          </a:bodyPr>
          <a:lstStyle/>
          <a:p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este</a:t>
            </a:r>
            <a:r>
              <a:rPr lang="en-US" sz="3600" b="1" dirty="0"/>
              <a:t> tutorial </a:t>
            </a:r>
            <a:br>
              <a:rPr lang="en-US" sz="3600" b="1" dirty="0"/>
            </a:br>
            <a:r>
              <a:rPr lang="en-US" sz="3600" b="1" dirty="0" err="1"/>
              <a:t>cubriremos</a:t>
            </a:r>
            <a:r>
              <a:rPr lang="en-US" sz="3600" b="1" dirty="0"/>
              <a:t>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aspectos</a:t>
            </a:r>
            <a:r>
              <a:rPr lang="en-US" sz="3600" b="1" dirty="0"/>
              <a:t> </a:t>
            </a:r>
            <a:r>
              <a:rPr lang="en-US" sz="3600" b="1" dirty="0" err="1"/>
              <a:t>básicos</a:t>
            </a:r>
            <a:r>
              <a:rPr lang="en-US" sz="3600" b="1" dirty="0"/>
              <a:t> de MEI </a:t>
            </a:r>
            <a:br>
              <a:rPr lang="en-US" sz="3600" b="1" dirty="0"/>
            </a:br>
            <a:r>
              <a:rPr lang="en-US" sz="3600" b="1" dirty="0"/>
              <a:t>y </a:t>
            </a:r>
            <a:r>
              <a:rPr lang="en-US" sz="3600" b="1" dirty="0" err="1"/>
              <a:t>codificaremos</a:t>
            </a:r>
            <a:r>
              <a:rPr lang="en-US" sz="3600" b="1" dirty="0"/>
              <a:t> </a:t>
            </a:r>
            <a:r>
              <a:rPr lang="en-US" sz="3600" b="1" dirty="0" err="1"/>
              <a:t>nuestro</a:t>
            </a:r>
            <a:r>
              <a:rPr lang="en-US" sz="3600" b="1" dirty="0"/>
              <a:t> primer </a:t>
            </a:r>
            <a:r>
              <a:rPr lang="en-US" sz="3600" b="1" dirty="0" err="1"/>
              <a:t>archivo</a:t>
            </a:r>
            <a:r>
              <a:rPr lang="en-US" sz="3600" b="1" dirty="0"/>
              <a:t> MEI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____________________________________________</a:t>
            </a:r>
            <a:br>
              <a:rPr lang="en-US" sz="36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sz="1800" dirty="0"/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Más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adelante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pueden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usar las </a:t>
            </a:r>
            <a:r>
              <a:rPr lang="en-US" sz="3600" i="1" dirty="0">
                <a:solidFill>
                  <a:schemeClr val="accent6"/>
                </a:solidFill>
              </a:rPr>
              <a:t>Directrices de MEI </a:t>
            </a:r>
            <a:br>
              <a:rPr lang="en-US" sz="36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y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los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6"/>
                </a:solidFill>
              </a:rPr>
              <a:t>tutoriales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provistos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la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página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web para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continuar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aprendiendo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lenguaje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sz="3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y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usarlo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para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codificar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aspectos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interés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o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área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estudio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notación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antigua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, metadata,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7183A-92BA-5E07-FF38-141633A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859665"/>
            <a:ext cx="10560676" cy="5138670"/>
          </a:xfrm>
        </p:spPr>
        <p:txBody>
          <a:bodyPr anchor="ctr">
            <a:noAutofit/>
          </a:bodyPr>
          <a:lstStyle/>
          <a:p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este</a:t>
            </a:r>
            <a:r>
              <a:rPr lang="en-US" sz="3600" b="1" dirty="0"/>
              <a:t> tutorial </a:t>
            </a:r>
            <a:br>
              <a:rPr lang="en-US" sz="3600" b="1" dirty="0"/>
            </a:br>
            <a:r>
              <a:rPr lang="en-US" sz="3600" b="1" dirty="0" err="1"/>
              <a:t>cubriremos</a:t>
            </a:r>
            <a:r>
              <a:rPr lang="en-US" sz="3600" b="1" dirty="0"/>
              <a:t>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aspectos</a:t>
            </a:r>
            <a:r>
              <a:rPr lang="en-US" sz="3600" b="1" dirty="0"/>
              <a:t> </a:t>
            </a:r>
            <a:r>
              <a:rPr lang="en-US" sz="3600" b="1" dirty="0" err="1"/>
              <a:t>básicos</a:t>
            </a:r>
            <a:r>
              <a:rPr lang="en-US" sz="3600" b="1" dirty="0"/>
              <a:t> de MEI </a:t>
            </a:r>
            <a:br>
              <a:rPr lang="en-US" sz="3600" b="1" dirty="0"/>
            </a:br>
            <a:r>
              <a:rPr lang="en-US" sz="3600" b="1" dirty="0"/>
              <a:t>y </a:t>
            </a:r>
            <a:r>
              <a:rPr lang="en-US" sz="3600" b="1" dirty="0" err="1"/>
              <a:t>codificaremos</a:t>
            </a:r>
            <a:r>
              <a:rPr lang="en-US" sz="3600" b="1" dirty="0"/>
              <a:t> </a:t>
            </a:r>
            <a:r>
              <a:rPr lang="en-US" sz="3600" b="1" dirty="0" err="1"/>
              <a:t>nuestro</a:t>
            </a:r>
            <a:r>
              <a:rPr lang="en-US" sz="3600" b="1" dirty="0"/>
              <a:t> primer </a:t>
            </a:r>
            <a:r>
              <a:rPr lang="en-US" sz="3600" b="1" dirty="0" err="1"/>
              <a:t>archivo</a:t>
            </a:r>
            <a:r>
              <a:rPr lang="en-US" sz="3600" b="1" dirty="0"/>
              <a:t> MEI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2800" dirty="0"/>
              <a:t>Sitio web de MEI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https://music-encoding.org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Tutoriales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español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https://music-encoding.org/resources/tutorials-ES.html</a:t>
            </a:r>
            <a:br>
              <a:rPr lang="en-US" sz="2800" dirty="0"/>
            </a:br>
            <a:r>
              <a:rPr lang="en-US" sz="2000" dirty="0"/>
              <a:t>(</a:t>
            </a:r>
            <a:r>
              <a:rPr lang="en-US" sz="2000" dirty="0" err="1"/>
              <a:t>Traducidos</a:t>
            </a:r>
            <a:r>
              <a:rPr lang="en-US" sz="2000" dirty="0"/>
              <a:t> del </a:t>
            </a:r>
            <a:r>
              <a:rPr lang="en-US" sz="2000" dirty="0" err="1"/>
              <a:t>inglés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Alba </a:t>
            </a:r>
            <a:r>
              <a:rPr lang="en-US" sz="2000" dirty="0" err="1"/>
              <a:t>Bedmar</a:t>
            </a:r>
            <a:r>
              <a:rPr lang="en-US" sz="2000" dirty="0"/>
              <a:t> </a:t>
            </a:r>
            <a:r>
              <a:rPr lang="en-US" sz="2000" dirty="0" err="1"/>
              <a:t>Osma</a:t>
            </a:r>
            <a:r>
              <a:rPr lang="en-US" sz="2000" dirty="0"/>
              <a:t> y </a:t>
            </a:r>
            <a:r>
              <a:rPr lang="en-US" sz="2000" dirty="0" err="1"/>
              <a:t>actualizados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David </a:t>
            </a:r>
            <a:r>
              <a:rPr lang="en-US" sz="2000" dirty="0" err="1"/>
              <a:t>Rizo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Universidad de Alicante)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390EA-C344-8126-9989-B278735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037"/>
            <a:ext cx="9144000" cy="5022759"/>
          </a:xfrm>
        </p:spPr>
        <p:txBody>
          <a:bodyPr anchor="ctr">
            <a:normAutofit/>
          </a:bodyPr>
          <a:lstStyle/>
          <a:p>
            <a:r>
              <a:rPr lang="en-US" dirty="0"/>
              <a:t>¡</a:t>
            </a:r>
            <a:r>
              <a:rPr lang="en-US" dirty="0" err="1"/>
              <a:t>Qué</a:t>
            </a:r>
            <a:r>
              <a:rPr lang="en-US" dirty="0"/>
              <a:t> bien, </a:t>
            </a:r>
            <a:r>
              <a:rPr lang="en-US" dirty="0" err="1"/>
              <a:t>estoy</a:t>
            </a:r>
            <a:r>
              <a:rPr lang="en-US" dirty="0"/>
              <a:t> </a:t>
            </a:r>
            <a:r>
              <a:rPr lang="en-US" dirty="0" err="1"/>
              <a:t>aprendiendo</a:t>
            </a:r>
            <a:r>
              <a:rPr lang="en-US" dirty="0"/>
              <a:t> MEI!</a:t>
            </a:r>
            <a:br>
              <a:rPr lang="en-US" dirty="0"/>
            </a:br>
            <a:br>
              <a:rPr lang="en-US" sz="2700" dirty="0"/>
            </a:b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codificar</a:t>
            </a:r>
            <a:r>
              <a:rPr lang="en-US" dirty="0"/>
              <a:t> mi </a:t>
            </a:r>
            <a:r>
              <a:rPr lang="en-US" dirty="0" err="1"/>
              <a:t>propio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de MEI? </a:t>
            </a:r>
            <a:br>
              <a:rPr lang="en-US" dirty="0"/>
            </a:br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codificarlo</a:t>
            </a:r>
            <a:r>
              <a:rPr lang="en-US" dirty="0"/>
              <a:t>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3DC39-8761-C9CF-CAD5-6F6E014C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E5FA-DAF5-ACCF-039E-824400A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83" y="343471"/>
            <a:ext cx="9087118" cy="1257065"/>
          </a:xfrm>
        </p:spPr>
        <p:txBody>
          <a:bodyPr/>
          <a:lstStyle/>
          <a:p>
            <a:r>
              <a:rPr lang="es-ES_tradnl" dirty="0" err="1"/>
              <a:t>mei-friend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AC4B-7D19-CFF0-9AEE-479AF70B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1"/>
            <a:ext cx="10515600" cy="339859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_tradnl" dirty="0"/>
              <a:t>Se puede usar en línea en un explorador de internet </a:t>
            </a:r>
            <a:br>
              <a:rPr lang="es-ES_tradnl" dirty="0"/>
            </a:br>
            <a:r>
              <a:rPr lang="es-ES_tradnl" dirty="0"/>
              <a:t>(por ejemplo: Chrome y Firefox)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Muestra tanto el código como su renderización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Permite ver cambios en el renderizado cuando se actualiza el código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Tiene funciones de auto-completado (útil para saber qué elementos, atributos, y valores son permitidos)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Permite verificar si el archivo es válido (es decir, si sigue las reglas del esquema de MEI para la codificación de archivos)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C88F1-76F6-F183-35AD-C7F111EC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651"/>
            <a:ext cx="1428483" cy="1257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2FEE3-A509-AF5A-AAAD-80E4B845E703}"/>
              </a:ext>
            </a:extLst>
          </p:cNvPr>
          <p:cNvSpPr txBox="1"/>
          <p:nvPr/>
        </p:nvSpPr>
        <p:spPr>
          <a:xfrm>
            <a:off x="4317105" y="6125447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B4B681-4E40-AB15-B13D-BD9572CEB43A}"/>
              </a:ext>
            </a:extLst>
          </p:cNvPr>
          <p:cNvSpPr txBox="1">
            <a:spLocks/>
          </p:cNvSpPr>
          <p:nvPr/>
        </p:nvSpPr>
        <p:spPr>
          <a:xfrm>
            <a:off x="0" y="1598018"/>
            <a:ext cx="12192000" cy="10435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_tradnl" sz="3200" dirty="0"/>
              <a:t>Hay unos cuantos editores disponibles. </a:t>
            </a:r>
            <a:br>
              <a:rPr lang="es-ES_tradnl" sz="3200" dirty="0"/>
            </a:br>
            <a:r>
              <a:rPr lang="es-ES_tradnl" sz="3200" dirty="0"/>
              <a:t>El que usaremos hoy se llama </a:t>
            </a:r>
            <a:r>
              <a:rPr lang="es-ES_tradnl" sz="3200" i="1" dirty="0" err="1">
                <a:solidFill>
                  <a:schemeClr val="accent1"/>
                </a:solidFill>
              </a:rPr>
              <a:t>mei-friend</a:t>
            </a:r>
            <a:r>
              <a:rPr lang="es-ES_tradnl" sz="3200" i="1" dirty="0"/>
              <a:t>.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es-ES_tradnl" sz="300" i="1" dirty="0">
              <a:solidFill>
                <a:schemeClr val="accent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D98DDA-C39F-BAEF-0126-52D0B57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931F6-946A-3224-8A17-CC531E0B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4281" r="-222" b="17447"/>
          <a:stretch/>
        </p:blipFill>
        <p:spPr>
          <a:xfrm>
            <a:off x="3129565" y="296214"/>
            <a:ext cx="6349285" cy="629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2B11-A1FA-1770-0BAC-8F334E6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DC3B-572C-B7C0-279E-44E801A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D8F7C-487D-3337-17FA-F3ABEEC3BE34}"/>
              </a:ext>
            </a:extLst>
          </p:cNvPr>
          <p:cNvSpPr txBox="1"/>
          <p:nvPr/>
        </p:nvSpPr>
        <p:spPr>
          <a:xfrm>
            <a:off x="899367" y="3822436"/>
            <a:ext cx="10393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Inicio:</a:t>
            </a:r>
            <a:endParaRPr lang="es-ES_tradnl" sz="2000" b="1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0: Plantilla</a:t>
            </a:r>
            <a:endParaRPr lang="es-ES_trad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0040A-87C5-7791-A0B1-5F92F56CE1ED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5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55283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DC3B-572C-B7C0-279E-44E801A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D8F7C-487D-3337-17FA-F3ABEEC3BE34}"/>
              </a:ext>
            </a:extLst>
          </p:cNvPr>
          <p:cNvSpPr txBox="1"/>
          <p:nvPr/>
        </p:nvSpPr>
        <p:spPr>
          <a:xfrm>
            <a:off x="857250" y="3805202"/>
            <a:ext cx="103932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1: Definir el primer pentagrama (staffDef)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2: Definir la partitura (</a:t>
            </a:r>
            <a:r>
              <a:rPr lang="es-ES_tradnl" sz="2000" dirty="0" err="1">
                <a:hlinkClick r:id="rId5"/>
              </a:rPr>
              <a:t>scoreDef</a:t>
            </a:r>
            <a:r>
              <a:rPr lang="es-ES_tradnl" sz="2000" dirty="0">
                <a:hlinkClick r:id="rId5"/>
              </a:rPr>
              <a:t>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3: Primer compás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7"/>
              </a:rPr>
              <a:t>Paso 4: Segundo compás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8"/>
              </a:rPr>
              <a:t>Paso 5: Tercer compás</a:t>
            </a:r>
            <a:endParaRPr lang="es-ES_trad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9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3490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84" y="1380331"/>
            <a:ext cx="10771031" cy="409733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Antes de </a:t>
            </a:r>
            <a:r>
              <a:rPr lang="en-US" dirty="0" err="1"/>
              <a:t>hablar</a:t>
            </a:r>
            <a:r>
              <a:rPr lang="en-US" dirty="0"/>
              <a:t> de MEI, </a:t>
            </a:r>
            <a:br>
              <a:rPr lang="en-US" dirty="0"/>
            </a:br>
            <a:r>
              <a:rPr lang="en-US" dirty="0" err="1"/>
              <a:t>hablemos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de </a:t>
            </a:r>
            <a:r>
              <a:rPr lang="en-US" dirty="0" err="1"/>
              <a:t>música</a:t>
            </a:r>
            <a:r>
              <a:rPr lang="en-US" dirty="0"/>
              <a:t>:</a:t>
            </a:r>
            <a:br>
              <a:rPr lang="en-US" dirty="0"/>
            </a:br>
            <a:br>
              <a:rPr lang="en-US" sz="1600" dirty="0"/>
            </a:br>
            <a:r>
              <a:rPr lang="en-US" b="1" dirty="0">
                <a:highlight>
                  <a:srgbClr val="00FF00"/>
                </a:highlight>
              </a:rPr>
              <a:t>Un </a:t>
            </a:r>
            <a:r>
              <a:rPr lang="en-US" b="1" dirty="0" err="1">
                <a:highlight>
                  <a:srgbClr val="00FF00"/>
                </a:highlight>
              </a:rPr>
              <a:t>ejemplo</a:t>
            </a:r>
            <a:r>
              <a:rPr lang="en-US" b="1" dirty="0">
                <a:highlight>
                  <a:srgbClr val="00FF00"/>
                </a:highlight>
              </a:rPr>
              <a:t> de </a:t>
            </a:r>
            <a:r>
              <a:rPr lang="en-US" b="1" dirty="0" err="1">
                <a:highlight>
                  <a:srgbClr val="00FF00"/>
                </a:highlight>
              </a:rPr>
              <a:t>codificación</a:t>
            </a:r>
            <a:r>
              <a:rPr lang="en-US" b="1" dirty="0">
                <a:highlight>
                  <a:srgbClr val="00FF00"/>
                </a:highlight>
              </a:rPr>
              <a:t> de </a:t>
            </a:r>
            <a:r>
              <a:rPr lang="en-US" b="1" dirty="0" err="1">
                <a:highlight>
                  <a:srgbClr val="00FF00"/>
                </a:highlight>
              </a:rPr>
              <a:t>música</a:t>
            </a:r>
            <a:endParaRPr lang="en-US" b="1" dirty="0">
              <a:highlight>
                <a:srgbClr val="00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E2FF2-6AE1-7E8E-025C-62ECBC80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2" r="46555" b="62684"/>
          <a:stretch/>
        </p:blipFill>
        <p:spPr>
          <a:xfrm>
            <a:off x="928607" y="491133"/>
            <a:ext cx="10334786" cy="390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18E3E-5BB8-9369-418A-75FF429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705604" y="467638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3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11673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2" r="46555" b="62684"/>
          <a:stretch/>
        </p:blipFill>
        <p:spPr>
          <a:xfrm>
            <a:off x="928607" y="491133"/>
            <a:ext cx="10334786" cy="390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18E3E-5BB8-9369-418A-75FF429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36CC2-8AF4-6236-5645-DCE98005483B}"/>
              </a:ext>
            </a:extLst>
          </p:cNvPr>
          <p:cNvSpPr txBox="1"/>
          <p:nvPr/>
        </p:nvSpPr>
        <p:spPr>
          <a:xfrm>
            <a:off x="870130" y="4599920"/>
            <a:ext cx="103932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3"/>
              </a:rPr>
              <a:t>Paso 6: Definir el segundo pentagrama (staffDef con @n=2)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7: Crear el segundo pentagrama (staff con @n=2)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8: Rellenar el primer compás (mismas notas que el primer pentagrama, copiar y pegar)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9: Rellenar el segundo y tercer compás (lo mismo)</a:t>
            </a:r>
            <a:endParaRPr lang="es-ES_trad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705604" y="467638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7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18308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3" r="46685" b="49418"/>
          <a:stretch/>
        </p:blipFill>
        <p:spPr>
          <a:xfrm>
            <a:off x="1460212" y="501134"/>
            <a:ext cx="8367277" cy="583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B3034-3AE4-C2C8-8F02-9120B10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5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21483" r="46685" b="49418"/>
          <a:stretch/>
        </p:blipFill>
        <p:spPr>
          <a:xfrm>
            <a:off x="1460212" y="501134"/>
            <a:ext cx="8367277" cy="583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B3034-3AE4-C2C8-8F02-9120B10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439C4-D1B5-FA51-4B4D-48BAA9FF37EB}"/>
              </a:ext>
            </a:extLst>
          </p:cNvPr>
          <p:cNvSpPr txBox="1"/>
          <p:nvPr/>
        </p:nvSpPr>
        <p:spPr>
          <a:xfrm>
            <a:off x="916048" y="534823"/>
            <a:ext cx="981574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10: Definir el tercer pentagrama (staffDef con @n=3)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11: Crear el tercer pentagrama (staff con @n=3) y rellenar todos los compases </a:t>
            </a:r>
            <a:br>
              <a:rPr lang="es-ES_tradnl" sz="2000" dirty="0">
                <a:hlinkClick r:id="rId5"/>
              </a:rPr>
            </a:br>
            <a:r>
              <a:rPr lang="es-ES_tradnl" sz="2000" dirty="0">
                <a:hlinkClick r:id="rId5"/>
              </a:rPr>
              <a:t>(mismas notas que la segunda voz, copiar y pegar)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12: Cambiar la octava de las notas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7"/>
              </a:rPr>
              <a:t>Paso 13: Definir el cuarto pentagrama (staffDef con @n=4)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8"/>
              </a:rPr>
              <a:t>Paso 14: Crear el cuarto pentagrama (staff con @n=4) en cada &lt;measure&gt; y </a:t>
            </a:r>
            <a:br>
              <a:rPr lang="es-ES_tradnl" sz="2000" dirty="0">
                <a:hlinkClick r:id="rId8"/>
              </a:rPr>
            </a:br>
            <a:r>
              <a:rPr lang="es-ES_tradnl" sz="2000" dirty="0">
                <a:hlinkClick r:id="rId8"/>
              </a:rPr>
              <a:t>rellenar estos compases (mismas notas que la tercera voz, copiar y pegar)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018464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7F9B89-BB0B-4FDE-BF27-E8357EDA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hape 406">
            <a:extLst>
              <a:ext uri="{FF2B5EF4-FFF2-40B4-BE49-F238E27FC236}">
                <a16:creationId xmlns:a16="http://schemas.microsoft.com/office/drawing/2014/main" id="{FAB976C9-F0CA-0A44-ADEF-BF1AA90136E7}"/>
              </a:ext>
            </a:extLst>
          </p:cNvPr>
          <p:cNvSpPr txBox="1">
            <a:spLocks/>
          </p:cNvSpPr>
          <p:nvPr/>
        </p:nvSpPr>
        <p:spPr>
          <a:xfrm>
            <a:off x="838200" y="2411154"/>
            <a:ext cx="10537826" cy="186765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¡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Muchas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gracias!</a:t>
            </a:r>
          </a:p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3600" b="1" kern="1200" dirty="0">
                <a:solidFill>
                  <a:srgbClr val="00B0F0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martha.thomae@fcsh.unl.pt</a:t>
            </a:r>
            <a:endParaRPr lang="en-US" sz="3600" b="1" kern="120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ADD8F-714F-52ED-86E2-D0AB15A8F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46" r="1" b="14738"/>
          <a:stretch/>
        </p:blipFill>
        <p:spPr>
          <a:xfrm>
            <a:off x="7" y="-3"/>
            <a:ext cx="6000749" cy="2180602"/>
          </a:xfrm>
          <a:custGeom>
            <a:avLst/>
            <a:gdLst/>
            <a:ahLst/>
            <a:cxnLst/>
            <a:rect l="l" t="t" r="r" b="b"/>
            <a:pathLst>
              <a:path w="6000749" h="2180602">
                <a:moveTo>
                  <a:pt x="0" y="0"/>
                </a:moveTo>
                <a:lnTo>
                  <a:pt x="6000749" y="0"/>
                </a:lnTo>
                <a:lnTo>
                  <a:pt x="6000749" y="1817452"/>
                </a:lnTo>
                <a:lnTo>
                  <a:pt x="5980686" y="1817518"/>
                </a:lnTo>
                <a:cubicBezTo>
                  <a:pt x="5936335" y="1820765"/>
                  <a:pt x="5892433" y="1826513"/>
                  <a:pt x="5848802" y="1832962"/>
                </a:cubicBezTo>
                <a:cubicBezTo>
                  <a:pt x="5791110" y="1841560"/>
                  <a:pt x="5731975" y="1846794"/>
                  <a:pt x="5674647" y="1855580"/>
                </a:cubicBezTo>
                <a:cubicBezTo>
                  <a:pt x="5631737" y="1862309"/>
                  <a:pt x="5588831" y="1870348"/>
                  <a:pt x="5549529" y="1881188"/>
                </a:cubicBezTo>
                <a:cubicBezTo>
                  <a:pt x="5492552" y="1897079"/>
                  <a:pt x="5442799" y="1921005"/>
                  <a:pt x="5370320" y="1914649"/>
                </a:cubicBezTo>
                <a:cubicBezTo>
                  <a:pt x="5306495" y="1909042"/>
                  <a:pt x="5248806" y="1920817"/>
                  <a:pt x="5190391" y="1932032"/>
                </a:cubicBezTo>
                <a:cubicBezTo>
                  <a:pt x="5147481" y="1940257"/>
                  <a:pt x="5104579" y="1948670"/>
                  <a:pt x="5060224" y="1953904"/>
                </a:cubicBezTo>
                <a:cubicBezTo>
                  <a:pt x="5007578" y="1960072"/>
                  <a:pt x="4948083" y="1957454"/>
                  <a:pt x="4901206" y="1968858"/>
                </a:cubicBezTo>
                <a:cubicBezTo>
                  <a:pt x="4852168" y="1980822"/>
                  <a:pt x="4811428" y="1972783"/>
                  <a:pt x="4767795" y="1969418"/>
                </a:cubicBezTo>
                <a:cubicBezTo>
                  <a:pt x="4698205" y="1964184"/>
                  <a:pt x="4628970" y="1954464"/>
                  <a:pt x="4558660" y="1966802"/>
                </a:cubicBezTo>
                <a:cubicBezTo>
                  <a:pt x="4473205" y="1981756"/>
                  <a:pt x="4388468" y="1997831"/>
                  <a:pt x="4302653" y="2012037"/>
                </a:cubicBezTo>
                <a:cubicBezTo>
                  <a:pt x="4269476" y="2017459"/>
                  <a:pt x="4233785" y="2019702"/>
                  <a:pt x="4199166" y="2022132"/>
                </a:cubicBezTo>
                <a:cubicBezTo>
                  <a:pt x="4166357" y="2024189"/>
                  <a:pt x="4127055" y="2018955"/>
                  <a:pt x="4101809" y="2026805"/>
                </a:cubicBezTo>
                <a:cubicBezTo>
                  <a:pt x="4036905" y="2046993"/>
                  <a:pt x="3970203" y="2056899"/>
                  <a:pt x="3895199" y="2056899"/>
                </a:cubicBezTo>
                <a:cubicBezTo>
                  <a:pt x="3867072" y="2056899"/>
                  <a:pt x="3839668" y="2065312"/>
                  <a:pt x="3811186" y="2066808"/>
                </a:cubicBezTo>
                <a:cubicBezTo>
                  <a:pt x="3772239" y="2068676"/>
                  <a:pt x="3727528" y="2073724"/>
                  <a:pt x="3693636" y="2066619"/>
                </a:cubicBezTo>
                <a:cubicBezTo>
                  <a:pt x="3613949" y="2049797"/>
                  <a:pt x="3549409" y="2063817"/>
                  <a:pt x="3479814" y="2080453"/>
                </a:cubicBezTo>
                <a:cubicBezTo>
                  <a:pt x="3411303" y="2096903"/>
                  <a:pt x="3339188" y="2109986"/>
                  <a:pt x="3266353" y="2120829"/>
                </a:cubicBezTo>
                <a:cubicBezTo>
                  <a:pt x="3238949" y="2124754"/>
                  <a:pt x="3206140" y="2118211"/>
                  <a:pt x="3175847" y="2116904"/>
                </a:cubicBezTo>
                <a:cubicBezTo>
                  <a:pt x="3165028" y="2116529"/>
                  <a:pt x="3153130" y="2115968"/>
                  <a:pt x="3143397" y="2117838"/>
                </a:cubicBezTo>
                <a:cubicBezTo>
                  <a:pt x="3049288" y="2135783"/>
                  <a:pt x="2953732" y="2149428"/>
                  <a:pt x="2851692" y="2140083"/>
                </a:cubicBezTo>
                <a:cubicBezTo>
                  <a:pt x="2842318" y="2139147"/>
                  <a:pt x="2831859" y="2141204"/>
                  <a:pt x="2822482" y="2142513"/>
                </a:cubicBezTo>
                <a:cubicBezTo>
                  <a:pt x="2776688" y="2149242"/>
                  <a:pt x="2731976" y="2159896"/>
                  <a:pt x="2685467" y="2162326"/>
                </a:cubicBezTo>
                <a:cubicBezTo>
                  <a:pt x="2570801" y="2168307"/>
                  <a:pt x="2455420" y="2170739"/>
                  <a:pt x="2340028" y="2174664"/>
                </a:cubicBezTo>
                <a:cubicBezTo>
                  <a:pt x="2332817" y="2174850"/>
                  <a:pt x="2325246" y="2174850"/>
                  <a:pt x="2318757" y="2176159"/>
                </a:cubicBezTo>
                <a:cubicBezTo>
                  <a:pt x="2276207" y="2184198"/>
                  <a:pt x="2239070" y="2181580"/>
                  <a:pt x="2203009" y="2166253"/>
                </a:cubicBezTo>
                <a:cubicBezTo>
                  <a:pt x="2187144" y="2159523"/>
                  <a:pt x="2165509" y="2155971"/>
                  <a:pt x="2145680" y="2152233"/>
                </a:cubicBezTo>
                <a:cubicBezTo>
                  <a:pt x="2116471" y="2146624"/>
                  <a:pt x="2086546" y="2141204"/>
                  <a:pt x="2056257" y="2137652"/>
                </a:cubicBezTo>
                <a:cubicBezTo>
                  <a:pt x="2026328" y="2134288"/>
                  <a:pt x="1994238" y="2129615"/>
                  <a:pt x="1965392" y="2132231"/>
                </a:cubicBezTo>
                <a:cubicBezTo>
                  <a:pt x="1913469" y="2136904"/>
                  <a:pt x="1864067" y="2147372"/>
                  <a:pt x="1812867" y="2154289"/>
                </a:cubicBezTo>
                <a:cubicBezTo>
                  <a:pt x="1795199" y="2156719"/>
                  <a:pt x="1775726" y="2156344"/>
                  <a:pt x="1757340" y="2156533"/>
                </a:cubicBezTo>
                <a:cubicBezTo>
                  <a:pt x="1715149" y="2157092"/>
                  <a:pt x="1671880" y="2151672"/>
                  <a:pt x="1633661" y="2167187"/>
                </a:cubicBezTo>
                <a:cubicBezTo>
                  <a:pt x="1598326" y="2181766"/>
                  <a:pt x="1562625" y="2177468"/>
                  <a:pt x="1525488" y="2166439"/>
                </a:cubicBezTo>
                <a:cubicBezTo>
                  <a:pt x="1498803" y="2158587"/>
                  <a:pt x="1468519" y="2152419"/>
                  <a:pt x="1438590" y="2149428"/>
                </a:cubicBezTo>
                <a:cubicBezTo>
                  <a:pt x="1397482" y="2145317"/>
                  <a:pt x="1356738" y="2143633"/>
                  <a:pt x="1312386" y="2146065"/>
                </a:cubicBezTo>
                <a:cubicBezTo>
                  <a:pt x="1281015" y="2147747"/>
                  <a:pt x="1255413" y="2148494"/>
                  <a:pt x="1230894" y="2158401"/>
                </a:cubicBezTo>
                <a:cubicBezTo>
                  <a:pt x="1226930" y="2159896"/>
                  <a:pt x="1219719" y="2160271"/>
                  <a:pt x="1214309" y="2160083"/>
                </a:cubicBezTo>
                <a:cubicBezTo>
                  <a:pt x="1143277" y="2156905"/>
                  <a:pt x="1072963" y="2158587"/>
                  <a:pt x="1001207" y="2160832"/>
                </a:cubicBezTo>
                <a:cubicBezTo>
                  <a:pt x="909986" y="2163821"/>
                  <a:pt x="814067" y="2155037"/>
                  <a:pt x="735104" y="2123634"/>
                </a:cubicBezTo>
                <a:cubicBezTo>
                  <a:pt x="723565" y="2118959"/>
                  <a:pt x="706257" y="2116904"/>
                  <a:pt x="691111" y="2115782"/>
                </a:cubicBezTo>
                <a:cubicBezTo>
                  <a:pt x="619719" y="2110923"/>
                  <a:pt x="547963" y="2107557"/>
                  <a:pt x="476567" y="2102136"/>
                </a:cubicBezTo>
                <a:cubicBezTo>
                  <a:pt x="437625" y="2099146"/>
                  <a:pt x="396881" y="2096528"/>
                  <a:pt x="361546" y="2088303"/>
                </a:cubicBezTo>
                <a:cubicBezTo>
                  <a:pt x="326934" y="2080267"/>
                  <a:pt x="299163" y="2070733"/>
                  <a:pt x="278611" y="2087555"/>
                </a:cubicBezTo>
                <a:cubicBezTo>
                  <a:pt x="241838" y="2078583"/>
                  <a:pt x="209740" y="2071106"/>
                  <a:pt x="178377" y="2063069"/>
                </a:cubicBezTo>
                <a:cubicBezTo>
                  <a:pt x="166834" y="2060079"/>
                  <a:pt x="157098" y="2055217"/>
                  <a:pt x="145559" y="2052413"/>
                </a:cubicBezTo>
                <a:cubicBezTo>
                  <a:pt x="133298" y="2049422"/>
                  <a:pt x="119598" y="2047554"/>
                  <a:pt x="106258" y="2046059"/>
                </a:cubicBezTo>
                <a:lnTo>
                  <a:pt x="0" y="2034015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3994A-5AC5-B2A7-A49F-E3AB687FC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19" b="-1"/>
          <a:stretch/>
        </p:blipFill>
        <p:spPr>
          <a:xfrm>
            <a:off x="6191243" y="4"/>
            <a:ext cx="6000750" cy="1867659"/>
          </a:xfrm>
          <a:custGeom>
            <a:avLst/>
            <a:gdLst/>
            <a:ahLst/>
            <a:cxnLst/>
            <a:rect l="l" t="t" r="r" b="b"/>
            <a:pathLst>
              <a:path w="6000750" h="1867659">
                <a:moveTo>
                  <a:pt x="0" y="0"/>
                </a:moveTo>
                <a:lnTo>
                  <a:pt x="6000750" y="0"/>
                </a:lnTo>
                <a:lnTo>
                  <a:pt x="6000750" y="1804153"/>
                </a:lnTo>
                <a:lnTo>
                  <a:pt x="5979548" y="1802679"/>
                </a:lnTo>
                <a:cubicBezTo>
                  <a:pt x="5935197" y="1800063"/>
                  <a:pt x="5890485" y="1798568"/>
                  <a:pt x="5846133" y="1795950"/>
                </a:cubicBezTo>
                <a:cubicBezTo>
                  <a:pt x="5775100" y="1791652"/>
                  <a:pt x="5704427" y="1786791"/>
                  <a:pt x="5633754" y="1782305"/>
                </a:cubicBezTo>
                <a:cubicBezTo>
                  <a:pt x="5604189" y="1780623"/>
                  <a:pt x="5573177" y="1775950"/>
                  <a:pt x="5545414" y="1778753"/>
                </a:cubicBezTo>
                <a:cubicBezTo>
                  <a:pt x="5475460" y="1785857"/>
                  <a:pt x="5406589" y="1783800"/>
                  <a:pt x="5336999" y="1778941"/>
                </a:cubicBezTo>
                <a:cubicBezTo>
                  <a:pt x="5313202" y="1777257"/>
                  <a:pt x="5287601" y="1777632"/>
                  <a:pt x="5264524" y="1780809"/>
                </a:cubicBezTo>
                <a:cubicBezTo>
                  <a:pt x="5217287" y="1787166"/>
                  <a:pt x="5171497" y="1796138"/>
                  <a:pt x="5124979" y="1803988"/>
                </a:cubicBezTo>
                <a:cubicBezTo>
                  <a:pt x="5119930" y="1804922"/>
                  <a:pt x="5113801" y="1805111"/>
                  <a:pt x="5108395" y="1805670"/>
                </a:cubicBezTo>
                <a:cubicBezTo>
                  <a:pt x="5077743" y="1808849"/>
                  <a:pt x="5047458" y="1812027"/>
                  <a:pt x="5016806" y="1814831"/>
                </a:cubicBezTo>
                <a:cubicBezTo>
                  <a:pt x="5000222" y="1816326"/>
                  <a:pt x="4983274" y="1816513"/>
                  <a:pt x="4966685" y="1817822"/>
                </a:cubicBezTo>
                <a:cubicBezTo>
                  <a:pt x="4902505" y="1823056"/>
                  <a:pt x="4831831" y="1814270"/>
                  <a:pt x="4776301" y="1836887"/>
                </a:cubicBezTo>
                <a:cubicBezTo>
                  <a:pt x="4740243" y="1851469"/>
                  <a:pt x="4705268" y="1848103"/>
                  <a:pt x="4666689" y="1845860"/>
                </a:cubicBezTo>
                <a:cubicBezTo>
                  <a:pt x="4637480" y="1844178"/>
                  <a:pt x="4607551" y="1844739"/>
                  <a:pt x="4577985" y="1844551"/>
                </a:cubicBezTo>
                <a:cubicBezTo>
                  <a:pt x="4526062" y="1843992"/>
                  <a:pt x="4474139" y="1843803"/>
                  <a:pt x="4422216" y="1842869"/>
                </a:cubicBezTo>
                <a:cubicBezTo>
                  <a:pt x="4405628" y="1842496"/>
                  <a:pt x="4388683" y="1837821"/>
                  <a:pt x="4372455" y="1838569"/>
                </a:cubicBezTo>
                <a:cubicBezTo>
                  <a:pt x="4297455" y="1842121"/>
                  <a:pt x="4222455" y="1847730"/>
                  <a:pt x="4147455" y="1850907"/>
                </a:cubicBezTo>
                <a:cubicBezTo>
                  <a:pt x="4104909" y="1852776"/>
                  <a:pt x="4061276" y="1849225"/>
                  <a:pt x="4019089" y="1851841"/>
                </a:cubicBezTo>
                <a:cubicBezTo>
                  <a:pt x="3970414" y="1854832"/>
                  <a:pt x="3922818" y="1862496"/>
                  <a:pt x="3874499" y="1867170"/>
                </a:cubicBezTo>
                <a:cubicBezTo>
                  <a:pt x="3861159" y="1868477"/>
                  <a:pt x="3846376" y="1866796"/>
                  <a:pt x="3832312" y="1866423"/>
                </a:cubicBezTo>
                <a:cubicBezTo>
                  <a:pt x="3816447" y="1866048"/>
                  <a:pt x="3800941" y="1865300"/>
                  <a:pt x="3785076" y="1865114"/>
                </a:cubicBezTo>
                <a:cubicBezTo>
                  <a:pt x="3736757" y="1864739"/>
                  <a:pt x="3688441" y="1865300"/>
                  <a:pt x="3640122" y="1863991"/>
                </a:cubicBezTo>
                <a:cubicBezTo>
                  <a:pt x="3610557" y="1863243"/>
                  <a:pt x="3579549" y="1855580"/>
                  <a:pt x="3552141" y="1858384"/>
                </a:cubicBezTo>
                <a:cubicBezTo>
                  <a:pt x="3496255" y="1863805"/>
                  <a:pt x="3440365" y="1851655"/>
                  <a:pt x="3384478" y="1861748"/>
                </a:cubicBezTo>
                <a:cubicBezTo>
                  <a:pt x="3367166" y="1864739"/>
                  <a:pt x="3343370" y="1857262"/>
                  <a:pt x="3322455" y="1856889"/>
                </a:cubicBezTo>
                <a:cubicBezTo>
                  <a:pt x="3270172" y="1855955"/>
                  <a:pt x="3217890" y="1856141"/>
                  <a:pt x="3165607" y="1856328"/>
                </a:cubicBezTo>
                <a:cubicBezTo>
                  <a:pt x="3118730" y="1856514"/>
                  <a:pt x="3070051" y="1853898"/>
                  <a:pt x="3024980" y="1859132"/>
                </a:cubicBezTo>
                <a:cubicBezTo>
                  <a:pt x="2977744" y="1864739"/>
                  <a:pt x="2935197" y="1863991"/>
                  <a:pt x="2889403" y="1857637"/>
                </a:cubicBezTo>
                <a:cubicBezTo>
                  <a:pt x="2858032" y="1853337"/>
                  <a:pt x="2824859" y="1852776"/>
                  <a:pt x="2792409" y="1851469"/>
                </a:cubicBezTo>
                <a:cubicBezTo>
                  <a:pt x="2757434" y="1849973"/>
                  <a:pt x="2718851" y="1853898"/>
                  <a:pt x="2687120" y="1847730"/>
                </a:cubicBezTo>
                <a:cubicBezTo>
                  <a:pt x="2592647" y="1829410"/>
                  <a:pt x="2495653" y="1825485"/>
                  <a:pt x="2396857" y="1825485"/>
                </a:cubicBezTo>
                <a:cubicBezTo>
                  <a:pt x="2378826" y="1825485"/>
                  <a:pt x="2360436" y="1828101"/>
                  <a:pt x="2343132" y="1830906"/>
                </a:cubicBezTo>
                <a:cubicBezTo>
                  <a:pt x="2242167" y="1847730"/>
                  <a:pt x="2140846" y="1846235"/>
                  <a:pt x="2038082" y="1835953"/>
                </a:cubicBezTo>
                <a:cubicBezTo>
                  <a:pt x="2016807" y="1833710"/>
                  <a:pt x="1993011" y="1833335"/>
                  <a:pt x="1971736" y="1835578"/>
                </a:cubicBezTo>
                <a:cubicBezTo>
                  <a:pt x="1911878" y="1842121"/>
                  <a:pt x="1853827" y="1852964"/>
                  <a:pt x="1793609" y="1857637"/>
                </a:cubicBezTo>
                <a:cubicBezTo>
                  <a:pt x="1694094" y="1865300"/>
                  <a:pt x="1607915" y="1839505"/>
                  <a:pt x="1518852" y="1822681"/>
                </a:cubicBezTo>
                <a:cubicBezTo>
                  <a:pt x="1434115" y="1806793"/>
                  <a:pt x="1362000" y="1770903"/>
                  <a:pt x="1261757" y="1778941"/>
                </a:cubicBezTo>
                <a:cubicBezTo>
                  <a:pt x="1251665" y="1779689"/>
                  <a:pt x="1240486" y="1774641"/>
                  <a:pt x="1229307" y="1773332"/>
                </a:cubicBezTo>
                <a:cubicBezTo>
                  <a:pt x="1198659" y="1769780"/>
                  <a:pt x="1168011" y="1765482"/>
                  <a:pt x="1137000" y="1763799"/>
                </a:cubicBezTo>
                <a:cubicBezTo>
                  <a:pt x="1099140" y="1761555"/>
                  <a:pt x="1060557" y="1762303"/>
                  <a:pt x="1022698" y="1760435"/>
                </a:cubicBezTo>
                <a:cubicBezTo>
                  <a:pt x="974019" y="1758192"/>
                  <a:pt x="926063" y="1752210"/>
                  <a:pt x="877744" y="1752210"/>
                </a:cubicBezTo>
                <a:cubicBezTo>
                  <a:pt x="838802" y="1752210"/>
                  <a:pt x="800219" y="1759126"/>
                  <a:pt x="761640" y="1762492"/>
                </a:cubicBezTo>
                <a:cubicBezTo>
                  <a:pt x="707192" y="1767164"/>
                  <a:pt x="647335" y="1765855"/>
                  <a:pt x="599379" y="1777819"/>
                </a:cubicBezTo>
                <a:cubicBezTo>
                  <a:pt x="548179" y="1790530"/>
                  <a:pt x="499500" y="1796325"/>
                  <a:pt x="446494" y="1792400"/>
                </a:cubicBezTo>
                <a:cubicBezTo>
                  <a:pt x="428827" y="1791091"/>
                  <a:pt x="406110" y="1783239"/>
                  <a:pt x="398179" y="1775203"/>
                </a:cubicBezTo>
                <a:cubicBezTo>
                  <a:pt x="380508" y="1757258"/>
                  <a:pt x="356352" y="1754078"/>
                  <a:pt x="323538" y="1760248"/>
                </a:cubicBezTo>
                <a:cubicBezTo>
                  <a:pt x="295052" y="1765482"/>
                  <a:pt x="260077" y="1768098"/>
                  <a:pt x="240608" y="1778193"/>
                </a:cubicBezTo>
                <a:cubicBezTo>
                  <a:pt x="185437" y="1806793"/>
                  <a:pt x="115123" y="1807727"/>
                  <a:pt x="46616" y="1815390"/>
                </a:cubicBezTo>
                <a:lnTo>
                  <a:pt x="0" y="181603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4AA512-0626-46EA-9229-571D9AF08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blipFill dpi="0" rotWithShape="1">
            <a:blip r:embed="rId6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CC1FDC-60B1-49C3-861C-17B43B8F4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2D2F2-CF93-2A94-FF05-CEA99A3202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518" r="1" b="16377"/>
          <a:stretch/>
        </p:blipFill>
        <p:spPr>
          <a:xfrm>
            <a:off x="7" y="4626672"/>
            <a:ext cx="6000749" cy="2231333"/>
          </a:xfrm>
          <a:custGeom>
            <a:avLst/>
            <a:gdLst/>
            <a:ahLst/>
            <a:cxnLst/>
            <a:rect l="l" t="t" r="r" b="b"/>
            <a:pathLst>
              <a:path w="6000749" h="2231333">
                <a:moveTo>
                  <a:pt x="0" y="0"/>
                </a:moveTo>
                <a:lnTo>
                  <a:pt x="72691" y="17406"/>
                </a:lnTo>
                <a:cubicBezTo>
                  <a:pt x="148481" y="30383"/>
                  <a:pt x="220742" y="46698"/>
                  <a:pt x="296226" y="60097"/>
                </a:cubicBezTo>
                <a:cubicBezTo>
                  <a:pt x="370206" y="73144"/>
                  <a:pt x="437720" y="89379"/>
                  <a:pt x="480349" y="125216"/>
                </a:cubicBezTo>
                <a:cubicBezTo>
                  <a:pt x="499356" y="141007"/>
                  <a:pt x="525382" y="157498"/>
                  <a:pt x="557943" y="163615"/>
                </a:cubicBezTo>
                <a:cubicBezTo>
                  <a:pt x="604345" y="172288"/>
                  <a:pt x="661153" y="169660"/>
                  <a:pt x="711165" y="175553"/>
                </a:cubicBezTo>
                <a:cubicBezTo>
                  <a:pt x="770063" y="182444"/>
                  <a:pt x="837588" y="186028"/>
                  <a:pt x="879549" y="204398"/>
                </a:cubicBezTo>
                <a:cubicBezTo>
                  <a:pt x="916855" y="220790"/>
                  <a:pt x="953854" y="232504"/>
                  <a:pt x="1001116" y="239544"/>
                </a:cubicBezTo>
                <a:cubicBezTo>
                  <a:pt x="1034231" y="244450"/>
                  <a:pt x="1060246" y="258298"/>
                  <a:pt x="1094195" y="261386"/>
                </a:cubicBezTo>
                <a:cubicBezTo>
                  <a:pt x="1138866" y="265586"/>
                  <a:pt x="1183578" y="267515"/>
                  <a:pt x="1223714" y="278216"/>
                </a:cubicBezTo>
                <a:cubicBezTo>
                  <a:pt x="1265355" y="289268"/>
                  <a:pt x="1311850" y="296041"/>
                  <a:pt x="1355118" y="305728"/>
                </a:cubicBezTo>
                <a:cubicBezTo>
                  <a:pt x="1378079" y="310949"/>
                  <a:pt x="1397488" y="319320"/>
                  <a:pt x="1419786" y="325014"/>
                </a:cubicBezTo>
                <a:cubicBezTo>
                  <a:pt x="1460608" y="335427"/>
                  <a:pt x="1502094" y="345369"/>
                  <a:pt x="1543857" y="354704"/>
                </a:cubicBezTo>
                <a:cubicBezTo>
                  <a:pt x="1585615" y="364042"/>
                  <a:pt x="1625938" y="376037"/>
                  <a:pt x="1671046" y="380742"/>
                </a:cubicBezTo>
                <a:cubicBezTo>
                  <a:pt x="1747931" y="388655"/>
                  <a:pt x="1830546" y="388197"/>
                  <a:pt x="1905505" y="397894"/>
                </a:cubicBezTo>
                <a:cubicBezTo>
                  <a:pt x="1981587" y="407809"/>
                  <a:pt x="2054123" y="423518"/>
                  <a:pt x="2122945" y="441265"/>
                </a:cubicBezTo>
                <a:cubicBezTo>
                  <a:pt x="2177385" y="455212"/>
                  <a:pt x="2228581" y="469434"/>
                  <a:pt x="2294752" y="471132"/>
                </a:cubicBezTo>
                <a:cubicBezTo>
                  <a:pt x="2331677" y="472097"/>
                  <a:pt x="2371413" y="480022"/>
                  <a:pt x="2395408" y="492459"/>
                </a:cubicBezTo>
                <a:cubicBezTo>
                  <a:pt x="2447358" y="519600"/>
                  <a:pt x="2511091" y="534866"/>
                  <a:pt x="2582175" y="545493"/>
                </a:cubicBezTo>
                <a:cubicBezTo>
                  <a:pt x="2677109" y="559894"/>
                  <a:pt x="2771051" y="575003"/>
                  <a:pt x="2866262" y="588797"/>
                </a:cubicBezTo>
                <a:cubicBezTo>
                  <a:pt x="2922430" y="597022"/>
                  <a:pt x="2978375" y="606222"/>
                  <a:pt x="3037156" y="609731"/>
                </a:cubicBezTo>
                <a:cubicBezTo>
                  <a:pt x="3157312" y="617135"/>
                  <a:pt x="3279825" y="620613"/>
                  <a:pt x="3400819" y="626199"/>
                </a:cubicBezTo>
                <a:cubicBezTo>
                  <a:pt x="3440401" y="627914"/>
                  <a:pt x="3478288" y="633082"/>
                  <a:pt x="3518455" y="633772"/>
                </a:cubicBezTo>
                <a:cubicBezTo>
                  <a:pt x="3561909" y="634558"/>
                  <a:pt x="3607887" y="630076"/>
                  <a:pt x="3651344" y="630862"/>
                </a:cubicBezTo>
                <a:cubicBezTo>
                  <a:pt x="3723634" y="632065"/>
                  <a:pt x="3794232" y="636721"/>
                  <a:pt x="3866545" y="638110"/>
                </a:cubicBezTo>
                <a:cubicBezTo>
                  <a:pt x="4006048" y="640676"/>
                  <a:pt x="4145775" y="642267"/>
                  <a:pt x="4285473" y="643672"/>
                </a:cubicBezTo>
                <a:cubicBezTo>
                  <a:pt x="4315376" y="643937"/>
                  <a:pt x="4347227" y="639960"/>
                  <a:pt x="4376827" y="640645"/>
                </a:cubicBezTo>
                <a:cubicBezTo>
                  <a:pt x="4455422" y="642649"/>
                  <a:pt x="4533821" y="645812"/>
                  <a:pt x="4611885" y="649215"/>
                </a:cubicBezTo>
                <a:cubicBezTo>
                  <a:pt x="4659174" y="651343"/>
                  <a:pt x="4705683" y="655658"/>
                  <a:pt x="4753275" y="657364"/>
                </a:cubicBezTo>
                <a:cubicBezTo>
                  <a:pt x="4791350" y="658729"/>
                  <a:pt x="4830284" y="658461"/>
                  <a:pt x="4869418" y="657033"/>
                </a:cubicBezTo>
                <a:cubicBezTo>
                  <a:pt x="4903115" y="655813"/>
                  <a:pt x="4937687" y="650502"/>
                  <a:pt x="4971135" y="650073"/>
                </a:cubicBezTo>
                <a:cubicBezTo>
                  <a:pt x="5061658" y="648863"/>
                  <a:pt x="5151317" y="649289"/>
                  <a:pt x="5241230" y="648922"/>
                </a:cubicBezTo>
                <a:cubicBezTo>
                  <a:pt x="5277253" y="648693"/>
                  <a:pt x="5313811" y="647065"/>
                  <a:pt x="5348950" y="648282"/>
                </a:cubicBezTo>
                <a:cubicBezTo>
                  <a:pt x="5442985" y="651293"/>
                  <a:pt x="5535910" y="656727"/>
                  <a:pt x="5630173" y="658762"/>
                </a:cubicBezTo>
                <a:cubicBezTo>
                  <a:pt x="5708356" y="660447"/>
                  <a:pt x="5788181" y="658310"/>
                  <a:pt x="5867229" y="658361"/>
                </a:cubicBezTo>
                <a:cubicBezTo>
                  <a:pt x="5900756" y="658488"/>
                  <a:pt x="5933146" y="660852"/>
                  <a:pt x="5966564" y="660237"/>
                </a:cubicBezTo>
                <a:lnTo>
                  <a:pt x="6000749" y="659420"/>
                </a:lnTo>
                <a:lnTo>
                  <a:pt x="6000749" y="2231333"/>
                </a:lnTo>
                <a:lnTo>
                  <a:pt x="0" y="2231333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93A11-78B6-A88F-30BD-AAECD9B4B0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923" r="1" b="3659"/>
          <a:stretch/>
        </p:blipFill>
        <p:spPr>
          <a:xfrm>
            <a:off x="6191243" y="4546610"/>
            <a:ext cx="6000750" cy="2311390"/>
          </a:xfrm>
          <a:custGeom>
            <a:avLst/>
            <a:gdLst/>
            <a:ahLst/>
            <a:cxnLst/>
            <a:rect l="l" t="t" r="r" b="b"/>
            <a:pathLst>
              <a:path w="6000750" h="2311390">
                <a:moveTo>
                  <a:pt x="6000750" y="0"/>
                </a:moveTo>
                <a:lnTo>
                  <a:pt x="6000750" y="2311390"/>
                </a:lnTo>
                <a:lnTo>
                  <a:pt x="0" y="2311390"/>
                </a:lnTo>
                <a:lnTo>
                  <a:pt x="0" y="734920"/>
                </a:lnTo>
                <a:lnTo>
                  <a:pt x="1095" y="734894"/>
                </a:lnTo>
                <a:cubicBezTo>
                  <a:pt x="43984" y="734250"/>
                  <a:pt x="86048" y="738067"/>
                  <a:pt x="129385" y="735472"/>
                </a:cubicBezTo>
                <a:cubicBezTo>
                  <a:pt x="232307" y="729284"/>
                  <a:pt x="335601" y="720589"/>
                  <a:pt x="439001" y="712634"/>
                </a:cubicBezTo>
                <a:cubicBezTo>
                  <a:pt x="545634" y="704406"/>
                  <a:pt x="651969" y="696599"/>
                  <a:pt x="758504" y="687629"/>
                </a:cubicBezTo>
                <a:cubicBezTo>
                  <a:pt x="816779" y="682526"/>
                  <a:pt x="875044" y="674778"/>
                  <a:pt x="933292" y="669489"/>
                </a:cubicBezTo>
                <a:cubicBezTo>
                  <a:pt x="984352" y="664848"/>
                  <a:pt x="1035370" y="662477"/>
                  <a:pt x="1086506" y="658393"/>
                </a:cubicBezTo>
                <a:cubicBezTo>
                  <a:pt x="1130782" y="654718"/>
                  <a:pt x="1175257" y="649884"/>
                  <a:pt x="1219534" y="646211"/>
                </a:cubicBezTo>
                <a:cubicBezTo>
                  <a:pt x="1290462" y="640432"/>
                  <a:pt x="1361113" y="635263"/>
                  <a:pt x="1431711" y="629722"/>
                </a:cubicBezTo>
                <a:cubicBezTo>
                  <a:pt x="1461217" y="627211"/>
                  <a:pt x="1492578" y="627456"/>
                  <a:pt x="1519667" y="620761"/>
                </a:cubicBezTo>
                <a:cubicBezTo>
                  <a:pt x="1587916" y="603847"/>
                  <a:pt x="1656387" y="596155"/>
                  <a:pt x="1725966" y="591136"/>
                </a:cubicBezTo>
                <a:cubicBezTo>
                  <a:pt x="1749762" y="589442"/>
                  <a:pt x="1775054" y="585455"/>
                  <a:pt x="1797450" y="579050"/>
                </a:cubicBezTo>
                <a:cubicBezTo>
                  <a:pt x="1843316" y="566085"/>
                  <a:pt x="1887380" y="550735"/>
                  <a:pt x="1932323" y="536394"/>
                </a:cubicBezTo>
                <a:cubicBezTo>
                  <a:pt x="1937189" y="534756"/>
                  <a:pt x="1943230" y="533703"/>
                  <a:pt x="1948503" y="532386"/>
                </a:cubicBezTo>
                <a:cubicBezTo>
                  <a:pt x="1978398" y="524909"/>
                  <a:pt x="2007931" y="517486"/>
                  <a:pt x="2037880" y="510381"/>
                </a:cubicBezTo>
                <a:cubicBezTo>
                  <a:pt x="2054086" y="506558"/>
                  <a:pt x="2070838" y="503979"/>
                  <a:pt x="2087076" y="500340"/>
                </a:cubicBezTo>
                <a:cubicBezTo>
                  <a:pt x="2149873" y="486094"/>
                  <a:pt x="2221079" y="484810"/>
                  <a:pt x="2272858" y="454575"/>
                </a:cubicBezTo>
                <a:cubicBezTo>
                  <a:pt x="2306495" y="435047"/>
                  <a:pt x="2341595" y="433439"/>
                  <a:pt x="2380104" y="430211"/>
                </a:cubicBezTo>
                <a:cubicBezTo>
                  <a:pt x="2409257" y="427750"/>
                  <a:pt x="2438807" y="422967"/>
                  <a:pt x="2468103" y="418977"/>
                </a:cubicBezTo>
                <a:cubicBezTo>
                  <a:pt x="2519585" y="412197"/>
                  <a:pt x="2571014" y="405050"/>
                  <a:pt x="2622548" y="398641"/>
                </a:cubicBezTo>
                <a:cubicBezTo>
                  <a:pt x="2639023" y="396667"/>
                  <a:pt x="2656458" y="398902"/>
                  <a:pt x="2672418" y="395869"/>
                </a:cubicBezTo>
                <a:cubicBezTo>
                  <a:pt x="2746164" y="381759"/>
                  <a:pt x="2819620" y="365613"/>
                  <a:pt x="2893419" y="351874"/>
                </a:cubicBezTo>
                <a:cubicBezTo>
                  <a:pt x="2935275" y="344016"/>
                  <a:pt x="2978972" y="341367"/>
                  <a:pt x="3020366" y="332819"/>
                </a:cubicBezTo>
                <a:cubicBezTo>
                  <a:pt x="3068131" y="322983"/>
                  <a:pt x="3114167" y="308673"/>
                  <a:pt x="3161342" y="297221"/>
                </a:cubicBezTo>
                <a:cubicBezTo>
                  <a:pt x="3174363" y="294043"/>
                  <a:pt x="3189236" y="293620"/>
                  <a:pt x="3203211" y="292002"/>
                </a:cubicBezTo>
                <a:cubicBezTo>
                  <a:pt x="3218970" y="290132"/>
                  <a:pt x="3234426" y="288683"/>
                  <a:pt x="3250159" y="286626"/>
                </a:cubicBezTo>
                <a:cubicBezTo>
                  <a:pt x="3298046" y="280173"/>
                  <a:pt x="3345799" y="272793"/>
                  <a:pt x="3393818" y="267264"/>
                </a:cubicBezTo>
                <a:cubicBezTo>
                  <a:pt x="3423192" y="263828"/>
                  <a:pt x="3454972" y="267035"/>
                  <a:pt x="3481709" y="260387"/>
                </a:cubicBezTo>
                <a:cubicBezTo>
                  <a:pt x="3536269" y="247128"/>
                  <a:pt x="3593315" y="251261"/>
                  <a:pt x="3647216" y="233376"/>
                </a:cubicBezTo>
                <a:cubicBezTo>
                  <a:pt x="3663932" y="227970"/>
                  <a:pt x="3688545" y="232011"/>
                  <a:pt x="3709303" y="229426"/>
                </a:cubicBezTo>
                <a:cubicBezTo>
                  <a:pt x="3761194" y="222966"/>
                  <a:pt x="3812926" y="215397"/>
                  <a:pt x="3864658" y="207827"/>
                </a:cubicBezTo>
                <a:cubicBezTo>
                  <a:pt x="3911039" y="201022"/>
                  <a:pt x="3959599" y="196736"/>
                  <a:pt x="4003479" y="185188"/>
                </a:cubicBezTo>
                <a:cubicBezTo>
                  <a:pt x="4049450" y="172966"/>
                  <a:pt x="4091676" y="167696"/>
                  <a:pt x="4137908" y="167519"/>
                </a:cubicBezTo>
                <a:cubicBezTo>
                  <a:pt x="4169572" y="167345"/>
                  <a:pt x="4202492" y="163215"/>
                  <a:pt x="4234801" y="159925"/>
                </a:cubicBezTo>
                <a:cubicBezTo>
                  <a:pt x="4269637" y="156466"/>
                  <a:pt x="4307279" y="147130"/>
                  <a:pt x="4339563" y="148755"/>
                </a:cubicBezTo>
                <a:cubicBezTo>
                  <a:pt x="4435676" y="153547"/>
                  <a:pt x="4532252" y="143733"/>
                  <a:pt x="4630058" y="129778"/>
                </a:cubicBezTo>
                <a:cubicBezTo>
                  <a:pt x="4647908" y="127231"/>
                  <a:pt x="4665744" y="122044"/>
                  <a:pt x="4682478" y="116824"/>
                </a:cubicBezTo>
                <a:cubicBezTo>
                  <a:pt x="4780055" y="85907"/>
                  <a:pt x="4880571" y="73077"/>
                  <a:pt x="4983757" y="68740"/>
                </a:cubicBezTo>
                <a:cubicBezTo>
                  <a:pt x="5005136" y="67956"/>
                  <a:pt x="5028746" y="64966"/>
                  <a:pt x="5049491" y="59740"/>
                </a:cubicBezTo>
                <a:cubicBezTo>
                  <a:pt x="5107825" y="44808"/>
                  <a:pt x="5163762" y="25875"/>
                  <a:pt x="5222717" y="12743"/>
                </a:cubicBezTo>
                <a:cubicBezTo>
                  <a:pt x="5320152" y="-8899"/>
                  <a:pt x="5409110" y="4465"/>
                  <a:pt x="5499656" y="8541"/>
                </a:cubicBezTo>
                <a:cubicBezTo>
                  <a:pt x="5585788" y="12301"/>
                  <a:pt x="5662249" y="37645"/>
                  <a:pt x="5760352" y="15529"/>
                </a:cubicBezTo>
                <a:cubicBezTo>
                  <a:pt x="5770237" y="13363"/>
                  <a:pt x="5782017" y="16781"/>
                  <a:pt x="5793269" y="16498"/>
                </a:cubicBezTo>
                <a:cubicBezTo>
                  <a:pt x="5824111" y="15685"/>
                  <a:pt x="5855059" y="15611"/>
                  <a:pt x="5885997" y="12898"/>
                </a:cubicBezTo>
                <a:cubicBezTo>
                  <a:pt x="5923794" y="9771"/>
                  <a:pt x="5961885" y="3581"/>
                  <a:pt x="5999628" y="83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319FA-B636-4971-BA3D-EA448709D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083182"/>
            <a:ext cx="12192000" cy="1203823"/>
            <a:chOff x="0" y="4083182"/>
            <a:chExt cx="12192000" cy="1203823"/>
          </a:xfrm>
          <a:effectLst>
            <a:outerShdw blurRad="381000" dist="152400" dir="16200000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8A025D-FBC9-4004-BFA0-5E3DC3E9B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88221B-C76B-4ADD-99AA-26982E3E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blipFill dpi="0" rotWithShape="1">
              <a:blip r:embed="rId6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FA003-B40D-0444-9472-7CCF92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1121EB-6836-6045-B9C2-40FF927C016F}" type="slidenum">
              <a:rPr kumimoji="0" lang="en-US" sz="4400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440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545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6B4CD30-99A5-C1BB-188E-02E87884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A6FF5-F992-84E1-9B3C-5F699BFA93C3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5F382446-2D0B-EB89-BAC4-D474BCCFA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611FC-CFD3-993A-30A5-8AA36A8F221D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9F409-7F3C-B798-F9E8-F5C3A7B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AEF68-D307-CFD9-9274-506ACDB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11F942-3657-7D1B-208A-32AE62CD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4643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30BB-2C4E-830C-0916-DE54933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C5C747-3F13-98F8-7DDF-23ABCC7A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22940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80B0-6603-FFAB-7CA3-5CCDB6A6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54FF6-C7B0-33D9-442F-A6B74908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22809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  <a:effectLst>
            <a:glow rad="25400">
              <a:srgbClr val="7030A0">
                <a:alpha val="19790"/>
              </a:srgbClr>
            </a:glow>
          </a:effectLst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ellipse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D10E-3D84-8815-4FB2-CA0040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B3BED6-27C6-D270-EA40-EBC7F9B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A2A16-4D3E-C493-6972-D91C786B5AF1}"/>
              </a:ext>
            </a:extLst>
          </p:cNvPr>
          <p:cNvGrpSpPr/>
          <p:nvPr/>
        </p:nvGrpSpPr>
        <p:grpSpPr>
          <a:xfrm>
            <a:off x="7171006" y="4756850"/>
            <a:ext cx="1636316" cy="1929700"/>
            <a:chOff x="8375918" y="4484641"/>
            <a:chExt cx="1636316" cy="1929700"/>
          </a:xfrm>
          <a:effectLst>
            <a:glow rad="279400">
              <a:schemeClr val="accent1">
                <a:alpha val="20000"/>
              </a:schemeClr>
            </a:glow>
          </a:effectLst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62A8069-D386-BA8F-144B-2E64905A4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29" t="6223" r="8484" b="7547"/>
            <a:stretch/>
          </p:blipFill>
          <p:spPr>
            <a:xfrm>
              <a:off x="8521236" y="4484641"/>
              <a:ext cx="1390651" cy="141098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952C5-0DE1-7A11-1AC3-8B3670F0DF0F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9B2264-742A-C86C-02B5-48C3EA3CE1E6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DC67FE-3F34-C21B-3E4A-C0289542F0DF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luce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MusicXML</a:t>
            </a:r>
            <a:r>
              <a:rPr lang="en-US" dirty="0"/>
              <a:t>?</a:t>
            </a:r>
          </a:p>
        </p:txBody>
      </p:sp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5" y="1578489"/>
            <a:ext cx="6598214" cy="3925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ECA8E-7653-AE94-02E1-E1761ABAFE1F}"/>
              </a:ext>
            </a:extLst>
          </p:cNvPr>
          <p:cNvGrpSpPr/>
          <p:nvPr/>
        </p:nvGrpSpPr>
        <p:grpSpPr>
          <a:xfrm>
            <a:off x="6993066" y="1042065"/>
            <a:ext cx="4621258" cy="4462414"/>
            <a:chOff x="6993066" y="681458"/>
            <a:chExt cx="4621258" cy="4462414"/>
          </a:xfrm>
        </p:grpSpPr>
        <p:pic>
          <p:nvPicPr>
            <p:cNvPr id="6" name="Picture 5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02729338-0BA4-9B8D-F071-66BD611C8473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309" t="14375" r="37288" b="19556"/>
            <a:stretch/>
          </p:blipFill>
          <p:spPr>
            <a:xfrm>
              <a:off x="6993066" y="1217882"/>
              <a:ext cx="4621258" cy="3925990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2045DD4C-088B-241A-3D7E-FEE50A929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9800" y="681458"/>
              <a:ext cx="1772771" cy="51592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EEAB3D-54C4-A0D7-6957-9627A09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7898"/>
            <a:ext cx="10515600" cy="85649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Formato</a:t>
            </a:r>
            <a:r>
              <a:rPr lang="en-US" b="1" dirty="0"/>
              <a:t> de </a:t>
            </a:r>
            <a:r>
              <a:rPr lang="en-US" b="1" dirty="0" err="1"/>
              <a:t>intercambio</a:t>
            </a:r>
            <a:r>
              <a:rPr lang="en-US" dirty="0"/>
              <a:t> entre </a:t>
            </a:r>
            <a:r>
              <a:rPr lang="en-US" dirty="0" err="1"/>
              <a:t>aplicaciones</a:t>
            </a:r>
            <a:r>
              <a:rPr lang="en-US" dirty="0"/>
              <a:t> musicales (legible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ordenador</a:t>
            </a:r>
            <a:r>
              <a:rPr lang="en-US" dirty="0"/>
              <a:t>)</a:t>
            </a:r>
          </a:p>
          <a:p>
            <a:r>
              <a:rPr lang="en-US" dirty="0"/>
              <a:t>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XML</a:t>
            </a:r>
            <a:r>
              <a:rPr lang="en-US" dirty="0"/>
              <a:t> que es 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b="1" dirty="0" err="1">
                <a:solidFill>
                  <a:srgbClr val="D00000"/>
                </a:solidFill>
              </a:rPr>
              <a:t>etiquetado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 err="1"/>
              <a:t>estructura</a:t>
            </a:r>
            <a:r>
              <a:rPr lang="en-US" b="1" dirty="0"/>
              <a:t> </a:t>
            </a:r>
            <a:r>
              <a:rPr lang="en-US" b="1" dirty="0" err="1"/>
              <a:t>jerárquica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9EDC0-86FA-B3C7-8081-F60B994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97338"/>
          </a:xfrm>
        </p:spPr>
        <p:txBody>
          <a:bodyPr anchor="ctr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de Music Encoding Initiative (MEI)?</a:t>
            </a:r>
            <a:br>
              <a:rPr lang="en-US" dirty="0"/>
            </a:br>
            <a:r>
              <a:rPr lang="en-US" dirty="0"/>
              <a:t>y</a:t>
            </a:r>
            <a:br>
              <a:rPr lang="en-US" dirty="0"/>
            </a:b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5D436-6294-8E35-EC82-0BDA6FB5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1355</Words>
  <Application>Microsoft Macintosh PowerPoint</Application>
  <PresentationFormat>Widescreen</PresentationFormat>
  <Paragraphs>189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Novelty</vt:lpstr>
      <vt:lpstr>ui-sans-serif</vt:lpstr>
      <vt:lpstr>Wingdings</vt:lpstr>
      <vt:lpstr>Office Theme</vt:lpstr>
      <vt:lpstr>Codificación y publicación de música:  Un taller sobre la  Music Encoding Initiative (MEI)</vt:lpstr>
      <vt:lpstr>Antes de hablar de MEI,  hablemos de codificación de música:  Un ejemplo de codificación de música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¿Cómo luce un archivo MusicXML?</vt:lpstr>
      <vt:lpstr>¿Qué es el formato de Music Encoding Initiative (MEI)? y ¿Por qué usarlo?</vt:lpstr>
      <vt:lpstr>Music Encoding Initiative (MEI)</vt:lpstr>
      <vt:lpstr>Music Encoding Initiative (MEI)</vt:lpstr>
      <vt:lpstr>Music Encoding Initiative (MEI)</vt:lpstr>
      <vt:lpstr>En este tutorial  cubriremos los aspectos básicos de MEI  y codificaremos nuestro primer archivo MEI ____________________________________________  Más adelante pueden usar las Directrices de MEI  y los tutoriales provistos en la página web para continuar aprendiendo este lenguaje   y usarlo para codificar aspectos de su interés o de su área de estudio (notación antigua, metadata, etc.)</vt:lpstr>
      <vt:lpstr>En este tutorial  cubriremos los aspectos básicos de MEI  y codificaremos nuestro primer archivo MEI  Sitio web de MEI https://music-encoding.org   Tutoriales en español:  https://music-encoding.org/resources/tutorials-ES.html (Traducidos del inglés por Alba Bedmar Osma y actualizados por David Rizo, Universidad de Alicante)</vt:lpstr>
      <vt:lpstr>¡Qué bien, estoy aprendiendo MEI!  ¿Cómo puedo codificar mi propio archivo de MEI?  ¿Dónde puedo codificarlo? </vt:lpstr>
      <vt:lpstr>mei-friend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Codificación y publicación de música: Un taller sobre Music Encoding Initiative</dc:title>
  <dc:creator>Microsoft Office User</dc:creator>
  <cp:lastModifiedBy>Martha Thomae Elias</cp:lastModifiedBy>
  <cp:revision>41</cp:revision>
  <dcterms:created xsi:type="dcterms:W3CDTF">2023-05-10T05:20:26Z</dcterms:created>
  <dcterms:modified xsi:type="dcterms:W3CDTF">2024-05-20T18:38:03Z</dcterms:modified>
</cp:coreProperties>
</file>