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7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446" r:id="rId34"/>
    <p:sldId id="479" r:id="rId35"/>
    <p:sldId id="444" r:id="rId36"/>
    <p:sldId id="448" r:id="rId37"/>
    <p:sldId id="449" r:id="rId38"/>
    <p:sldId id="452" r:id="rId39"/>
    <p:sldId id="454" r:id="rId40"/>
    <p:sldId id="450" r:id="rId41"/>
    <p:sldId id="451" r:id="rId42"/>
    <p:sldId id="455" r:id="rId43"/>
    <p:sldId id="453" r:id="rId44"/>
    <p:sldId id="456" r:id="rId45"/>
    <p:sldId id="457" r:id="rId46"/>
    <p:sldId id="458" r:id="rId47"/>
    <p:sldId id="459" r:id="rId48"/>
    <p:sldId id="462" r:id="rId49"/>
    <p:sldId id="463" r:id="rId50"/>
    <p:sldId id="464" r:id="rId51"/>
    <p:sldId id="465" r:id="rId52"/>
    <p:sldId id="466" r:id="rId53"/>
    <p:sldId id="467" r:id="rId54"/>
    <p:sldId id="469" r:id="rId55"/>
    <p:sldId id="470" r:id="rId56"/>
    <p:sldId id="471" r:id="rId57"/>
    <p:sldId id="473" r:id="rId58"/>
    <p:sldId id="472" r:id="rId59"/>
    <p:sldId id="474" r:id="rId60"/>
    <p:sldId id="475" r:id="rId61"/>
    <p:sldId id="476" r:id="rId62"/>
    <p:sldId id="477" r:id="rId63"/>
    <p:sldId id="478" r:id="rId64"/>
    <p:sldId id="431" r:id="rId65"/>
    <p:sldId id="42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A2765"/>
    <a:srgbClr val="6CA84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4"/>
    <p:restoredTop sz="50884"/>
  </p:normalViewPr>
  <p:slideViewPr>
    <p:cSldViewPr snapToGrid="0">
      <p:cViewPr varScale="1">
        <p:scale>
          <a:sx n="56" d="100"/>
          <a:sy n="56" d="100"/>
        </p:scale>
        <p:origin x="2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TUTORIAL #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 err="1"/>
              <a:t>Parrafo</a:t>
            </a:r>
            <a:r>
              <a:rPr lang="es-ES_tradnl" noProof="0" dirty="0"/>
              <a:t> 1, más </a:t>
            </a:r>
            <a:r>
              <a:rPr lang="es-ES_tradnl" noProof="0" dirty="0" err="1"/>
              <a:t>info</a:t>
            </a:r>
            <a:r>
              <a:rPr lang="es-ES_tradnl" noProof="0" dirty="0"/>
              <a:t> en este capítulo de las directrices, y párrafo 3 (no renderizado)</a:t>
            </a:r>
          </a:p>
          <a:p>
            <a:r>
              <a:rPr lang="es-ES_tradnl" b="1" noProof="0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Todos los párrafos hasta la tarea (inclusive) + el editor, cuando uno ingresa la etiqueta de apertura, automáticamente genera la etiqueta de cierre</a:t>
            </a:r>
          </a:p>
          <a:p>
            <a:r>
              <a:rPr lang="es-ES_tradnl" b="1" noProof="0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“ESPACIOS DE NOMBRE” + TODO - EXCEPTO UN PARENTESIS: “espacios de nombre’ + párrafo 1 (técnico y última línea) + 2ndo + 3ro (sin </a:t>
            </a:r>
            <a:r>
              <a:rPr lang="es-ES_tradnl" noProof="0" dirty="0" err="1"/>
              <a:t>xpath</a:t>
            </a:r>
            <a:r>
              <a:rPr lang="es-ES_tradnl" noProof="0" dirty="0"/>
              <a:t> paréntesis, en lugar de eso “atributos y elementos”), mientras das ejemplos + tarea PISTA!!! --- botón de continuar habilitado --- está apuntando al espacio de nombres de </a:t>
            </a:r>
            <a:r>
              <a:rPr lang="es-ES_tradnl" noProof="0" dirty="0" err="1"/>
              <a:t>mei</a:t>
            </a:r>
            <a:r>
              <a:rPr lang="es-ES_tradnl" noProof="0" dirty="0"/>
              <a:t>, permite que entienda que todo el código entrante es de </a:t>
            </a:r>
            <a:r>
              <a:rPr lang="es-ES_tradnl" noProof="0" dirty="0" err="1"/>
              <a:t>mei</a:t>
            </a:r>
            <a:r>
              <a:rPr lang="es-ES_tradnl" noProof="0" dirty="0"/>
              <a:t> (porque podría ser de </a:t>
            </a:r>
            <a:r>
              <a:rPr lang="es-ES_tradnl" noProof="0" dirty="0" err="1"/>
              <a:t>musicXML</a:t>
            </a:r>
            <a:r>
              <a:rPr lang="es-ES_tradnl" noProof="0" dirty="0"/>
              <a:t> u otra convención)</a:t>
            </a:r>
          </a:p>
          <a:p>
            <a:r>
              <a:rPr lang="es-ES_tradnl" b="1" noProof="0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Pistas activadas para seguir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 con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 más explicado a pedazos (notación 1ero y forma después)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Y compartir pantalla alguien más para hacer el ejercicio</a:t>
            </a:r>
          </a:p>
          <a:p>
            <a:r>
              <a:rPr lang="es-ES_tradnl" b="1" noProof="0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Otro también compartido por la misma persona</a:t>
            </a:r>
          </a:p>
          <a:p>
            <a:r>
              <a:rPr lang="es-ES_tradnl" b="1" noProof="0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Primer archivo MEI, el más minimalista, pero que sigue siendo un archivo MEI valido, que se conforma con el esquema / con las reglas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Solo hay que adaptarse a la estructura, de abrir y cerrar etiquetas, y cuales etiquetas van dentro de otras </a:t>
            </a:r>
            <a:r>
              <a:rPr lang="es-ES_tradnl" noProof="0" dirty="0">
                <a:sym typeface="Wingdings" pitchFamily="2" charset="2"/>
              </a:rPr>
              <a:t> </a:t>
            </a:r>
            <a:r>
              <a:rPr lang="es-ES_tradnl" noProof="0" dirty="0"/>
              <a:t>Principios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ULTIMO PUNTITO (diferenciar entre las secciones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dirty="0"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_tradnl" noProof="0" dirty="0"/>
              <a:t>¿Y cómo codifico música? </a:t>
            </a:r>
            <a:r>
              <a:rPr lang="es-ES_tradnl" b="1" noProof="0" dirty="0">
                <a:sym typeface="Wingdings" pitchFamily="2" charset="2"/>
              </a:rPr>
              <a:t> Vamos al Tutorial [CLICK]</a:t>
            </a:r>
            <a:endParaRPr lang="es-ES_tradnl" b="1" noProof="0" dirty="0"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b="1" noProof="0" dirty="0"/>
              <a:t>==== SIGUIENTE TUTORIAL =====</a:t>
            </a:r>
          </a:p>
          <a:p>
            <a:endParaRPr lang="es-ES_tradnl" noProof="0" dirty="0"/>
          </a:p>
          <a:p>
            <a:r>
              <a:rPr lang="es-ES_tradnl" i="1" noProof="0" dirty="0"/>
              <a:t>Empiezo yo otra vez</a:t>
            </a:r>
          </a:p>
          <a:p>
            <a:r>
              <a:rPr lang="es-ES_tradnl" i="1" noProof="0" dirty="0"/>
              <a:t>(Estructura de MEI </a:t>
            </a:r>
            <a:r>
              <a:rPr lang="es-ES_tradnl" i="1" noProof="0" dirty="0">
                <a:sym typeface="Wingdings" pitchFamily="2" charset="2"/>
              </a:rPr>
              <a:t> Codificar música)</a:t>
            </a:r>
          </a:p>
          <a:p>
            <a:endParaRPr lang="es-ES_tradnl" noProof="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Solo el 2ndo párrafo (EL RENDERIZADO)</a:t>
            </a:r>
          </a:p>
          <a:p>
            <a:r>
              <a:rPr lang="es-ES_tradnl" b="1" noProof="0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hasta la Tarea. Hazlo tú, con “mostrar la pista”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Completar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>
                <a:sym typeface="Wingdings" pitchFamily="2" charset="2"/>
              </a:rPr>
              <a:t>Luego pedir a alguien más que comparta la pantalla </a:t>
            </a:r>
            <a:r>
              <a:rPr lang="es-ES_tradnl" i="0" noProof="0" dirty="0">
                <a:sym typeface="Wingdings" pitchFamily="2" charset="2"/>
              </a:rPr>
              <a:t>+ </a:t>
            </a:r>
            <a:r>
              <a:rPr lang="es-ES_tradnl" noProof="0" dirty="0">
                <a:sym typeface="Wingdings" pitchFamily="2" charset="2"/>
              </a:rPr>
              <a:t>cambiar valores para ver como salta la notita.</a:t>
            </a:r>
          </a:p>
          <a:p>
            <a:r>
              <a:rPr lang="es-ES_tradnl" b="1" noProof="0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i="1" noProof="0" dirty="0"/>
              <a:t>Sigue esa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Varias notas </a:t>
            </a:r>
            <a:r>
              <a:rPr lang="es-ES_tradnl" noProof="0" dirty="0">
                <a:sym typeface="Wingdings" pitchFamily="2" charset="2"/>
              </a:rPr>
              <a:t> siempre es el mismo tipo de nota, una negra, pero diferentes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incluso la tarea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Mismos tonos que antes (no tengo que cambiar </a:t>
            </a:r>
            <a:r>
              <a:rPr lang="es-ES_tradnl" noProof="0" dirty="0" err="1">
                <a:sym typeface="Wingdings" pitchFamily="2" charset="2"/>
              </a:rPr>
              <a:t>pname</a:t>
            </a:r>
            <a:r>
              <a:rPr lang="es-ES_tradnl" noProof="0" dirty="0">
                <a:sym typeface="Wingdings" pitchFamily="2" charset="2"/>
              </a:rPr>
              <a:t>, ni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Lo que hay que cambiar son las duraciones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LA PARTE DE DOTS (ultima oración de la tarea)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noProof="0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¡¡¡¡ MOSTRAR CODIFICACION COMPLETA EN LA SIGUIENTE SLIDE !!!!</a:t>
            </a:r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noProof="0" dirty="0"/>
              <a:t>¡¡¡¡ MOSTRAR CODIFICACION COMPLETA !!!!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is the basic structure of the music element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&lt;music&gt; will have a child &lt;body&gt; ...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Regardless of which piece of music you are encoding, you will always need to provide this structure ( you have to include all these elements 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this structure will be the same for all of you regardless of which piece you are entering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BUT the contents of [CLICK!] THESE two elements would vary depending on the music you are encoding.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 err="1"/>
              <a:t>scoreDef</a:t>
            </a:r>
            <a:r>
              <a:rPr lang="en-CA" dirty="0"/>
              <a:t>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“metadata” but for the voices not for the whole work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Section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actual music content (notes)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dirty="0"/>
              <a:t>Let’s take a look at each of them individually</a:t>
            </a:r>
            <a:endParaRPr dirty="0"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Editores de partituras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circles)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[After Click]  &lt;staffs!&gt;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In each &lt;staff&gt; you HAVE TO HAVE a &lt;layer&gt; element </a:t>
            </a:r>
            <a:r>
              <a:rPr lang="en-CA" b="0" dirty="0">
                <a:sym typeface="Wingdings" pitchFamily="2" charset="2"/>
              </a:rPr>
              <a:t></a:t>
            </a:r>
            <a:r>
              <a:rPr lang="en-CA" b="0" dirty="0"/>
              <a:t> HERE IS WHERE THE NOTES GO!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&lt;layer&gt; allows for having different layers (“voices”) in a single staff.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So, FINALLY, let’s see how to encode NOTES / RESTS! [ next! ] </a:t>
            </a:r>
            <a:endParaRPr b="1" dirty="0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CF474-7E07-2BB9-1299-DACE4EC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B93B-427F-BB40-98F2-6540084D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41A39-FFEF-7265-F970-D818F8959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3195E-D281-EA3E-11FF-9542E871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C24B-1984-5B3A-2F74-131E2430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DF32-6687-CB9A-F4B1-EBF2A2F9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D2D43-FB9C-C73A-68EA-4D3293A3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7E4F-3824-14F4-D0D7-B62F8B65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 err="1"/>
              <a:t>MusicXML</a:t>
            </a:r>
            <a:endParaRPr lang="es-ES_tradnl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Es, de hecho, un formato de codificación musical famoso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Se caracteriza por ser un formato de intercambio</a:t>
            </a:r>
          </a:p>
          <a:p>
            <a:endParaRPr lang="es-ES_tradnl" noProof="0" dirty="0"/>
          </a:p>
          <a:p>
            <a:r>
              <a:rPr lang="es-ES_tradnl" noProof="0" dirty="0"/>
              <a:t>i.e., todos estos editores pueden </a:t>
            </a:r>
            <a:r>
              <a:rPr lang="es-ES_tradnl" b="1" noProof="0" dirty="0"/>
              <a:t>Exportar </a:t>
            </a:r>
            <a:r>
              <a:rPr lang="es-ES_tradnl" b="1" noProof="0" dirty="0" err="1"/>
              <a:t>MusicXML</a:t>
            </a:r>
            <a:r>
              <a:rPr lang="es-ES_tradnl" b="1" noProof="0" dirty="0"/>
              <a:t>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B959-CF32-0242-141E-8C92DBFC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C4FC1-32AF-4174-3437-47B10D6B4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C6CF5-4C82-C48B-9134-FE1543ABA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DC481-C9A6-B14F-9A2C-A76047A90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C51F-57BB-8A63-0391-40CB3F91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2F11-6451-B6BE-8DC8-F7A979D19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803DD-C759-2182-5382-9745970D3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32AD-E713-6B3B-C8F0-38FCC781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4273-6FE4-B8E0-80FF-228EE6B1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A7E1F-6FB7-2ED9-F457-DF996C340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687AD-CE92-4636-FF8D-4045E6BC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3B43-0A31-9008-1FA6-46BB43E7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3952-FB65-78B5-4EAD-52B1BC6F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AF75C-4D0A-17D7-8B84-B61CF86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B16C-9A61-D93F-5AB5-76C49B03A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5A62-3362-715D-B5BD-0EDC22C8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EB03-CD29-5A8B-6923-3852BDB2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FD2F3-6F6C-E5A9-21E1-DD56F3879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9B5C-ADB0-FAD5-0DAD-0A9F03779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cada pentagrama (staff)</a:t>
            </a:r>
            <a:endParaRPr lang="es-ES_tradnl" sz="1200" i="1" noProof="0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C03-2D8E-5E01-E77D-6EA44B0E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5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8726-4742-865A-A184-7C15859A0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E1E1-FC4F-2D2A-554F-586B891DE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C7FB2-650C-063C-CE57-7AFB9A3F7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scoreDef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la partitura (score); i.e., de TODAS las voces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2209-32F2-6B5B-DCD0-91306373E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704D0-3605-CAD0-827B-3457C6A4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3CF67-A9DB-340C-D8BF-B44B8F00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2B626-428C-DC25-8F88-AAC59678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E51B-8BA0-C369-D093-2A54A7498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D2F5-4FF3-AD89-A694-88DACF5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35E9-4843-1274-E4FB-CCFA530F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80EFB-BB0D-6DC9-4A40-EB8394C26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DB4E-BC81-A1B6-BA11-9EA71A057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7153-AEAE-4D80-191E-0543B4A5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9059B-3BF4-930F-6D52-D54A45126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19C0E-EEE3-8DDF-D805-0FA0C160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F7D9-AF53-F153-09C3-965002666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noProof="0" dirty="0"/>
              <a:t>Importar </a:t>
            </a:r>
            <a:r>
              <a:rPr lang="es-ES_tradnl" b="1" noProof="0" dirty="0" err="1"/>
              <a:t>MusicXML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3C12-04FD-E2C1-C514-53C89B85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0A290-0E4B-8D22-B226-08CAC9CA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A97B-0314-1398-B1D5-B6438A9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8CD0-70D8-76D9-5BD1-3C913AE3B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B264-640F-5B95-C241-1A87D23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3FF0-CEE9-58A0-A04A-FD3B6257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572D8-BDFA-BD65-7F85-1EC5B191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1DB-3E60-9C4B-6C42-AA2C2B036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C549-087F-91AD-2886-882BF129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4E3FC-82EE-A201-8F8F-418C1CFA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9B43-F924-1FD8-CBE2-A0178532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2C22-308F-CE6F-F983-55C8B80E5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9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F55F-3DF4-2CB8-2C2E-33B0931A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6936-AEDF-4EF7-E22C-5AE34D19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DAB8C-4DD8-CF91-44AE-10AA815D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54AB-1384-233E-C3E9-04E13C3D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3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E17B-D3D8-E509-8308-A1DA4007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3B53F-F734-DBDC-E45B-039CA3BEE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CDD0-0433-09B0-E944-03E6F76F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E494-43C6-9D91-99B8-1101452D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2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3E02-0B1D-77C6-F90E-174DDBA1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92C4-2316-BDE4-6657-9B6156E67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90DE-0BA2-C506-4A1A-FA5F834D4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78E6-A9B7-49A8-2104-522AD6451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4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568C-166C-0645-1BFE-534AF868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74-BF28-3178-84B4-AFD7D893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59302-5A32-00E1-DB41-065E5EDD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2DDC-D81B-106C-BD97-422A754E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F5FD-FCD1-3698-BA1F-373C533E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0057-B504-9784-4733-91930CF1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2D3BC-6B2A-CDF1-599E-65FC8074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D44-2786-8316-1052-2EE81AAD4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DD11-F800-D6A3-EFF4-2F2B34B3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1ED46-C8FA-62B9-7239-7D592EB5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F698-79E9-9FFC-797F-D1B57247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069C-C874-1B5A-3083-4FCEDDD8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8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B9A-9D4D-5725-8712-04EB357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6518-71A3-6EA9-F971-CE200EF2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6158-ADBF-C915-FED2-DF9841A0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48A8-0BAD-4370-31AA-9B40D2E06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Usa un lenguaje de marcado / etiquetado con una estructura jerárquica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Marcado / Etiquetado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 Uso de "etiquetas”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 [AQUÍ] en rojo que van etiquetando las diferentes partes de la música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Measure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 note  etiquetas que describen la nota (pitch, con step y octave),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, primera voz, tipo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half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note o blanca,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stem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va para arriba (la plica va para arriba), información de los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lyrics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(texto cantado), es la primera sílaba y el texto de esa sílaba es ”Ag” de ”Agnus”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Todo esto está codificado por este sistema jerárquico de “etiquetas” que proviene de XML</a:t>
            </a: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MusicXML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 es el único que utiliza esta estructura basada en XML</a:t>
            </a: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MEI también lo hace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Ya tenemos un formato que usa esta estructura para codificar la música, MEI hace lo mismo… ¿Por qué MEI? </a:t>
            </a:r>
            <a:r>
              <a:rPr lang="es-ES_tradnl" b="1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[CLICK]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4C21-34F6-370F-E081-634245BD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E9BB6-BA6B-C7A6-BBFB-8ABCEC4B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9A1EC-4EDD-9F79-B0EA-9F6EAE658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8A6A-FA37-F930-82F1-5FABE7AA3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6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EEB-0878-436A-4577-46BA416A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9306-2924-44F9-12D0-A08D7C34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6D3F4-4060-C9C5-0733-88057FCD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B7B4-4738-77F3-F3A2-41B10337B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0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A957-D8E1-F5F2-6128-F47A1DAB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DCE2-D3C5-F273-B970-A2BDFFB8B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1E854-4A05-7DB3-8837-7CC89308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193F-EF52-98F4-E7FE-493A63801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4531-2EEA-4EFC-280F-1911BBC7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8B1FE-D1E3-6FB5-7208-1093CE556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BE77-4926-0FFA-36ED-D16E4CE7C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7124-D9CF-AE19-7A3B-BAEEB312C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77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FAB0-C764-D94A-8A06-EA266F50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DAA6-C4A3-883A-5289-EE0B31A1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5532-647D-ED92-AA67-63CDE792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D20-2B75-30E9-23A3-DF474BAC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5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5786-2225-698A-67BD-3652CF39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7A544-B5D2-C20C-55B5-5FC295C7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4FAD-1883-6383-AEAF-C68EDBEE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BC9A-B292-4163-CD91-BC21775B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0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CAAD-1D6B-BECB-5496-0B8BD2A7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CB8B9-EA2A-139B-EF61-83B1AE243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423C9-90E8-0EB6-129D-FDD67C48E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E9FE-A04C-C1F5-5D48-5847D218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9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4521-C5FD-4034-39E2-50310959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D69D7-CCC5-D595-244C-41E937B90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9B585-6730-9831-FA27-F13151F7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7291-7C14-CD9D-9FC4-ED49A5E55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1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2CA7-A658-0697-F39B-ECB9637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BDCF7-6C0D-3465-76F7-BC58189E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07CF0-5A89-E77E-DB31-80857D66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596F-C563-B0F9-B618-3ED311ECD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6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b="1" dirty="0"/>
              <a:t>Diferentes formatos </a:t>
            </a:r>
            <a:r>
              <a:rPr lang="en-ES" dirty="0"/>
              <a:t>de codificacion de música responden a </a:t>
            </a:r>
            <a:r>
              <a:rPr lang="en-ES" b="1" dirty="0"/>
              <a:t>diferentes necesidades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2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[2] Tanto lenguaje como formato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[1] </a:t>
            </a:r>
            <a:r>
              <a:rPr lang="es-ES_tradnl" noProof="0" dirty="0" err="1"/>
              <a:t>guidelines</a:t>
            </a:r>
            <a:r>
              <a:rPr lang="es-ES_tradnl" noProof="0" dirty="0"/>
              <a:t> (directrices) </a:t>
            </a:r>
            <a:r>
              <a:rPr lang="es-ES_tradnl" noProof="0" dirty="0">
                <a:sym typeface="Wingdings" pitchFamily="2" charset="2"/>
              </a:rPr>
              <a:t> para ver todo lo que se puede hacer</a:t>
            </a:r>
            <a:endParaRPr lang="es-ES_tradnl" noProof="0" dirty="0"/>
          </a:p>
          <a:p>
            <a:r>
              <a:rPr lang="es-ES_tradnl" noProof="0" dirty="0"/>
              <a:t>[2] no solo el compositor, la fecha de composición y el nombre de la obra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Introducción a la codificación de música utilizando el formato de la 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Music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Encoding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Initiative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s-ES_tradnl" sz="5100" noProof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s-ES_tradnl" sz="2000" b="1" noProof="0" dirty="0">
                <a:solidFill>
                  <a:schemeClr val="bg1"/>
                </a:solidFill>
              </a:rPr>
              <a:t>Martha E. M. Thomae Elías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 err="1">
                <a:solidFill>
                  <a:schemeClr val="bg1"/>
                </a:solidFill>
              </a:rPr>
              <a:t>Postdoctora</a:t>
            </a:r>
            <a:r>
              <a:rPr lang="es-ES_tradnl" sz="2000" noProof="0" dirty="0">
                <a:solidFill>
                  <a:schemeClr val="bg1"/>
                </a:solidFill>
              </a:rPr>
              <a:t> del </a:t>
            </a:r>
            <a:r>
              <a:rPr lang="es-ES_tradnl" sz="2000" b="1" noProof="0" dirty="0">
                <a:solidFill>
                  <a:schemeClr val="bg1"/>
                </a:solidFill>
              </a:rPr>
              <a:t>Proyecto ECHOES</a:t>
            </a:r>
            <a:r>
              <a:rPr lang="es-ES_tradnl" sz="2000" noProof="0" dirty="0">
                <a:solidFill>
                  <a:schemeClr val="bg1"/>
                </a:solidFill>
              </a:rPr>
              <a:t>, </a:t>
            </a:r>
            <a:br>
              <a:rPr lang="es-ES_tradnl" sz="2000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CESEM y </a:t>
            </a:r>
            <a:r>
              <a:rPr lang="es-ES_tradnl" sz="2000" noProof="0" dirty="0" err="1">
                <a:solidFill>
                  <a:schemeClr val="bg1"/>
                </a:solidFill>
              </a:rPr>
              <a:t>Universidade</a:t>
            </a:r>
            <a:r>
              <a:rPr lang="es-ES_tradnl" sz="2000" noProof="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s-ES_tradnl" sz="2000" noProof="0" dirty="0">
                <a:solidFill>
                  <a:schemeClr val="bg1"/>
                </a:solidFill>
              </a:rPr>
              <a:t>Dra. en Tecnología Musical graduada del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Schulich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School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of</a:t>
            </a:r>
            <a:r>
              <a:rPr lang="es-ES_tradnl" sz="2000" i="1" noProof="0" dirty="0">
                <a:solidFill>
                  <a:schemeClr val="bg1"/>
                </a:solidFill>
              </a:rPr>
              <a:t> Music, McGill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University</a:t>
            </a:r>
            <a:endParaRPr lang="es-ES_tradnl" sz="2000" noProof="0" dirty="0">
              <a:solidFill>
                <a:schemeClr val="bg1"/>
              </a:solidFill>
            </a:endParaRPr>
          </a:p>
          <a:p>
            <a:r>
              <a:rPr lang="es-ES_tradnl" sz="2000" b="1" noProof="0" dirty="0">
                <a:solidFill>
                  <a:schemeClr val="bg1"/>
                </a:solidFill>
              </a:rPr>
              <a:t>TEI 2024: Text, </a:t>
            </a:r>
            <a:r>
              <a:rPr lang="es-ES_tradnl" sz="2000" b="1" noProof="0" dirty="0" err="1">
                <a:solidFill>
                  <a:schemeClr val="bg1"/>
                </a:solidFill>
              </a:rPr>
              <a:t>Languages</a:t>
            </a:r>
            <a:r>
              <a:rPr lang="es-ES_tradnl" sz="2000" b="1" noProof="0" dirty="0">
                <a:solidFill>
                  <a:schemeClr val="bg1"/>
                </a:solidFill>
              </a:rPr>
              <a:t> and </a:t>
            </a:r>
            <a:r>
              <a:rPr lang="es-ES_tradnl" sz="2000" b="1" noProof="0" dirty="0" err="1">
                <a:solidFill>
                  <a:schemeClr val="bg1"/>
                </a:solidFill>
              </a:rPr>
              <a:t>Communities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07 de Octubre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_tradnl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sz="2400" noProof="0" dirty="0"/>
              <a:t>Formato/lenguaje para codificar documentos con música </a:t>
            </a:r>
            <a:r>
              <a:rPr lang="es-ES_tradnl" sz="2200" noProof="0" dirty="0"/>
              <a:t>(al igual que </a:t>
            </a:r>
            <a:r>
              <a:rPr lang="es-ES_tradnl" sz="2200" noProof="0" dirty="0" err="1"/>
              <a:t>MusicXML</a:t>
            </a:r>
            <a:r>
              <a:rPr lang="es-ES_tradnl" sz="2200" noProof="0" dirty="0"/>
              <a:t>)</a:t>
            </a:r>
            <a:br>
              <a:rPr lang="es-ES_tradnl" sz="2200" noProof="0" dirty="0"/>
            </a:br>
            <a:r>
              <a:rPr lang="es-ES_tradnl" sz="2200" b="1" noProof="0" dirty="0"/>
              <a:t>También se basa en XML: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Estructura y lenguaje de etiquetado muy parecida a la de </a:t>
            </a:r>
            <a:r>
              <a:rPr lang="es-ES_tradnl" sz="2200" noProof="0" dirty="0" err="1"/>
              <a:t>MusicXML</a:t>
            </a:r>
            <a:r>
              <a:rPr lang="es-ES_tradnl" sz="2200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s-ES_tradnl" sz="2200" noProof="0" dirty="0"/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Legible por un ordenador/máquina 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Comunidad que desarrolla dicho formato, muy diversa: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Musicología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Teoría musical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Bibliotecas y archivos musicales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Tecnología musical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El lenguaje MEI responde a las necesidades de esta comunidad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/>
              <a:pPr>
                <a:spcAft>
                  <a:spcPts val="600"/>
                </a:spcAft>
              </a:pPr>
              <a:t>11</a:t>
            </a:fld>
            <a:endParaRPr lang="es-ES_tradn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Imagen obtenida en </a:t>
            </a:r>
            <a:r>
              <a:rPr lang="es-ES_tradnl" sz="1400" i="1" noProof="0" dirty="0">
                <a:hlinkClick r:id="rId4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Imágenes obtenidas en </a:t>
            </a:r>
            <a:r>
              <a:rPr lang="es-ES_tradnl" sz="1400" i="1" noProof="0" dirty="0">
                <a:hlinkClick r:id="rId5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noProof="0" dirty="0"/>
            </a:br>
            <a: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ES_tradnl" sz="1800" noProof="0" dirty="0"/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Más adelante pueden usar las </a:t>
            </a:r>
            <a:r>
              <a:rPr lang="es-ES_tradnl" sz="3600" i="1" noProof="0" dirty="0">
                <a:solidFill>
                  <a:schemeClr val="accent6"/>
                </a:solidFill>
              </a:rPr>
              <a:t>Directrices de MEI </a:t>
            </a:r>
            <a:br>
              <a:rPr lang="es-ES_tradnl" sz="3600" i="1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los </a:t>
            </a:r>
            <a:r>
              <a:rPr lang="es-ES_tradnl" sz="3600" i="1" noProof="0" dirty="0">
                <a:solidFill>
                  <a:schemeClr val="accent6"/>
                </a:solidFill>
              </a:rPr>
              <a:t>tutoriales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 provistos en la página web para continuar aprendiendo este lenguaje </a:t>
            </a:r>
            <a:b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s-ES_tradnl" sz="1400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usarlo para codificar aspectos de su interés o de su área de estudio (notación antigua, </a:t>
            </a:r>
            <a:r>
              <a:rPr lang="es-ES_tradnl" sz="3600" noProof="0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b="1" noProof="0" dirty="0"/>
            </a:br>
            <a:br>
              <a:rPr lang="es-ES_tradnl" sz="3600" b="1" noProof="0" dirty="0"/>
            </a:br>
            <a:r>
              <a:rPr lang="es-ES_tradnl" sz="2800" noProof="0" dirty="0"/>
              <a:t>Sitio web de MEI</a:t>
            </a:r>
            <a:br>
              <a:rPr lang="es-ES_tradnl" sz="2800" noProof="0" dirty="0"/>
            </a:br>
            <a:r>
              <a:rPr lang="es-ES_tradnl" sz="2800" noProof="0" dirty="0">
                <a:hlinkClick r:id="rId3"/>
              </a:rPr>
              <a:t>https://music-encoding.org</a:t>
            </a:r>
            <a:br>
              <a:rPr lang="es-ES_tradnl" sz="2800" noProof="0" dirty="0"/>
            </a:br>
            <a:br>
              <a:rPr lang="es-ES_tradnl" sz="2800" noProof="0" dirty="0"/>
            </a:br>
            <a:br>
              <a:rPr lang="es-ES_tradnl" sz="2800" noProof="0" dirty="0"/>
            </a:br>
            <a:r>
              <a:rPr lang="es-ES_tradnl" sz="2800" noProof="0" dirty="0"/>
              <a:t>Tutoriales en español: </a:t>
            </a:r>
            <a:br>
              <a:rPr lang="es-ES_tradnl" sz="2800" noProof="0" dirty="0"/>
            </a:br>
            <a:r>
              <a:rPr lang="es-ES_tradnl" sz="2800" noProof="0" dirty="0">
                <a:hlinkClick r:id="rId4"/>
              </a:rPr>
              <a:t>https://music-encoding.org/resources/tutorials-ES.html</a:t>
            </a:r>
            <a:br>
              <a:rPr lang="es-ES_tradnl" sz="2800" noProof="0" dirty="0"/>
            </a:br>
            <a:r>
              <a:rPr lang="es-ES_tradnl" sz="2000" noProof="0" dirty="0"/>
              <a:t>(Traducidos del inglés por Alba Bedmar Osma y actualizados por David Rizo,</a:t>
            </a:r>
            <a:br>
              <a:rPr lang="es-ES_tradnl" sz="2000" noProof="0" dirty="0"/>
            </a:br>
            <a:r>
              <a:rPr lang="es-ES_tradnl" sz="2000" noProof="0" dirty="0"/>
              <a:t>Universidad de Alicante)</a:t>
            </a:r>
            <a:endParaRPr lang="es-ES_tradnl" sz="28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14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s-ES_tradnl" sz="5400" noProof="0" dirty="0">
                <a:solidFill>
                  <a:schemeClr val="accent6"/>
                </a:solidFill>
              </a:rPr>
              <a:t>Estructura básica de un archivo MEI</a:t>
            </a:r>
            <a:endParaRPr lang="es-ES_tradnl" sz="5400" noProof="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s-ES_tradnl" noProof="0" dirty="0"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Elementos básicos de </a:t>
            </a:r>
            <a:r>
              <a:rPr lang="es-ES_tradnl" b="1" noProof="0" dirty="0"/>
              <a:t>&lt;</a:t>
            </a:r>
            <a:r>
              <a:rPr lang="es-ES_tradnl" b="1" noProof="0" dirty="0" err="1"/>
              <a:t>meiHead</a:t>
            </a:r>
            <a:r>
              <a:rPr lang="es-ES_tradnl" b="1" noProof="0" dirty="0"/>
              <a:t>&gt;</a:t>
            </a:r>
            <a:endParaRPr lang="es-ES_tradnl" noProof="0"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Fundamentos de XML y </a:t>
              </a:r>
              <a:r>
                <a:rPr lang="es-ES_tradnl" sz="22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 mínima de </a:t>
              </a: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s-ES_tradnl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 externa básica de un documento MEI válido</a:t>
              </a:r>
              <a:endPara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s-ES_tradnl" noProof="0" dirty="0"/>
              <a:t>Antes de hablar de MEI, </a:t>
            </a:r>
            <a:br>
              <a:rPr lang="es-ES_tradnl" noProof="0" dirty="0"/>
            </a:br>
            <a:r>
              <a:rPr lang="es-ES_tradnl" noProof="0" dirty="0"/>
              <a:t>hablemos de codificación de música:</a:t>
            </a:r>
            <a:br>
              <a:rPr lang="es-ES_tradnl" noProof="0" dirty="0"/>
            </a:br>
            <a:br>
              <a:rPr lang="es-ES_tradnl" sz="1600" noProof="0" dirty="0"/>
            </a:br>
            <a:r>
              <a:rPr lang="es-ES_tradnl" b="1" noProof="0" dirty="0">
                <a:highlight>
                  <a:srgbClr val="00FF00"/>
                </a:highlight>
              </a:rPr>
              <a:t>Un ejemplo de codificación de música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Iniciación rápida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empezar a codificar notas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ES_tradnl" sz="4800" noProof="0" dirty="0"/>
              <a:t>¿Pero cómo llego del elemento &lt;music&gt; a codificar las notas?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¿Dónde establecimos la clave de sol del pentagrama que aparece en el tutorial?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¿Cuál es la estructura interna del elemento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 específica de cada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 (staff)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s-ES_tradnl" sz="17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decir, </a:t>
              </a:r>
              <a:r>
                <a:rPr lang="es-ES_tradnl" sz="1700" kern="0" noProof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applicable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 voz</a:t>
              </a:r>
              <a:endParaRPr kumimoji="0" lang="es-ES_tradnl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(clave)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(nombre del instrumento)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 de 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en el pentagrama (@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s-ES_tradnl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lang="es-ES_tradnl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scoreDef</a:t>
            </a:r>
            <a:r>
              <a:rPr lang="es-ES_tradnl" b="1" noProof="0" dirty="0"/>
              <a:t>&gt; </a:t>
            </a:r>
            <a:r>
              <a:rPr lang="es-ES_tradnl" noProof="0" dirty="0"/>
              <a:t>–</a:t>
            </a:r>
            <a:r>
              <a:rPr lang="es-ES_tradnl" b="1" noProof="0" dirty="0"/>
              <a:t> </a:t>
            </a:r>
            <a:r>
              <a:rPr lang="es-ES_tradnl" noProof="0" dirty="0"/>
              <a:t>Información sobre las voces</a:t>
            </a:r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 aplicable a nivel de la </a:t>
            </a:r>
            <a:r>
              <a:rPr kumimoji="0" lang="es-ES_tradnl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 (score)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decir, aplicable a </a:t>
            </a:r>
            <a:r>
              <a:rPr lang="es-ES_tradnl" sz="1700" b="1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voces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pentagramas)</a:t>
            </a:r>
            <a:endParaRPr kumimoji="0" lang="es-ES_tradn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(tipo</a:t>
            </a:r>
            <a:r>
              <a:rPr kumimoji="0" lang="es-ES_tradnl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compás)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(tonalidad)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n=”1”&gt;</a:t>
            </a: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n=”2”&gt;</a:t>
            </a: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“Metadatos,” pero respecto a las voces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s-ES_tradnl" sz="3540" b="1" i="0" u="none" strike="noStrike" cap="none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General de un Archivo MEI</a:t>
            </a:r>
            <a:endParaRPr lang="es-ES_tradnl" sz="354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 musical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_tradnl" noProof="0" smtClean="0"/>
              <a:t>28</a:t>
            </a:fld>
            <a:endParaRPr lang="es-ES_tradnl" noProof="0" dirty="0"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s-ES_tradn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 de íncipit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¡Qué bien, estoy aprendiendo MEI!</a:t>
            </a:r>
            <a:br>
              <a:rPr lang="es-ES_tradnl" noProof="0" dirty="0"/>
            </a:br>
            <a:br>
              <a:rPr lang="es-ES_tradnl" sz="2700" noProof="0" dirty="0"/>
            </a:br>
            <a:r>
              <a:rPr lang="es-ES_tradnl" noProof="0" dirty="0"/>
              <a:t>¿Cómo puedo codificar mi propio archivo de MEI? </a:t>
            </a:r>
            <a:br>
              <a:rPr lang="es-ES_tradnl" noProof="0" dirty="0"/>
            </a:br>
            <a:r>
              <a:rPr lang="es-ES_tradnl" noProof="0" dirty="0"/>
              <a:t>¿Dónde puedo codificarlo?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noProof="0" dirty="0" err="1"/>
              <a:t>mei-friend</a:t>
            </a:r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noProof="0" dirty="0"/>
              <a:t>Se puede usar en línea en un explorador de internet </a:t>
            </a:r>
            <a:br>
              <a:rPr lang="es-ES_tradnl" noProof="0" dirty="0"/>
            </a:br>
            <a:r>
              <a:rPr lang="es-ES_tradnl" noProof="0" dirty="0"/>
              <a:t>(Por ejemplo: Chrome o Firefox)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noProof="0" dirty="0"/>
              <a:t>Hay unos cuantos editores disponibles. </a:t>
            </a:r>
            <a:br>
              <a:rPr lang="es-ES_tradnl" sz="3200" noProof="0" dirty="0"/>
            </a:br>
            <a:r>
              <a:rPr lang="es-ES_tradnl" sz="3200" noProof="0" dirty="0"/>
              <a:t>El que usaremos hoy se llama </a:t>
            </a:r>
            <a:r>
              <a:rPr lang="es-ES_tradnl" sz="3200" i="1" noProof="0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noProof="0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noProof="0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0309-BC6D-755A-8ED4-60ED16A6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EB79-DBBE-A5A0-554E-26E957A9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D70-3C41-E934-B28C-6838DCD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9D53-41E2-E787-EDA5-DA67DCDB47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186B-BB91-5D0B-4AA1-C7C6FE2DF02D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EJERCICIO: Codificar los primeros </a:t>
            </a:r>
            <a:br>
              <a:rPr lang="es-ES_tradnl" sz="2800" b="1" noProof="0" dirty="0"/>
            </a:br>
            <a:r>
              <a:rPr lang="es-ES_tradnl" sz="2800" b="1" noProof="0" dirty="0"/>
              <a:t>tres compases de La Cucaracha</a:t>
            </a:r>
          </a:p>
        </p:txBody>
      </p:sp>
    </p:spTree>
    <p:extLst>
      <p:ext uri="{BB962C8B-B14F-4D97-AF65-F5344CB8AC3E}">
        <p14:creationId xmlns:p14="http://schemas.microsoft.com/office/powerpoint/2010/main" val="411693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8465-09BE-3357-9F3E-5A929E0A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FB18-1C3A-7352-8D54-8DC8FA36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99DD-0F36-BC1E-1795-7A547D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33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FDD5-9171-74AF-F06F-D3FD32270BC5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D80C-CF58-7769-B15B-5CD4C9D0187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68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s-ES_tradnl" sz="200" b="1" noProof="0" dirty="0"/>
          </a:p>
          <a:p>
            <a:pPr algn="ctr"/>
            <a:r>
              <a:rPr lang="es-ES_tradnl" sz="2400" b="1" noProof="0" dirty="0"/>
              <a:t>Es necesario incluir las siguientes tres líneas antes del elemento </a:t>
            </a:r>
            <a:r>
              <a:rPr lang="es-ES_tradnl" sz="2400" b="1" noProof="0" dirty="0" err="1"/>
              <a:t>raiz</a:t>
            </a:r>
            <a:r>
              <a:rPr lang="es-ES_tradnl" sz="2400" b="1" noProof="0" dirty="0"/>
              <a:t> &lt;</a:t>
            </a:r>
            <a:r>
              <a:rPr lang="es-ES_tradnl" sz="2400" b="1" noProof="0" dirty="0" err="1"/>
              <a:t>mei</a:t>
            </a:r>
            <a:r>
              <a:rPr lang="es-ES_tradnl" sz="2400" b="1" noProof="0" dirty="0"/>
              <a:t>&gt;</a:t>
            </a:r>
          </a:p>
          <a:p>
            <a:pPr algn="ctr"/>
            <a:br>
              <a:rPr lang="es-ES_tradnl" sz="200" b="1" noProof="0" dirty="0"/>
            </a:br>
            <a:r>
              <a:rPr lang="es-ES_tradnl" sz="2400" b="1" noProof="0" dirty="0"/>
              <a:t>INSTRUCCIONES DE PROCESAMIENTO DEL ARCHIVO XML</a:t>
            </a:r>
          </a:p>
          <a:p>
            <a:pPr algn="ctr"/>
            <a:endParaRPr lang="es-ES_tradnl" sz="2400" b="1" noProof="0" dirty="0"/>
          </a:p>
          <a:p>
            <a:pPr algn="ctr"/>
            <a:endParaRPr lang="es-ES_tradnl" b="1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sz="1200" noProof="0" dirty="0"/>
          </a:p>
          <a:p>
            <a:pPr algn="ctr"/>
            <a:endParaRPr lang="es-ES_tradnl" sz="1200" noProof="0" dirty="0"/>
          </a:p>
          <a:p>
            <a:pPr algn="ctr"/>
            <a:r>
              <a:rPr lang="es-ES_tradnl" sz="2000" b="1" noProof="0" dirty="0">
                <a:highlight>
                  <a:srgbClr val="00FFFF"/>
                </a:highlight>
              </a:rPr>
              <a:t>Esquemas para las diferentes notaciones que se pueden codificar en MEI:</a:t>
            </a:r>
            <a:r>
              <a:rPr lang="es-ES_tradnl" sz="2000" b="1" noProof="0" dirty="0"/>
              <a:t> </a:t>
            </a:r>
            <a:br>
              <a:rPr lang="es-ES_tradnl" sz="2000" b="1" noProof="0" dirty="0"/>
            </a:br>
            <a:r>
              <a:rPr lang="es-ES_tradnl" sz="2000" b="1" noProof="0" dirty="0">
                <a:hlinkClick r:id="rId3"/>
              </a:rPr>
              <a:t>https://music-encoding.org/resources/schemas.html</a:t>
            </a:r>
            <a:endParaRPr lang="es-ES_tradnl" sz="2000" b="1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34</a:t>
            </a:fld>
            <a:endParaRPr lang="es-ES_tradnl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50637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version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="1.0"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encoding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structure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/5.0./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noProof="0" dirty="0"/>
              <a:t>Los editores de XML (tal como </a:t>
            </a:r>
            <a:r>
              <a:rPr lang="es-ES_tradnl" sz="2800" b="1" i="1" noProof="0" dirty="0" err="1"/>
              <a:t>mei-friend</a:t>
            </a:r>
            <a:r>
              <a:rPr lang="es-ES_tradnl" sz="2800" noProof="0" dirty="0"/>
              <a:t>) cuentan con </a:t>
            </a:r>
            <a:r>
              <a:rPr lang="es-ES_tradnl" sz="2800" b="1" noProof="0" dirty="0"/>
              <a:t>funciones </a:t>
            </a:r>
            <a:r>
              <a:rPr lang="es-ES_tradnl" sz="2800" noProof="0" dirty="0"/>
              <a:t>de</a:t>
            </a:r>
            <a:r>
              <a:rPr lang="es-ES_tradnl" sz="2800" b="1" noProof="0" dirty="0"/>
              <a:t> auto-completado</a:t>
            </a:r>
            <a:r>
              <a:rPr lang="es-ES_tradnl" sz="2800" noProof="0" dirty="0"/>
              <a:t>—desplegando los elementos, atributos y valores permitidos en el archivo—y de </a:t>
            </a:r>
            <a:r>
              <a:rPr lang="es-ES_tradnl" sz="2800" b="1" noProof="0" dirty="0"/>
              <a:t>validación</a:t>
            </a:r>
            <a:r>
              <a:rPr lang="es-ES_tradnl" sz="2800" noProof="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0FA9-7638-28D9-3DB4-5733038A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55CB6-1190-ADD3-3E4F-2B574976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0C4-B39A-9196-BE3F-D7D3D1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51EC0-7074-5914-EF39-1366B9359E50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95E8-8562-D4B8-9872-98D2882F4B9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22274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74D9-A81E-3336-B0E2-1B91D28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4B94-C7AE-D6C7-1F07-700290E6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CEEE-5C87-901A-FE29-F1AD5CD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0887-7593-4A2A-0317-DE6FF08702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8B63B8-5408-0B5C-0C39-86E1F19C2041}"/>
              </a:ext>
            </a:extLst>
          </p:cNvPr>
          <p:cNvSpPr/>
          <p:nvPr/>
        </p:nvSpPr>
        <p:spPr>
          <a:xfrm>
            <a:off x="2655353" y="911138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20DF-37EA-6B0A-115F-A47208ECB68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</p:spTree>
    <p:extLst>
      <p:ext uri="{BB962C8B-B14F-4D97-AF65-F5344CB8AC3E}">
        <p14:creationId xmlns:p14="http://schemas.microsoft.com/office/powerpoint/2010/main" val="290716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13-6250-0854-783B-7EC62E7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9D62-BEAB-CADE-2D75-F2CC8FC4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774C-76F2-4E9A-932F-C9830BF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10E-88C4-491E-D83A-CCCAD678E1E5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2841-EB50-7494-2412-1E769C3E8316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91C70C53-4F32-F272-7BAA-022243CCA952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A02C34D-76FA-4872-DB7D-014628D35C71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5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59A5-2F1B-41BD-814F-DFCDCB6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B85F-726E-8F0B-7DB1-41C520E1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FA45-2B80-BD2F-A99D-E42BECE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FFEC-7E70-55B9-6102-E9B7D3BBAB7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A30E3-248E-B536-1B6C-DE44F58241EA}"/>
              </a:ext>
            </a:extLst>
          </p:cNvPr>
          <p:cNvSpPr txBox="1"/>
          <p:nvPr/>
        </p:nvSpPr>
        <p:spPr>
          <a:xfrm>
            <a:off x="899365" y="5646864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staffDef</a:t>
            </a:r>
            <a:r>
              <a:rPr lang="es-ES_tradnl" sz="2800" b="1" noProof="0" dirty="0"/>
              <a:t>&gt; y &lt;</a:t>
            </a:r>
            <a:r>
              <a:rPr lang="es-ES_tradnl" sz="2800" b="1" noProof="0" dirty="0" err="1"/>
              <a:t>scoreDef</a:t>
            </a:r>
            <a:r>
              <a:rPr lang="es-ES_tradnl" sz="2800" b="1" noProof="0" dirty="0"/>
              <a:t>&gt; que define la información general de las voces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22F907F4-C608-90D1-D732-5C51870C518A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51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3E753-A020-B752-6578-89D0E9B5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CF68-0EF4-C973-987F-6FC833F4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FE4-734F-8748-C625-7A82344F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39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939E7-0D7F-DB1D-C235-FC99A58F76EE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1: Definir el primer pentagrama (staffDef)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A29CB-F54B-6F76-68E1-C19ED44BEA4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FAD59B03-0372-A585-D298-F5E9B67DB2A3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DC58E657-CBC2-876A-6CEE-CAF41BD88DBB}"/>
              </a:ext>
            </a:extLst>
          </p:cNvPr>
          <p:cNvSpPr/>
          <p:nvPr/>
        </p:nvSpPr>
        <p:spPr>
          <a:xfrm>
            <a:off x="2878667" y="928071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8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</a:t>
            </a:fld>
            <a:endParaRPr lang="es-ES_tradnl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E104-4897-8C4F-74B0-83FA3A3C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20F50-FE27-71B8-5B8C-90BE7C1F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5E55-F944-58B2-DC3B-7F85B4F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40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B367-DEF5-9DCA-45E6-094FA2AD3838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2: Definir la partitura (scoreDef)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EA6C-22B5-5F6A-8B47-21DCF99289E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5912AA4-ABD3-7009-3F39-A27209F8AAF1}"/>
              </a:ext>
            </a:extLst>
          </p:cNvPr>
          <p:cNvSpPr/>
          <p:nvPr/>
        </p:nvSpPr>
        <p:spPr>
          <a:xfrm>
            <a:off x="2684828" y="877271"/>
            <a:ext cx="1396106" cy="4658465"/>
          </a:xfrm>
          <a:prstGeom prst="rect">
            <a:avLst/>
          </a:prstGeom>
          <a:solidFill>
            <a:srgbClr val="BF9000">
              <a:alpha val="12157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42C34-F1C0-10C2-F8A3-CB3029963064}"/>
              </a:ext>
            </a:extLst>
          </p:cNvPr>
          <p:cNvGrpSpPr/>
          <p:nvPr/>
        </p:nvGrpSpPr>
        <p:grpSpPr>
          <a:xfrm>
            <a:off x="3332082" y="877270"/>
            <a:ext cx="508000" cy="4539936"/>
            <a:chOff x="3332082" y="877270"/>
            <a:chExt cx="508000" cy="4539936"/>
          </a:xfrm>
        </p:grpSpPr>
        <p:sp>
          <p:nvSpPr>
            <p:cNvPr id="3" name="Google Shape;499;p31">
              <a:extLst>
                <a:ext uri="{FF2B5EF4-FFF2-40B4-BE49-F238E27FC236}">
                  <a16:creationId xmlns:a16="http://schemas.microsoft.com/office/drawing/2014/main" id="{17EECA75-116A-35B2-2CB7-329A01D5733B}"/>
                </a:ext>
              </a:extLst>
            </p:cNvPr>
            <p:cNvSpPr/>
            <p:nvPr/>
          </p:nvSpPr>
          <p:spPr>
            <a:xfrm>
              <a:off x="3332082" y="877270"/>
              <a:ext cx="254000" cy="4356000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31">
              <a:extLst>
                <a:ext uri="{FF2B5EF4-FFF2-40B4-BE49-F238E27FC236}">
                  <a16:creationId xmlns:a16="http://schemas.microsoft.com/office/drawing/2014/main" id="{6C5A70BC-960F-CE10-978A-34406F10822E}"/>
                </a:ext>
              </a:extLst>
            </p:cNvPr>
            <p:cNvSpPr/>
            <p:nvPr/>
          </p:nvSpPr>
          <p:spPr>
            <a:xfrm>
              <a:off x="3586082" y="1062077"/>
              <a:ext cx="254000" cy="4355129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809-9965-9FEC-C7F1-4AEFBBE4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5C195-1E19-4E0D-C98A-A076704F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1FB8-C6C5-7CDD-09DE-5B61E51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8390-47CF-08EE-9EB0-CDD7323573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5241D-D295-6BCC-E6E5-A6E63A00F60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Seguimos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873BE32-B732-AD3A-1117-7D2F3C947D70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B7800BB-483D-5096-E8A1-447F517B3D7D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6BBF-8020-A6B1-1FCB-BDC68A20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8107-9C81-DE4B-62AC-1626138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DC3-2643-B390-8D49-BB252B9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840C9-30E4-1B5D-B17E-93D1B6A945E9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6827-654A-7610-A8D2-98ED335D5976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 donde está </a:t>
            </a:r>
            <a:br>
              <a:rPr lang="es-ES_tradnl" sz="2800" b="1" noProof="0" dirty="0"/>
            </a:br>
            <a:r>
              <a:rPr lang="es-ES_tradnl" sz="2800" b="1" noProof="0" dirty="0"/>
              <a:t>el contenido musical de la voz</a:t>
            </a: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7DAA0757-3DDC-8C43-154B-1315492F7EA2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12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1CE9-76E8-A0FD-C956-87BA8E82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72B7-14A1-A12A-18F2-AD1E463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3C5-1893-9564-4115-1A52A43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8357-4A9C-4CB8-CD56-F823A867205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D96209D1-750C-F11B-0625-B6C8DAD412C0}"/>
              </a:ext>
            </a:extLst>
          </p:cNvPr>
          <p:cNvSpPr/>
          <p:nvPr/>
        </p:nvSpPr>
        <p:spPr>
          <a:xfrm>
            <a:off x="4080933" y="877272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F1277-F4C7-C290-1F1F-BBB35260162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3: Primer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7617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7EAA-5AC3-988D-3613-1924C5BA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AFFA-0362-2FCF-C9F2-67ABA6EC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CC31-BD12-9CDF-AC09-496F458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1397-CFC5-34E1-F435-C1033253849E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45A00E3-B75A-D8B3-732C-F2394D9A92E2}"/>
              </a:ext>
            </a:extLst>
          </p:cNvPr>
          <p:cNvSpPr/>
          <p:nvPr/>
        </p:nvSpPr>
        <p:spPr>
          <a:xfrm>
            <a:off x="5994399" y="877272"/>
            <a:ext cx="201506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52E3-AFD1-5A9B-E454-ABA985615F5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4: Segundo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618052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6C81-B1BB-D771-575E-9A6AF7DB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3366C-1970-7B86-F8A6-4117B5E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711-F6FD-8BED-A1B3-EB48789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6FA2C-63B4-5AE2-EE32-5F07CCB1AAA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11FB9FC-C891-F2C2-44E3-3986FC6F06E3}"/>
              </a:ext>
            </a:extLst>
          </p:cNvPr>
          <p:cNvSpPr/>
          <p:nvPr/>
        </p:nvSpPr>
        <p:spPr>
          <a:xfrm>
            <a:off x="7959552" y="877272"/>
            <a:ext cx="157708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752C8-685E-6211-1581-0BEB6B82BFB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5: Tercer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63455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46A0-A23E-884D-5005-B88BCCD8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AD3D-1603-DE17-FB66-45D3752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3E7-3300-9721-2BD3-A5D0572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3CA1-D1B7-0DA2-2054-C9742AC43C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5EE70D-BD6A-E6BA-766F-35F9040652BB}"/>
              </a:ext>
            </a:extLst>
          </p:cNvPr>
          <p:cNvSpPr/>
          <p:nvPr/>
        </p:nvSpPr>
        <p:spPr>
          <a:xfrm>
            <a:off x="2655353" y="2045670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8A27-CF1A-5333-14D4-BB3B97F3B42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00741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BFB0-6CEC-4111-D17D-855B7C41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0A0-D21A-B356-128E-8625CEF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58F-45FA-0742-594A-6E5E3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20C5-4AE0-98C8-4A33-368ED463D7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798B54A8-BC65-6FDF-7A08-661E952CCF46}"/>
              </a:ext>
            </a:extLst>
          </p:cNvPr>
          <p:cNvSpPr/>
          <p:nvPr/>
        </p:nvSpPr>
        <p:spPr>
          <a:xfrm>
            <a:off x="2684828" y="20456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0E31038-A839-0B83-E6A2-C545F4AC6753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A5D7-C405-0ECF-BFB4-6CB92EB5853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82211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42D-F9E2-006A-A5EA-01F4F60B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B00-24B1-5B5C-C431-E3829BEB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46C0-F62F-DEEC-EE89-615214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42F2-4E83-2E04-9C33-A35E10C248A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E3BD28AC-080A-7F36-9683-B652CCE7B744}"/>
              </a:ext>
            </a:extLst>
          </p:cNvPr>
          <p:cNvSpPr/>
          <p:nvPr/>
        </p:nvSpPr>
        <p:spPr>
          <a:xfrm>
            <a:off x="2684828" y="2028737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E1E3BE4D-1E06-27C7-82D0-FCD29F860D06}"/>
              </a:ext>
            </a:extLst>
          </p:cNvPr>
          <p:cNvSpPr/>
          <p:nvPr/>
        </p:nvSpPr>
        <p:spPr>
          <a:xfrm>
            <a:off x="2878667" y="2062603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A51B-122D-5540-807D-1631B000762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6: Definir el segundo pentagrama (staffDef con @n=2)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09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FE17-A0E6-797A-1374-3BD8AF88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635A-1580-EC88-142D-BE55DA91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9797-52E5-F0A4-9DDB-2588F82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E5AC-465A-0A0A-0CA7-A582EDC1AF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63EF6-4C5D-0317-8E69-395F16DFF6DF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(vamos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&gt;)</a:t>
            </a:r>
          </a:p>
          <a:p>
            <a:pPr algn="ctr"/>
            <a:r>
              <a:rPr lang="es-ES_tradnl" sz="2800" b="1" noProof="0" dirty="0">
                <a:hlinkClick r:id="rId5"/>
              </a:rPr>
              <a:t>Paso 7: Crear el segundo pentagrama (staff con @n=2)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48677F7-6178-747D-9028-45DCA4B4DCE6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0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20C7-D84D-BDDA-6BBF-1FF0BD09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7A87-3DBA-7AC8-AB7C-FC479BC1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499C-9AC7-F5DF-9AA1-556943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310C-A603-E4A1-ED15-D10094B4CC0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25E1E522-E7C6-91DF-63B1-9B33A8870BB6}"/>
              </a:ext>
            </a:extLst>
          </p:cNvPr>
          <p:cNvSpPr/>
          <p:nvPr/>
        </p:nvSpPr>
        <p:spPr>
          <a:xfrm>
            <a:off x="4080933" y="2096473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EE07-3C5B-681F-A2B8-989174F84E23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8: Rellenar el primer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422499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B85C-89A4-2527-6D96-A49BAF0D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CD26-BE2C-910D-C6E2-DF0272C6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C57-F60E-660F-7A10-7D7746F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4557-B00B-95EC-2A1D-E8E12A480F8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55DA7270-B154-32A0-D0C6-A0E74F686F12}"/>
              </a:ext>
            </a:extLst>
          </p:cNvPr>
          <p:cNvSpPr/>
          <p:nvPr/>
        </p:nvSpPr>
        <p:spPr>
          <a:xfrm flipH="1">
            <a:off x="5960533" y="2096473"/>
            <a:ext cx="357610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404B-899B-D87B-94BA-B01DCEA5E2AC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9: Rellenar el segundo y tercer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(lo mismo, </a:t>
            </a:r>
            <a:r>
              <a:rPr lang="es-ES_tradnl" sz="2800" b="1" noProof="0" dirty="0">
                <a:hlinkClick r:id="rId6"/>
              </a:rPr>
              <a:t>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78809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0DB-84A4-BB18-2146-45676183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68CB5-BC85-1045-FFF2-E703D7D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95F-2447-FA29-6FB5-A870B0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75370-BBD5-C786-D329-9D7D8AE6B5C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A9AE2B-4E18-3B89-CE29-DCB42CDA9FA8}"/>
              </a:ext>
            </a:extLst>
          </p:cNvPr>
          <p:cNvSpPr/>
          <p:nvPr/>
        </p:nvSpPr>
        <p:spPr>
          <a:xfrm>
            <a:off x="2655353" y="3197135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BAE0-3797-3CC9-6107-30974FD8C594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3891270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DE9-02C5-FE02-4BB6-A0D96D03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90B4-2D7A-7DB3-2C19-23978F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AC01-5F1C-DFF7-16FD-2383DCF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BDA05-D1AE-F92E-CD2C-6C1BB3970E7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00E5C37-64D3-FB4F-717A-805F93251C42}"/>
              </a:ext>
            </a:extLst>
          </p:cNvPr>
          <p:cNvSpPr/>
          <p:nvPr/>
        </p:nvSpPr>
        <p:spPr>
          <a:xfrm>
            <a:off x="2684828" y="31971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191EF7A-5962-00D5-C812-D6344F18BD0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B08A-CF63-87FA-FCF7-CD4F534A0DD3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204119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FAE6-A46B-0BBC-C8A3-1CC7E0A6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8516C-C3DA-777A-560F-C5D559CD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82BC-F62A-9E9D-92F9-9C5AAEE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D269A-A166-8D83-B187-A2F63C57304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3AD7C547-64B0-0818-FDE4-09E70CA90219}"/>
              </a:ext>
            </a:extLst>
          </p:cNvPr>
          <p:cNvSpPr/>
          <p:nvPr/>
        </p:nvSpPr>
        <p:spPr>
          <a:xfrm>
            <a:off x="2684828" y="3197131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90F5DEAF-4820-4FD9-B7D9-860EAA7F5211}"/>
              </a:ext>
            </a:extLst>
          </p:cNvPr>
          <p:cNvSpPr/>
          <p:nvPr/>
        </p:nvSpPr>
        <p:spPr>
          <a:xfrm>
            <a:off x="2861734" y="3214064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9E06C-DF20-4A74-72D9-B59AB6C77AB1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10: Definir el tercer pentagrama (staffDef con @n=3)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9928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1CEE-881A-6B5E-6BF3-B68F9C2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2D3FF7-36E4-A47A-848D-BC7A64705450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los dos pentagramas superiores, pero una octava abajo)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86980-DC58-2E8D-5D7B-BE0ED30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79-0459-4CDF-B741-01911E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3A88-84FA-D1E4-B204-4EE8281D79A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4DFF0B8F-C59F-F505-9D10-524F931BE508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4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986-4822-CFCC-2A74-886876FA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73FB-725C-C9FC-763D-D5D1B8BF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CAE8-9A09-4DF8-FC49-A7C2CE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53DC-3F39-A3A9-1D63-9139DA0BC02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E064-B387-8F8D-B9C0-340C507FD167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11: Crear el tercer pentagrama (staff con @n=3) y rellenar todos los compases (mismas notas que la segunda voz, copiar y pegar)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040D198E-C0B5-C546-3A21-9C639307FFF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500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9913-41F8-A93F-FCB8-7C7F8F9D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E2FB-2E8E-DDDC-C029-6EB5CD4C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8E24-9877-C0C4-05F4-C2F0000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C04A-F133-FCD9-BDC4-3C9C0B20448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412C-F63D-B3E2-6784-BC4A086D610C}"/>
              </a:ext>
            </a:extLst>
          </p:cNvPr>
          <p:cNvSpPr txBox="1"/>
          <p:nvPr/>
        </p:nvSpPr>
        <p:spPr>
          <a:xfrm>
            <a:off x="899362" y="5807328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12: Cambiar la octava de las notas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9E957A2B-501E-3E1F-D715-21884AFA24C4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8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E960-9579-A703-870E-22237B4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FE0B-ED99-C79A-50D8-DE4E93FF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CF54-CD9B-B1A5-7547-694A47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8136-FF62-9B6E-CECC-52780AB7BBC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CCD4E-60EF-FA0E-7499-75DD04B352A3}"/>
              </a:ext>
            </a:extLst>
          </p:cNvPr>
          <p:cNvSpPr/>
          <p:nvPr/>
        </p:nvSpPr>
        <p:spPr>
          <a:xfrm>
            <a:off x="2655353" y="4365531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B7B2-FC72-541C-4516-88C9066565A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1134596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CD8-B647-72CC-EFAA-1642907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FA36-A867-5021-41DA-36D727D1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4D7-994A-15A4-F660-84C3B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F93-B8C1-5969-F453-0EE0C80F0AF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193C45EA-9D3B-93F0-84B5-F1D0D6E73F74}"/>
              </a:ext>
            </a:extLst>
          </p:cNvPr>
          <p:cNvSpPr/>
          <p:nvPr/>
        </p:nvSpPr>
        <p:spPr>
          <a:xfrm>
            <a:off x="2684828" y="43655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671F8DD-F697-84F9-F233-CEB0C92FC7EF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344F-975D-7004-9162-F86DD60866F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34940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75DA8-3CB5-665B-A45E-9B5AE260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01A0-10BF-5F87-12F4-EA068C28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A50A-F633-19F6-F865-F61C37DE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7B61D-3EFF-269A-1D00-246DBE49C01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633A3B8E-E249-C599-B075-D76598A33875}"/>
              </a:ext>
            </a:extLst>
          </p:cNvPr>
          <p:cNvSpPr/>
          <p:nvPr/>
        </p:nvSpPr>
        <p:spPr>
          <a:xfrm>
            <a:off x="2684828" y="4365529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FABEBF7B-6AA8-E3DB-C81D-FE808682BAEF}"/>
              </a:ext>
            </a:extLst>
          </p:cNvPr>
          <p:cNvSpPr/>
          <p:nvPr/>
        </p:nvSpPr>
        <p:spPr>
          <a:xfrm>
            <a:off x="2861734" y="4399396"/>
            <a:ext cx="592667" cy="816072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8905D-909E-46B5-7D61-E1BABD98ACD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13: Definir el cuarto pentagrama (staffDef con @n=4)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1575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8CDC-CCEC-E9F1-8011-89FF5CB7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DF9B7-57DC-1AC9-FFA0-453DAD647FFD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la tercera voz)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8A969-FE85-CECC-EDEA-28FC47A8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E1AE-ABF7-A924-0FCD-D9E4E9A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B4F7-DA08-4BBF-32C4-A8A26E9495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F4F8742-F76B-799D-CEF9-FB0B85F3332D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93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1B99-F47E-BA3B-D720-F9B401E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495B-0186-C8E9-502E-7F874F80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8E04-C964-6BE0-A767-7E0D16E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74BA-710B-8DB1-6425-E167640C34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584D-8D0B-D469-A87D-7F47FE190A36}"/>
              </a:ext>
            </a:extLst>
          </p:cNvPr>
          <p:cNvSpPr txBox="1"/>
          <p:nvPr/>
        </p:nvSpPr>
        <p:spPr>
          <a:xfrm>
            <a:off x="465658" y="5642151"/>
            <a:ext cx="11260672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14: Crear el cuarto pentagrama (staff con @n=4) en cada &lt;measure&gt; y rellenar estos compases (mismas notas que la tercera voz, copiar y pegar)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BE7E5C45-F3F9-6177-2178-05F85143742E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904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Recursos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_tradnl" noProof="0" dirty="0"/>
              <a:t>Sitio principal: </a:t>
            </a:r>
            <a:r>
              <a:rPr lang="es-ES_tradnl" noProof="0" dirty="0">
                <a:hlinkClick r:id="rId3"/>
              </a:rPr>
              <a:t>https://music-encoding.org/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Directrices: </a:t>
            </a:r>
            <a:r>
              <a:rPr lang="es-ES_tradnl" noProof="0" dirty="0">
                <a:hlinkClick r:id="rId4"/>
              </a:rPr>
              <a:t>https://music-encoding.org/guidelines/v5/content/index.html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Tutoriales: </a:t>
            </a:r>
            <a:r>
              <a:rPr lang="es-ES_tradnl" noProof="0" dirty="0">
                <a:hlinkClick r:id="rId5"/>
              </a:rPr>
              <a:t>https://music-encoding.org/resources/tutorials.html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Versión en español: </a:t>
            </a:r>
            <a:r>
              <a:rPr lang="es-ES_tradnl" noProof="0" dirty="0">
                <a:hlinkClick r:id="rId6"/>
              </a:rPr>
              <a:t>https://music-encoding.org/resources/tutorials-ES.html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Herramientas: </a:t>
            </a:r>
            <a:r>
              <a:rPr lang="es-ES_tradnl" noProof="0" dirty="0">
                <a:hlinkClick r:id="rId7"/>
              </a:rPr>
              <a:t>https://music-encoding.org/resources/tools.html</a:t>
            </a:r>
            <a:r>
              <a:rPr lang="es-ES_tradnl" noProof="0" dirty="0"/>
              <a:t>, </a:t>
            </a:r>
            <a:br>
              <a:rPr lang="es-ES_tradnl" noProof="0" dirty="0"/>
            </a:br>
            <a:r>
              <a:rPr lang="es-ES_tradnl" noProof="0" dirty="0"/>
              <a:t>		     incluyendo </a:t>
            </a:r>
            <a:r>
              <a:rPr lang="es-ES_tradnl" i="1" noProof="0" dirty="0" err="1"/>
              <a:t>mei-friend</a:t>
            </a:r>
            <a:r>
              <a:rPr lang="es-ES_tradnl" i="1" noProof="0" dirty="0"/>
              <a:t>, </a:t>
            </a:r>
            <a:r>
              <a:rPr lang="es-ES_tradnl" i="1" noProof="0" dirty="0" err="1"/>
              <a:t>Verovio</a:t>
            </a:r>
            <a:r>
              <a:rPr lang="es-ES_tradnl" noProof="0" dirty="0"/>
              <a:t> y </a:t>
            </a:r>
            <a:r>
              <a:rPr lang="es-ES_tradnl" i="1" noProof="0" dirty="0" err="1"/>
              <a:t>MuseScore</a:t>
            </a:r>
            <a:endParaRPr lang="es-ES_tradnl" i="1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Ejemplos: </a:t>
            </a:r>
            <a:r>
              <a:rPr lang="es-ES_tradnl" noProof="0" dirty="0">
                <a:hlinkClick r:id="rId8"/>
              </a:rPr>
              <a:t>https://github.com/music-encoding/sample-encodings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Para la versión actual (MEI 5.0): </a:t>
            </a:r>
            <a:r>
              <a:rPr lang="es-ES_tradnl" noProof="0" dirty="0">
                <a:hlinkClick r:id="rId9"/>
              </a:rPr>
              <a:t>https://github.com/music-encoding/sample-encodings/tree/main/MEI_5.0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s-ES_tradnl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¡Muchas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s-ES_tradnl" sz="3600" b="1" kern="1200" noProof="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s-ES_tradnl" sz="3600" b="1" kern="1200" noProof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s-ES_tradnl" sz="4400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_tradnl" sz="44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7</a:t>
            </a:fld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¿Cómo luce un archivo </a:t>
            </a:r>
            <a:r>
              <a:rPr lang="es-ES_tradnl" noProof="0" dirty="0" err="1"/>
              <a:t>MusicXML</a:t>
            </a:r>
            <a:r>
              <a:rPr lang="es-ES_tradnl" noProof="0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s-ES_tradnl" b="1" noProof="0" dirty="0"/>
              <a:t>Formato de intercambio</a:t>
            </a:r>
            <a:r>
              <a:rPr lang="es-ES_tradnl" noProof="0" dirty="0"/>
              <a:t> entre aplicaciones musicales (legible por un ordenador)</a:t>
            </a:r>
          </a:p>
          <a:p>
            <a:r>
              <a:rPr lang="es-ES_tradnl" noProof="0" dirty="0"/>
              <a:t>Se basa en </a:t>
            </a:r>
            <a:r>
              <a:rPr lang="es-ES_tradnl" b="1" noProof="0" dirty="0"/>
              <a:t>XML</a:t>
            </a:r>
            <a:r>
              <a:rPr lang="es-ES_tradnl" noProof="0" dirty="0"/>
              <a:t> que es un lenguaje de </a:t>
            </a:r>
            <a:r>
              <a:rPr lang="es-ES_tradnl" b="1" noProof="0" dirty="0">
                <a:solidFill>
                  <a:srgbClr val="D00000"/>
                </a:solidFill>
              </a:rPr>
              <a:t>etiquetado</a:t>
            </a:r>
            <a:r>
              <a:rPr lang="es-ES_tradnl" noProof="0" dirty="0"/>
              <a:t> con una </a:t>
            </a:r>
            <a:r>
              <a:rPr lang="es-ES_tradnl" b="1" noProof="0" dirty="0"/>
              <a:t>estructura jerárquica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¿Qué es el formato de 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(MEI)?</a:t>
            </a:r>
            <a:br>
              <a:rPr lang="es-ES_tradnl" noProof="0" dirty="0"/>
            </a:br>
            <a:r>
              <a:rPr lang="es-ES_tradnl" noProof="0" dirty="0"/>
              <a:t>y</a:t>
            </a:r>
            <a:br>
              <a:rPr lang="es-ES_tradnl" noProof="0" dirty="0"/>
            </a:br>
            <a:r>
              <a:rPr lang="es-ES_tradnl" noProof="0" dirty="0"/>
              <a:t>¿Por qué usarlo?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3457</Words>
  <Application>Microsoft Macintosh PowerPoint</Application>
  <PresentationFormat>Widescreen</PresentationFormat>
  <Paragraphs>455</Paragraphs>
  <Slides>64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formato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Elias, Miss</cp:lastModifiedBy>
  <cp:revision>98</cp:revision>
  <dcterms:created xsi:type="dcterms:W3CDTF">2023-05-10T05:20:26Z</dcterms:created>
  <dcterms:modified xsi:type="dcterms:W3CDTF">2024-11-08T17:29:54Z</dcterms:modified>
</cp:coreProperties>
</file>