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9"/>
  </p:notesMasterIdLst>
  <p:sldIdLst>
    <p:sldId id="383" r:id="rId2"/>
    <p:sldId id="304" r:id="rId3"/>
    <p:sldId id="268" r:id="rId4"/>
    <p:sldId id="381" r:id="rId5"/>
    <p:sldId id="387" r:id="rId6"/>
    <p:sldId id="386" r:id="rId7"/>
    <p:sldId id="300" r:id="rId8"/>
    <p:sldId id="382" r:id="rId9"/>
    <p:sldId id="301" r:id="rId10"/>
    <p:sldId id="303" r:id="rId11"/>
    <p:sldId id="384" r:id="rId12"/>
    <p:sldId id="418" r:id="rId13"/>
    <p:sldId id="419" r:id="rId14"/>
    <p:sldId id="306" r:id="rId15"/>
    <p:sldId id="256" r:id="rId16"/>
    <p:sldId id="366" r:id="rId17"/>
    <p:sldId id="270" r:id="rId18"/>
    <p:sldId id="257" r:id="rId19"/>
    <p:sldId id="260" r:id="rId20"/>
    <p:sldId id="261" r:id="rId21"/>
    <p:sldId id="262" r:id="rId22"/>
    <p:sldId id="263" r:id="rId23"/>
    <p:sldId id="264" r:id="rId24"/>
    <p:sldId id="266" r:id="rId25"/>
    <p:sldId id="265" r:id="rId26"/>
    <p:sldId id="267" r:id="rId27"/>
    <p:sldId id="278" r:id="rId28"/>
    <p:sldId id="279" r:id="rId29"/>
    <p:sldId id="271" r:id="rId30"/>
    <p:sldId id="272" r:id="rId31"/>
    <p:sldId id="273" r:id="rId32"/>
    <p:sldId id="274" r:id="rId33"/>
    <p:sldId id="276" r:id="rId34"/>
    <p:sldId id="277" r:id="rId35"/>
    <p:sldId id="280" r:id="rId36"/>
    <p:sldId id="307" r:id="rId37"/>
    <p:sldId id="308" r:id="rId38"/>
    <p:sldId id="288" r:id="rId39"/>
    <p:sldId id="281" r:id="rId40"/>
    <p:sldId id="289" r:id="rId41"/>
    <p:sldId id="287" r:id="rId42"/>
    <p:sldId id="286" r:id="rId43"/>
    <p:sldId id="291" r:id="rId44"/>
    <p:sldId id="393" r:id="rId45"/>
    <p:sldId id="284" r:id="rId46"/>
    <p:sldId id="292" r:id="rId47"/>
    <p:sldId id="394" r:id="rId48"/>
    <p:sldId id="293" r:id="rId49"/>
    <p:sldId id="298" r:id="rId50"/>
    <p:sldId id="294" r:id="rId51"/>
    <p:sldId id="388" r:id="rId52"/>
    <p:sldId id="299" r:id="rId53"/>
    <p:sldId id="390" r:id="rId54"/>
    <p:sldId id="295" r:id="rId55"/>
    <p:sldId id="391" r:id="rId56"/>
    <p:sldId id="296" r:id="rId57"/>
    <p:sldId id="297" r:id="rId58"/>
    <p:sldId id="310" r:id="rId59"/>
    <p:sldId id="365" r:id="rId60"/>
    <p:sldId id="315" r:id="rId61"/>
    <p:sldId id="335" r:id="rId62"/>
    <p:sldId id="309" r:id="rId63"/>
    <p:sldId id="336" r:id="rId64"/>
    <p:sldId id="350" r:id="rId65"/>
    <p:sldId id="395" r:id="rId66"/>
    <p:sldId id="312" r:id="rId67"/>
    <p:sldId id="356" r:id="rId68"/>
    <p:sldId id="357" r:id="rId69"/>
    <p:sldId id="353" r:id="rId70"/>
    <p:sldId id="397" r:id="rId71"/>
    <p:sldId id="379" r:id="rId72"/>
    <p:sldId id="396" r:id="rId73"/>
    <p:sldId id="398" r:id="rId74"/>
    <p:sldId id="313" r:id="rId75"/>
    <p:sldId id="324" r:id="rId76"/>
    <p:sldId id="364" r:id="rId77"/>
    <p:sldId id="375" r:id="rId78"/>
    <p:sldId id="329" r:id="rId79"/>
    <p:sldId id="359" r:id="rId80"/>
    <p:sldId id="399" r:id="rId81"/>
    <p:sldId id="372" r:id="rId82"/>
    <p:sldId id="400" r:id="rId83"/>
    <p:sldId id="371" r:id="rId84"/>
    <p:sldId id="401" r:id="rId85"/>
    <p:sldId id="358" r:id="rId86"/>
    <p:sldId id="370" r:id="rId87"/>
    <p:sldId id="402" r:id="rId88"/>
    <p:sldId id="405" r:id="rId89"/>
    <p:sldId id="406" r:id="rId90"/>
    <p:sldId id="407" r:id="rId91"/>
    <p:sldId id="373" r:id="rId92"/>
    <p:sldId id="376" r:id="rId93"/>
    <p:sldId id="378" r:id="rId94"/>
    <p:sldId id="410" r:id="rId95"/>
    <p:sldId id="415" r:id="rId96"/>
    <p:sldId id="416" r:id="rId97"/>
    <p:sldId id="417"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F45C7B2-2F83-4840-8F2E-9F23BD35B74D}">
          <p14:sldIdLst>
            <p14:sldId id="383"/>
            <p14:sldId id="304"/>
            <p14:sldId id="268"/>
            <p14:sldId id="381"/>
            <p14:sldId id="387"/>
            <p14:sldId id="386"/>
            <p14:sldId id="300"/>
            <p14:sldId id="382"/>
            <p14:sldId id="301"/>
            <p14:sldId id="303"/>
            <p14:sldId id="384"/>
            <p14:sldId id="418"/>
            <p14:sldId id="419"/>
            <p14:sldId id="306"/>
            <p14:sldId id="256"/>
            <p14:sldId id="366"/>
            <p14:sldId id="270"/>
            <p14:sldId id="257"/>
          </p14:sldIdLst>
        </p14:section>
        <p14:section name="Copy Template" id="{569BF92A-DB62-D240-8833-D50DF3A0B072}">
          <p14:sldIdLst>
            <p14:sldId id="260"/>
            <p14:sldId id="261"/>
            <p14:sldId id="262"/>
            <p14:sldId id="263"/>
            <p14:sldId id="264"/>
            <p14:sldId id="266"/>
            <p14:sldId id="265"/>
            <p14:sldId id="267"/>
            <p14:sldId id="278"/>
            <p14:sldId id="279"/>
          </p14:sldIdLst>
        </p14:section>
        <p14:section name="3. Rewrite the value of an attribute" id="{02FBE628-61A8-4F41-A2D9-9CACBC08EC28}">
          <p14:sldIdLst>
            <p14:sldId id="271"/>
            <p14:sldId id="272"/>
            <p14:sldId id="273"/>
            <p14:sldId id="274"/>
            <p14:sldId id="276"/>
            <p14:sldId id="277"/>
          </p14:sldIdLst>
        </p14:section>
        <p14:section name="4. Remove empty attributes and elements" id="{648E1759-DEB3-CB4F-80DE-0F8BC46265EC}">
          <p14:sldIdLst>
            <p14:sldId id="280"/>
            <p14:sldId id="307"/>
            <p14:sldId id="308"/>
          </p14:sldIdLst>
        </p14:section>
        <p14:section name="5. Move an element" id="{222D2247-F415-6849-868F-FB32FC7A8A0E}">
          <p14:sldIdLst>
            <p14:sldId id="288"/>
            <p14:sldId id="281"/>
            <p14:sldId id="289"/>
            <p14:sldId id="287"/>
            <p14:sldId id="286"/>
            <p14:sldId id="291"/>
            <p14:sldId id="393"/>
            <p14:sldId id="284"/>
            <p14:sldId id="292"/>
            <p14:sldId id="394"/>
            <p14:sldId id="293"/>
            <p14:sldId id="298"/>
            <p14:sldId id="294"/>
            <p14:sldId id="388"/>
            <p14:sldId id="299"/>
            <p14:sldId id="390"/>
            <p14:sldId id="295"/>
            <p14:sldId id="391"/>
            <p14:sldId id="296"/>
            <p14:sldId id="297"/>
            <p14:sldId id="310"/>
            <p14:sldId id="365"/>
            <p14:sldId id="315"/>
            <p14:sldId id="335"/>
            <p14:sldId id="309"/>
            <p14:sldId id="336"/>
            <p14:sldId id="350"/>
            <p14:sldId id="395"/>
            <p14:sldId id="312"/>
            <p14:sldId id="356"/>
            <p14:sldId id="357"/>
            <p14:sldId id="353"/>
            <p14:sldId id="397"/>
            <p14:sldId id="379"/>
            <p14:sldId id="396"/>
            <p14:sldId id="398"/>
            <p14:sldId id="313"/>
            <p14:sldId id="324"/>
            <p14:sldId id="364"/>
            <p14:sldId id="375"/>
            <p14:sldId id="329"/>
            <p14:sldId id="359"/>
            <p14:sldId id="399"/>
            <p14:sldId id="372"/>
            <p14:sldId id="400"/>
            <p14:sldId id="371"/>
            <p14:sldId id="401"/>
            <p14:sldId id="358"/>
            <p14:sldId id="370"/>
            <p14:sldId id="402"/>
            <p14:sldId id="405"/>
            <p14:sldId id="406"/>
            <p14:sldId id="407"/>
            <p14:sldId id="373"/>
            <p14:sldId id="376"/>
            <p14:sldId id="378"/>
            <p14:sldId id="410"/>
            <p14:sldId id="415"/>
            <p14:sldId id="416"/>
            <p14:sldId id="41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B98"/>
    <a:srgbClr val="EDB318"/>
    <a:srgbClr val="FFC000"/>
    <a:srgbClr val="C39316"/>
    <a:srgbClr val="EBEBEB"/>
    <a:srgbClr val="B4F2EF"/>
    <a:srgbClr val="D1D200"/>
    <a:srgbClr val="AEE8E6"/>
    <a:srgbClr val="BEFFFD"/>
    <a:srgbClr val="E13E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204"/>
    <p:restoredTop sz="88299"/>
  </p:normalViewPr>
  <p:slideViewPr>
    <p:cSldViewPr snapToGrid="0">
      <p:cViewPr varScale="1">
        <p:scale>
          <a:sx n="112" d="100"/>
          <a:sy n="112" d="100"/>
        </p:scale>
        <p:origin x="504" y="192"/>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121D22-8BE7-D84B-AD84-E95A3C3B2191}" type="datetimeFigureOut">
              <a:rPr lang="en-CA" smtClean="0"/>
              <a:t>2025-06-01</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2D8DFD-FA68-6B48-AD66-E57875AD46B2}" type="slidenum">
              <a:rPr lang="en-CA" smtClean="0"/>
              <a:t>‹#›</a:t>
            </a:fld>
            <a:endParaRPr lang="en-CA"/>
          </a:p>
        </p:txBody>
      </p:sp>
    </p:spTree>
    <p:extLst>
      <p:ext uri="{BB962C8B-B14F-4D97-AF65-F5344CB8AC3E}">
        <p14:creationId xmlns:p14="http://schemas.microsoft.com/office/powerpoint/2010/main" val="915964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1</a:t>
            </a:fld>
            <a:endParaRPr lang="en-CA"/>
          </a:p>
        </p:txBody>
      </p:sp>
    </p:spTree>
    <p:extLst>
      <p:ext uri="{BB962C8B-B14F-4D97-AF65-F5344CB8AC3E}">
        <p14:creationId xmlns:p14="http://schemas.microsoft.com/office/powerpoint/2010/main" val="43229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ADD replace() HERE</a:t>
            </a:r>
          </a:p>
          <a:p>
            <a:endParaRPr lang="en-CA" dirty="0"/>
          </a:p>
          <a:p>
            <a:r>
              <a:rPr lang="en-CA" dirty="0"/>
              <a:t>Last note in a voice (position() and last())</a:t>
            </a:r>
          </a:p>
          <a:p>
            <a:r>
              <a:rPr lang="en-CA" dirty="0"/>
              <a:t>position() &lt; 3</a:t>
            </a:r>
          </a:p>
          <a:p>
            <a:endParaRPr lang="en-CA" dirty="0"/>
          </a:p>
          <a:p>
            <a:r>
              <a:rPr lang="en-CA" dirty="0"/>
              <a:t>Lyrics of the first verse in the whole piece (</a:t>
            </a:r>
            <a:r>
              <a:rPr lang="en-CA" dirty="0" err="1"/>
              <a:t>concat</a:t>
            </a:r>
            <a:r>
              <a:rPr lang="en-CA" dirty="0"/>
              <a:t>())</a:t>
            </a:r>
          </a:p>
          <a:p>
            <a:endParaRPr lang="en-CA" dirty="0"/>
          </a:p>
          <a:p>
            <a:r>
              <a:rPr lang="en-CA" dirty="0"/>
              <a:t>Another set of examples with normalize-space() and others that will be used in the future (local-name(), replace(), substring(), </a:t>
            </a:r>
          </a:p>
        </p:txBody>
      </p:sp>
      <p:sp>
        <p:nvSpPr>
          <p:cNvPr id="4" name="Slide Number Placeholder 3"/>
          <p:cNvSpPr>
            <a:spLocks noGrp="1"/>
          </p:cNvSpPr>
          <p:nvPr>
            <p:ph type="sldNum" sz="quarter" idx="5"/>
          </p:nvPr>
        </p:nvSpPr>
        <p:spPr/>
        <p:txBody>
          <a:bodyPr/>
          <a:lstStyle/>
          <a:p>
            <a:fld id="{502D8DFD-FA68-6B48-AD66-E57875AD46B2}" type="slidenum">
              <a:rPr lang="en-CA" smtClean="0"/>
              <a:t>10</a:t>
            </a:fld>
            <a:endParaRPr lang="en-CA"/>
          </a:p>
        </p:txBody>
      </p:sp>
    </p:spTree>
    <p:extLst>
      <p:ext uri="{BB962C8B-B14F-4D97-AF65-F5344CB8AC3E}">
        <p14:creationId xmlns:p14="http://schemas.microsoft.com/office/powerpoint/2010/main" val="1771823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Built into a browser (with XSLT 1.0) </a:t>
            </a:r>
            <a:r>
              <a:rPr lang="en-CA" sz="1200" dirty="0">
                <a:sym typeface="Wingdings" pitchFamily="2" charset="2"/>
              </a:rPr>
              <a:t> rev the version</a:t>
            </a:r>
            <a:endParaRPr lang="en-CA" sz="1200" dirty="0"/>
          </a:p>
        </p:txBody>
      </p:sp>
      <p:sp>
        <p:nvSpPr>
          <p:cNvPr id="4" name="Slide Number Placeholder 3"/>
          <p:cNvSpPr>
            <a:spLocks noGrp="1"/>
          </p:cNvSpPr>
          <p:nvPr>
            <p:ph type="sldNum" sz="quarter" idx="5"/>
          </p:nvPr>
        </p:nvSpPr>
        <p:spPr/>
        <p:txBody>
          <a:bodyPr/>
          <a:lstStyle/>
          <a:p>
            <a:fld id="{502D8DFD-FA68-6B48-AD66-E57875AD46B2}" type="slidenum">
              <a:rPr lang="en-CA" smtClean="0"/>
              <a:t>14</a:t>
            </a:fld>
            <a:endParaRPr lang="en-CA"/>
          </a:p>
        </p:txBody>
      </p:sp>
    </p:spTree>
    <p:extLst>
      <p:ext uri="{BB962C8B-B14F-4D97-AF65-F5344CB8AC3E}">
        <p14:creationId xmlns:p14="http://schemas.microsoft.com/office/powerpoint/2010/main" val="767261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YOU CAN DO A COPY OF THE ATTRIBUTE</a:t>
            </a:r>
          </a:p>
          <a:p>
            <a:r>
              <a:rPr lang="en-CA" dirty="0"/>
              <a:t>I JUST CHOSE TO CREATE A NEW ONE </a:t>
            </a:r>
            <a:r>
              <a:rPr lang="en-CA" dirty="0">
                <a:sym typeface="Wingdings" pitchFamily="2" charset="2"/>
              </a:rPr>
              <a:t> E</a:t>
            </a:r>
            <a:r>
              <a:rPr lang="en-CA" dirty="0"/>
              <a:t>xample of making a new attribute</a:t>
            </a:r>
          </a:p>
          <a:p>
            <a:r>
              <a:rPr lang="en-CA" dirty="0"/>
              <a:t>(you could do a shallow copy of the attribute and then add the text)</a:t>
            </a:r>
          </a:p>
          <a:p>
            <a:endParaRPr lang="en-CA"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34</a:t>
            </a:fld>
            <a:endParaRPr lang="en-CA"/>
          </a:p>
        </p:txBody>
      </p:sp>
    </p:spTree>
    <p:extLst>
      <p:ext uri="{BB962C8B-B14F-4D97-AF65-F5344CB8AC3E}">
        <p14:creationId xmlns:p14="http://schemas.microsoft.com/office/powerpoint/2010/main" val="1059584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one of the XPath functions</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35</a:t>
            </a:fld>
            <a:endParaRPr lang="en-CA"/>
          </a:p>
        </p:txBody>
      </p:sp>
    </p:spTree>
    <p:extLst>
      <p:ext uri="{BB962C8B-B14F-4D97-AF65-F5344CB8AC3E}">
        <p14:creationId xmlns:p14="http://schemas.microsoft.com/office/powerpoint/2010/main" val="35946319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5771-A1B9-9D3D-5D9B-0E64AEC4CD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7C3978-20A9-DC26-C8A1-818D6028A6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C6DDAC-42BD-6A48-3638-C9AA7023C2D8}"/>
              </a:ext>
            </a:extLst>
          </p:cNvPr>
          <p:cNvSpPr>
            <a:spLocks noGrp="1"/>
          </p:cNvSpPr>
          <p:nvPr>
            <p:ph type="body" idx="1"/>
          </p:nvPr>
        </p:nvSpPr>
        <p:spPr/>
        <p:txBody>
          <a:bodyPr/>
          <a:lstStyle/>
          <a:p>
            <a:r>
              <a:rPr lang="en-CA" dirty="0"/>
              <a:t>This is one of the XPath functions</a:t>
            </a:r>
          </a:p>
          <a:p>
            <a:endParaRPr lang="en-CA" dirty="0"/>
          </a:p>
        </p:txBody>
      </p:sp>
      <p:sp>
        <p:nvSpPr>
          <p:cNvPr id="4" name="Slide Number Placeholder 3">
            <a:extLst>
              <a:ext uri="{FF2B5EF4-FFF2-40B4-BE49-F238E27FC236}">
                <a16:creationId xmlns:a16="http://schemas.microsoft.com/office/drawing/2014/main" id="{D937C1BC-BDA0-628C-77CC-FDB6494B2A75}"/>
              </a:ext>
            </a:extLst>
          </p:cNvPr>
          <p:cNvSpPr>
            <a:spLocks noGrp="1"/>
          </p:cNvSpPr>
          <p:nvPr>
            <p:ph type="sldNum" sz="quarter" idx="5"/>
          </p:nvPr>
        </p:nvSpPr>
        <p:spPr/>
        <p:txBody>
          <a:bodyPr/>
          <a:lstStyle/>
          <a:p>
            <a:fld id="{502D8DFD-FA68-6B48-AD66-E57875AD46B2}" type="slidenum">
              <a:rPr lang="en-CA" smtClean="0"/>
              <a:t>36</a:t>
            </a:fld>
            <a:endParaRPr lang="en-CA"/>
          </a:p>
        </p:txBody>
      </p:sp>
    </p:spTree>
    <p:extLst>
      <p:ext uri="{BB962C8B-B14F-4D97-AF65-F5344CB8AC3E}">
        <p14:creationId xmlns:p14="http://schemas.microsoft.com/office/powerpoint/2010/main" val="1557641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F14CF-0E18-3E7E-5710-C848D67767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FE93C9-903D-1338-1A17-4A7BC96F4C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D161AD-33C2-50A6-619E-4C01AEDCEE72}"/>
              </a:ext>
            </a:extLst>
          </p:cNvPr>
          <p:cNvSpPr>
            <a:spLocks noGrp="1"/>
          </p:cNvSpPr>
          <p:nvPr>
            <p:ph type="body" idx="1"/>
          </p:nvPr>
        </p:nvSpPr>
        <p:spPr/>
        <p:txBody>
          <a:bodyPr/>
          <a:lstStyle/>
          <a:p>
            <a:r>
              <a:rPr lang="en-CA" dirty="0"/>
              <a:t>This is one of the XPath functions</a:t>
            </a:r>
          </a:p>
          <a:p>
            <a:endParaRPr lang="en-CA" dirty="0"/>
          </a:p>
        </p:txBody>
      </p:sp>
      <p:sp>
        <p:nvSpPr>
          <p:cNvPr id="4" name="Slide Number Placeholder 3">
            <a:extLst>
              <a:ext uri="{FF2B5EF4-FFF2-40B4-BE49-F238E27FC236}">
                <a16:creationId xmlns:a16="http://schemas.microsoft.com/office/drawing/2014/main" id="{48F4F91D-6C48-30A4-2E8C-DD089CFD79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552593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40</a:t>
            </a:fld>
            <a:endParaRPr lang="en-CA"/>
          </a:p>
        </p:txBody>
      </p:sp>
    </p:spTree>
    <p:extLst>
      <p:ext uri="{BB962C8B-B14F-4D97-AF65-F5344CB8AC3E}">
        <p14:creationId xmlns:p14="http://schemas.microsoft.com/office/powerpoint/2010/main" val="1432866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46</a:t>
            </a:fld>
            <a:endParaRPr lang="en-CA"/>
          </a:p>
        </p:txBody>
      </p:sp>
    </p:spTree>
    <p:extLst>
      <p:ext uri="{BB962C8B-B14F-4D97-AF65-F5344CB8AC3E}">
        <p14:creationId xmlns:p14="http://schemas.microsoft.com/office/powerpoint/2010/main" val="2111319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F67F6-39DD-24BB-E6A1-6970E427B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F08B1-74EB-48E1-04D2-E33A60E5C1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52E3F6-6AAF-0B84-F39B-06B4E93A7766}"/>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6952D842-9F92-AC06-8E25-36CA9A9D095E}"/>
              </a:ext>
            </a:extLst>
          </p:cNvPr>
          <p:cNvSpPr>
            <a:spLocks noGrp="1"/>
          </p:cNvSpPr>
          <p:nvPr>
            <p:ph type="sldNum" sz="quarter" idx="5"/>
          </p:nvPr>
        </p:nvSpPr>
        <p:spPr/>
        <p:txBody>
          <a:bodyPr/>
          <a:lstStyle/>
          <a:p>
            <a:fld id="{502D8DFD-FA68-6B48-AD66-E57875AD46B2}" type="slidenum">
              <a:rPr lang="en-CA" smtClean="0"/>
              <a:t>47</a:t>
            </a:fld>
            <a:endParaRPr lang="en-CA"/>
          </a:p>
        </p:txBody>
      </p:sp>
    </p:spTree>
    <p:extLst>
      <p:ext uri="{BB962C8B-B14F-4D97-AF65-F5344CB8AC3E}">
        <p14:creationId xmlns:p14="http://schemas.microsoft.com/office/powerpoint/2010/main" val="2240883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502D8DFD-FA68-6B48-AD66-E57875AD46B2}" type="slidenum">
              <a:rPr lang="en-CA" smtClean="0"/>
              <a:t>48</a:t>
            </a:fld>
            <a:endParaRPr lang="en-CA"/>
          </a:p>
        </p:txBody>
      </p:sp>
    </p:spTree>
    <p:extLst>
      <p:ext uri="{BB962C8B-B14F-4D97-AF65-F5344CB8AC3E}">
        <p14:creationId xmlns:p14="http://schemas.microsoft.com/office/powerpoint/2010/main" val="2506220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ES"/>
              <a:t>Introduction to X</a:t>
            </a:r>
            <a:r>
              <a:rPr lang="en-GB" dirty="0"/>
              <a:t>P</a:t>
            </a:r>
            <a:r>
              <a:rPr lang="en-ES"/>
              <a:t>ath</a:t>
            </a:r>
            <a:r>
              <a:rPr lang="en-CA" dirty="0"/>
              <a:t> (hands-on)</a:t>
            </a:r>
            <a:endParaRPr lang="en-ES"/>
          </a:p>
          <a:p>
            <a:pPr marL="171450" indent="-171450">
              <a:buFont typeface="Arial" panose="020B0604020202020204" pitchFamily="34" charset="0"/>
              <a:buChar char="•"/>
            </a:pPr>
            <a:r>
              <a:rPr lang="en-ES"/>
              <a:t>XSLT: Conversion from MEI to MEI, metadata example</a:t>
            </a:r>
            <a:endParaRPr lang="en-CA"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ES"/>
              <a:t>XSLT: Conversion from MEI to HTML, metadata example</a:t>
            </a:r>
            <a:r>
              <a:rPr lang="en-CA" dirty="0"/>
              <a:t> </a:t>
            </a:r>
            <a:r>
              <a:rPr lang="en-CA" b="1" dirty="0"/>
              <a:t>[fast]</a:t>
            </a:r>
          </a:p>
          <a:p>
            <a:endParaRPr lang="en-CA" dirty="0"/>
          </a:p>
          <a:p>
            <a:r>
              <a:rPr lang="en-CA" dirty="0"/>
              <a:t>At most, the first two sessions (2h + 1h30)</a:t>
            </a:r>
          </a:p>
          <a:p>
            <a:endParaRPr lang="en-CA" dirty="0"/>
          </a:p>
          <a:p>
            <a:r>
              <a:rPr lang="en-CA" dirty="0"/>
              <a:t>After lunch, run the whole program and see if there are questions</a:t>
            </a:r>
          </a:p>
          <a:p>
            <a:endParaRPr lang="en-CA" dirty="0"/>
          </a:p>
          <a:p>
            <a:pPr marL="171450" indent="-171450">
              <a:buFont typeface="Arial" panose="020B0604020202020204" pitchFamily="34" charset="0"/>
              <a:buChar char="•"/>
            </a:pPr>
            <a:r>
              <a:rPr lang="en-ES"/>
              <a:t>XSLT: Extracting (pulling) information, music example</a:t>
            </a:r>
          </a:p>
          <a:p>
            <a:pPr marL="171450" indent="-171450">
              <a:buFont typeface="Arial" panose="020B0604020202020204" pitchFamily="34" charset="0"/>
              <a:buChar char="•"/>
            </a:pPr>
            <a:r>
              <a:rPr lang="en-ES"/>
              <a:t>XSLT: Putting this information into a TSV table (extra example)</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2</a:t>
            </a:fld>
            <a:endParaRPr lang="en-CA"/>
          </a:p>
        </p:txBody>
      </p:sp>
    </p:spTree>
    <p:extLst>
      <p:ext uri="{BB962C8B-B14F-4D97-AF65-F5344CB8AC3E}">
        <p14:creationId xmlns:p14="http://schemas.microsoft.com/office/powerpoint/2010/main" val="3562448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4A9C8-2F83-2B1B-A6DE-13D39DB3DE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65F9BB-C4F5-2E4D-5AE5-8769B73FC4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627EE7-07B9-CB7E-596F-7BEC078B4493}"/>
              </a:ext>
            </a:extLst>
          </p:cNvPr>
          <p:cNvSpPr>
            <a:spLocks noGrp="1"/>
          </p:cNvSpPr>
          <p:nvPr>
            <p:ph type="body" idx="1"/>
          </p:nvPr>
        </p:nvSpPr>
        <p:spPr/>
        <p:txBody>
          <a:bodyPr/>
          <a:lstStyle/>
          <a:p>
            <a:r>
              <a:rPr lang="en-CA" dirty="0"/>
              <a:t>../ </a:t>
            </a:r>
            <a:r>
              <a:rPr lang="en-CA" dirty="0">
                <a:sym typeface="Wingdings" pitchFamily="2" charset="2"/>
              </a:rPr>
              <a:t> </a:t>
            </a:r>
            <a:r>
              <a:rPr lang="en-CA" dirty="0" err="1">
                <a:sym typeface="Wingdings" pitchFamily="2" charset="2"/>
              </a:rPr>
              <a:t>xpath</a:t>
            </a:r>
            <a:endParaRPr lang="en-ES" dirty="0"/>
          </a:p>
        </p:txBody>
      </p:sp>
      <p:sp>
        <p:nvSpPr>
          <p:cNvPr id="4" name="Slide Number Placeholder 3">
            <a:extLst>
              <a:ext uri="{FF2B5EF4-FFF2-40B4-BE49-F238E27FC236}">
                <a16:creationId xmlns:a16="http://schemas.microsoft.com/office/drawing/2014/main" id="{2DE0CDB6-0365-0FC2-EDC4-B9E0AE5F9A4D}"/>
              </a:ext>
            </a:extLst>
          </p:cNvPr>
          <p:cNvSpPr>
            <a:spLocks noGrp="1"/>
          </p:cNvSpPr>
          <p:nvPr>
            <p:ph type="sldNum" sz="quarter" idx="5"/>
          </p:nvPr>
        </p:nvSpPr>
        <p:spPr/>
        <p:txBody>
          <a:bodyPr/>
          <a:lstStyle/>
          <a:p>
            <a:fld id="{502D8DFD-FA68-6B48-AD66-E57875AD46B2}" type="slidenum">
              <a:rPr lang="en-CA" smtClean="0"/>
              <a:t>49</a:t>
            </a:fld>
            <a:endParaRPr lang="en-CA"/>
          </a:p>
        </p:txBody>
      </p:sp>
    </p:spTree>
    <p:extLst>
      <p:ext uri="{BB962C8B-B14F-4D97-AF65-F5344CB8AC3E}">
        <p14:creationId xmlns:p14="http://schemas.microsoft.com/office/powerpoint/2010/main" val="24522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looks like there is one contributor who happens to have two names</a:t>
            </a:r>
          </a:p>
        </p:txBody>
      </p:sp>
      <p:sp>
        <p:nvSpPr>
          <p:cNvPr id="4" name="Slide Number Placeholder 3"/>
          <p:cNvSpPr>
            <a:spLocks noGrp="1"/>
          </p:cNvSpPr>
          <p:nvPr>
            <p:ph type="sldNum" sz="quarter" idx="5"/>
          </p:nvPr>
        </p:nvSpPr>
        <p:spPr/>
        <p:txBody>
          <a:bodyPr/>
          <a:lstStyle/>
          <a:p>
            <a:fld id="{502D8DFD-FA68-6B48-AD66-E57875AD46B2}" type="slidenum">
              <a:rPr lang="en-CA" smtClean="0"/>
              <a:t>50</a:t>
            </a:fld>
            <a:endParaRPr lang="en-CA"/>
          </a:p>
        </p:txBody>
      </p:sp>
    </p:spTree>
    <p:extLst>
      <p:ext uri="{BB962C8B-B14F-4D97-AF65-F5344CB8AC3E}">
        <p14:creationId xmlns:p14="http://schemas.microsoft.com/office/powerpoint/2010/main" val="35593995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C8CE-E309-C850-CBAD-E345B10B9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3DF7F9-9CC3-D6D1-4392-C6A11E64E1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B97EA6-46B0-AFE8-5D28-445458E7B51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Contributor doesn’t get to the final file, nor </a:t>
            </a:r>
            <a:r>
              <a:rPr lang="en-CA" sz="1200" dirty="0" err="1"/>
              <a:t>persName</a:t>
            </a:r>
            <a:r>
              <a:rPr lang="en-CA" sz="1200" dirty="0"/>
              <a:t>, but the new element with the role of the </a:t>
            </a:r>
            <a:r>
              <a:rPr lang="en-CA" sz="1200" dirty="0" err="1"/>
              <a:t>persName</a:t>
            </a:r>
            <a:endParaRPr lang="en-CA" sz="1200" dirty="0"/>
          </a:p>
          <a:p>
            <a:endParaRPr lang="en-CA" dirty="0"/>
          </a:p>
        </p:txBody>
      </p:sp>
      <p:sp>
        <p:nvSpPr>
          <p:cNvPr id="4" name="Slide Number Placeholder 3">
            <a:extLst>
              <a:ext uri="{FF2B5EF4-FFF2-40B4-BE49-F238E27FC236}">
                <a16:creationId xmlns:a16="http://schemas.microsoft.com/office/drawing/2014/main" id="{E2D22BC1-86C9-7FCF-BAE8-D931534F9706}"/>
              </a:ext>
            </a:extLst>
          </p:cNvPr>
          <p:cNvSpPr>
            <a:spLocks noGrp="1"/>
          </p:cNvSpPr>
          <p:nvPr>
            <p:ph type="sldNum" sz="quarter" idx="5"/>
          </p:nvPr>
        </p:nvSpPr>
        <p:spPr/>
        <p:txBody>
          <a:bodyPr/>
          <a:lstStyle/>
          <a:p>
            <a:fld id="{502D8DFD-FA68-6B48-AD66-E57875AD46B2}" type="slidenum">
              <a:rPr lang="en-CA" smtClean="0"/>
              <a:t>51</a:t>
            </a:fld>
            <a:endParaRPr lang="en-CA"/>
          </a:p>
        </p:txBody>
      </p:sp>
    </p:spTree>
    <p:extLst>
      <p:ext uri="{BB962C8B-B14F-4D97-AF65-F5344CB8AC3E}">
        <p14:creationId xmlns:p14="http://schemas.microsoft.com/office/powerpoint/2010/main" val="34008326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Neither contributor doesn’t get to the final file, nor </a:t>
            </a:r>
            <a:r>
              <a:rPr lang="en-CA" sz="1200" dirty="0" err="1"/>
              <a:t>persName</a:t>
            </a:r>
            <a:r>
              <a:rPr lang="en-CA"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dirty="0"/>
              <a:t>Instead, we have a set of new elements with the role of the </a:t>
            </a:r>
            <a:r>
              <a:rPr lang="en-CA" sz="1200" dirty="0" err="1"/>
              <a:t>persName</a:t>
            </a:r>
            <a:endParaRPr lang="en-CA" sz="1200"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52</a:t>
            </a:fld>
            <a:endParaRPr lang="en-CA"/>
          </a:p>
        </p:txBody>
      </p:sp>
    </p:spTree>
    <p:extLst>
      <p:ext uri="{BB962C8B-B14F-4D97-AF65-F5344CB8AC3E}">
        <p14:creationId xmlns:p14="http://schemas.microsoft.com/office/powerpoint/2010/main" val="1143873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502D8DFD-FA68-6B48-AD66-E57875AD46B2}" type="slidenum">
              <a:rPr lang="en-CA" smtClean="0"/>
              <a:t>53</a:t>
            </a:fld>
            <a:endParaRPr lang="en-CA"/>
          </a:p>
        </p:txBody>
      </p:sp>
    </p:spTree>
    <p:extLst>
      <p:ext uri="{BB962C8B-B14F-4D97-AF65-F5344CB8AC3E}">
        <p14:creationId xmlns:p14="http://schemas.microsoft.com/office/powerpoint/2010/main" val="28925922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5B41A-DBB5-4907-08D2-817C9F3297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A308A0-6390-EC95-08E5-113B51245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FBC79-416C-B2AB-7A20-5A5424C4B491}"/>
              </a:ext>
            </a:extLst>
          </p:cNvPr>
          <p:cNvSpPr>
            <a:spLocks noGrp="1"/>
          </p:cNvSpPr>
          <p:nvPr>
            <p:ph type="body" idx="1"/>
          </p:nvPr>
        </p:nvSpPr>
        <p:spPr/>
        <p:txBody>
          <a:bodyPr/>
          <a:lstStyle/>
          <a:p>
            <a:endParaRPr lang="en-CA" b="1" dirty="0"/>
          </a:p>
        </p:txBody>
      </p:sp>
      <p:sp>
        <p:nvSpPr>
          <p:cNvPr id="4" name="Slide Number Placeholder 3">
            <a:extLst>
              <a:ext uri="{FF2B5EF4-FFF2-40B4-BE49-F238E27FC236}">
                <a16:creationId xmlns:a16="http://schemas.microsoft.com/office/drawing/2014/main" id="{5E68B00A-F3D5-D1E2-B8E5-E97003C88D46}"/>
              </a:ext>
            </a:extLst>
          </p:cNvPr>
          <p:cNvSpPr>
            <a:spLocks noGrp="1"/>
          </p:cNvSpPr>
          <p:nvPr>
            <p:ph type="sldNum" sz="quarter" idx="5"/>
          </p:nvPr>
        </p:nvSpPr>
        <p:spPr/>
        <p:txBody>
          <a:bodyPr/>
          <a:lstStyle/>
          <a:p>
            <a:fld id="{502D8DFD-FA68-6B48-AD66-E57875AD46B2}" type="slidenum">
              <a:rPr lang="en-CA" smtClean="0"/>
              <a:t>55</a:t>
            </a:fld>
            <a:endParaRPr lang="en-CA"/>
          </a:p>
        </p:txBody>
      </p:sp>
    </p:spTree>
    <p:extLst>
      <p:ext uri="{BB962C8B-B14F-4D97-AF65-F5344CB8AC3E}">
        <p14:creationId xmlns:p14="http://schemas.microsoft.com/office/powerpoint/2010/main" val="1645698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FB376-99D8-4981-C8A8-DA1376A7B2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30D0E-EA77-A054-6376-D91C28D7AD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86183C-B5F7-A932-1347-D502E337E5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first one says: s</a:t>
            </a:r>
            <a:r>
              <a:rPr lang="en-ES"/>
              <a:t>tarting at the root, apply templates to the &lt;work&gt; element</a:t>
            </a:r>
          </a:p>
          <a:p>
            <a:endParaRPr lang="en-ES" dirty="0"/>
          </a:p>
        </p:txBody>
      </p:sp>
      <p:sp>
        <p:nvSpPr>
          <p:cNvPr id="4" name="Slide Number Placeholder 3">
            <a:extLst>
              <a:ext uri="{FF2B5EF4-FFF2-40B4-BE49-F238E27FC236}">
                <a16:creationId xmlns:a16="http://schemas.microsoft.com/office/drawing/2014/main" id="{28E66D93-C334-6E40-E7FE-7EA4CA44D13C}"/>
              </a:ext>
            </a:extLst>
          </p:cNvPr>
          <p:cNvSpPr>
            <a:spLocks noGrp="1"/>
          </p:cNvSpPr>
          <p:nvPr>
            <p:ph type="sldNum" sz="quarter" idx="5"/>
          </p:nvPr>
        </p:nvSpPr>
        <p:spPr/>
        <p:txBody>
          <a:bodyPr/>
          <a:lstStyle/>
          <a:p>
            <a:fld id="{502D8DFD-FA68-6B48-AD66-E57875AD46B2}" type="slidenum">
              <a:rPr lang="en-CA" smtClean="0"/>
              <a:t>64</a:t>
            </a:fld>
            <a:endParaRPr lang="en-CA"/>
          </a:p>
        </p:txBody>
      </p:sp>
    </p:spTree>
    <p:extLst>
      <p:ext uri="{BB962C8B-B14F-4D97-AF65-F5344CB8AC3E}">
        <p14:creationId xmlns:p14="http://schemas.microsoft.com/office/powerpoint/2010/main" val="35540451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EE228-CEAF-0672-3D5E-549EE95E87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32BCA-EB59-28E2-0BCA-A592D00FEB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0C0B4A-1A18-BDD8-8773-80D5E27D12E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The first one says: s</a:t>
            </a:r>
            <a:r>
              <a:rPr lang="en-ES"/>
              <a:t>tarting at the root, apply templates to the &lt;work&gt; element</a:t>
            </a:r>
          </a:p>
          <a:p>
            <a:endParaRPr lang="en-ES" dirty="0"/>
          </a:p>
        </p:txBody>
      </p:sp>
      <p:sp>
        <p:nvSpPr>
          <p:cNvPr id="4" name="Slide Number Placeholder 3">
            <a:extLst>
              <a:ext uri="{FF2B5EF4-FFF2-40B4-BE49-F238E27FC236}">
                <a16:creationId xmlns:a16="http://schemas.microsoft.com/office/drawing/2014/main" id="{909BFF25-A8CA-1E8F-F5F3-45AD86460E58}"/>
              </a:ext>
            </a:extLst>
          </p:cNvPr>
          <p:cNvSpPr>
            <a:spLocks noGrp="1"/>
          </p:cNvSpPr>
          <p:nvPr>
            <p:ph type="sldNum" sz="quarter" idx="5"/>
          </p:nvPr>
        </p:nvSpPr>
        <p:spPr/>
        <p:txBody>
          <a:bodyPr/>
          <a:lstStyle/>
          <a:p>
            <a:fld id="{502D8DFD-FA68-6B48-AD66-E57875AD46B2}" type="slidenum">
              <a:rPr lang="en-CA" smtClean="0"/>
              <a:t>65</a:t>
            </a:fld>
            <a:endParaRPr lang="en-CA"/>
          </a:p>
        </p:txBody>
      </p:sp>
    </p:spTree>
    <p:extLst>
      <p:ext uri="{BB962C8B-B14F-4D97-AF65-F5344CB8AC3E}">
        <p14:creationId xmlns:p14="http://schemas.microsoft.com/office/powerpoint/2010/main" val="1496368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ES" dirty="0"/>
          </a:p>
        </p:txBody>
      </p:sp>
      <p:sp>
        <p:nvSpPr>
          <p:cNvPr id="4" name="Slide Number Placeholder 3"/>
          <p:cNvSpPr>
            <a:spLocks noGrp="1"/>
          </p:cNvSpPr>
          <p:nvPr>
            <p:ph type="sldNum" sz="quarter" idx="5"/>
          </p:nvPr>
        </p:nvSpPr>
        <p:spPr/>
        <p:txBody>
          <a:bodyPr/>
          <a:lstStyle/>
          <a:p>
            <a:fld id="{502D8DFD-FA68-6B48-AD66-E57875AD46B2}" type="slidenum">
              <a:rPr lang="en-CA" smtClean="0"/>
              <a:t>71</a:t>
            </a:fld>
            <a:endParaRPr lang="en-CA"/>
          </a:p>
        </p:txBody>
      </p:sp>
    </p:spTree>
    <p:extLst>
      <p:ext uri="{BB962C8B-B14F-4D97-AF65-F5344CB8AC3E}">
        <p14:creationId xmlns:p14="http://schemas.microsoft.com/office/powerpoint/2010/main" val="1692380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FD325-0223-705A-6D56-1DBB6A8184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0436DD-F009-87F7-A2DC-01BDCF6D5A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32E5C4-77BE-E5DD-5F75-52FDB2D4D95C}"/>
              </a:ext>
            </a:extLst>
          </p:cNvPr>
          <p:cNvSpPr>
            <a:spLocks noGrp="1"/>
          </p:cNvSpPr>
          <p:nvPr>
            <p:ph type="body" idx="1"/>
          </p:nvPr>
        </p:nvSpPr>
        <p:spPr/>
        <p:txBody>
          <a:bodyPr/>
          <a:lstStyle/>
          <a:p>
            <a:r>
              <a:rPr lang="en-CA" dirty="0"/>
              <a:t>Heading tags</a:t>
            </a:r>
          </a:p>
          <a:p>
            <a:r>
              <a:rPr lang="en-CA" dirty="0"/>
              <a:t>Unordered (bulleted) list tag</a:t>
            </a:r>
          </a:p>
          <a:p>
            <a:r>
              <a:rPr lang="en-CA" dirty="0"/>
              <a:t>List item tag</a:t>
            </a:r>
          </a:p>
          <a:p>
            <a:r>
              <a:rPr lang="en-CA" dirty="0"/>
              <a:t>Paragraph tag</a:t>
            </a:r>
          </a:p>
          <a:p>
            <a:r>
              <a:rPr lang="en-CA" dirty="0"/>
              <a:t>&lt;a&gt; tag (anchor element) to define a hyperlink</a:t>
            </a:r>
          </a:p>
          <a:p>
            <a:r>
              <a:rPr lang="en-CA" dirty="0"/>
              <a:t>&lt;</a:t>
            </a:r>
            <a:r>
              <a:rPr lang="en-CA" dirty="0" err="1"/>
              <a:t>i</a:t>
            </a:r>
            <a:r>
              <a:rPr lang="en-CA" dirty="0"/>
              <a:t>&gt; for italics</a:t>
            </a:r>
            <a:endParaRPr lang="en-ES" dirty="0"/>
          </a:p>
        </p:txBody>
      </p:sp>
      <p:sp>
        <p:nvSpPr>
          <p:cNvPr id="4" name="Slide Number Placeholder 3">
            <a:extLst>
              <a:ext uri="{FF2B5EF4-FFF2-40B4-BE49-F238E27FC236}">
                <a16:creationId xmlns:a16="http://schemas.microsoft.com/office/drawing/2014/main" id="{5155DFA9-CFCD-C402-78A3-BB15A02BFB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91852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3</a:t>
            </a:fld>
            <a:endParaRPr lang="en-CA"/>
          </a:p>
        </p:txBody>
      </p:sp>
    </p:spTree>
    <p:extLst>
      <p:ext uri="{BB962C8B-B14F-4D97-AF65-F5344CB8AC3E}">
        <p14:creationId xmlns:p14="http://schemas.microsoft.com/office/powerpoint/2010/main" val="4129217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95347-B1CC-B6DC-0318-62DE899786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9B4811-23F3-E53F-62C0-B48210C327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36143B-3AC7-7657-C501-DD00F80F29E7}"/>
              </a:ext>
            </a:extLst>
          </p:cNvPr>
          <p:cNvSpPr>
            <a:spLocks noGrp="1"/>
          </p:cNvSpPr>
          <p:nvPr>
            <p:ph type="body" idx="1"/>
          </p:nvPr>
        </p:nvSpPr>
        <p:spPr/>
        <p:txBody>
          <a:bodyPr/>
          <a:lstStyle/>
          <a:p>
            <a:endParaRPr lang="en-ES" dirty="0"/>
          </a:p>
        </p:txBody>
      </p:sp>
      <p:sp>
        <p:nvSpPr>
          <p:cNvPr id="4" name="Slide Number Placeholder 3">
            <a:extLst>
              <a:ext uri="{FF2B5EF4-FFF2-40B4-BE49-F238E27FC236}">
                <a16:creationId xmlns:a16="http://schemas.microsoft.com/office/drawing/2014/main" id="{E4E5CA3D-924A-14EE-9D72-9940843D885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02D8DFD-FA68-6B48-AD66-E57875AD46B2}"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493033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76</a:t>
            </a:fld>
            <a:endParaRPr lang="en-CA"/>
          </a:p>
        </p:txBody>
      </p:sp>
    </p:spTree>
    <p:extLst>
      <p:ext uri="{BB962C8B-B14F-4D97-AF65-F5344CB8AC3E}">
        <p14:creationId xmlns:p14="http://schemas.microsoft.com/office/powerpoint/2010/main" val="22221250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78</a:t>
            </a:fld>
            <a:endParaRPr lang="en-CA"/>
          </a:p>
        </p:txBody>
      </p:sp>
    </p:spTree>
    <p:extLst>
      <p:ext uri="{BB962C8B-B14F-4D97-AF65-F5344CB8AC3E}">
        <p14:creationId xmlns:p14="http://schemas.microsoft.com/office/powerpoint/2010/main" val="3957170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79</a:t>
            </a:fld>
            <a:endParaRPr lang="en-CA"/>
          </a:p>
        </p:txBody>
      </p:sp>
    </p:spTree>
    <p:extLst>
      <p:ext uri="{BB962C8B-B14F-4D97-AF65-F5344CB8AC3E}">
        <p14:creationId xmlns:p14="http://schemas.microsoft.com/office/powerpoint/2010/main" val="34212921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3D675-39E8-F666-00A8-0104F0655B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08E210-98F9-B430-6EB0-63DCCA330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3EF24-79D4-F410-1630-10D17459AFDE}"/>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0556F0B-D397-416E-1301-DFFF59895EA6}"/>
              </a:ext>
            </a:extLst>
          </p:cNvPr>
          <p:cNvSpPr>
            <a:spLocks noGrp="1"/>
          </p:cNvSpPr>
          <p:nvPr>
            <p:ph type="sldNum" sz="quarter" idx="5"/>
          </p:nvPr>
        </p:nvSpPr>
        <p:spPr/>
        <p:txBody>
          <a:bodyPr/>
          <a:lstStyle/>
          <a:p>
            <a:fld id="{502D8DFD-FA68-6B48-AD66-E57875AD46B2}" type="slidenum">
              <a:rPr lang="en-CA" smtClean="0"/>
              <a:t>80</a:t>
            </a:fld>
            <a:endParaRPr lang="en-CA"/>
          </a:p>
        </p:txBody>
      </p:sp>
    </p:spTree>
    <p:extLst>
      <p:ext uri="{BB962C8B-B14F-4D97-AF65-F5344CB8AC3E}">
        <p14:creationId xmlns:p14="http://schemas.microsoft.com/office/powerpoint/2010/main" val="33165860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36969-D46F-F7E7-7910-87BA0131F9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8779B6-9D24-2A2B-10B6-41A42B949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7FCCF6-DAC9-755B-25B0-ACA7B80A57C0}"/>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4936CCF-CBEC-6983-00F5-3294DF2AECB5}"/>
              </a:ext>
            </a:extLst>
          </p:cNvPr>
          <p:cNvSpPr>
            <a:spLocks noGrp="1"/>
          </p:cNvSpPr>
          <p:nvPr>
            <p:ph type="sldNum" sz="quarter" idx="5"/>
          </p:nvPr>
        </p:nvSpPr>
        <p:spPr/>
        <p:txBody>
          <a:bodyPr/>
          <a:lstStyle/>
          <a:p>
            <a:fld id="{502D8DFD-FA68-6B48-AD66-E57875AD46B2}" type="slidenum">
              <a:rPr lang="en-CA" smtClean="0"/>
              <a:t>82</a:t>
            </a:fld>
            <a:endParaRPr lang="en-CA"/>
          </a:p>
        </p:txBody>
      </p:sp>
    </p:spTree>
    <p:extLst>
      <p:ext uri="{BB962C8B-B14F-4D97-AF65-F5344CB8AC3E}">
        <p14:creationId xmlns:p14="http://schemas.microsoft.com/office/powerpoint/2010/main" val="427145778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(line breaks)</a:t>
            </a:r>
          </a:p>
        </p:txBody>
      </p:sp>
      <p:sp>
        <p:nvSpPr>
          <p:cNvPr id="4" name="Slide Number Placeholder 3"/>
          <p:cNvSpPr>
            <a:spLocks noGrp="1"/>
          </p:cNvSpPr>
          <p:nvPr>
            <p:ph type="sldNum" sz="quarter" idx="5"/>
          </p:nvPr>
        </p:nvSpPr>
        <p:spPr/>
        <p:txBody>
          <a:bodyPr/>
          <a:lstStyle/>
          <a:p>
            <a:fld id="{502D8DFD-FA68-6B48-AD66-E57875AD46B2}" type="slidenum">
              <a:rPr lang="en-CA" smtClean="0"/>
              <a:t>83</a:t>
            </a:fld>
            <a:endParaRPr lang="en-CA"/>
          </a:p>
        </p:txBody>
      </p:sp>
    </p:spTree>
    <p:extLst>
      <p:ext uri="{BB962C8B-B14F-4D97-AF65-F5344CB8AC3E}">
        <p14:creationId xmlns:p14="http://schemas.microsoft.com/office/powerpoint/2010/main" val="2795627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E1BD1-6255-D438-5776-94C96332B8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AA22A5-F974-8ED8-5F58-306C597420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DE6C78-9B75-D67A-3BEE-B0951FA3FF7C}"/>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AD8F9789-479A-99E1-F602-2155D2440247}"/>
              </a:ext>
            </a:extLst>
          </p:cNvPr>
          <p:cNvSpPr>
            <a:spLocks noGrp="1"/>
          </p:cNvSpPr>
          <p:nvPr>
            <p:ph type="sldNum" sz="quarter" idx="5"/>
          </p:nvPr>
        </p:nvSpPr>
        <p:spPr/>
        <p:txBody>
          <a:bodyPr/>
          <a:lstStyle/>
          <a:p>
            <a:fld id="{502D8DFD-FA68-6B48-AD66-E57875AD46B2}" type="slidenum">
              <a:rPr lang="en-CA" smtClean="0"/>
              <a:t>84</a:t>
            </a:fld>
            <a:endParaRPr lang="en-CA"/>
          </a:p>
        </p:txBody>
      </p:sp>
    </p:spTree>
    <p:extLst>
      <p:ext uri="{BB962C8B-B14F-4D97-AF65-F5344CB8AC3E}">
        <p14:creationId xmlns:p14="http://schemas.microsoft.com/office/powerpoint/2010/main" val="19444932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C31BF-974A-D2BE-E7D8-2E52B50E0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90281-DE78-80DB-2465-1F2A50F4E9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20C8B1-215C-5EA5-A6D4-B52AED232C69}"/>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63FB358-4BF2-6BDE-2ABE-EA1A1CEFB4FE}"/>
              </a:ext>
            </a:extLst>
          </p:cNvPr>
          <p:cNvSpPr>
            <a:spLocks noGrp="1"/>
          </p:cNvSpPr>
          <p:nvPr>
            <p:ph type="sldNum" sz="quarter" idx="5"/>
          </p:nvPr>
        </p:nvSpPr>
        <p:spPr/>
        <p:txBody>
          <a:bodyPr/>
          <a:lstStyle/>
          <a:p>
            <a:fld id="{502D8DFD-FA68-6B48-AD66-E57875AD46B2}" type="slidenum">
              <a:rPr lang="en-CA" smtClean="0"/>
              <a:t>87</a:t>
            </a:fld>
            <a:endParaRPr lang="en-CA"/>
          </a:p>
        </p:txBody>
      </p:sp>
    </p:spTree>
    <p:extLst>
      <p:ext uri="{BB962C8B-B14F-4D97-AF65-F5344CB8AC3E}">
        <p14:creationId xmlns:p14="http://schemas.microsoft.com/office/powerpoint/2010/main" val="3210926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69CA5-82F2-EFDD-2F8B-196169CC5B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914F8F-B6D6-15CA-6F8B-A980E9DA9F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FE033B-01FA-3525-44B3-9E8AD94605D1}"/>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427F41B5-40EA-2A4E-9C93-595A8D110E51}"/>
              </a:ext>
            </a:extLst>
          </p:cNvPr>
          <p:cNvSpPr>
            <a:spLocks noGrp="1"/>
          </p:cNvSpPr>
          <p:nvPr>
            <p:ph type="sldNum" sz="quarter" idx="5"/>
          </p:nvPr>
        </p:nvSpPr>
        <p:spPr/>
        <p:txBody>
          <a:bodyPr/>
          <a:lstStyle/>
          <a:p>
            <a:fld id="{502D8DFD-FA68-6B48-AD66-E57875AD46B2}" type="slidenum">
              <a:rPr lang="en-CA" smtClean="0"/>
              <a:t>88</a:t>
            </a:fld>
            <a:endParaRPr lang="en-CA"/>
          </a:p>
        </p:txBody>
      </p:sp>
    </p:spTree>
    <p:extLst>
      <p:ext uri="{BB962C8B-B14F-4D97-AF65-F5344CB8AC3E}">
        <p14:creationId xmlns:p14="http://schemas.microsoft.com/office/powerpoint/2010/main" val="12145922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Directory path</a:t>
            </a:r>
          </a:p>
          <a:p>
            <a:r>
              <a:rPr lang="en-CA" dirty="0"/>
              <a:t>Has some precise language for finding certain things</a:t>
            </a:r>
          </a:p>
        </p:txBody>
      </p:sp>
      <p:sp>
        <p:nvSpPr>
          <p:cNvPr id="4" name="Slide Number Placeholder 3"/>
          <p:cNvSpPr>
            <a:spLocks noGrp="1"/>
          </p:cNvSpPr>
          <p:nvPr>
            <p:ph type="sldNum" sz="quarter" idx="5"/>
          </p:nvPr>
        </p:nvSpPr>
        <p:spPr/>
        <p:txBody>
          <a:bodyPr/>
          <a:lstStyle/>
          <a:p>
            <a:fld id="{502D8DFD-FA68-6B48-AD66-E57875AD46B2}" type="slidenum">
              <a:rPr lang="en-CA" smtClean="0"/>
              <a:t>4</a:t>
            </a:fld>
            <a:endParaRPr lang="en-CA"/>
          </a:p>
        </p:txBody>
      </p:sp>
    </p:spTree>
    <p:extLst>
      <p:ext uri="{BB962C8B-B14F-4D97-AF65-F5344CB8AC3E}">
        <p14:creationId xmlns:p14="http://schemas.microsoft.com/office/powerpoint/2010/main" val="4011648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50667-824D-8247-0D03-0165F42FA4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B5481-C431-8F76-05AF-9939BEE596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DA3A1F-F925-01DA-8DD4-18B599EB03CB}"/>
              </a:ext>
            </a:extLst>
          </p:cNvPr>
          <p:cNvSpPr>
            <a:spLocks noGrp="1"/>
          </p:cNvSpPr>
          <p:nvPr>
            <p:ph type="body" idx="1"/>
          </p:nvPr>
        </p:nvSpPr>
        <p:spPr/>
        <p:txBody>
          <a:bodyPr/>
          <a:lstStyle/>
          <a:p>
            <a:pPr marL="171450" indent="-171450">
              <a:buFont typeface="Arial" panose="020B0604020202020204" pitchFamily="34" charset="0"/>
              <a:buChar char="•"/>
            </a:pPr>
            <a:r>
              <a:rPr lang="en-CA" dirty="0"/>
              <a:t>replace($input as </a:t>
            </a:r>
            <a:r>
              <a:rPr lang="en-CA" dirty="0" err="1"/>
              <a:t>xs:string</a:t>
            </a:r>
            <a:r>
              <a:rPr lang="en-CA" dirty="0"/>
              <a:t>?, $pattern as </a:t>
            </a:r>
            <a:r>
              <a:rPr lang="en-CA" dirty="0" err="1"/>
              <a:t>xs:string</a:t>
            </a:r>
            <a:r>
              <a:rPr lang="en-CA" dirty="0"/>
              <a:t>, $replacement as </a:t>
            </a:r>
            <a:r>
              <a:rPr lang="en-CA" dirty="0" err="1"/>
              <a:t>xs:string</a:t>
            </a:r>
            <a:r>
              <a:rPr lang="en-CA" dirty="0"/>
              <a:t>) as </a:t>
            </a:r>
            <a:r>
              <a:rPr lang="en-CA" dirty="0" err="1"/>
              <a:t>xs:string</a:t>
            </a:r>
            <a:endParaRPr lang="en-CA" dirty="0"/>
          </a:p>
          <a:p>
            <a:pPr marL="171450" indent="-171450">
              <a:buFont typeface="Arial" panose="020B0604020202020204" pitchFamily="34" charset="0"/>
              <a:buChar char="•"/>
            </a:pPr>
            <a:r>
              <a:rPr lang="en-CA" dirty="0"/>
              <a:t>The function returns the </a:t>
            </a:r>
            <a:r>
              <a:rPr lang="en-CA" dirty="0" err="1"/>
              <a:t>xs:string</a:t>
            </a:r>
            <a:r>
              <a:rPr lang="en-CA" dirty="0"/>
              <a:t> that is obtained by replacing each non-overlapping substring of $input that matches the given $pattern with an occurrence of the $replacement string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b="1" dirty="0"/>
              <a:t>For each note or chord that have a duration, find the duration, and replace these text values with their equivalent numeric value; and then sort on that numeric value (sort by data-type and in which order) [with the numeric value, I can sort both </a:t>
            </a:r>
            <a:r>
              <a:rPr lang="en-CA" b="1" dirty="0" err="1"/>
              <a:t>cmn</a:t>
            </a:r>
            <a:r>
              <a:rPr lang="en-CA" b="1" dirty="0"/>
              <a:t> and mensural values]</a:t>
            </a:r>
          </a:p>
          <a:p>
            <a:pPr marL="171450" indent="-171450">
              <a:buFont typeface="Arial" panose="020B0604020202020204" pitchFamily="34" charset="0"/>
              <a:buChar char="•"/>
            </a:pPr>
            <a:r>
              <a:rPr lang="en-CA" dirty="0"/>
              <a:t>Come out in the order of the replacement</a:t>
            </a:r>
          </a:p>
          <a:p>
            <a:pPr marL="171450" indent="-171450">
              <a:buFont typeface="Arial" panose="020B0604020202020204" pitchFamily="34" charset="0"/>
              <a:buChar char="•"/>
            </a:pPr>
            <a:r>
              <a:rPr lang="en-CA" dirty="0"/>
              <a:t>Shortest </a:t>
            </a:r>
            <a:r>
              <a:rPr lang="en-CA" dirty="0">
                <a:sym typeface="Wingdings" pitchFamily="2" charset="2"/>
              </a:rPr>
              <a:t> longest</a:t>
            </a:r>
          </a:p>
          <a:p>
            <a:pPr marL="0" indent="0">
              <a:buFont typeface="Arial" panose="020B0604020202020204" pitchFamily="34" charset="0"/>
              <a:buNone/>
            </a:pPr>
            <a:endParaRPr lang="en-CA" b="1" dirty="0">
              <a:sym typeface="Wingdings" pitchFamily="2" charset="2"/>
            </a:endParaRPr>
          </a:p>
          <a:p>
            <a:pPr marL="0" indent="0">
              <a:buFont typeface="Arial" panose="020B0604020202020204" pitchFamily="34" charset="0"/>
              <a:buNone/>
            </a:pPr>
            <a:r>
              <a:rPr lang="en-CA" b="1" dirty="0">
                <a:sym typeface="Wingdings" pitchFamily="2" charset="2"/>
              </a:rPr>
              <a:t>[NEXT SLIDE]</a:t>
            </a:r>
            <a:endParaRPr lang="en-CA" b="1" dirty="0"/>
          </a:p>
          <a:p>
            <a:pPr marL="171450" indent="-171450">
              <a:buFont typeface="Arial" panose="020B0604020202020204" pitchFamily="34" charset="0"/>
              <a:buChar char="•"/>
            </a:pPr>
            <a:r>
              <a:rPr lang="en-CA" dirty="0"/>
              <a:t>New set of elements that only exist in the variable</a:t>
            </a:r>
          </a:p>
          <a:p>
            <a:pPr marL="171450" indent="-171450">
              <a:buFont typeface="Arial" panose="020B0604020202020204" pitchFamily="34" charset="0"/>
              <a:buChar char="•"/>
            </a:pPr>
            <a:r>
              <a:rPr lang="en-CA" dirty="0"/>
              <a:t>&lt;dur dur=“brevis”&gt;.5&lt;/dur&gt;</a:t>
            </a:r>
          </a:p>
          <a:p>
            <a:pPr marL="171450" indent="-171450">
              <a:buFont typeface="Arial" panose="020B0604020202020204" pitchFamily="34" charset="0"/>
              <a:buChar char="•"/>
            </a:pPr>
            <a:endParaRPr lang="en-CA" dirty="0">
              <a:sym typeface="Wingdings" pitchFamily="2" charset="2"/>
            </a:endParaRPr>
          </a:p>
          <a:p>
            <a:pPr marL="171450" indent="-171450">
              <a:buFont typeface="Arial" panose="020B0604020202020204" pitchFamily="34" charset="0"/>
              <a:buChar char="•"/>
            </a:pPr>
            <a:r>
              <a:rPr lang="en-CA" dirty="0">
                <a:sym typeface="Wingdings" pitchFamily="2" charset="2"/>
              </a:rPr>
              <a:t>For every note or chord in the piece, this gives me a &lt;dur&gt; that has the original duration and the replaced duration.</a:t>
            </a:r>
          </a:p>
          <a:p>
            <a:pPr marL="171450" indent="-171450">
              <a:buFont typeface="Arial" panose="020B0604020202020204" pitchFamily="34" charset="0"/>
              <a:buChar char="•"/>
            </a:pPr>
            <a:r>
              <a:rPr lang="en-CA" dirty="0">
                <a:sym typeface="Wingdings" pitchFamily="2" charset="2"/>
              </a:rPr>
              <a:t>The variable is a tree  one can navigate the tree inside the variable and take the first and last &lt;dur&gt; elements</a:t>
            </a:r>
            <a:endParaRPr lang="en-CA" dirty="0"/>
          </a:p>
          <a:p>
            <a:endParaRPr lang="en-CA" dirty="0"/>
          </a:p>
          <a:p>
            <a:r>
              <a:rPr lang="en-CA" dirty="0"/>
              <a:t>----</a:t>
            </a:r>
          </a:p>
          <a:p>
            <a:endParaRPr lang="en-CA" dirty="0"/>
          </a:p>
          <a:p>
            <a:r>
              <a:rPr lang="en-CA" dirty="0"/>
              <a:t>Regular expressions: </a:t>
            </a:r>
          </a:p>
          <a:p>
            <a:r>
              <a:rPr lang="en-CA" dirty="0"/>
              <a:t>$ the end of the string</a:t>
            </a:r>
          </a:p>
          <a:p>
            <a:r>
              <a:rPr lang="en-CA" dirty="0"/>
              <a:t>^ (caret) the beginning of the string</a:t>
            </a:r>
          </a:p>
          <a:p>
            <a:endParaRPr lang="en-CA" dirty="0"/>
          </a:p>
          <a:p>
            <a:endParaRPr lang="en-CA" dirty="0"/>
          </a:p>
        </p:txBody>
      </p:sp>
      <p:sp>
        <p:nvSpPr>
          <p:cNvPr id="4" name="Slide Number Placeholder 3">
            <a:extLst>
              <a:ext uri="{FF2B5EF4-FFF2-40B4-BE49-F238E27FC236}">
                <a16:creationId xmlns:a16="http://schemas.microsoft.com/office/drawing/2014/main" id="{23732159-9E9D-B4AC-42F8-1F5B95D511D4}"/>
              </a:ext>
            </a:extLst>
          </p:cNvPr>
          <p:cNvSpPr>
            <a:spLocks noGrp="1"/>
          </p:cNvSpPr>
          <p:nvPr>
            <p:ph type="sldNum" sz="quarter" idx="5"/>
          </p:nvPr>
        </p:nvSpPr>
        <p:spPr/>
        <p:txBody>
          <a:bodyPr/>
          <a:lstStyle/>
          <a:p>
            <a:fld id="{502D8DFD-FA68-6B48-AD66-E57875AD46B2}" type="slidenum">
              <a:rPr lang="en-CA" smtClean="0"/>
              <a:t>89</a:t>
            </a:fld>
            <a:endParaRPr lang="en-CA"/>
          </a:p>
        </p:txBody>
      </p:sp>
    </p:spTree>
    <p:extLst>
      <p:ext uri="{BB962C8B-B14F-4D97-AF65-F5344CB8AC3E}">
        <p14:creationId xmlns:p14="http://schemas.microsoft.com/office/powerpoint/2010/main" val="1348862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A46AF-8D79-5D6A-7B6D-C264E83B6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BD675F-0B39-85D7-4B8B-9F58649FDF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BB7DC4-31A0-17FD-85BB-C45B11D06238}"/>
              </a:ext>
            </a:extLst>
          </p:cNvPr>
          <p:cNvSpPr>
            <a:spLocks noGrp="1"/>
          </p:cNvSpPr>
          <p:nvPr>
            <p:ph type="body" idx="1"/>
          </p:nvPr>
        </p:nvSpPr>
        <p:spPr/>
        <p:txBody>
          <a:bodyPr/>
          <a:lstStyle/>
          <a:p>
            <a:pPr marL="171450" indent="-171450">
              <a:buFont typeface="Arial" panose="020B0604020202020204" pitchFamily="34" charset="0"/>
              <a:buChar char="•"/>
            </a:pPr>
            <a:r>
              <a:rPr lang="en-CA" dirty="0"/>
              <a:t>replace($input as </a:t>
            </a:r>
            <a:r>
              <a:rPr lang="en-CA" dirty="0" err="1"/>
              <a:t>xs:string</a:t>
            </a:r>
            <a:r>
              <a:rPr lang="en-CA" dirty="0"/>
              <a:t>?, $pattern as </a:t>
            </a:r>
            <a:r>
              <a:rPr lang="en-CA" dirty="0" err="1"/>
              <a:t>xs:string</a:t>
            </a:r>
            <a:r>
              <a:rPr lang="en-CA" dirty="0"/>
              <a:t>, $replacement as </a:t>
            </a:r>
            <a:r>
              <a:rPr lang="en-CA" dirty="0" err="1"/>
              <a:t>xs:string</a:t>
            </a:r>
            <a:r>
              <a:rPr lang="en-CA" dirty="0"/>
              <a:t>) as </a:t>
            </a:r>
            <a:r>
              <a:rPr lang="en-CA" dirty="0" err="1"/>
              <a:t>xs:string</a:t>
            </a:r>
            <a:endParaRPr lang="en-CA" dirty="0"/>
          </a:p>
          <a:p>
            <a:pPr marL="171450" indent="-171450">
              <a:buFont typeface="Arial" panose="020B0604020202020204" pitchFamily="34" charset="0"/>
              <a:buChar char="•"/>
            </a:pPr>
            <a:r>
              <a:rPr lang="en-CA" dirty="0"/>
              <a:t>The function returns the </a:t>
            </a:r>
            <a:r>
              <a:rPr lang="en-CA" dirty="0" err="1"/>
              <a:t>xs:string</a:t>
            </a:r>
            <a:r>
              <a:rPr lang="en-CA" dirty="0"/>
              <a:t> that is obtained by replacing each non-overlapping substring of $input that matches the given $pattern with an occurrence of the $replacement string</a:t>
            </a:r>
          </a:p>
          <a:p>
            <a:pPr marL="171450" indent="-171450">
              <a:buFont typeface="Arial" panose="020B0604020202020204" pitchFamily="34" charset="0"/>
              <a:buChar char="•"/>
            </a:pPr>
            <a:endParaRPr lang="en-CA" dirty="0"/>
          </a:p>
          <a:p>
            <a:pPr marL="171450" indent="-171450">
              <a:buFont typeface="Arial" panose="020B0604020202020204" pitchFamily="34" charset="0"/>
              <a:buChar char="•"/>
            </a:pPr>
            <a:r>
              <a:rPr lang="en-CA" b="1" dirty="0"/>
              <a:t>For each note or chord that have a duration, find the duration, and replace these text values with their equivalent numeric value; and then sort on that numeric value (sort by data-type and in which order) [with the numeric value, I can sort both </a:t>
            </a:r>
            <a:r>
              <a:rPr lang="en-CA" b="1" dirty="0" err="1"/>
              <a:t>cmn</a:t>
            </a:r>
            <a:r>
              <a:rPr lang="en-CA" b="1" dirty="0"/>
              <a:t> and mensural values]</a:t>
            </a:r>
          </a:p>
          <a:p>
            <a:pPr marL="171450" indent="-171450">
              <a:buFont typeface="Arial" panose="020B0604020202020204" pitchFamily="34" charset="0"/>
              <a:buChar char="•"/>
            </a:pPr>
            <a:r>
              <a:rPr lang="en-CA" dirty="0"/>
              <a:t>Come out in the order of the replacement</a:t>
            </a:r>
          </a:p>
          <a:p>
            <a:pPr marL="171450" indent="-171450">
              <a:buFont typeface="Arial" panose="020B0604020202020204" pitchFamily="34" charset="0"/>
              <a:buChar char="•"/>
            </a:pPr>
            <a:r>
              <a:rPr lang="en-CA" dirty="0"/>
              <a:t>Shortest </a:t>
            </a:r>
            <a:r>
              <a:rPr lang="en-CA" dirty="0">
                <a:sym typeface="Wingdings" pitchFamily="2" charset="2"/>
              </a:rPr>
              <a:t> longest</a:t>
            </a:r>
          </a:p>
          <a:p>
            <a:pPr marL="0" indent="0">
              <a:buFont typeface="Arial" panose="020B0604020202020204" pitchFamily="34" charset="0"/>
              <a:buNone/>
            </a:pPr>
            <a:endParaRPr lang="en-CA" b="1" dirty="0">
              <a:sym typeface="Wingdings" pitchFamily="2" charset="2"/>
            </a:endParaRPr>
          </a:p>
          <a:p>
            <a:pPr marL="0" indent="0">
              <a:buFont typeface="Arial" panose="020B0604020202020204" pitchFamily="34" charset="0"/>
              <a:buNone/>
            </a:pPr>
            <a:r>
              <a:rPr lang="en-CA" b="1" dirty="0">
                <a:sym typeface="Wingdings" pitchFamily="2" charset="2"/>
              </a:rPr>
              <a:t>[THIS SLIDE]</a:t>
            </a:r>
          </a:p>
          <a:p>
            <a:pPr marL="171450" indent="-171450">
              <a:buFont typeface="Arial" panose="020B0604020202020204" pitchFamily="34" charset="0"/>
              <a:buChar char="•"/>
            </a:pPr>
            <a:r>
              <a:rPr lang="en-CA" b="0" dirty="0">
                <a:sym typeface="Wingdings" pitchFamily="2" charset="2"/>
              </a:rPr>
              <a:t>(explain a bit)</a:t>
            </a:r>
            <a:endParaRPr lang="en-CA" b="0" dirty="0"/>
          </a:p>
          <a:p>
            <a:pPr marL="171450" indent="-171450">
              <a:buFont typeface="Arial" panose="020B0604020202020204" pitchFamily="34" charset="0"/>
              <a:buChar char="•"/>
            </a:pPr>
            <a:r>
              <a:rPr lang="en-CA" b="1" dirty="0"/>
              <a:t>New set of elements that only exist in the variable [CLICK]</a:t>
            </a:r>
          </a:p>
          <a:p>
            <a:pPr marL="171450" indent="-171450">
              <a:buFont typeface="Arial" panose="020B0604020202020204" pitchFamily="34" charset="0"/>
              <a:buChar char="•"/>
            </a:pPr>
            <a:r>
              <a:rPr lang="en-CA" b="1" dirty="0"/>
              <a:t>&lt;dur dur=“brevis”&gt;.5&lt;/dur&gt;</a:t>
            </a:r>
          </a:p>
          <a:p>
            <a:pPr marL="171450" indent="-171450">
              <a:buFont typeface="Arial" panose="020B0604020202020204" pitchFamily="34" charset="0"/>
              <a:buChar char="•"/>
            </a:pPr>
            <a:endParaRPr lang="en-CA" dirty="0">
              <a:sym typeface="Wingdings" pitchFamily="2" charset="2"/>
            </a:endParaRPr>
          </a:p>
          <a:p>
            <a:pPr marL="171450" indent="-171450">
              <a:buFont typeface="Arial" panose="020B0604020202020204" pitchFamily="34" charset="0"/>
              <a:buChar char="•"/>
            </a:pPr>
            <a:r>
              <a:rPr lang="en-CA" b="1" dirty="0">
                <a:sym typeface="Wingdings" pitchFamily="2" charset="2"/>
              </a:rPr>
              <a:t>For every note or chord in the piece [RETURN], this gives me a &lt;dur&gt; that has the original duration and the replaced duration [CLICK].</a:t>
            </a:r>
          </a:p>
          <a:p>
            <a:pPr marL="171450" indent="-171450">
              <a:buFont typeface="Arial" panose="020B0604020202020204" pitchFamily="34" charset="0"/>
              <a:buChar char="•"/>
            </a:pPr>
            <a:r>
              <a:rPr lang="en-CA" dirty="0">
                <a:sym typeface="Wingdings" pitchFamily="2" charset="2"/>
              </a:rPr>
              <a:t>The variable is a tree  one can navigate the tree inside the variable and take the first and last &lt;dur&gt; elements</a:t>
            </a:r>
            <a:endParaRPr lang="en-CA" dirty="0"/>
          </a:p>
          <a:p>
            <a:endParaRPr lang="en-CA" dirty="0"/>
          </a:p>
          <a:p>
            <a:r>
              <a:rPr lang="en-CA" dirty="0"/>
              <a:t>----</a:t>
            </a:r>
          </a:p>
          <a:p>
            <a:endParaRPr lang="en-CA" dirty="0"/>
          </a:p>
          <a:p>
            <a:r>
              <a:rPr lang="en-CA" dirty="0"/>
              <a:t>Regular expressions: </a:t>
            </a:r>
          </a:p>
          <a:p>
            <a:r>
              <a:rPr lang="en-CA" dirty="0"/>
              <a:t>$ the end of the string</a:t>
            </a:r>
          </a:p>
          <a:p>
            <a:r>
              <a:rPr lang="en-CA" dirty="0"/>
              <a:t>^ (caret) the beginning of the string</a:t>
            </a:r>
          </a:p>
          <a:p>
            <a:endParaRPr lang="en-CA" dirty="0"/>
          </a:p>
          <a:p>
            <a:endParaRPr lang="en-CA" dirty="0"/>
          </a:p>
        </p:txBody>
      </p:sp>
      <p:sp>
        <p:nvSpPr>
          <p:cNvPr id="4" name="Slide Number Placeholder 3">
            <a:extLst>
              <a:ext uri="{FF2B5EF4-FFF2-40B4-BE49-F238E27FC236}">
                <a16:creationId xmlns:a16="http://schemas.microsoft.com/office/drawing/2014/main" id="{94261E3B-C078-CEF5-4ACD-A98308AF5942}"/>
              </a:ext>
            </a:extLst>
          </p:cNvPr>
          <p:cNvSpPr>
            <a:spLocks noGrp="1"/>
          </p:cNvSpPr>
          <p:nvPr>
            <p:ph type="sldNum" sz="quarter" idx="5"/>
          </p:nvPr>
        </p:nvSpPr>
        <p:spPr/>
        <p:txBody>
          <a:bodyPr/>
          <a:lstStyle/>
          <a:p>
            <a:fld id="{502D8DFD-FA68-6B48-AD66-E57875AD46B2}" type="slidenum">
              <a:rPr lang="en-CA" smtClean="0"/>
              <a:t>90</a:t>
            </a:fld>
            <a:endParaRPr lang="en-CA"/>
          </a:p>
        </p:txBody>
      </p:sp>
    </p:spTree>
    <p:extLst>
      <p:ext uri="{BB962C8B-B14F-4D97-AF65-F5344CB8AC3E}">
        <p14:creationId xmlns:p14="http://schemas.microsoft.com/office/powerpoint/2010/main" val="393081591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sym typeface="Wingdings" pitchFamily="2" charset="2"/>
              </a:rPr>
              <a:t>For every note or chord in the piece, this gives me a &lt;dur&gt; that has the original duration and the replaced duration.</a:t>
            </a:r>
          </a:p>
          <a:p>
            <a:pPr marL="171450" indent="-171450">
              <a:buFont typeface="Arial" panose="020B0604020202020204" pitchFamily="34" charset="0"/>
              <a:buChar char="•"/>
            </a:pPr>
            <a:r>
              <a:rPr lang="en-CA" b="1" dirty="0">
                <a:sym typeface="Wingdings" pitchFamily="2" charset="2"/>
              </a:rPr>
              <a:t>The variable is a tree  one can navigate the tree inside the variable and take the first and last &lt;dur&gt; elements</a:t>
            </a:r>
            <a:endParaRPr lang="en-CA" b="1" dirty="0"/>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91</a:t>
            </a:fld>
            <a:endParaRPr lang="en-CA"/>
          </a:p>
        </p:txBody>
      </p:sp>
    </p:spTree>
    <p:extLst>
      <p:ext uri="{BB962C8B-B14F-4D97-AF65-F5344CB8AC3E}">
        <p14:creationId xmlns:p14="http://schemas.microsoft.com/office/powerpoint/2010/main" val="2997596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D211E-4214-95C4-9227-53B6B4573F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92149-643B-0FE0-709C-B52F9EC481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688B0D-DF94-553D-B115-8E3106F77FB5}"/>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201F797D-374F-6AEA-7907-3FC1FEE0DC5B}"/>
              </a:ext>
            </a:extLst>
          </p:cNvPr>
          <p:cNvSpPr>
            <a:spLocks noGrp="1"/>
          </p:cNvSpPr>
          <p:nvPr>
            <p:ph type="sldNum" sz="quarter" idx="5"/>
          </p:nvPr>
        </p:nvSpPr>
        <p:spPr/>
        <p:txBody>
          <a:bodyPr/>
          <a:lstStyle/>
          <a:p>
            <a:fld id="{502D8DFD-FA68-6B48-AD66-E57875AD46B2}" type="slidenum">
              <a:rPr lang="en-CA" smtClean="0"/>
              <a:t>92</a:t>
            </a:fld>
            <a:endParaRPr lang="en-CA"/>
          </a:p>
        </p:txBody>
      </p:sp>
    </p:spTree>
    <p:extLst>
      <p:ext uri="{BB962C8B-B14F-4D97-AF65-F5344CB8AC3E}">
        <p14:creationId xmlns:p14="http://schemas.microsoft.com/office/powerpoint/2010/main" val="31506725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2C3F4-9E88-B44A-0EF0-EC40123034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19B9B-A9B2-1534-5C41-864C555BB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BF64A6-6E41-EE28-69F4-C55B9EA1EA29}"/>
              </a:ext>
            </a:extLst>
          </p:cNvPr>
          <p:cNvSpPr>
            <a:spLocks noGrp="1"/>
          </p:cNvSpPr>
          <p:nvPr>
            <p:ph type="body" idx="1"/>
          </p:nvPr>
        </p:nvSpPr>
        <p:spPr/>
        <p:txBody>
          <a:bodyPr/>
          <a:lstStyle/>
          <a:p>
            <a:r>
              <a:rPr lang="en-CA" dirty="0"/>
              <a:t>Directory path</a:t>
            </a:r>
          </a:p>
          <a:p>
            <a:r>
              <a:rPr lang="en-CA" dirty="0"/>
              <a:t>Has some precise language for finding certain things</a:t>
            </a:r>
          </a:p>
        </p:txBody>
      </p:sp>
      <p:sp>
        <p:nvSpPr>
          <p:cNvPr id="4" name="Slide Number Placeholder 3">
            <a:extLst>
              <a:ext uri="{FF2B5EF4-FFF2-40B4-BE49-F238E27FC236}">
                <a16:creationId xmlns:a16="http://schemas.microsoft.com/office/drawing/2014/main" id="{C82392BA-7A24-972E-3C4B-5AC202B31D73}"/>
              </a:ext>
            </a:extLst>
          </p:cNvPr>
          <p:cNvSpPr>
            <a:spLocks noGrp="1"/>
          </p:cNvSpPr>
          <p:nvPr>
            <p:ph type="sldNum" sz="quarter" idx="5"/>
          </p:nvPr>
        </p:nvSpPr>
        <p:spPr/>
        <p:txBody>
          <a:bodyPr/>
          <a:lstStyle/>
          <a:p>
            <a:fld id="{502D8DFD-FA68-6B48-AD66-E57875AD46B2}" type="slidenum">
              <a:rPr lang="en-CA" smtClean="0"/>
              <a:t>5</a:t>
            </a:fld>
            <a:endParaRPr lang="en-CA"/>
          </a:p>
        </p:txBody>
      </p:sp>
    </p:spTree>
    <p:extLst>
      <p:ext uri="{BB962C8B-B14F-4D97-AF65-F5344CB8AC3E}">
        <p14:creationId xmlns:p14="http://schemas.microsoft.com/office/powerpoint/2010/main" val="296979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6</a:t>
            </a:fld>
            <a:endParaRPr lang="en-CA"/>
          </a:p>
        </p:txBody>
      </p:sp>
    </p:spTree>
    <p:extLst>
      <p:ext uri="{BB962C8B-B14F-4D97-AF65-F5344CB8AC3E}">
        <p14:creationId xmlns:p14="http://schemas.microsoft.com/office/powerpoint/2010/main" val="23271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Location path</a:t>
            </a:r>
          </a:p>
          <a:p>
            <a:pPr marL="171450" indent="-171450">
              <a:buFontTx/>
              <a:buChar char="-"/>
            </a:pPr>
            <a:r>
              <a:rPr lang="en-CA" dirty="0"/>
              <a:t>Axis (optional) </a:t>
            </a:r>
            <a:r>
              <a:rPr lang="en-CA" dirty="0">
                <a:sym typeface="Wingdings" pitchFamily="2" charset="2"/>
              </a:rPr>
              <a:t> </a:t>
            </a:r>
            <a:r>
              <a:rPr lang="en-CA" sz="1200" b="0" i="0" u="none" strike="noStrike" kern="1200" dirty="0">
                <a:solidFill>
                  <a:schemeClr val="tx1"/>
                </a:solidFill>
                <a:effectLst/>
                <a:latin typeface="+mn-lt"/>
                <a:ea typeface="+mn-ea"/>
                <a:cs typeface="+mn-cs"/>
              </a:rPr>
              <a:t>An axis represents a relationship to the context (current) node and is used to locate nodes relative to that node on the tree.</a:t>
            </a:r>
            <a:endParaRPr lang="en-CA" dirty="0"/>
          </a:p>
          <a:p>
            <a:pPr marL="171450" indent="-171450">
              <a:buFontTx/>
              <a:buChar char="-"/>
            </a:pPr>
            <a:r>
              <a:rPr lang="en-CA" dirty="0"/>
              <a:t>Node test</a:t>
            </a:r>
          </a:p>
          <a:p>
            <a:pPr marL="171450" indent="-171450">
              <a:buFontTx/>
              <a:buChar char="-"/>
            </a:pPr>
            <a:r>
              <a:rPr lang="en-CA" dirty="0"/>
              <a:t>Zero or more predicates (optional)</a:t>
            </a:r>
          </a:p>
        </p:txBody>
      </p:sp>
      <p:sp>
        <p:nvSpPr>
          <p:cNvPr id="4" name="Slide Number Placeholder 3"/>
          <p:cNvSpPr>
            <a:spLocks noGrp="1"/>
          </p:cNvSpPr>
          <p:nvPr>
            <p:ph type="sldNum" sz="quarter" idx="5"/>
          </p:nvPr>
        </p:nvSpPr>
        <p:spPr/>
        <p:txBody>
          <a:bodyPr/>
          <a:lstStyle/>
          <a:p>
            <a:fld id="{502D8DFD-FA68-6B48-AD66-E57875AD46B2}" type="slidenum">
              <a:rPr lang="en-CA" smtClean="0"/>
              <a:t>7</a:t>
            </a:fld>
            <a:endParaRPr lang="en-CA"/>
          </a:p>
        </p:txBody>
      </p:sp>
    </p:spTree>
    <p:extLst>
      <p:ext uri="{BB962C8B-B14F-4D97-AF65-F5344CB8AC3E}">
        <p14:creationId xmlns:p14="http://schemas.microsoft.com/office/powerpoint/2010/main" val="2013123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4DBA3-7456-BF45-4934-D6C2C2CBFC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DA3388-608A-4430-464D-78C77364F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39C4DF-F5BE-7547-42BD-A30BCAD4FE1A}"/>
              </a:ext>
            </a:extLst>
          </p:cNvPr>
          <p:cNvSpPr>
            <a:spLocks noGrp="1"/>
          </p:cNvSpPr>
          <p:nvPr>
            <p:ph type="body" idx="1"/>
          </p:nvPr>
        </p:nvSpPr>
        <p:spPr/>
        <p:txBody>
          <a:bodyPr/>
          <a:lstStyle/>
          <a:p>
            <a:r>
              <a:rPr lang="en-CA" dirty="0"/>
              <a:t>Location path</a:t>
            </a:r>
          </a:p>
          <a:p>
            <a:pPr marL="171450" indent="-171450">
              <a:buFontTx/>
              <a:buChar char="-"/>
            </a:pPr>
            <a:r>
              <a:rPr lang="en-CA" dirty="0"/>
              <a:t>Axis (optional) </a:t>
            </a:r>
            <a:r>
              <a:rPr lang="en-CA" dirty="0">
                <a:sym typeface="Wingdings" pitchFamily="2" charset="2"/>
              </a:rPr>
              <a:t> </a:t>
            </a:r>
            <a:r>
              <a:rPr lang="en-CA" sz="1200" b="0" i="0" u="none" strike="noStrike" kern="1200" dirty="0">
                <a:solidFill>
                  <a:schemeClr val="tx1"/>
                </a:solidFill>
                <a:effectLst/>
                <a:latin typeface="+mn-lt"/>
                <a:ea typeface="+mn-ea"/>
                <a:cs typeface="+mn-cs"/>
              </a:rPr>
              <a:t>An axis represents a relationship to the context (current) node and is used to locate nodes relative to that node on the tree.</a:t>
            </a:r>
            <a:endParaRPr lang="en-CA" dirty="0"/>
          </a:p>
          <a:p>
            <a:pPr marL="171450" indent="-171450">
              <a:buFontTx/>
              <a:buChar char="-"/>
            </a:pPr>
            <a:r>
              <a:rPr lang="en-CA" dirty="0"/>
              <a:t>Node test</a:t>
            </a:r>
          </a:p>
          <a:p>
            <a:pPr marL="171450" indent="-171450">
              <a:buFontTx/>
              <a:buChar char="-"/>
            </a:pPr>
            <a:r>
              <a:rPr lang="en-CA" dirty="0"/>
              <a:t>Zero or more predicates (optional)</a:t>
            </a:r>
          </a:p>
          <a:p>
            <a:pPr marL="171450" indent="-171450">
              <a:buFontTx/>
              <a:buChar char="-"/>
            </a:pPr>
            <a:endParaRPr lang="en-CA" b="1" dirty="0"/>
          </a:p>
          <a:p>
            <a:pPr marL="171450" indent="-171450">
              <a:buFontTx/>
              <a:buChar char="-"/>
            </a:pPr>
            <a:r>
              <a:rPr lang="en-CA" b="1" dirty="0"/>
              <a:t>Find nodes by their name or by their type</a:t>
            </a:r>
          </a:p>
        </p:txBody>
      </p:sp>
      <p:sp>
        <p:nvSpPr>
          <p:cNvPr id="4" name="Slide Number Placeholder 3">
            <a:extLst>
              <a:ext uri="{FF2B5EF4-FFF2-40B4-BE49-F238E27FC236}">
                <a16:creationId xmlns:a16="http://schemas.microsoft.com/office/drawing/2014/main" id="{2BC523F0-8EE5-0DFD-9382-E38ADA0FF2BC}"/>
              </a:ext>
            </a:extLst>
          </p:cNvPr>
          <p:cNvSpPr>
            <a:spLocks noGrp="1"/>
          </p:cNvSpPr>
          <p:nvPr>
            <p:ph type="sldNum" sz="quarter" idx="5"/>
          </p:nvPr>
        </p:nvSpPr>
        <p:spPr/>
        <p:txBody>
          <a:bodyPr/>
          <a:lstStyle/>
          <a:p>
            <a:fld id="{502D8DFD-FA68-6B48-AD66-E57875AD46B2}" type="slidenum">
              <a:rPr lang="en-CA" smtClean="0"/>
              <a:t>8</a:t>
            </a:fld>
            <a:endParaRPr lang="en-CA"/>
          </a:p>
        </p:txBody>
      </p:sp>
    </p:spTree>
    <p:extLst>
      <p:ext uri="{BB962C8B-B14F-4D97-AF65-F5344CB8AC3E}">
        <p14:creationId xmlns:p14="http://schemas.microsoft.com/office/powerpoint/2010/main" val="2206873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First note in a voice</a:t>
            </a:r>
          </a:p>
          <a:p>
            <a:endParaRPr lang="en-CA" dirty="0"/>
          </a:p>
        </p:txBody>
      </p:sp>
      <p:sp>
        <p:nvSpPr>
          <p:cNvPr id="4" name="Slide Number Placeholder 3"/>
          <p:cNvSpPr>
            <a:spLocks noGrp="1"/>
          </p:cNvSpPr>
          <p:nvPr>
            <p:ph type="sldNum" sz="quarter" idx="5"/>
          </p:nvPr>
        </p:nvSpPr>
        <p:spPr/>
        <p:txBody>
          <a:bodyPr/>
          <a:lstStyle/>
          <a:p>
            <a:fld id="{502D8DFD-FA68-6B48-AD66-E57875AD46B2}" type="slidenum">
              <a:rPr lang="en-CA" smtClean="0"/>
              <a:t>9</a:t>
            </a:fld>
            <a:endParaRPr lang="en-CA"/>
          </a:p>
        </p:txBody>
      </p:sp>
    </p:spTree>
    <p:extLst>
      <p:ext uri="{BB962C8B-B14F-4D97-AF65-F5344CB8AC3E}">
        <p14:creationId xmlns:p14="http://schemas.microsoft.com/office/powerpoint/2010/main" val="400054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3E128-658C-731D-9DEC-B4C67DC25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93D3A021-5EDE-4E59-3128-38DFBD8471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8C45F441-E4A3-D105-7CE3-1919D88F5155}"/>
              </a:ext>
            </a:extLst>
          </p:cNvPr>
          <p:cNvSpPr>
            <a:spLocks noGrp="1"/>
          </p:cNvSpPr>
          <p:nvPr>
            <p:ph type="dt" sz="half" idx="10"/>
          </p:nvPr>
        </p:nvSpPr>
        <p:spPr/>
        <p:txBody>
          <a:bodyPr/>
          <a:lstStyle/>
          <a:p>
            <a:fld id="{BFBC3C13-AD34-3F4E-B502-43F3B8F3C25B}" type="datetime1">
              <a:rPr lang="en-CA" smtClean="0"/>
              <a:t>2025-06-01</a:t>
            </a:fld>
            <a:endParaRPr lang="en-CA"/>
          </a:p>
        </p:txBody>
      </p:sp>
      <p:sp>
        <p:nvSpPr>
          <p:cNvPr id="5" name="Footer Placeholder 4">
            <a:extLst>
              <a:ext uri="{FF2B5EF4-FFF2-40B4-BE49-F238E27FC236}">
                <a16:creationId xmlns:a16="http://schemas.microsoft.com/office/drawing/2014/main" id="{D51F21C3-00E8-FDA1-5FA3-48AC91AD7A5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4BCB7FA-ED35-73C0-4B22-3E3916968EDA}"/>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496923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4C978-84B3-6DBE-BBDB-B0B09C544344}"/>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903195-9D3F-7B53-EADD-1E186A3968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01BEFC4-EB36-E77F-72D6-31505DA4D345}"/>
              </a:ext>
            </a:extLst>
          </p:cNvPr>
          <p:cNvSpPr>
            <a:spLocks noGrp="1"/>
          </p:cNvSpPr>
          <p:nvPr>
            <p:ph type="dt" sz="half" idx="10"/>
          </p:nvPr>
        </p:nvSpPr>
        <p:spPr/>
        <p:txBody>
          <a:bodyPr/>
          <a:lstStyle/>
          <a:p>
            <a:fld id="{C13834F9-0A8C-B44A-9C24-A29676145795}" type="datetime1">
              <a:rPr lang="en-CA" smtClean="0"/>
              <a:t>2025-06-01</a:t>
            </a:fld>
            <a:endParaRPr lang="en-CA"/>
          </a:p>
        </p:txBody>
      </p:sp>
      <p:sp>
        <p:nvSpPr>
          <p:cNvPr id="5" name="Footer Placeholder 4">
            <a:extLst>
              <a:ext uri="{FF2B5EF4-FFF2-40B4-BE49-F238E27FC236}">
                <a16:creationId xmlns:a16="http://schemas.microsoft.com/office/drawing/2014/main" id="{B0EFFCB0-77DD-0C18-6418-6E033FA0DE3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5DC08D-85CD-0C21-9E24-D250F854318B}"/>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748690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13AB8-51CE-864B-F040-DCF91E50EF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E0B4C834-E2E9-2B2F-4C4D-892ECD9F40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D393B3B-0DE1-2094-1AD9-F44A95936D0E}"/>
              </a:ext>
            </a:extLst>
          </p:cNvPr>
          <p:cNvSpPr>
            <a:spLocks noGrp="1"/>
          </p:cNvSpPr>
          <p:nvPr>
            <p:ph type="dt" sz="half" idx="10"/>
          </p:nvPr>
        </p:nvSpPr>
        <p:spPr/>
        <p:txBody>
          <a:bodyPr/>
          <a:lstStyle/>
          <a:p>
            <a:fld id="{72FC8741-1DE2-544D-ADE1-6807D1119150}" type="datetime1">
              <a:rPr lang="en-CA" smtClean="0"/>
              <a:t>2025-06-01</a:t>
            </a:fld>
            <a:endParaRPr lang="en-CA"/>
          </a:p>
        </p:txBody>
      </p:sp>
      <p:sp>
        <p:nvSpPr>
          <p:cNvPr id="5" name="Footer Placeholder 4">
            <a:extLst>
              <a:ext uri="{FF2B5EF4-FFF2-40B4-BE49-F238E27FC236}">
                <a16:creationId xmlns:a16="http://schemas.microsoft.com/office/drawing/2014/main" id="{390A84F0-2A7F-9673-6CC5-FEDCC359A92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1733DDB-60B2-CB02-4791-B61D91579F15}"/>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84953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1FEBF-C2B8-95AE-348E-8B7DE14C00D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D4D885C-36F7-DCD4-20AF-EF587032B9F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90EA724-604E-56FC-E7DA-60DEBBBD86FE}"/>
              </a:ext>
            </a:extLst>
          </p:cNvPr>
          <p:cNvSpPr>
            <a:spLocks noGrp="1"/>
          </p:cNvSpPr>
          <p:nvPr>
            <p:ph type="dt" sz="half" idx="10"/>
          </p:nvPr>
        </p:nvSpPr>
        <p:spPr/>
        <p:txBody>
          <a:bodyPr/>
          <a:lstStyle/>
          <a:p>
            <a:fld id="{F6991B78-004F-CE4A-9DF5-689CFCE6ECFD}" type="datetime1">
              <a:rPr lang="en-CA" smtClean="0"/>
              <a:t>2025-06-01</a:t>
            </a:fld>
            <a:endParaRPr lang="en-CA"/>
          </a:p>
        </p:txBody>
      </p:sp>
      <p:sp>
        <p:nvSpPr>
          <p:cNvPr id="5" name="Footer Placeholder 4">
            <a:extLst>
              <a:ext uri="{FF2B5EF4-FFF2-40B4-BE49-F238E27FC236}">
                <a16:creationId xmlns:a16="http://schemas.microsoft.com/office/drawing/2014/main" id="{AB9498B9-7821-51A1-450A-A7D342B50A0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2CFDB1C-CDDE-D89B-3727-7C44EA3CD55B}"/>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5258016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1594-F655-65C9-4E2B-8D3A7577A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9896398B-8F98-00BA-5166-66065BE7BC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90559B-9D4F-F98F-071D-95EE0A55010D}"/>
              </a:ext>
            </a:extLst>
          </p:cNvPr>
          <p:cNvSpPr>
            <a:spLocks noGrp="1"/>
          </p:cNvSpPr>
          <p:nvPr>
            <p:ph type="dt" sz="half" idx="10"/>
          </p:nvPr>
        </p:nvSpPr>
        <p:spPr/>
        <p:txBody>
          <a:bodyPr/>
          <a:lstStyle/>
          <a:p>
            <a:fld id="{B9C4ABC2-6960-A446-8E56-47D8692562F1}" type="datetime1">
              <a:rPr lang="en-CA" smtClean="0"/>
              <a:t>2025-06-01</a:t>
            </a:fld>
            <a:endParaRPr lang="en-CA"/>
          </a:p>
        </p:txBody>
      </p:sp>
      <p:sp>
        <p:nvSpPr>
          <p:cNvPr id="5" name="Footer Placeholder 4">
            <a:extLst>
              <a:ext uri="{FF2B5EF4-FFF2-40B4-BE49-F238E27FC236}">
                <a16:creationId xmlns:a16="http://schemas.microsoft.com/office/drawing/2014/main" id="{9EE13D77-6CBF-3186-4F03-1D717BE970B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888FD36-8977-9EA3-6B19-FF3AF1E35A9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501199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55C0A-53CD-20C6-0E2F-1CB97A9B05F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A964640-CF3F-E3D4-997D-A831FA1512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A67E7A-9042-797A-4277-AAAAFBAB35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B5465BA-0A86-4C4B-962A-EBC5701E1112}"/>
              </a:ext>
            </a:extLst>
          </p:cNvPr>
          <p:cNvSpPr>
            <a:spLocks noGrp="1"/>
          </p:cNvSpPr>
          <p:nvPr>
            <p:ph type="dt" sz="half" idx="10"/>
          </p:nvPr>
        </p:nvSpPr>
        <p:spPr/>
        <p:txBody>
          <a:bodyPr/>
          <a:lstStyle/>
          <a:p>
            <a:fld id="{BFC2FDA6-05E5-B245-97B8-F67C8E59E314}" type="datetime1">
              <a:rPr lang="en-CA" smtClean="0"/>
              <a:t>2025-06-01</a:t>
            </a:fld>
            <a:endParaRPr lang="en-CA"/>
          </a:p>
        </p:txBody>
      </p:sp>
      <p:sp>
        <p:nvSpPr>
          <p:cNvPr id="6" name="Footer Placeholder 5">
            <a:extLst>
              <a:ext uri="{FF2B5EF4-FFF2-40B4-BE49-F238E27FC236}">
                <a16:creationId xmlns:a16="http://schemas.microsoft.com/office/drawing/2014/main" id="{660EB5A5-BD89-24FA-96CA-8BCFECE3C79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AEC7CB1-479C-4D68-4AC4-38D5498E053D}"/>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58157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0A99F-F7A9-73CC-6E3B-2920103825F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6B39D2A8-A209-675C-81B0-E058535C1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C9312D-5537-EE1D-0D48-8184FD1ED9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55E5E90-C69F-CCF4-83EC-97679D948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A5616B-A7F4-C592-3A56-CACB22ED21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9CEADAA0-CB27-8B20-DC63-A84ECA34673C}"/>
              </a:ext>
            </a:extLst>
          </p:cNvPr>
          <p:cNvSpPr>
            <a:spLocks noGrp="1"/>
          </p:cNvSpPr>
          <p:nvPr>
            <p:ph type="dt" sz="half" idx="10"/>
          </p:nvPr>
        </p:nvSpPr>
        <p:spPr/>
        <p:txBody>
          <a:bodyPr/>
          <a:lstStyle/>
          <a:p>
            <a:fld id="{AA03D3A5-920A-EF48-B19C-62BBEA782729}" type="datetime1">
              <a:rPr lang="en-CA" smtClean="0"/>
              <a:t>2025-06-01</a:t>
            </a:fld>
            <a:endParaRPr lang="en-CA"/>
          </a:p>
        </p:txBody>
      </p:sp>
      <p:sp>
        <p:nvSpPr>
          <p:cNvPr id="8" name="Footer Placeholder 7">
            <a:extLst>
              <a:ext uri="{FF2B5EF4-FFF2-40B4-BE49-F238E27FC236}">
                <a16:creationId xmlns:a16="http://schemas.microsoft.com/office/drawing/2014/main" id="{5398D2E1-46E4-54D8-9ABD-6D5F06FF22F8}"/>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762B855-ED27-4070-7883-71F1AC63A6A1}"/>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870120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0043-4887-B2D2-7080-442F74FE834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559BB22-89A8-495E-0345-5C96EB3584A4}"/>
              </a:ext>
            </a:extLst>
          </p:cNvPr>
          <p:cNvSpPr>
            <a:spLocks noGrp="1"/>
          </p:cNvSpPr>
          <p:nvPr>
            <p:ph type="dt" sz="half" idx="10"/>
          </p:nvPr>
        </p:nvSpPr>
        <p:spPr/>
        <p:txBody>
          <a:bodyPr/>
          <a:lstStyle/>
          <a:p>
            <a:fld id="{B69F1AB3-7FE5-CB49-A6D9-F4F421420279}" type="datetime1">
              <a:rPr lang="en-CA" smtClean="0"/>
              <a:t>2025-06-01</a:t>
            </a:fld>
            <a:endParaRPr lang="en-CA"/>
          </a:p>
        </p:txBody>
      </p:sp>
      <p:sp>
        <p:nvSpPr>
          <p:cNvPr id="4" name="Footer Placeholder 3">
            <a:extLst>
              <a:ext uri="{FF2B5EF4-FFF2-40B4-BE49-F238E27FC236}">
                <a16:creationId xmlns:a16="http://schemas.microsoft.com/office/drawing/2014/main" id="{4140F309-A6EA-7BB3-914D-F142ABFAA7D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847E696-775D-CEB7-F7E5-6BB323C3236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1524843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76C6AB-02EF-003D-312B-06675B7A3394}"/>
              </a:ext>
            </a:extLst>
          </p:cNvPr>
          <p:cNvSpPr>
            <a:spLocks noGrp="1"/>
          </p:cNvSpPr>
          <p:nvPr>
            <p:ph type="dt" sz="half" idx="10"/>
          </p:nvPr>
        </p:nvSpPr>
        <p:spPr/>
        <p:txBody>
          <a:bodyPr/>
          <a:lstStyle/>
          <a:p>
            <a:fld id="{9A519EFB-271C-FA4B-A425-0293F617813B}" type="datetime1">
              <a:rPr lang="en-CA" smtClean="0"/>
              <a:t>2025-06-01</a:t>
            </a:fld>
            <a:endParaRPr lang="en-CA"/>
          </a:p>
        </p:txBody>
      </p:sp>
      <p:sp>
        <p:nvSpPr>
          <p:cNvPr id="3" name="Footer Placeholder 2">
            <a:extLst>
              <a:ext uri="{FF2B5EF4-FFF2-40B4-BE49-F238E27FC236}">
                <a16:creationId xmlns:a16="http://schemas.microsoft.com/office/drawing/2014/main" id="{08C4C165-F4BC-3F30-7419-081B0F7922F9}"/>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527BC5B-9C1F-C05C-8007-80BE3278B4EF}"/>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226478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5857-59E6-051C-6825-33F93ECC9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5C94471-E2A7-B911-D50C-BE054AF16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841B039E-FC66-E06D-7252-14FF1BB90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AB32A1-B0F0-284D-B815-E22E1BE07D12}"/>
              </a:ext>
            </a:extLst>
          </p:cNvPr>
          <p:cNvSpPr>
            <a:spLocks noGrp="1"/>
          </p:cNvSpPr>
          <p:nvPr>
            <p:ph type="dt" sz="half" idx="10"/>
          </p:nvPr>
        </p:nvSpPr>
        <p:spPr/>
        <p:txBody>
          <a:bodyPr/>
          <a:lstStyle/>
          <a:p>
            <a:fld id="{E6CC693C-4406-3C49-A1F1-69EA63F7274C}" type="datetime1">
              <a:rPr lang="en-CA" smtClean="0"/>
              <a:t>2025-06-01</a:t>
            </a:fld>
            <a:endParaRPr lang="en-CA"/>
          </a:p>
        </p:txBody>
      </p:sp>
      <p:sp>
        <p:nvSpPr>
          <p:cNvPr id="6" name="Footer Placeholder 5">
            <a:extLst>
              <a:ext uri="{FF2B5EF4-FFF2-40B4-BE49-F238E27FC236}">
                <a16:creationId xmlns:a16="http://schemas.microsoft.com/office/drawing/2014/main" id="{13C4657F-1A61-3704-65A2-4A3C5D72F7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A86ED61-526C-C9F7-37EB-E9DFB03A795A}"/>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853496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CECC-9843-AF0C-E37F-3C8D6BA9D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2B2022F-08E9-BD33-E237-B150ED550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68B46400-D4A1-5BE8-FAB8-7538A4D8E7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A34113-324E-D533-27AB-B3B209AD9048}"/>
              </a:ext>
            </a:extLst>
          </p:cNvPr>
          <p:cNvSpPr>
            <a:spLocks noGrp="1"/>
          </p:cNvSpPr>
          <p:nvPr>
            <p:ph type="dt" sz="half" idx="10"/>
          </p:nvPr>
        </p:nvSpPr>
        <p:spPr/>
        <p:txBody>
          <a:bodyPr/>
          <a:lstStyle/>
          <a:p>
            <a:fld id="{22DFFE9F-8A81-0B4C-AE17-46A1C341F566}" type="datetime1">
              <a:rPr lang="en-CA" smtClean="0"/>
              <a:t>2025-06-01</a:t>
            </a:fld>
            <a:endParaRPr lang="en-CA"/>
          </a:p>
        </p:txBody>
      </p:sp>
      <p:sp>
        <p:nvSpPr>
          <p:cNvPr id="6" name="Footer Placeholder 5">
            <a:extLst>
              <a:ext uri="{FF2B5EF4-FFF2-40B4-BE49-F238E27FC236}">
                <a16:creationId xmlns:a16="http://schemas.microsoft.com/office/drawing/2014/main" id="{309E7515-EE09-E3B6-EFAC-46ED28A274F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5C9BEF7-BA77-DCBE-F0C0-9DEFCD4380DE}"/>
              </a:ext>
            </a:extLst>
          </p:cNvPr>
          <p:cNvSpPr>
            <a:spLocks noGrp="1"/>
          </p:cNvSpPr>
          <p:nvPr>
            <p:ph type="sldNum" sz="quarter" idx="12"/>
          </p:nvPr>
        </p:nvSpPr>
        <p:spPr/>
        <p:txBody>
          <a:bodyPr/>
          <a:lstStyle/>
          <a:p>
            <a:fld id="{B9A6FB2C-6672-204D-B4C3-F63635C45829}" type="slidenum">
              <a:rPr lang="en-CA" smtClean="0"/>
              <a:t>‹#›</a:t>
            </a:fld>
            <a:endParaRPr lang="en-CA"/>
          </a:p>
        </p:txBody>
      </p:sp>
    </p:spTree>
    <p:extLst>
      <p:ext uri="{BB962C8B-B14F-4D97-AF65-F5344CB8AC3E}">
        <p14:creationId xmlns:p14="http://schemas.microsoft.com/office/powerpoint/2010/main" val="3621639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631D54-9B75-DB9E-87BF-249EEAFF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B2ADE63-7837-C349-AC52-481E1701D1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B78651E-9DDB-6CC9-664A-CD14C0929C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0A439D8-D7DF-354E-8E64-FCFE6C9BE85D}" type="datetime1">
              <a:rPr lang="en-CA" smtClean="0"/>
              <a:t>2025-06-01</a:t>
            </a:fld>
            <a:endParaRPr lang="en-CA"/>
          </a:p>
        </p:txBody>
      </p:sp>
      <p:sp>
        <p:nvSpPr>
          <p:cNvPr id="5" name="Footer Placeholder 4">
            <a:extLst>
              <a:ext uri="{FF2B5EF4-FFF2-40B4-BE49-F238E27FC236}">
                <a16:creationId xmlns:a16="http://schemas.microsoft.com/office/drawing/2014/main" id="{8D722541-B4EB-CBEA-329B-12E67ECD07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125B94CD-F1CD-7F76-A68F-B43DB8DB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A6FB2C-6672-204D-B4C3-F63635C45829}" type="slidenum">
              <a:rPr lang="en-CA" smtClean="0"/>
              <a:t>‹#›</a:t>
            </a:fld>
            <a:endParaRPr lang="en-CA"/>
          </a:p>
        </p:txBody>
      </p:sp>
    </p:spTree>
    <p:extLst>
      <p:ext uri="{BB962C8B-B14F-4D97-AF65-F5344CB8AC3E}">
        <p14:creationId xmlns:p14="http://schemas.microsoft.com/office/powerpoint/2010/main" val="5917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CNW01.xml"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5" Type="http://schemas.openxmlformats.org/officeDocument/2006/relationships/hyperlink" Target="https://github.com/martha-thomae/XSLT-examples-for-MEI/blob/main/1_MEI-to-MEI/cnwFix_complete.xsl" TargetMode="External"/><Relationship Id="rId4" Type="http://schemas.openxmlformats.org/officeDocument/2006/relationships/hyperlink" Target="https://github.com/martha-thomae/XSLT-examples-for-MEI/tree/main/1_MEI-to-ME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CNW01_fixed.xml"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5" Type="http://schemas.openxmlformats.org/officeDocument/2006/relationships/hyperlink" Target="https://github.com/martha-thomae/XSLT-examples-for-MEI/blob/main/2_MEI-to-HTML/cnwWork2Html_complete.xsl" TargetMode="External"/><Relationship Id="rId4" Type="http://schemas.openxmlformats.org/officeDocument/2006/relationships/hyperlink" Target="https://github.com/martha-thomae/XSLT-examples-for-MEI/tree/main/2_MEI-to-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artha-thomae/XSLT-examples-for-MEI"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github.com/martha-thomae/XSLT-examples-for-MEI/blob/main/0_input_files/Bach-JS_Ein_feste_Burg.mei" TargetMode="Externa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hyperlink" Target="http://www.w3.org/1999/xlink"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http://www.w3.org/1999/xlink"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Bach-JS_Ein_feste_Burg.mei"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5" Type="http://schemas.openxmlformats.org/officeDocument/2006/relationships/hyperlink" Target="https://github.com/martha-thomae/XSLT-examples-for-MEI/blob/main/3_meiCensus/meiCensus_complete.xsl" TargetMode="External"/><Relationship Id="rId4" Type="http://schemas.openxmlformats.org/officeDocument/2006/relationships/hyperlink" Target="https://github.com/martha-thomae/XSLT-examples-for-MEI/tree/main/3_meiCensus" TargetMode="Externa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hyperlink" Target="https://github.com/martha-thomae/XSLT-examples-for-MEI/blob/main/0_input_files/Bach-JS_Ein_feste_Burg.mei" TargetMode="External"/><Relationship Id="rId2" Type="http://schemas.openxmlformats.org/officeDocument/2006/relationships/hyperlink" Target="https://github.com/martha-thomae/XSLT-examples-for-MEI" TargetMode="External"/><Relationship Id="rId1" Type="http://schemas.openxmlformats.org/officeDocument/2006/relationships/slideLayout" Target="../slideLayouts/slideLayout2.xml"/><Relationship Id="rId4" Type="http://schemas.openxmlformats.org/officeDocument/2006/relationships/hyperlink" Target="https://github.com/martha-thomae/XSLT-examples-for-MEI/tree/main/4_meiPitchDistribution" TargetMode="External"/></Relationships>
</file>

<file path=ppt/slides/_rels/slide94.xml.rels><?xml version="1.0" encoding="UTF-8" standalone="yes"?>
<Relationships xmlns="http://schemas.openxmlformats.org/package/2006/relationships"><Relationship Id="rId2" Type="http://schemas.openxmlformats.org/officeDocument/2006/relationships/hyperlink" Target="https://github.com/martha-thomae/XSLT-examples-for-MEI/blob/main/0_input_files/Bach-JS_Ein_feste_Burg.mei" TargetMode="Externa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hyperlink" Target="https://github.com/martha-thomae/XSLT-examples-for-MEI/blob/main/0_input_files/Bach-JS_Ein_feste_Burg.mei"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s://github.com/martha-thomae/XSLT-examples-for-MEI/blob/main/0_input_files/Webern_Variations_for_Piano_Op27_No2.mei"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03B7-D56B-7FB7-DA88-89AB922F5671}"/>
              </a:ext>
            </a:extLst>
          </p:cNvPr>
          <p:cNvSpPr>
            <a:spLocks noGrp="1"/>
          </p:cNvSpPr>
          <p:nvPr>
            <p:ph type="ctrTitle"/>
          </p:nvPr>
        </p:nvSpPr>
        <p:spPr/>
        <p:txBody>
          <a:bodyPr>
            <a:normAutofit fontScale="90000"/>
          </a:bodyPr>
          <a:lstStyle/>
          <a:p>
            <a:r>
              <a:rPr lang="en-CA"/>
              <a:t>Navigating and Processing MEI Data with XPath and XSLT</a:t>
            </a:r>
            <a:endParaRPr lang="en-CA" dirty="0"/>
          </a:p>
        </p:txBody>
      </p:sp>
      <p:sp>
        <p:nvSpPr>
          <p:cNvPr id="3" name="Subtitle 2">
            <a:extLst>
              <a:ext uri="{FF2B5EF4-FFF2-40B4-BE49-F238E27FC236}">
                <a16:creationId xmlns:a16="http://schemas.microsoft.com/office/drawing/2014/main" id="{D0CDE096-EDE6-9F02-D17C-E296113A1DC9}"/>
              </a:ext>
            </a:extLst>
          </p:cNvPr>
          <p:cNvSpPr>
            <a:spLocks noGrp="1"/>
          </p:cNvSpPr>
          <p:nvPr>
            <p:ph type="subTitle" idx="1"/>
          </p:nvPr>
        </p:nvSpPr>
        <p:spPr>
          <a:xfrm>
            <a:off x="1523999" y="3890682"/>
            <a:ext cx="4234249" cy="968189"/>
          </a:xfrm>
        </p:spPr>
        <p:txBody>
          <a:bodyPr/>
          <a:lstStyle/>
          <a:p>
            <a:r>
              <a:rPr lang="en-CA" dirty="0"/>
              <a:t>Martha E. Thomae</a:t>
            </a:r>
          </a:p>
          <a:p>
            <a:r>
              <a:rPr lang="en-CA" dirty="0" err="1"/>
              <a:t>Universidade</a:t>
            </a:r>
            <a:r>
              <a:rPr lang="en-CA" dirty="0"/>
              <a:t> NOVA de Lisboa</a:t>
            </a:r>
          </a:p>
        </p:txBody>
      </p:sp>
      <p:sp>
        <p:nvSpPr>
          <p:cNvPr id="4" name="Subtitle 2">
            <a:extLst>
              <a:ext uri="{FF2B5EF4-FFF2-40B4-BE49-F238E27FC236}">
                <a16:creationId xmlns:a16="http://schemas.microsoft.com/office/drawing/2014/main" id="{75BA203D-1352-8745-83AB-A826BBB6D1FB}"/>
              </a:ext>
            </a:extLst>
          </p:cNvPr>
          <p:cNvSpPr txBox="1">
            <a:spLocks/>
          </p:cNvSpPr>
          <p:nvPr/>
        </p:nvSpPr>
        <p:spPr>
          <a:xfrm>
            <a:off x="6096000" y="3890680"/>
            <a:ext cx="4234249" cy="96819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CA" dirty="0"/>
              <a:t>Perry Roland</a:t>
            </a:r>
          </a:p>
          <a:p>
            <a:r>
              <a:rPr lang="en-CA" dirty="0"/>
              <a:t>University of Virginia</a:t>
            </a:r>
          </a:p>
        </p:txBody>
      </p:sp>
      <p:sp>
        <p:nvSpPr>
          <p:cNvPr id="5" name="Slide Number Placeholder 4">
            <a:extLst>
              <a:ext uri="{FF2B5EF4-FFF2-40B4-BE49-F238E27FC236}">
                <a16:creationId xmlns:a16="http://schemas.microsoft.com/office/drawing/2014/main" id="{11B3A7F4-A868-8833-6FF7-1EE1AA4DE74D}"/>
              </a:ext>
            </a:extLst>
          </p:cNvPr>
          <p:cNvSpPr>
            <a:spLocks noGrp="1"/>
          </p:cNvSpPr>
          <p:nvPr>
            <p:ph type="sldNum" sz="quarter" idx="12"/>
          </p:nvPr>
        </p:nvSpPr>
        <p:spPr/>
        <p:txBody>
          <a:bodyPr/>
          <a:lstStyle/>
          <a:p>
            <a:fld id="{B9A6FB2C-6672-204D-B4C3-F63635C45829}" type="slidenum">
              <a:rPr lang="en-CA" smtClean="0"/>
              <a:t>1</a:t>
            </a:fld>
            <a:endParaRPr lang="en-CA"/>
          </a:p>
        </p:txBody>
      </p:sp>
    </p:spTree>
    <p:extLst>
      <p:ext uri="{BB962C8B-B14F-4D97-AF65-F5344CB8AC3E}">
        <p14:creationId xmlns:p14="http://schemas.microsoft.com/office/powerpoint/2010/main" val="3042220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6AB78-E381-2E7B-A3FB-1F1533659D8F}"/>
              </a:ext>
            </a:extLst>
          </p:cNvPr>
          <p:cNvSpPr>
            <a:spLocks noGrp="1"/>
          </p:cNvSpPr>
          <p:nvPr>
            <p:ph type="title"/>
          </p:nvPr>
        </p:nvSpPr>
        <p:spPr/>
        <p:txBody>
          <a:bodyPr/>
          <a:lstStyle/>
          <a:p>
            <a:r>
              <a:rPr lang="en-ES"/>
              <a:t>Functions</a:t>
            </a:r>
            <a:r>
              <a:rPr lang="en-CA" dirty="0"/>
              <a:t> and Operators</a:t>
            </a:r>
            <a:endParaRPr lang="en-ES" dirty="0"/>
          </a:p>
        </p:txBody>
      </p:sp>
      <p:sp>
        <p:nvSpPr>
          <p:cNvPr id="3" name="Content Placeholder 2">
            <a:extLst>
              <a:ext uri="{FF2B5EF4-FFF2-40B4-BE49-F238E27FC236}">
                <a16:creationId xmlns:a16="http://schemas.microsoft.com/office/drawing/2014/main" id="{DE0A32B9-1095-87DF-7F09-05F6CABEB02B}"/>
              </a:ext>
            </a:extLst>
          </p:cNvPr>
          <p:cNvSpPr>
            <a:spLocks noGrp="1"/>
          </p:cNvSpPr>
          <p:nvPr>
            <p:ph idx="1"/>
          </p:nvPr>
        </p:nvSpPr>
        <p:spPr>
          <a:xfrm>
            <a:off x="838200" y="1690688"/>
            <a:ext cx="10515600" cy="4486275"/>
          </a:xfrm>
        </p:spPr>
        <p:txBody>
          <a:bodyPr>
            <a:normAutofit/>
          </a:bodyPr>
          <a:lstStyle/>
          <a:p>
            <a:r>
              <a:rPr lang="en-GB" dirty="0"/>
              <a:t>Functions</a:t>
            </a:r>
          </a:p>
          <a:p>
            <a:pPr lvl="1"/>
            <a:r>
              <a:rPr lang="en-GB" dirty="0"/>
              <a:t>Node set functions: </a:t>
            </a:r>
            <a:r>
              <a:rPr lang="en-GB" dirty="0">
                <a:latin typeface="Courier New" panose="02070309020205020404" pitchFamily="49" charset="0"/>
                <a:cs typeface="Courier New" panose="02070309020205020404" pitchFamily="49" charset="0"/>
              </a:rPr>
              <a:t>c</a:t>
            </a:r>
            <a:r>
              <a:rPr lang="en-ES" dirty="0">
                <a:latin typeface="Courier New" panose="02070309020205020404" pitchFamily="49" charset="0"/>
                <a:cs typeface="Courier New" panose="02070309020205020404" pitchFamily="49" charset="0"/>
              </a:rPr>
              <a:t>ount()</a:t>
            </a:r>
            <a:r>
              <a:rPr lang="en-GB" dirty="0"/>
              <a:t>, </a:t>
            </a:r>
            <a:r>
              <a:rPr lang="en-GB" dirty="0">
                <a:latin typeface="Courier New" panose="02070309020205020404" pitchFamily="49" charset="0"/>
                <a:cs typeface="Courier New" panose="02070309020205020404" pitchFamily="49" charset="0"/>
              </a:rPr>
              <a:t>p</a:t>
            </a:r>
            <a:r>
              <a:rPr lang="en-ES" dirty="0">
                <a:latin typeface="Courier New" panose="02070309020205020404" pitchFamily="49" charset="0"/>
                <a:cs typeface="Courier New" panose="02070309020205020404" pitchFamily="49" charset="0"/>
              </a:rPr>
              <a:t>osition()</a:t>
            </a:r>
            <a:r>
              <a:rPr lang="en-ES" dirty="0"/>
              <a:t>, </a:t>
            </a:r>
            <a:r>
              <a:rPr lang="en-ES" dirty="0">
                <a:latin typeface="Courier New" panose="02070309020205020404" pitchFamily="49" charset="0"/>
                <a:cs typeface="Courier New" panose="02070309020205020404" pitchFamily="49" charset="0"/>
              </a:rPr>
              <a:t>last()</a:t>
            </a:r>
          </a:p>
          <a:p>
            <a:pPr lvl="1"/>
            <a:r>
              <a:rPr lang="en-GB" dirty="0"/>
              <a:t>String functions: </a:t>
            </a:r>
            <a:r>
              <a:rPr lang="en-GB" dirty="0">
                <a:latin typeface="Courier New" panose="02070309020205020404" pitchFamily="49" charset="0"/>
                <a:cs typeface="Courier New" panose="02070309020205020404" pitchFamily="49" charset="0"/>
              </a:rPr>
              <a:t>n</a:t>
            </a:r>
            <a:r>
              <a:rPr lang="en-ES" dirty="0">
                <a:latin typeface="Courier New" panose="02070309020205020404" pitchFamily="49" charset="0"/>
                <a:cs typeface="Courier New" panose="02070309020205020404" pitchFamily="49" charset="0"/>
              </a:rPr>
              <a:t>ormalize-space()</a:t>
            </a:r>
            <a:r>
              <a:rPr lang="en-ES" dirty="0"/>
              <a:t>, </a:t>
            </a:r>
            <a:r>
              <a:rPr lang="en-GB" dirty="0">
                <a:latin typeface="Courier New" panose="02070309020205020404" pitchFamily="49" charset="0"/>
                <a:cs typeface="Courier New" panose="02070309020205020404" pitchFamily="49" charset="0"/>
              </a:rPr>
              <a:t>c</a:t>
            </a:r>
            <a:r>
              <a:rPr lang="en-ES" dirty="0">
                <a:latin typeface="Courier New" panose="02070309020205020404" pitchFamily="49" charset="0"/>
                <a:cs typeface="Courier New" panose="02070309020205020404" pitchFamily="49" charset="0"/>
              </a:rPr>
              <a:t>oncat()</a:t>
            </a:r>
          </a:p>
          <a:p>
            <a:pPr lvl="1"/>
            <a:r>
              <a:rPr lang="en-GB" dirty="0"/>
              <a:t>Get properties of nodes: </a:t>
            </a:r>
            <a:r>
              <a:rPr lang="en-GB" dirty="0">
                <a:latin typeface="Courier New" panose="02070309020205020404" pitchFamily="49" charset="0"/>
                <a:cs typeface="Courier New" panose="02070309020205020404" pitchFamily="49" charset="0"/>
              </a:rPr>
              <a:t>l</a:t>
            </a:r>
            <a:r>
              <a:rPr lang="en-ES">
                <a:latin typeface="Courier New" panose="02070309020205020404" pitchFamily="49" charset="0"/>
                <a:cs typeface="Courier New" panose="02070309020205020404" pitchFamily="49" charset="0"/>
              </a:rPr>
              <a:t>ocal-name()</a:t>
            </a:r>
            <a:endParaRPr lang="en-ES"/>
          </a:p>
          <a:p>
            <a:r>
              <a:rPr lang="en-ES"/>
              <a:t>Operators</a:t>
            </a:r>
            <a:r>
              <a:rPr lang="en-ES" dirty="0"/>
              <a:t>: </a:t>
            </a:r>
          </a:p>
          <a:p>
            <a:pPr lvl="1"/>
            <a:r>
              <a:rPr lang="en-ES" dirty="0"/>
              <a:t>Logical: </a:t>
            </a:r>
            <a:r>
              <a:rPr lang="en-ES" dirty="0">
                <a:latin typeface="Courier New" panose="02070309020205020404" pitchFamily="49" charset="0"/>
                <a:cs typeface="Courier New" panose="02070309020205020404" pitchFamily="49" charset="0"/>
              </a:rPr>
              <a:t>and</a:t>
            </a:r>
            <a:r>
              <a:rPr lang="en-ES" dirty="0"/>
              <a:t>, </a:t>
            </a:r>
            <a:r>
              <a:rPr lang="en-ES" dirty="0">
                <a:latin typeface="Courier New" panose="02070309020205020404" pitchFamily="49" charset="0"/>
                <a:cs typeface="Courier New" panose="02070309020205020404" pitchFamily="49" charset="0"/>
              </a:rPr>
              <a:t>or</a:t>
            </a:r>
            <a:r>
              <a:rPr lang="en-ES" dirty="0"/>
              <a:t> (also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not()</a:t>
            </a:r>
          </a:p>
          <a:p>
            <a:pPr lvl="1"/>
            <a:r>
              <a:rPr lang="en-ES" dirty="0"/>
              <a:t>Arithmetic: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a:t>
            </a:r>
            <a:r>
              <a:rPr lang="en-ES" dirty="0"/>
              <a:t>, </a:t>
            </a:r>
            <a:r>
              <a:rPr lang="en-ES" dirty="0">
                <a:latin typeface="Courier New" panose="02070309020205020404" pitchFamily="49" charset="0"/>
                <a:cs typeface="Courier New" panose="02070309020205020404" pitchFamily="49" charset="0"/>
              </a:rPr>
              <a:t>div</a:t>
            </a:r>
            <a:r>
              <a:rPr lang="en-ES" dirty="0"/>
              <a:t>, </a:t>
            </a:r>
            <a:r>
              <a:rPr lang="en-ES" dirty="0">
                <a:latin typeface="Courier New" panose="02070309020205020404" pitchFamily="49" charset="0"/>
                <a:cs typeface="Courier New" panose="02070309020205020404" pitchFamily="49" charset="0"/>
              </a:rPr>
              <a:t>mod</a:t>
            </a:r>
          </a:p>
          <a:p>
            <a:pPr lvl="1"/>
            <a:r>
              <a:rPr lang="en-GB" dirty="0"/>
              <a:t>C</a:t>
            </a:r>
            <a:r>
              <a:rPr lang="en-ES"/>
              <a:t>omparison: </a:t>
            </a:r>
            <a:r>
              <a:rPr lang="en-ES">
                <a:latin typeface="Courier New" panose="02070309020205020404" pitchFamily="49" charset="0"/>
                <a:cs typeface="Courier New" panose="02070309020205020404" pitchFamily="49" charset="0"/>
              </a:rPr>
              <a:t>eq</a:t>
            </a:r>
            <a:r>
              <a:rPr lang="en-ES"/>
              <a:t>, </a:t>
            </a:r>
            <a:r>
              <a:rPr lang="en-ES">
                <a:latin typeface="Courier New" panose="02070309020205020404" pitchFamily="49" charset="0"/>
                <a:cs typeface="Courier New" panose="02070309020205020404" pitchFamily="49" charset="0"/>
              </a:rPr>
              <a:t>=</a:t>
            </a:r>
            <a:r>
              <a:rPr lang="en-ES"/>
              <a:t>, </a:t>
            </a:r>
            <a:r>
              <a:rPr lang="en-ES">
                <a:latin typeface="Courier New" panose="02070309020205020404" pitchFamily="49" charset="0"/>
                <a:cs typeface="Courier New" panose="02070309020205020404" pitchFamily="49" charset="0"/>
              </a:rPr>
              <a:t>ne</a:t>
            </a:r>
            <a:r>
              <a:rPr lang="en-ES"/>
              <a:t>, </a:t>
            </a:r>
            <a:r>
              <a:rPr lang="en-ES">
                <a:latin typeface="Courier New" panose="02070309020205020404" pitchFamily="49" charset="0"/>
                <a:cs typeface="Courier New" panose="02070309020205020404" pitchFamily="49" charset="0"/>
              </a:rPr>
              <a:t>!=</a:t>
            </a:r>
            <a:r>
              <a:rPr lang="en-ES"/>
              <a:t>, </a:t>
            </a:r>
            <a:r>
              <a:rPr lang="en-ES">
                <a:latin typeface="Courier New" panose="02070309020205020404" pitchFamily="49" charset="0"/>
                <a:cs typeface="Courier New" panose="02070309020205020404" pitchFamily="49" charset="0"/>
              </a:rPr>
              <a:t>&gt;</a:t>
            </a:r>
            <a:r>
              <a:rPr lang="en-ES"/>
              <a:t>, </a:t>
            </a:r>
            <a:r>
              <a:rPr lang="en-ES">
                <a:latin typeface="Courier New" panose="02070309020205020404" pitchFamily="49" charset="0"/>
                <a:cs typeface="Courier New" panose="02070309020205020404" pitchFamily="49" charset="0"/>
              </a:rPr>
              <a:t>&lt;</a:t>
            </a:r>
            <a:r>
              <a:rPr lang="en-ES"/>
              <a:t>, </a:t>
            </a:r>
            <a:r>
              <a:rPr lang="en-ES">
                <a:latin typeface="Courier New" panose="02070309020205020404" pitchFamily="49" charset="0"/>
                <a:cs typeface="Courier New" panose="02070309020205020404" pitchFamily="49" charset="0"/>
              </a:rPr>
              <a:t>&gt;=</a:t>
            </a:r>
            <a:r>
              <a:rPr lang="en-ES"/>
              <a:t>, </a:t>
            </a:r>
            <a:r>
              <a:rPr lang="en-ES">
                <a:latin typeface="Courier New" panose="02070309020205020404" pitchFamily="49" charset="0"/>
                <a:cs typeface="Courier New" panose="02070309020205020404" pitchFamily="49" charset="0"/>
              </a:rPr>
              <a:t>&lt;=</a:t>
            </a:r>
            <a:endParaRPr lang="en-CA" dirty="0">
              <a:latin typeface="Courier New" panose="02070309020205020404" pitchFamily="49" charset="0"/>
              <a:cs typeface="Courier New" panose="02070309020205020404" pitchFamily="49" charset="0"/>
            </a:endParaRPr>
          </a:p>
          <a:p>
            <a:pPr marL="457200" lvl="1" indent="0">
              <a:buNone/>
            </a:pPr>
            <a:endParaRPr lang="en-CA" sz="1600" b="1" dirty="0"/>
          </a:p>
          <a:p>
            <a:pPr>
              <a:buFont typeface="Wingdings" pitchFamily="2" charset="2"/>
              <a:buChar char="Ø"/>
            </a:pPr>
            <a:r>
              <a:rPr lang="en-CA" dirty="0">
                <a:latin typeface="Courier New" panose="02070309020205020404" pitchFamily="49" charset="0"/>
                <a:cs typeface="Courier New" panose="02070309020205020404" pitchFamily="49" charset="0"/>
              </a:rPr>
              <a:t> </a:t>
            </a:r>
            <a:r>
              <a:rPr lang="en-ES">
                <a:latin typeface="Courier New" panose="02070309020205020404" pitchFamily="49" charset="0"/>
                <a:cs typeface="Courier New" panose="02070309020205020404" pitchFamily="49" charset="0"/>
              </a:rPr>
              <a:t>count(//note[@pname='c' and @oct='4’])</a:t>
            </a: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EE605404-B5A9-1DAB-2308-3039E629C459}"/>
              </a:ext>
            </a:extLst>
          </p:cNvPr>
          <p:cNvSpPr>
            <a:spLocks noGrp="1"/>
          </p:cNvSpPr>
          <p:nvPr>
            <p:ph type="sldNum" sz="quarter" idx="12"/>
          </p:nvPr>
        </p:nvSpPr>
        <p:spPr/>
        <p:txBody>
          <a:bodyPr/>
          <a:lstStyle/>
          <a:p>
            <a:fld id="{B9A6FB2C-6672-204D-B4C3-F63635C45829}" type="slidenum">
              <a:rPr lang="en-CA" smtClean="0"/>
              <a:t>10</a:t>
            </a:fld>
            <a:endParaRPr lang="en-CA"/>
          </a:p>
        </p:txBody>
      </p:sp>
    </p:spTree>
    <p:extLst>
      <p:ext uri="{BB962C8B-B14F-4D97-AF65-F5344CB8AC3E}">
        <p14:creationId xmlns:p14="http://schemas.microsoft.com/office/powerpoint/2010/main" val="942892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F7B1-8795-DAAD-C2FA-E834C0186023}"/>
              </a:ext>
            </a:extLst>
          </p:cNvPr>
          <p:cNvSpPr>
            <a:spLocks noGrp="1"/>
          </p:cNvSpPr>
          <p:nvPr>
            <p:ph type="title"/>
          </p:nvPr>
        </p:nvSpPr>
        <p:spPr>
          <a:xfrm>
            <a:off x="831850" y="797170"/>
            <a:ext cx="10515600" cy="5216768"/>
          </a:xfrm>
        </p:spPr>
        <p:txBody>
          <a:bodyPr anchor="ctr">
            <a:normAutofit fontScale="90000"/>
          </a:bodyPr>
          <a:lstStyle/>
          <a:p>
            <a:pPr algn="ctr"/>
            <a:r>
              <a:rPr lang="en-CA" sz="6400" b="1" dirty="0"/>
              <a:t>XPath</a:t>
            </a:r>
            <a:r>
              <a:rPr lang="en-CA" sz="6400" dirty="0"/>
              <a:t> is how you find things</a:t>
            </a:r>
            <a:br>
              <a:rPr lang="en-CA" sz="6700" dirty="0"/>
            </a:br>
            <a:br>
              <a:rPr lang="en-CA" sz="4400" dirty="0"/>
            </a:br>
            <a:r>
              <a:rPr lang="en-CA" sz="6400" b="1" dirty="0"/>
              <a:t>XSLT </a:t>
            </a:r>
            <a:r>
              <a:rPr lang="en-CA" sz="6400" dirty="0"/>
              <a:t>is how you manipulate things</a:t>
            </a:r>
            <a:br>
              <a:rPr lang="en-CA" sz="6700" dirty="0"/>
            </a:br>
            <a:br>
              <a:rPr lang="en-CA" sz="4400" dirty="0"/>
            </a:br>
            <a:r>
              <a:rPr lang="en-CA" sz="6400" b="1" dirty="0"/>
              <a:t>XPath is used in XSLT </a:t>
            </a:r>
            <a:r>
              <a:rPr lang="en-CA" sz="6400" dirty="0"/>
              <a:t>to </a:t>
            </a:r>
            <a:br>
              <a:rPr lang="en-CA" sz="6400" dirty="0"/>
            </a:br>
            <a:r>
              <a:rPr lang="en-CA" sz="6400" dirty="0"/>
              <a:t>find the things you want to work on</a:t>
            </a:r>
          </a:p>
        </p:txBody>
      </p:sp>
      <p:sp>
        <p:nvSpPr>
          <p:cNvPr id="3" name="Slide Number Placeholder 2">
            <a:extLst>
              <a:ext uri="{FF2B5EF4-FFF2-40B4-BE49-F238E27FC236}">
                <a16:creationId xmlns:a16="http://schemas.microsoft.com/office/drawing/2014/main" id="{C1C5BFB8-5117-F71A-F95B-6A6F6CA85319}"/>
              </a:ext>
            </a:extLst>
          </p:cNvPr>
          <p:cNvSpPr>
            <a:spLocks noGrp="1"/>
          </p:cNvSpPr>
          <p:nvPr>
            <p:ph type="sldNum" sz="quarter" idx="12"/>
          </p:nvPr>
        </p:nvSpPr>
        <p:spPr/>
        <p:txBody>
          <a:bodyPr/>
          <a:lstStyle/>
          <a:p>
            <a:fld id="{B9A6FB2C-6672-204D-B4C3-F63635C45829}" type="slidenum">
              <a:rPr lang="en-CA" smtClean="0"/>
              <a:t>11</a:t>
            </a:fld>
            <a:endParaRPr lang="en-CA"/>
          </a:p>
        </p:txBody>
      </p:sp>
    </p:spTree>
    <p:extLst>
      <p:ext uri="{BB962C8B-B14F-4D97-AF65-F5344CB8AC3E}">
        <p14:creationId xmlns:p14="http://schemas.microsoft.com/office/powerpoint/2010/main" val="2973299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DFAA8-7F46-E53F-3FAE-468D59A9F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DB780-F25E-2CA9-ADCF-F97EEC4F650D}"/>
              </a:ext>
            </a:extLst>
          </p:cNvPr>
          <p:cNvSpPr>
            <a:spLocks noGrp="1"/>
          </p:cNvSpPr>
          <p:nvPr>
            <p:ph type="ctrTitle"/>
          </p:nvPr>
        </p:nvSpPr>
        <p:spPr/>
        <p:txBody>
          <a:bodyPr/>
          <a:lstStyle/>
          <a:p>
            <a:r>
              <a:rPr lang="en-CA" sz="7200" b="1" dirty="0"/>
              <a:t>XSLT</a:t>
            </a:r>
            <a:endParaRPr lang="en-CA" b="1" dirty="0"/>
          </a:p>
        </p:txBody>
      </p:sp>
      <p:sp>
        <p:nvSpPr>
          <p:cNvPr id="4" name="Subtitle 3">
            <a:extLst>
              <a:ext uri="{FF2B5EF4-FFF2-40B4-BE49-F238E27FC236}">
                <a16:creationId xmlns:a16="http://schemas.microsoft.com/office/drawing/2014/main" id="{252CEB42-C83C-29CA-43ED-4B92765E6857}"/>
              </a:ext>
            </a:extLst>
          </p:cNvPr>
          <p:cNvSpPr>
            <a:spLocks noGrp="1"/>
          </p:cNvSpPr>
          <p:nvPr>
            <p:ph type="subTitle" idx="1"/>
          </p:nvPr>
        </p:nvSpPr>
        <p:spPr/>
        <p:txBody>
          <a:bodyPr/>
          <a:lstStyle/>
          <a:p>
            <a:endParaRPr lang="en-CA"/>
          </a:p>
        </p:txBody>
      </p:sp>
      <p:sp>
        <p:nvSpPr>
          <p:cNvPr id="3" name="Slide Number Placeholder 2">
            <a:extLst>
              <a:ext uri="{FF2B5EF4-FFF2-40B4-BE49-F238E27FC236}">
                <a16:creationId xmlns:a16="http://schemas.microsoft.com/office/drawing/2014/main" id="{C4011375-3760-9EDF-0679-AC5C6F6CFD90}"/>
              </a:ext>
            </a:extLst>
          </p:cNvPr>
          <p:cNvSpPr>
            <a:spLocks noGrp="1"/>
          </p:cNvSpPr>
          <p:nvPr>
            <p:ph type="sldNum" sz="quarter" idx="12"/>
          </p:nvPr>
        </p:nvSpPr>
        <p:spPr/>
        <p:txBody>
          <a:bodyPr/>
          <a:lstStyle/>
          <a:p>
            <a:fld id="{B9A6FB2C-6672-204D-B4C3-F63635C45829}" type="slidenum">
              <a:rPr lang="en-CA" smtClean="0"/>
              <a:t>12</a:t>
            </a:fld>
            <a:endParaRPr lang="en-CA"/>
          </a:p>
        </p:txBody>
      </p:sp>
    </p:spTree>
    <p:extLst>
      <p:ext uri="{BB962C8B-B14F-4D97-AF65-F5344CB8AC3E}">
        <p14:creationId xmlns:p14="http://schemas.microsoft.com/office/powerpoint/2010/main" val="3522149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85190-08C8-F3E2-D4C9-CDD0F5A5E9F2}"/>
              </a:ext>
            </a:extLst>
          </p:cNvPr>
          <p:cNvSpPr>
            <a:spLocks noGrp="1"/>
          </p:cNvSpPr>
          <p:nvPr>
            <p:ph type="title"/>
          </p:nvPr>
        </p:nvSpPr>
        <p:spPr/>
        <p:txBody>
          <a:bodyPr/>
          <a:lstStyle/>
          <a:p>
            <a:r>
              <a:rPr lang="en-CA" dirty="0"/>
              <a:t>XSLT</a:t>
            </a:r>
          </a:p>
        </p:txBody>
      </p:sp>
      <p:sp>
        <p:nvSpPr>
          <p:cNvPr id="3" name="Content Placeholder 2">
            <a:extLst>
              <a:ext uri="{FF2B5EF4-FFF2-40B4-BE49-F238E27FC236}">
                <a16:creationId xmlns:a16="http://schemas.microsoft.com/office/drawing/2014/main" id="{5DBCFBE2-608B-874A-0DD8-0A6D4477EB8E}"/>
              </a:ext>
            </a:extLst>
          </p:cNvPr>
          <p:cNvSpPr>
            <a:spLocks noGrp="1"/>
          </p:cNvSpPr>
          <p:nvPr>
            <p:ph idx="1"/>
          </p:nvPr>
        </p:nvSpPr>
        <p:spPr/>
        <p:txBody>
          <a:bodyPr/>
          <a:lstStyle/>
          <a:p>
            <a:r>
              <a:rPr lang="en-CA" dirty="0"/>
              <a:t>Extensible Stylesheet Language Transformations (XSLT) </a:t>
            </a:r>
          </a:p>
          <a:p>
            <a:r>
              <a:rPr lang="en-CA" dirty="0"/>
              <a:t>An XML-based language used, in conjunction with specialized processing software, for the transformation of XML documents (like MEI and HTML)</a:t>
            </a:r>
          </a:p>
          <a:p>
            <a:endParaRPr lang="en-CA" dirty="0"/>
          </a:p>
        </p:txBody>
      </p:sp>
      <p:sp>
        <p:nvSpPr>
          <p:cNvPr id="4" name="Slide Number Placeholder 3">
            <a:extLst>
              <a:ext uri="{FF2B5EF4-FFF2-40B4-BE49-F238E27FC236}">
                <a16:creationId xmlns:a16="http://schemas.microsoft.com/office/drawing/2014/main" id="{1561697A-6CB4-7A11-5E0A-A77227BB3180}"/>
              </a:ext>
            </a:extLst>
          </p:cNvPr>
          <p:cNvSpPr>
            <a:spLocks noGrp="1"/>
          </p:cNvSpPr>
          <p:nvPr>
            <p:ph type="sldNum" sz="quarter" idx="12"/>
          </p:nvPr>
        </p:nvSpPr>
        <p:spPr/>
        <p:txBody>
          <a:bodyPr/>
          <a:lstStyle/>
          <a:p>
            <a:fld id="{B9A6FB2C-6672-204D-B4C3-F63635C45829}" type="slidenum">
              <a:rPr lang="en-CA" smtClean="0"/>
              <a:t>13</a:t>
            </a:fld>
            <a:endParaRPr lang="en-CA"/>
          </a:p>
        </p:txBody>
      </p:sp>
    </p:spTree>
    <p:extLst>
      <p:ext uri="{BB962C8B-B14F-4D97-AF65-F5344CB8AC3E}">
        <p14:creationId xmlns:p14="http://schemas.microsoft.com/office/powerpoint/2010/main" val="1952435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D34F5-2EF9-DE85-5F44-43F9832CA01C}"/>
              </a:ext>
            </a:extLst>
          </p:cNvPr>
          <p:cNvSpPr>
            <a:spLocks noGrp="1"/>
          </p:cNvSpPr>
          <p:nvPr>
            <p:ph type="title"/>
          </p:nvPr>
        </p:nvSpPr>
        <p:spPr/>
        <p:txBody>
          <a:bodyPr/>
          <a:lstStyle/>
          <a:p>
            <a:r>
              <a:rPr lang="en-CA" dirty="0"/>
              <a:t>How to process XSLT?</a:t>
            </a:r>
          </a:p>
        </p:txBody>
      </p:sp>
      <p:sp>
        <p:nvSpPr>
          <p:cNvPr id="3" name="Content Placeholder 2">
            <a:extLst>
              <a:ext uri="{FF2B5EF4-FFF2-40B4-BE49-F238E27FC236}">
                <a16:creationId xmlns:a16="http://schemas.microsoft.com/office/drawing/2014/main" id="{2A3065B4-2A1E-EE76-62A6-E379382C6165}"/>
              </a:ext>
            </a:extLst>
          </p:cNvPr>
          <p:cNvSpPr>
            <a:spLocks noGrp="1"/>
          </p:cNvSpPr>
          <p:nvPr>
            <p:ph idx="1"/>
          </p:nvPr>
        </p:nvSpPr>
        <p:spPr/>
        <p:txBody>
          <a:bodyPr>
            <a:normAutofit/>
          </a:bodyPr>
          <a:lstStyle/>
          <a:p>
            <a:r>
              <a:rPr lang="en-CA" dirty="0"/>
              <a:t>Requires a </a:t>
            </a:r>
            <a:r>
              <a:rPr lang="en-CA" b="1" dirty="0"/>
              <a:t>processor</a:t>
            </a:r>
            <a:r>
              <a:rPr lang="en-CA" dirty="0"/>
              <a:t> (as all programming languages)</a:t>
            </a:r>
          </a:p>
          <a:p>
            <a:pPr lvl="1"/>
            <a:r>
              <a:rPr lang="en-CA" sz="2800" dirty="0"/>
              <a:t>Command line processors </a:t>
            </a:r>
            <a:r>
              <a:rPr lang="en-CA" sz="2800" dirty="0">
                <a:solidFill>
                  <a:schemeClr val="bg2">
                    <a:lumMod val="75000"/>
                  </a:schemeClr>
                </a:solidFill>
              </a:rPr>
              <a:t>(e.g., Saxon, </a:t>
            </a:r>
            <a:r>
              <a:rPr lang="en-CA" sz="2800" dirty="0" err="1">
                <a:solidFill>
                  <a:schemeClr val="bg2">
                    <a:lumMod val="75000"/>
                  </a:schemeClr>
                </a:solidFill>
              </a:rPr>
              <a:t>Xalan</a:t>
            </a:r>
            <a:r>
              <a:rPr lang="en-CA" sz="2800" dirty="0">
                <a:solidFill>
                  <a:schemeClr val="bg2">
                    <a:lumMod val="75000"/>
                  </a:schemeClr>
                </a:solidFill>
              </a:rPr>
              <a:t>)</a:t>
            </a:r>
          </a:p>
          <a:p>
            <a:pPr lvl="1"/>
            <a:r>
              <a:rPr lang="en-CA" sz="2800" dirty="0"/>
              <a:t>Built into a browser </a:t>
            </a:r>
            <a:r>
              <a:rPr lang="en-CA" sz="2800" dirty="0">
                <a:solidFill>
                  <a:schemeClr val="bg2">
                    <a:lumMod val="75000"/>
                  </a:schemeClr>
                </a:solidFill>
              </a:rPr>
              <a:t>(with XSLT 1.0)</a:t>
            </a:r>
          </a:p>
          <a:p>
            <a:pPr lvl="1"/>
            <a:r>
              <a:rPr lang="en-CA" sz="2800" dirty="0"/>
              <a:t>Other programming language </a:t>
            </a:r>
            <a:r>
              <a:rPr lang="en-CA" sz="2800" dirty="0">
                <a:solidFill>
                  <a:schemeClr val="bg2">
                    <a:lumMod val="75000"/>
                  </a:schemeClr>
                </a:solidFill>
              </a:rPr>
              <a:t>(e.g., Java, JavaScript, Python)</a:t>
            </a:r>
          </a:p>
          <a:p>
            <a:pPr lvl="1"/>
            <a:r>
              <a:rPr lang="en-CA" sz="2800" dirty="0"/>
              <a:t>Some editors (like </a:t>
            </a:r>
            <a:r>
              <a:rPr lang="en-CA" sz="2800" b="1" dirty="0"/>
              <a:t>Oxygen</a:t>
            </a:r>
            <a:r>
              <a:rPr lang="en-CA" sz="2800" dirty="0"/>
              <a:t>) have built in processors</a:t>
            </a:r>
          </a:p>
          <a:p>
            <a:pPr lvl="2"/>
            <a:r>
              <a:rPr lang="en-CA" sz="2800" dirty="0"/>
              <a:t>Saxon-HE 9.9.1.7 </a:t>
            </a:r>
            <a:r>
              <a:rPr lang="en-CA" sz="2800" dirty="0">
                <a:solidFill>
                  <a:schemeClr val="tx2">
                    <a:lumMod val="50000"/>
                    <a:lumOff val="50000"/>
                  </a:schemeClr>
                </a:solidFill>
              </a:rPr>
              <a:t>(Home Edition)</a:t>
            </a:r>
            <a:r>
              <a:rPr lang="en-CA" sz="2800" dirty="0"/>
              <a:t>	</a:t>
            </a:r>
            <a:r>
              <a:rPr lang="en-CA" sz="2800" dirty="0">
                <a:sym typeface="Wingdings" pitchFamily="2" charset="2"/>
              </a:rPr>
              <a:t>   free</a:t>
            </a:r>
            <a:endParaRPr lang="en-CA" sz="2800" dirty="0"/>
          </a:p>
          <a:p>
            <a:pPr lvl="2"/>
            <a:r>
              <a:rPr lang="en-CA" sz="2800" dirty="0"/>
              <a:t>Saxon-PE 9.9.1.7 </a:t>
            </a:r>
            <a:r>
              <a:rPr lang="en-CA" sz="2800" dirty="0">
                <a:solidFill>
                  <a:schemeClr val="tx2">
                    <a:lumMod val="50000"/>
                    <a:lumOff val="50000"/>
                  </a:schemeClr>
                </a:solidFill>
              </a:rPr>
              <a:t>(Professional Edition)</a:t>
            </a:r>
          </a:p>
          <a:p>
            <a:pPr lvl="2"/>
            <a:r>
              <a:rPr lang="en-CA" sz="2800" dirty="0"/>
              <a:t>Saxon-EE 9.9.1.7 </a:t>
            </a:r>
            <a:r>
              <a:rPr lang="en-CA" sz="2800" dirty="0">
                <a:solidFill>
                  <a:schemeClr val="tx2">
                    <a:lumMod val="50000"/>
                    <a:lumOff val="50000"/>
                  </a:schemeClr>
                </a:solidFill>
              </a:rPr>
              <a:t>(Enterprise Edition)</a:t>
            </a:r>
          </a:p>
        </p:txBody>
      </p:sp>
      <p:sp>
        <p:nvSpPr>
          <p:cNvPr id="4" name="Slide Number Placeholder 3">
            <a:extLst>
              <a:ext uri="{FF2B5EF4-FFF2-40B4-BE49-F238E27FC236}">
                <a16:creationId xmlns:a16="http://schemas.microsoft.com/office/drawing/2014/main" id="{78D31214-8311-20F5-EDE4-52349792E6D5}"/>
              </a:ext>
            </a:extLst>
          </p:cNvPr>
          <p:cNvSpPr>
            <a:spLocks noGrp="1"/>
          </p:cNvSpPr>
          <p:nvPr>
            <p:ph type="sldNum" sz="quarter" idx="12"/>
          </p:nvPr>
        </p:nvSpPr>
        <p:spPr/>
        <p:txBody>
          <a:bodyPr/>
          <a:lstStyle/>
          <a:p>
            <a:fld id="{B9A6FB2C-6672-204D-B4C3-F63635C45829}" type="slidenum">
              <a:rPr lang="en-CA" smtClean="0"/>
              <a:t>14</a:t>
            </a:fld>
            <a:endParaRPr lang="en-CA"/>
          </a:p>
        </p:txBody>
      </p:sp>
    </p:spTree>
    <p:extLst>
      <p:ext uri="{BB962C8B-B14F-4D97-AF65-F5344CB8AC3E}">
        <p14:creationId xmlns:p14="http://schemas.microsoft.com/office/powerpoint/2010/main" val="502384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3E540-5E91-E99D-5FD7-BF2F126897AA}"/>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3979F698-ABE8-6D3F-316F-E403BDA64364}"/>
              </a:ext>
            </a:extLst>
          </p:cNvPr>
          <p:cNvSpPr>
            <a:spLocks noGrp="1"/>
          </p:cNvSpPr>
          <p:nvPr>
            <p:ph type="subTitle" idx="1"/>
          </p:nvPr>
        </p:nvSpPr>
        <p:spPr/>
        <p:txBody>
          <a:bodyPr/>
          <a:lstStyle/>
          <a:p>
            <a:r>
              <a:rPr lang="en-ES" sz="4000" b="1" dirty="0"/>
              <a:t>Conversion from MEI to MEI</a:t>
            </a:r>
          </a:p>
          <a:p>
            <a:r>
              <a:rPr lang="en-ES" sz="3600" dirty="0"/>
              <a:t>Metadata Example</a:t>
            </a:r>
            <a:endParaRPr lang="en-CA" sz="3600" dirty="0"/>
          </a:p>
        </p:txBody>
      </p:sp>
      <p:sp>
        <p:nvSpPr>
          <p:cNvPr id="4" name="Slide Number Placeholder 3">
            <a:extLst>
              <a:ext uri="{FF2B5EF4-FFF2-40B4-BE49-F238E27FC236}">
                <a16:creationId xmlns:a16="http://schemas.microsoft.com/office/drawing/2014/main" id="{961A57BF-ED8A-5ABD-C1BC-B75D4D7BBBEE}"/>
              </a:ext>
            </a:extLst>
          </p:cNvPr>
          <p:cNvSpPr>
            <a:spLocks noGrp="1"/>
          </p:cNvSpPr>
          <p:nvPr>
            <p:ph type="sldNum" sz="quarter" idx="12"/>
          </p:nvPr>
        </p:nvSpPr>
        <p:spPr/>
        <p:txBody>
          <a:bodyPr/>
          <a:lstStyle/>
          <a:p>
            <a:fld id="{B9A6FB2C-6672-204D-B4C3-F63635C45829}" type="slidenum">
              <a:rPr lang="en-CA" smtClean="0"/>
              <a:t>15</a:t>
            </a:fld>
            <a:endParaRPr lang="en-CA"/>
          </a:p>
        </p:txBody>
      </p:sp>
    </p:spTree>
    <p:extLst>
      <p:ext uri="{BB962C8B-B14F-4D97-AF65-F5344CB8AC3E}">
        <p14:creationId xmlns:p14="http://schemas.microsoft.com/office/powerpoint/2010/main" val="1365119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35B94-7F74-3D78-1705-3204B0BB1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C7902B-9AE8-FB40-0D24-A0677DDB52B5}"/>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6DD48BC4-3317-10BD-594C-2799DE3F6C3F}"/>
              </a:ext>
            </a:extLst>
          </p:cNvPr>
          <p:cNvSpPr>
            <a:spLocks noGrp="1"/>
          </p:cNvSpPr>
          <p:nvPr>
            <p:ph idx="1"/>
          </p:nvPr>
        </p:nvSpPr>
        <p:spPr>
          <a:xfrm>
            <a:off x="838200" y="1800225"/>
            <a:ext cx="10515600" cy="4376738"/>
          </a:xfrm>
        </p:spPr>
        <p:txBody>
          <a:bodyPr/>
          <a:lstStyle/>
          <a:p>
            <a:pPr marL="0" indent="0">
              <a:buNone/>
            </a:pPr>
            <a:r>
              <a:rPr lang="en-CA" dirty="0">
                <a:sym typeface="Wingdings" pitchFamily="2" charset="2"/>
                <a:hlinkClick r:id="rId2"/>
              </a:rPr>
              <a:t>https://github.com/martha-thomae/XSLT-examples-for-MEI</a:t>
            </a:r>
            <a:endParaRPr lang="en-CA" dirty="0"/>
          </a:p>
          <a:p>
            <a:endParaRPr lang="en-CA" dirty="0"/>
          </a:p>
          <a:p>
            <a:r>
              <a:rPr lang="en-CA" b="1" dirty="0"/>
              <a:t>File to process</a:t>
            </a:r>
            <a:r>
              <a:rPr lang="en-CA" b="1" dirty="0">
                <a:sym typeface="Wingdings" pitchFamily="2" charset="2"/>
              </a:rPr>
              <a:t> (input): </a:t>
            </a:r>
            <a:r>
              <a:rPr lang="en-CA" u="sng" dirty="0">
                <a:hlinkClick r:id="rId3"/>
              </a:rPr>
              <a:t>CNW01.xml</a:t>
            </a:r>
            <a:r>
              <a:rPr lang="en-CA" dirty="0"/>
              <a:t> </a:t>
            </a:r>
          </a:p>
          <a:p>
            <a:r>
              <a:rPr lang="en-CA" b="1" dirty="0">
                <a:sym typeface="Wingdings" pitchFamily="2" charset="2"/>
              </a:rPr>
              <a:t>Steps: </a:t>
            </a:r>
            <a:r>
              <a:rPr lang="en-CA" dirty="0">
                <a:sym typeface="Wingdings" pitchFamily="2" charset="2"/>
                <a:hlinkClick r:id="rId4"/>
              </a:rPr>
              <a:t>1_MEI-to-MEI</a:t>
            </a:r>
            <a:r>
              <a:rPr lang="en-CA" dirty="0">
                <a:sym typeface="Wingdings" pitchFamily="2" charset="2"/>
              </a:rPr>
              <a:t> folder</a:t>
            </a:r>
          </a:p>
          <a:p>
            <a:r>
              <a:rPr lang="en-CA" b="1" dirty="0">
                <a:sym typeface="Wingdings" pitchFamily="2" charset="2"/>
              </a:rPr>
              <a:t>Final XSLT file: </a:t>
            </a:r>
            <a:r>
              <a:rPr lang="en-CA" dirty="0">
                <a:sym typeface="Wingdings" pitchFamily="2" charset="2"/>
                <a:hlinkClick r:id="rId5"/>
              </a:rPr>
              <a:t>cnwFix_complete.xsl</a:t>
            </a:r>
            <a:endParaRPr lang="en-CA" dirty="0">
              <a:sym typeface="Wingdings" pitchFamily="2" charset="2"/>
            </a:endParaRPr>
          </a:p>
          <a:p>
            <a:endParaRPr lang="en-CA" dirty="0">
              <a:sym typeface="Wingdings" pitchFamily="2" charset="2"/>
            </a:endParaRPr>
          </a:p>
          <a:p>
            <a:r>
              <a:rPr lang="en-CA" b="1" dirty="0">
                <a:sym typeface="Wingdings" pitchFamily="2" charset="2"/>
              </a:rPr>
              <a:t>Situation: </a:t>
            </a:r>
            <a:r>
              <a:rPr lang="en-CA" dirty="0">
                <a:sym typeface="Wingdings" pitchFamily="2" charset="2"/>
              </a:rPr>
              <a:t>Update the MEI file </a:t>
            </a:r>
            <a:r>
              <a:rPr lang="en-CA" u="sng" dirty="0">
                <a:hlinkClick r:id="rId3"/>
              </a:rPr>
              <a:t>CNW01</a:t>
            </a:r>
            <a:r>
              <a:rPr lang="en-CA" dirty="0"/>
              <a:t> (which was encoded with MEI version 4.0.1) to be compliant with version 5.0 and correct some unconventional practices in the encoding</a:t>
            </a:r>
          </a:p>
          <a:p>
            <a:endParaRPr lang="en-CA" dirty="0">
              <a:sym typeface="Wingdings" pitchFamily="2" charset="2"/>
            </a:endParaRPr>
          </a:p>
        </p:txBody>
      </p:sp>
      <p:sp>
        <p:nvSpPr>
          <p:cNvPr id="4" name="Slide Number Placeholder 3">
            <a:extLst>
              <a:ext uri="{FF2B5EF4-FFF2-40B4-BE49-F238E27FC236}">
                <a16:creationId xmlns:a16="http://schemas.microsoft.com/office/drawing/2014/main" id="{EED950E3-EEC8-9889-32FC-A0D4EB3CBC68}"/>
              </a:ext>
            </a:extLst>
          </p:cNvPr>
          <p:cNvSpPr>
            <a:spLocks noGrp="1"/>
          </p:cNvSpPr>
          <p:nvPr>
            <p:ph type="sldNum" sz="quarter" idx="12"/>
          </p:nvPr>
        </p:nvSpPr>
        <p:spPr/>
        <p:txBody>
          <a:bodyPr/>
          <a:lstStyle/>
          <a:p>
            <a:fld id="{B9A6FB2C-6672-204D-B4C3-F63635C45829}" type="slidenum">
              <a:rPr lang="en-CA" smtClean="0"/>
              <a:t>16</a:t>
            </a:fld>
            <a:endParaRPr lang="en-CA"/>
          </a:p>
        </p:txBody>
      </p:sp>
    </p:spTree>
    <p:extLst>
      <p:ext uri="{BB962C8B-B14F-4D97-AF65-F5344CB8AC3E}">
        <p14:creationId xmlns:p14="http://schemas.microsoft.com/office/powerpoint/2010/main" val="3195391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F35F-5129-3095-E6FF-93E853F1E2BC}"/>
              </a:ext>
            </a:extLst>
          </p:cNvPr>
          <p:cNvSpPr>
            <a:spLocks noGrp="1"/>
          </p:cNvSpPr>
          <p:nvPr>
            <p:ph type="title"/>
          </p:nvPr>
        </p:nvSpPr>
        <p:spPr/>
        <p:txBody>
          <a:bodyPr/>
          <a:lstStyle/>
          <a:p>
            <a:r>
              <a:rPr lang="en-CA" dirty="0"/>
              <a:t>Summary: </a:t>
            </a:r>
            <a:r>
              <a:rPr lang="en-CA" dirty="0" err="1"/>
              <a:t>cnwFix_complete.xsl</a:t>
            </a:r>
            <a:endParaRPr lang="en-CA" dirty="0"/>
          </a:p>
        </p:txBody>
      </p:sp>
      <p:sp>
        <p:nvSpPr>
          <p:cNvPr id="3" name="Content Placeholder 2">
            <a:extLst>
              <a:ext uri="{FF2B5EF4-FFF2-40B4-BE49-F238E27FC236}">
                <a16:creationId xmlns:a16="http://schemas.microsoft.com/office/drawing/2014/main" id="{4304DCA4-443F-F2BA-F087-CC6497D56D17}"/>
              </a:ext>
            </a:extLst>
          </p:cNvPr>
          <p:cNvSpPr>
            <a:spLocks noGrp="1"/>
          </p:cNvSpPr>
          <p:nvPr>
            <p:ph idx="1"/>
          </p:nvPr>
        </p:nvSpPr>
        <p:spPr/>
        <p:txBody>
          <a:bodyPr>
            <a:normAutofit lnSpcReduction="10000"/>
          </a:bodyPr>
          <a:lstStyle/>
          <a:p>
            <a:pPr marL="514350" indent="-514350">
              <a:buFont typeface="+mj-lt"/>
              <a:buAutoNum type="arabicPeriod"/>
            </a:pPr>
            <a:r>
              <a:rPr lang="en-CA" dirty="0"/>
              <a:t>Start template</a:t>
            </a:r>
          </a:p>
          <a:p>
            <a:pPr marL="514350" indent="-514350">
              <a:buFont typeface="+mj-lt"/>
              <a:buAutoNum type="arabicPeriod"/>
            </a:pPr>
            <a:r>
              <a:rPr lang="en-CA" dirty="0"/>
              <a:t>Copy template</a:t>
            </a:r>
          </a:p>
          <a:p>
            <a:pPr marL="514350" indent="-514350">
              <a:buFont typeface="+mj-lt"/>
              <a:buAutoNum type="arabicPeriod"/>
            </a:pPr>
            <a:r>
              <a:rPr lang="en-CA" dirty="0"/>
              <a:t>Change an attribute’s value</a:t>
            </a:r>
          </a:p>
          <a:p>
            <a:pPr marL="514350" indent="-514350">
              <a:buFont typeface="+mj-lt"/>
              <a:buAutoNum type="arabicPeriod"/>
            </a:pPr>
            <a:r>
              <a:rPr lang="en-CA" dirty="0"/>
              <a:t>Remove empty attributes</a:t>
            </a:r>
          </a:p>
          <a:p>
            <a:pPr marL="514350" indent="-514350">
              <a:buFont typeface="+mj-lt"/>
              <a:buAutoNum type="arabicPeriod"/>
            </a:pPr>
            <a:r>
              <a:rPr lang="en-CA" dirty="0"/>
              <a:t>Move an element (copy-paste + delete original)</a:t>
            </a:r>
          </a:p>
          <a:p>
            <a:pPr marL="514350" indent="-514350">
              <a:buFont typeface="+mj-lt"/>
              <a:buAutoNum type="arabicPeriod"/>
            </a:pPr>
            <a:r>
              <a:rPr lang="en-CA" dirty="0"/>
              <a:t>Rewrite the text of an element</a:t>
            </a:r>
          </a:p>
          <a:p>
            <a:pPr marL="514350" indent="-514350">
              <a:buFont typeface="+mj-lt"/>
              <a:buAutoNum type="arabicPeriod"/>
            </a:pPr>
            <a:r>
              <a:rPr lang="en-CA" dirty="0"/>
              <a:t>Unwrap content</a:t>
            </a:r>
          </a:p>
          <a:p>
            <a:pPr marL="514350" indent="-514350">
              <a:buFont typeface="+mj-lt"/>
              <a:buAutoNum type="arabicPeriod"/>
            </a:pPr>
            <a:r>
              <a:rPr lang="en-CA" dirty="0"/>
              <a:t>Add an attribute</a:t>
            </a:r>
          </a:p>
          <a:p>
            <a:pPr marL="514350" indent="-514350">
              <a:buFont typeface="+mj-lt"/>
              <a:buAutoNum type="arabicPeriod"/>
            </a:pPr>
            <a:r>
              <a:rPr lang="en-CA" dirty="0"/>
              <a:t>Add an element (as child)</a:t>
            </a:r>
          </a:p>
        </p:txBody>
      </p:sp>
      <p:sp>
        <p:nvSpPr>
          <p:cNvPr id="4" name="Slide Number Placeholder 3">
            <a:extLst>
              <a:ext uri="{FF2B5EF4-FFF2-40B4-BE49-F238E27FC236}">
                <a16:creationId xmlns:a16="http://schemas.microsoft.com/office/drawing/2014/main" id="{7FD8D6FC-F979-FD3A-5F6F-A2A388DA5FA1}"/>
              </a:ext>
            </a:extLst>
          </p:cNvPr>
          <p:cNvSpPr>
            <a:spLocks noGrp="1"/>
          </p:cNvSpPr>
          <p:nvPr>
            <p:ph type="sldNum" sz="quarter" idx="12"/>
          </p:nvPr>
        </p:nvSpPr>
        <p:spPr/>
        <p:txBody>
          <a:bodyPr/>
          <a:lstStyle/>
          <a:p>
            <a:fld id="{B9A6FB2C-6672-204D-B4C3-F63635C45829}" type="slidenum">
              <a:rPr lang="en-CA" smtClean="0"/>
              <a:t>17</a:t>
            </a:fld>
            <a:endParaRPr lang="en-CA"/>
          </a:p>
        </p:txBody>
      </p:sp>
    </p:spTree>
    <p:extLst>
      <p:ext uri="{BB962C8B-B14F-4D97-AF65-F5344CB8AC3E}">
        <p14:creationId xmlns:p14="http://schemas.microsoft.com/office/powerpoint/2010/main" val="3294698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AD305-4EA7-7E66-A79B-E3D89D7DB8E8}"/>
              </a:ext>
            </a:extLst>
          </p:cNvPr>
          <p:cNvSpPr>
            <a:spLocks noGrp="1"/>
          </p:cNvSpPr>
          <p:nvPr>
            <p:ph type="title"/>
          </p:nvPr>
        </p:nvSpPr>
        <p:spPr/>
        <p:txBody>
          <a:bodyPr/>
          <a:lstStyle/>
          <a:p>
            <a:r>
              <a:rPr lang="en-CA" dirty="0"/>
              <a:t>1. Starting Template</a:t>
            </a:r>
          </a:p>
        </p:txBody>
      </p:sp>
      <p:sp>
        <p:nvSpPr>
          <p:cNvPr id="3" name="Content Placeholder 2">
            <a:extLst>
              <a:ext uri="{FF2B5EF4-FFF2-40B4-BE49-F238E27FC236}">
                <a16:creationId xmlns:a16="http://schemas.microsoft.com/office/drawing/2014/main" id="{180C5FF6-8122-FDAE-F4C1-6DBEA3200DF5}"/>
              </a:ext>
            </a:extLst>
          </p:cNvPr>
          <p:cNvSpPr>
            <a:spLocks noGrp="1"/>
          </p:cNvSpPr>
          <p:nvPr>
            <p:ph idx="1"/>
          </p:nvPr>
        </p:nvSpPr>
        <p:spPr>
          <a:xfrm>
            <a:off x="838200" y="1690688"/>
            <a:ext cx="10515600" cy="663629"/>
          </a:xfrm>
        </p:spPr>
        <p:txBody>
          <a:bodyPr/>
          <a:lstStyle/>
          <a:p>
            <a:pPr marL="0" indent="0">
              <a:buNone/>
            </a:pPr>
            <a:r>
              <a:rPr lang="en-CA" dirty="0"/>
              <a:t>Default behaviour: returning all the text that is in the document</a:t>
            </a:r>
          </a:p>
          <a:p>
            <a:endParaRPr lang="en-CA" dirty="0"/>
          </a:p>
          <a:p>
            <a:endParaRPr lang="en-CA" dirty="0"/>
          </a:p>
        </p:txBody>
      </p:sp>
      <p:sp>
        <p:nvSpPr>
          <p:cNvPr id="4" name="TextBox 3">
            <a:extLst>
              <a:ext uri="{FF2B5EF4-FFF2-40B4-BE49-F238E27FC236}">
                <a16:creationId xmlns:a16="http://schemas.microsoft.com/office/drawing/2014/main" id="{1F2C71BC-659B-630E-44A9-BC940FCFB7CD}"/>
              </a:ext>
            </a:extLst>
          </p:cNvPr>
          <p:cNvSpPr txBox="1"/>
          <p:nvPr/>
        </p:nvSpPr>
        <p:spPr>
          <a:xfrm>
            <a:off x="911772" y="2354317"/>
            <a:ext cx="4792716" cy="1200329"/>
          </a:xfrm>
          <a:prstGeom prst="rect">
            <a:avLst/>
          </a:prstGeom>
          <a:solidFill>
            <a:schemeClr val="bg2"/>
          </a:solid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endParaRPr lang="en-CA" sz="2400" dirty="0"/>
          </a:p>
        </p:txBody>
      </p:sp>
      <p:sp>
        <p:nvSpPr>
          <p:cNvPr id="5" name="Slide Number Placeholder 4">
            <a:extLst>
              <a:ext uri="{FF2B5EF4-FFF2-40B4-BE49-F238E27FC236}">
                <a16:creationId xmlns:a16="http://schemas.microsoft.com/office/drawing/2014/main" id="{89C6F1FA-BD82-A481-E289-472F1C3EB67B}"/>
              </a:ext>
            </a:extLst>
          </p:cNvPr>
          <p:cNvSpPr>
            <a:spLocks noGrp="1"/>
          </p:cNvSpPr>
          <p:nvPr>
            <p:ph type="sldNum" sz="quarter" idx="12"/>
          </p:nvPr>
        </p:nvSpPr>
        <p:spPr/>
        <p:txBody>
          <a:bodyPr/>
          <a:lstStyle/>
          <a:p>
            <a:fld id="{B9A6FB2C-6672-204D-B4C3-F63635C45829}" type="slidenum">
              <a:rPr lang="en-CA" smtClean="0"/>
              <a:t>18</a:t>
            </a:fld>
            <a:endParaRPr lang="en-CA"/>
          </a:p>
        </p:txBody>
      </p:sp>
    </p:spTree>
    <p:extLst>
      <p:ext uri="{BB962C8B-B14F-4D97-AF65-F5344CB8AC3E}">
        <p14:creationId xmlns:p14="http://schemas.microsoft.com/office/powerpoint/2010/main" val="21939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D0179-8A6D-5BDD-B2F8-BD2E464C2A5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8145A2F-80EC-E4E1-7A99-ABF6D368EE9F}"/>
              </a:ext>
            </a:extLst>
          </p:cNvPr>
          <p:cNvSpPr txBox="1"/>
          <p:nvPr/>
        </p:nvSpPr>
        <p:spPr>
          <a:xfrm>
            <a:off x="838200" y="3831162"/>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2DCE7468-6899-8DE3-4614-62BF7DE19832}"/>
              </a:ext>
            </a:extLst>
          </p:cNvPr>
          <p:cNvSpPr>
            <a:spLocks noGrp="1"/>
          </p:cNvSpPr>
          <p:nvPr>
            <p:ph type="title"/>
          </p:nvPr>
        </p:nvSpPr>
        <p:spPr>
          <a:xfrm>
            <a:off x="838200" y="365125"/>
            <a:ext cx="10515600" cy="1325563"/>
          </a:xfrm>
        </p:spPr>
        <p:txBody>
          <a:bodyPr/>
          <a:lstStyle/>
          <a:p>
            <a:r>
              <a:rPr lang="en-CA" dirty="0"/>
              <a:t>2. Copy Template</a:t>
            </a:r>
          </a:p>
        </p:txBody>
      </p:sp>
      <p:sp>
        <p:nvSpPr>
          <p:cNvPr id="2" name="Slide Number Placeholder 1">
            <a:extLst>
              <a:ext uri="{FF2B5EF4-FFF2-40B4-BE49-F238E27FC236}">
                <a16:creationId xmlns:a16="http://schemas.microsoft.com/office/drawing/2014/main" id="{C88254C8-9D95-EAA2-B1B4-1C3E6A0E127D}"/>
              </a:ext>
            </a:extLst>
          </p:cNvPr>
          <p:cNvSpPr>
            <a:spLocks noGrp="1"/>
          </p:cNvSpPr>
          <p:nvPr>
            <p:ph type="sldNum" sz="quarter" idx="12"/>
          </p:nvPr>
        </p:nvSpPr>
        <p:spPr/>
        <p:txBody>
          <a:bodyPr/>
          <a:lstStyle/>
          <a:p>
            <a:fld id="{B9A6FB2C-6672-204D-B4C3-F63635C45829}" type="slidenum">
              <a:rPr lang="en-CA" smtClean="0"/>
              <a:t>19</a:t>
            </a:fld>
            <a:endParaRPr lang="en-CA"/>
          </a:p>
        </p:txBody>
      </p:sp>
    </p:spTree>
    <p:extLst>
      <p:ext uri="{BB962C8B-B14F-4D97-AF65-F5344CB8AC3E}">
        <p14:creationId xmlns:p14="http://schemas.microsoft.com/office/powerpoint/2010/main" val="1700743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3F69B-80E9-0F08-8544-F2C7EAC78C1E}"/>
              </a:ext>
            </a:extLst>
          </p:cNvPr>
          <p:cNvSpPr>
            <a:spLocks noGrp="1"/>
          </p:cNvSpPr>
          <p:nvPr>
            <p:ph type="title"/>
          </p:nvPr>
        </p:nvSpPr>
        <p:spPr/>
        <p:txBody>
          <a:bodyPr/>
          <a:lstStyle/>
          <a:p>
            <a:r>
              <a:rPr lang="en-ES" dirty="0"/>
              <a:t>Content</a:t>
            </a:r>
          </a:p>
        </p:txBody>
      </p:sp>
      <p:sp>
        <p:nvSpPr>
          <p:cNvPr id="3" name="Content Placeholder 2">
            <a:extLst>
              <a:ext uri="{FF2B5EF4-FFF2-40B4-BE49-F238E27FC236}">
                <a16:creationId xmlns:a16="http://schemas.microsoft.com/office/drawing/2014/main" id="{8673BB0A-578E-86BD-CCEB-D9C3C1355F37}"/>
              </a:ext>
            </a:extLst>
          </p:cNvPr>
          <p:cNvSpPr>
            <a:spLocks noGrp="1"/>
          </p:cNvSpPr>
          <p:nvPr>
            <p:ph idx="1"/>
          </p:nvPr>
        </p:nvSpPr>
        <p:spPr/>
        <p:txBody>
          <a:bodyPr/>
          <a:lstStyle/>
          <a:p>
            <a:r>
              <a:rPr lang="en-ES" dirty="0"/>
              <a:t>Introduction to X</a:t>
            </a:r>
            <a:r>
              <a:rPr lang="en-GB" dirty="0"/>
              <a:t>P</a:t>
            </a:r>
            <a:r>
              <a:rPr lang="en-ES" dirty="0"/>
              <a:t>ath</a:t>
            </a:r>
            <a:r>
              <a:rPr lang="en-CA" dirty="0"/>
              <a:t> (hands-on)</a:t>
            </a:r>
            <a:endParaRPr lang="en-ES" dirty="0"/>
          </a:p>
          <a:p>
            <a:r>
              <a:rPr lang="en-ES" dirty="0"/>
              <a:t>XSLT: Conversion from MEI to MEI, metadata example</a:t>
            </a:r>
            <a:endParaRPr lang="en-CA" dirty="0"/>
          </a:p>
          <a:p>
            <a:r>
              <a:rPr lang="en-ES" dirty="0"/>
              <a:t>XSLT: Conversion from MEI to HTML, metadata example</a:t>
            </a:r>
          </a:p>
          <a:p>
            <a:r>
              <a:rPr lang="en-ES" dirty="0"/>
              <a:t>XSLT: Extracting (pulling) information, music example</a:t>
            </a:r>
          </a:p>
          <a:p>
            <a:r>
              <a:rPr lang="en-ES" dirty="0"/>
              <a:t>XSLT: Putting this information into a TSV table (extra </a:t>
            </a:r>
            <a:r>
              <a:rPr lang="en-ES"/>
              <a:t>example)</a:t>
            </a:r>
            <a:endParaRPr lang="en-CA" dirty="0"/>
          </a:p>
          <a:p>
            <a:pPr marL="0" indent="0">
              <a:buNone/>
            </a:pPr>
            <a:endParaRPr lang="en-CA" dirty="0"/>
          </a:p>
          <a:p>
            <a:pPr marL="0" indent="0" algn="ctr">
              <a:buNone/>
            </a:pPr>
            <a:r>
              <a:rPr lang="en-CA" dirty="0">
                <a:sym typeface="Wingdings" pitchFamily="2" charset="2"/>
                <a:hlinkClick r:id="rId3"/>
              </a:rPr>
              <a:t>https://github.com/martha-thomae/XSLT-examples-for-MEI</a:t>
            </a:r>
            <a:endParaRPr lang="en-CA" dirty="0"/>
          </a:p>
        </p:txBody>
      </p:sp>
      <p:sp>
        <p:nvSpPr>
          <p:cNvPr id="4" name="Slide Number Placeholder 3">
            <a:extLst>
              <a:ext uri="{FF2B5EF4-FFF2-40B4-BE49-F238E27FC236}">
                <a16:creationId xmlns:a16="http://schemas.microsoft.com/office/drawing/2014/main" id="{92ABC583-9055-8FF3-49F6-EEBFB687AB67}"/>
              </a:ext>
            </a:extLst>
          </p:cNvPr>
          <p:cNvSpPr>
            <a:spLocks noGrp="1"/>
          </p:cNvSpPr>
          <p:nvPr>
            <p:ph type="sldNum" sz="quarter" idx="12"/>
          </p:nvPr>
        </p:nvSpPr>
        <p:spPr/>
        <p:txBody>
          <a:bodyPr/>
          <a:lstStyle/>
          <a:p>
            <a:fld id="{B9A6FB2C-6672-204D-B4C3-F63635C45829}" type="slidenum">
              <a:rPr lang="en-CA" smtClean="0"/>
              <a:t>2</a:t>
            </a:fld>
            <a:endParaRPr lang="en-CA"/>
          </a:p>
        </p:txBody>
      </p:sp>
    </p:spTree>
    <p:extLst>
      <p:ext uri="{BB962C8B-B14F-4D97-AF65-F5344CB8AC3E}">
        <p14:creationId xmlns:p14="http://schemas.microsoft.com/office/powerpoint/2010/main" val="3530359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E69F-1DBD-FC22-7736-5D7CB226CE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750A871-6987-FCED-4B72-06FD9698A763}"/>
              </a:ext>
            </a:extLst>
          </p:cNvPr>
          <p:cNvSpPr txBox="1"/>
          <p:nvPr/>
        </p:nvSpPr>
        <p:spPr>
          <a:xfrm>
            <a:off x="838200" y="3831162"/>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70BCE89-E4C5-22E4-1C2F-77DECC9EEE2B}"/>
              </a:ext>
            </a:extLst>
          </p:cNvPr>
          <p:cNvSpPr>
            <a:spLocks noGrp="1"/>
          </p:cNvSpPr>
          <p:nvPr>
            <p:ph type="title"/>
          </p:nvPr>
        </p:nvSpPr>
        <p:spPr>
          <a:xfrm>
            <a:off x="838200" y="365125"/>
            <a:ext cx="10515600" cy="1325563"/>
          </a:xfrm>
        </p:spPr>
        <p:txBody>
          <a:bodyPr/>
          <a:lstStyle/>
          <a:p>
            <a:r>
              <a:rPr lang="en-CA" dirty="0"/>
              <a:t>2. Copy Template</a:t>
            </a:r>
          </a:p>
        </p:txBody>
      </p:sp>
      <p:sp>
        <p:nvSpPr>
          <p:cNvPr id="2" name="TextBox 1">
            <a:extLst>
              <a:ext uri="{FF2B5EF4-FFF2-40B4-BE49-F238E27FC236}">
                <a16:creationId xmlns:a16="http://schemas.microsoft.com/office/drawing/2014/main" id="{B6590FD3-442A-2518-12C4-DCD9EA203E29}"/>
              </a:ext>
            </a:extLst>
          </p:cNvPr>
          <p:cNvSpPr txBox="1"/>
          <p:nvPr/>
        </p:nvSpPr>
        <p:spPr>
          <a:xfrm>
            <a:off x="838200" y="1582316"/>
            <a:ext cx="4792716" cy="1154162"/>
          </a:xfrm>
          <a:prstGeom prst="rect">
            <a:avLst/>
          </a:prstGeom>
          <a:solidFill>
            <a:schemeClr val="bg2"/>
          </a:solid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7878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6" name="Content Placeholder 2">
            <a:extLst>
              <a:ext uri="{FF2B5EF4-FFF2-40B4-BE49-F238E27FC236}">
                <a16:creationId xmlns:a16="http://schemas.microsoft.com/office/drawing/2014/main" id="{B295FF71-F624-2D5D-3202-2DCC0F2CE286}"/>
              </a:ext>
            </a:extLst>
          </p:cNvPr>
          <p:cNvSpPr>
            <a:spLocks noGrp="1"/>
          </p:cNvSpPr>
          <p:nvPr>
            <p:ph idx="1"/>
          </p:nvPr>
        </p:nvSpPr>
        <p:spPr>
          <a:xfrm>
            <a:off x="838200" y="2844851"/>
            <a:ext cx="10515600" cy="877938"/>
          </a:xfrm>
        </p:spPr>
        <p:txBody>
          <a:bodyPr anchor="ctr">
            <a:normAutofit fontScale="92500" lnSpcReduction="10000"/>
          </a:bodyPr>
          <a:lstStyle/>
          <a:p>
            <a:r>
              <a:rPr lang="en-CA" dirty="0"/>
              <a:t>The </a:t>
            </a:r>
            <a:r>
              <a:rPr lang="en-CA" b="1" dirty="0"/>
              <a:t>starting template </a:t>
            </a:r>
            <a:r>
              <a:rPr lang="en-CA" dirty="0"/>
              <a:t>says start applying templates, </a:t>
            </a:r>
          </a:p>
          <a:p>
            <a:r>
              <a:rPr lang="en-CA" dirty="0"/>
              <a:t>but the only template is the </a:t>
            </a:r>
            <a:r>
              <a:rPr lang="en-CA" b="1" dirty="0"/>
              <a:t>copy template </a:t>
            </a:r>
            <a:r>
              <a:rPr lang="en-CA" b="1" dirty="0">
                <a:sym typeface="Wingdings" pitchFamily="2" charset="2"/>
              </a:rPr>
              <a:t> copies everything!</a:t>
            </a:r>
            <a:endParaRPr lang="en-CA" b="1" dirty="0"/>
          </a:p>
        </p:txBody>
      </p:sp>
      <p:sp>
        <p:nvSpPr>
          <p:cNvPr id="3" name="Slide Number Placeholder 2">
            <a:extLst>
              <a:ext uri="{FF2B5EF4-FFF2-40B4-BE49-F238E27FC236}">
                <a16:creationId xmlns:a16="http://schemas.microsoft.com/office/drawing/2014/main" id="{49F8C64D-6683-4F71-80FC-0F967A427EF1}"/>
              </a:ext>
            </a:extLst>
          </p:cNvPr>
          <p:cNvSpPr>
            <a:spLocks noGrp="1"/>
          </p:cNvSpPr>
          <p:nvPr>
            <p:ph type="sldNum" sz="quarter" idx="12"/>
          </p:nvPr>
        </p:nvSpPr>
        <p:spPr/>
        <p:txBody>
          <a:bodyPr/>
          <a:lstStyle/>
          <a:p>
            <a:fld id="{B9A6FB2C-6672-204D-B4C3-F63635C45829}" type="slidenum">
              <a:rPr lang="en-CA" smtClean="0"/>
              <a:t>20</a:t>
            </a:fld>
            <a:endParaRPr lang="en-CA"/>
          </a:p>
        </p:txBody>
      </p:sp>
    </p:spTree>
    <p:extLst>
      <p:ext uri="{BB962C8B-B14F-4D97-AF65-F5344CB8AC3E}">
        <p14:creationId xmlns:p14="http://schemas.microsoft.com/office/powerpoint/2010/main" val="347711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2B233-F3B3-DB53-15F2-AC86A5A960C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6E2D15-EAC9-DBA4-EFDC-7FF992961922}"/>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xsl:copy</a:t>
            </a:r>
            <a:r>
              <a:rPr lang="en-CA" sz="2300" b="1" dirty="0">
                <a:solidFill>
                  <a:srgbClr val="005AB4"/>
                </a:solidFill>
                <a:effectLst/>
                <a:latin typeface="Helvetica" pitchFamily="2" charset="0"/>
              </a:rPr>
              <a:t>&gt;</a:t>
            </a:r>
            <a:br>
              <a:rPr lang="en-CA" sz="2300" b="1"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8736CC9B-ADC7-3B0A-ACB6-BB00D2CD01EC}"/>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40CA2A13-AD9C-C342-E44B-40699DFC7FC7}"/>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latin typeface="Helvetica" pitchFamily="2" charset="0"/>
              </a:rPr>
              <a:t>&lt;</a:t>
            </a:r>
            <a:r>
              <a:rPr lang="en-CA" sz="2600" dirty="0" err="1">
                <a:solidFill>
                  <a:srgbClr val="005AB4"/>
                </a:solidFill>
                <a:effectLst/>
                <a:latin typeface="Helvetica" pitchFamily="2" charset="0"/>
              </a:rPr>
              <a:t>xsl:copy</a:t>
            </a:r>
            <a:r>
              <a:rPr lang="en-CA" sz="2600" dirty="0">
                <a:solidFill>
                  <a:srgbClr val="005AB4"/>
                </a:solidFill>
                <a:effectLst/>
                <a:latin typeface="Helvetica" pitchFamily="2" charset="0"/>
              </a:rPr>
              <a:t>&gt;</a:t>
            </a:r>
            <a:r>
              <a:rPr lang="en-CA" sz="2600" dirty="0"/>
              <a:t> does a shallow copy of the matches</a:t>
            </a:r>
          </a:p>
          <a:p>
            <a:r>
              <a:rPr lang="en-CA" sz="2600" dirty="0"/>
              <a:t>But the matches are everything: elements, text, processing instructions, comments, and attributes</a:t>
            </a:r>
          </a:p>
          <a:p>
            <a:r>
              <a:rPr lang="en-CA" sz="2600" dirty="0"/>
              <a:t>And then it applies that template—that does the shallow copy— sequentially to (1) elements’ attributes and (2) their children</a:t>
            </a:r>
          </a:p>
        </p:txBody>
      </p:sp>
      <p:sp>
        <p:nvSpPr>
          <p:cNvPr id="2" name="Slide Number Placeholder 1">
            <a:extLst>
              <a:ext uri="{FF2B5EF4-FFF2-40B4-BE49-F238E27FC236}">
                <a16:creationId xmlns:a16="http://schemas.microsoft.com/office/drawing/2014/main" id="{26681BD8-038A-399E-8DE4-A955B98D40A7}"/>
              </a:ext>
            </a:extLst>
          </p:cNvPr>
          <p:cNvSpPr>
            <a:spLocks noGrp="1"/>
          </p:cNvSpPr>
          <p:nvPr>
            <p:ph type="sldNum" sz="quarter" idx="12"/>
          </p:nvPr>
        </p:nvSpPr>
        <p:spPr/>
        <p:txBody>
          <a:bodyPr/>
          <a:lstStyle/>
          <a:p>
            <a:fld id="{B9A6FB2C-6672-204D-B4C3-F63635C45829}" type="slidenum">
              <a:rPr lang="en-CA" smtClean="0"/>
              <a:t>21</a:t>
            </a:fld>
            <a:endParaRPr lang="en-CA"/>
          </a:p>
        </p:txBody>
      </p:sp>
    </p:spTree>
    <p:extLst>
      <p:ext uri="{BB962C8B-B14F-4D97-AF65-F5344CB8AC3E}">
        <p14:creationId xmlns:p14="http://schemas.microsoft.com/office/powerpoint/2010/main" val="218575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A4DC9-57EC-3730-6992-C7CAB988EEE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6F35CFA-862B-C0D9-D0E6-093DD6249E8B}"/>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b="1" dirty="0">
                <a:solidFill>
                  <a:srgbClr val="005AB4"/>
                </a:solidFill>
                <a:effectLst/>
                <a:highlight>
                  <a:srgbClr val="00FF00"/>
                </a:highlight>
                <a:latin typeface="Helvetica" pitchFamily="2" charset="0"/>
              </a:rPr>
              <a:t>&lt;</a:t>
            </a:r>
            <a:r>
              <a:rPr lang="en-CA" sz="2300" b="1" dirty="0" err="1">
                <a:solidFill>
                  <a:srgbClr val="005AB4"/>
                </a:solidFill>
                <a:effectLst/>
                <a:highlight>
                  <a:srgbClr val="00FF00"/>
                </a:highlight>
                <a:latin typeface="Helvetica" pitchFamily="2" charset="0"/>
              </a:rPr>
              <a:t>xsl:copy</a:t>
            </a:r>
            <a:r>
              <a:rPr lang="en-CA" sz="2300" b="1"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9B7D1C9-1529-CA99-8BFE-2B6D2A54E45B}"/>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07D23D25-0C5E-10F1-0561-CCB6A699DA8A}"/>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b="1" dirty="0">
                <a:solidFill>
                  <a:srgbClr val="005AB4"/>
                </a:solidFill>
                <a:effectLst/>
                <a:highlight>
                  <a:srgbClr val="00FF00"/>
                </a:highlight>
                <a:latin typeface="Helvetica" pitchFamily="2" charset="0"/>
              </a:rPr>
              <a:t>&lt;</a:t>
            </a:r>
            <a:r>
              <a:rPr lang="en-CA" sz="2600" b="1" dirty="0" err="1">
                <a:solidFill>
                  <a:srgbClr val="005AB4"/>
                </a:solidFill>
                <a:effectLst/>
                <a:highlight>
                  <a:srgbClr val="00FF00"/>
                </a:highlight>
                <a:latin typeface="Helvetica" pitchFamily="2" charset="0"/>
              </a:rPr>
              <a:t>xsl:copy</a:t>
            </a:r>
            <a:r>
              <a:rPr lang="en-CA" sz="2600" b="1" dirty="0">
                <a:solidFill>
                  <a:srgbClr val="005AB4"/>
                </a:solidFill>
                <a:effectLst/>
                <a:highlight>
                  <a:srgbClr val="00FF00"/>
                </a:highlight>
                <a:latin typeface="Helvetica" pitchFamily="2" charset="0"/>
              </a:rPr>
              <a:t>&gt;</a:t>
            </a:r>
            <a:r>
              <a:rPr lang="en-CA" sz="2600" b="1" dirty="0"/>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matches are everything: elements, text, processing instructions, comments, and attributes</a:t>
            </a:r>
          </a:p>
          <a:p>
            <a:r>
              <a:rPr lang="en-CA" sz="2600" dirty="0"/>
              <a:t>And then it applies that template—that does the shallow copy—sequentially to (1) elements’ attributes and (2) their children</a:t>
            </a:r>
          </a:p>
        </p:txBody>
      </p:sp>
      <p:sp>
        <p:nvSpPr>
          <p:cNvPr id="2" name="Slide Number Placeholder 1">
            <a:extLst>
              <a:ext uri="{FF2B5EF4-FFF2-40B4-BE49-F238E27FC236}">
                <a16:creationId xmlns:a16="http://schemas.microsoft.com/office/drawing/2014/main" id="{F25EC0DD-F046-690B-5955-557014D00C88}"/>
              </a:ext>
            </a:extLst>
          </p:cNvPr>
          <p:cNvSpPr>
            <a:spLocks noGrp="1"/>
          </p:cNvSpPr>
          <p:nvPr>
            <p:ph type="sldNum" sz="quarter" idx="12"/>
          </p:nvPr>
        </p:nvSpPr>
        <p:spPr/>
        <p:txBody>
          <a:bodyPr/>
          <a:lstStyle/>
          <a:p>
            <a:fld id="{B9A6FB2C-6672-204D-B4C3-F63635C45829}" type="slidenum">
              <a:rPr lang="en-CA" smtClean="0"/>
              <a:t>22</a:t>
            </a:fld>
            <a:endParaRPr lang="en-CA"/>
          </a:p>
        </p:txBody>
      </p:sp>
    </p:spTree>
    <p:extLst>
      <p:ext uri="{BB962C8B-B14F-4D97-AF65-F5344CB8AC3E}">
        <p14:creationId xmlns:p14="http://schemas.microsoft.com/office/powerpoint/2010/main" val="20834397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212D5-9EE0-6D40-6895-FB73B84468A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19581E0-6CC0-CFE7-E65B-EB11C461FE06}"/>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DA0C9250-FBF2-4B6F-F06A-F00758DB81D1}"/>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23AABC77-4BFA-2346-60C5-4940956891C7}"/>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applies that template—that does the shallow copy—sequentially to (1) elements’ attributes and (2) their children</a:t>
            </a:r>
          </a:p>
        </p:txBody>
      </p:sp>
      <p:sp>
        <p:nvSpPr>
          <p:cNvPr id="2" name="Slide Number Placeholder 1">
            <a:extLst>
              <a:ext uri="{FF2B5EF4-FFF2-40B4-BE49-F238E27FC236}">
                <a16:creationId xmlns:a16="http://schemas.microsoft.com/office/drawing/2014/main" id="{0B2E6450-25EA-14FE-CEE3-BC4BA1BFA881}"/>
              </a:ext>
            </a:extLst>
          </p:cNvPr>
          <p:cNvSpPr>
            <a:spLocks noGrp="1"/>
          </p:cNvSpPr>
          <p:nvPr>
            <p:ph type="sldNum" sz="quarter" idx="12"/>
          </p:nvPr>
        </p:nvSpPr>
        <p:spPr/>
        <p:txBody>
          <a:bodyPr/>
          <a:lstStyle/>
          <a:p>
            <a:fld id="{B9A6FB2C-6672-204D-B4C3-F63635C45829}" type="slidenum">
              <a:rPr lang="en-CA" smtClean="0"/>
              <a:t>23</a:t>
            </a:fld>
            <a:endParaRPr lang="en-CA"/>
          </a:p>
        </p:txBody>
      </p:sp>
    </p:spTree>
    <p:extLst>
      <p:ext uri="{BB962C8B-B14F-4D97-AF65-F5344CB8AC3E}">
        <p14:creationId xmlns:p14="http://schemas.microsoft.com/office/powerpoint/2010/main" val="1653403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40CAE-9B11-DC8B-0C9B-13CEDB4DB47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5F9DF4-4232-BED2-6C7B-9091B78E4677}"/>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b="1"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xsl:apply-templates</a:t>
            </a:r>
            <a:r>
              <a:rPr lang="en-CA" sz="2300" b="1" dirty="0">
                <a:solidFill>
                  <a:srgbClr val="F5844C"/>
                </a:solidFill>
                <a:effectLst/>
                <a:latin typeface="Helvetica" pitchFamily="2" charset="0"/>
              </a:rPr>
              <a:t> select</a:t>
            </a:r>
            <a:r>
              <a:rPr lang="en-CA" sz="2300" b="1" dirty="0">
                <a:solidFill>
                  <a:srgbClr val="FF8040"/>
                </a:solidFill>
                <a:effectLst/>
                <a:latin typeface="Helvetica" pitchFamily="2" charset="0"/>
              </a:rPr>
              <a:t>=</a:t>
            </a:r>
            <a:r>
              <a:rPr lang="en-CA" sz="2300" b="1"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b="1" dirty="0">
                <a:solidFill>
                  <a:srgbClr val="993300"/>
                </a:solidFill>
                <a:effectLst/>
                <a:latin typeface="Helvetica" pitchFamily="2" charset="0"/>
              </a:rPr>
              <a:t>"</a:t>
            </a:r>
            <a:r>
              <a:rPr lang="en-CA" sz="2300" b="1"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C2D0159F-0E5D-CE16-589C-800BB294A7A6}"/>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7E2078DA-6AA6-4FF2-3990-59AC1BCFCDD1}"/>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t>
            </a:r>
            <a:r>
              <a:rPr lang="en-CA" sz="2600" b="1" dirty="0"/>
              <a:t>applies that template—that does the shallow copy—sequentially</a:t>
            </a:r>
            <a:r>
              <a:rPr lang="en-CA" sz="2600" dirty="0"/>
              <a:t> to </a:t>
            </a:r>
            <a:r>
              <a:rPr lang="en-CA" sz="2600" b="1" dirty="0"/>
              <a:t>(1) elements’ attributes </a:t>
            </a:r>
            <a:r>
              <a:rPr lang="en-CA" sz="2600" dirty="0"/>
              <a:t>and (2) their children</a:t>
            </a:r>
          </a:p>
        </p:txBody>
      </p:sp>
      <p:sp>
        <p:nvSpPr>
          <p:cNvPr id="2" name="Slide Number Placeholder 1">
            <a:extLst>
              <a:ext uri="{FF2B5EF4-FFF2-40B4-BE49-F238E27FC236}">
                <a16:creationId xmlns:a16="http://schemas.microsoft.com/office/drawing/2014/main" id="{D2D6277D-FBE5-DDAA-F593-DADBEC532206}"/>
              </a:ext>
            </a:extLst>
          </p:cNvPr>
          <p:cNvSpPr>
            <a:spLocks noGrp="1"/>
          </p:cNvSpPr>
          <p:nvPr>
            <p:ph type="sldNum" sz="quarter" idx="12"/>
          </p:nvPr>
        </p:nvSpPr>
        <p:spPr/>
        <p:txBody>
          <a:bodyPr/>
          <a:lstStyle/>
          <a:p>
            <a:fld id="{B9A6FB2C-6672-204D-B4C3-F63635C45829}" type="slidenum">
              <a:rPr lang="en-CA" smtClean="0"/>
              <a:t>24</a:t>
            </a:fld>
            <a:endParaRPr lang="en-CA"/>
          </a:p>
        </p:txBody>
      </p:sp>
    </p:spTree>
    <p:extLst>
      <p:ext uri="{BB962C8B-B14F-4D97-AF65-F5344CB8AC3E}">
        <p14:creationId xmlns:p14="http://schemas.microsoft.com/office/powerpoint/2010/main" val="2567011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DD091-79E8-5397-0EA5-C26A446A32E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476153E-302A-68AD-F48F-8308A85EEB89}"/>
              </a:ext>
            </a:extLst>
          </p:cNvPr>
          <p:cNvSpPr txBox="1"/>
          <p:nvPr/>
        </p:nvSpPr>
        <p:spPr>
          <a:xfrm>
            <a:off x="838200" y="3917661"/>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highlight>
                  <a:srgbClr val="FFFF00"/>
                </a:highlight>
                <a:latin typeface="Helvetica" pitchFamily="2" charset="0"/>
              </a:rPr>
              <a:t>match</a:t>
            </a:r>
            <a:r>
              <a:rPr lang="en-CA" sz="2300" dirty="0">
                <a:solidFill>
                  <a:srgbClr val="FF8040"/>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i="1" dirty="0">
                <a:solidFill>
                  <a:srgbClr val="004000"/>
                </a:solidFill>
                <a:effectLst/>
                <a:highlight>
                  <a:srgbClr val="FFFF00"/>
                </a:highlight>
                <a:latin typeface="Helvetica" pitchFamily="2" charset="0"/>
              </a:rPr>
              <a:t>element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text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processing-instruction</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i="1" dirty="0">
                <a:solidFill>
                  <a:srgbClr val="004000"/>
                </a:solidFill>
                <a:effectLst/>
                <a:highlight>
                  <a:srgbClr val="FFFF00"/>
                </a:highlight>
                <a:latin typeface="Helvetica" pitchFamily="2" charset="0"/>
              </a:rPr>
              <a:t>comment</a:t>
            </a:r>
            <a:r>
              <a:rPr lang="en-CA" sz="2300" dirty="0">
                <a:solidFill>
                  <a:srgbClr val="000000"/>
                </a:solidFill>
                <a:effectLst/>
                <a:highlight>
                  <a:srgbClr val="FFFF00"/>
                </a:highlight>
                <a:latin typeface="Helvetica" pitchFamily="2" charset="0"/>
              </a:rPr>
              <a:t>() </a:t>
            </a:r>
            <a:r>
              <a:rPr lang="en-CA" sz="2300" dirty="0">
                <a:solidFill>
                  <a:srgbClr val="787800"/>
                </a:solidFill>
                <a:effectLst/>
                <a:highlight>
                  <a:srgbClr val="FFFF00"/>
                </a:highlight>
                <a:latin typeface="Helvetica" pitchFamily="2" charset="0"/>
              </a:rPr>
              <a:t>|</a:t>
            </a:r>
            <a:r>
              <a:rPr lang="en-CA" sz="2300" dirty="0">
                <a:solidFill>
                  <a:srgbClr val="000000"/>
                </a:solidFill>
                <a:effectLst/>
                <a:highlight>
                  <a:srgbClr val="FFFF00"/>
                </a:highlight>
                <a:latin typeface="Helvetica" pitchFamily="2" charset="0"/>
              </a:rPr>
              <a:t> </a:t>
            </a:r>
            <a:r>
              <a:rPr lang="en-CA" sz="2300" b="1" i="1" dirty="0">
                <a:solidFill>
                  <a:srgbClr val="F08246"/>
                </a:solidFill>
                <a:effectLst/>
                <a:highlight>
                  <a:srgbClr val="FFFF00"/>
                </a:highlight>
                <a:latin typeface="Helvetica" pitchFamily="2" charset="0"/>
              </a:rPr>
              <a:t>@*</a:t>
            </a:r>
            <a:r>
              <a:rPr lang="en-CA" sz="2300" dirty="0">
                <a:solidFill>
                  <a:srgbClr val="993300"/>
                </a:solidFill>
                <a:effectLst/>
                <a:highlight>
                  <a:srgbClr val="FFFF00"/>
                </a:highligh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b="1" dirty="0">
                <a:solidFill>
                  <a:srgbClr val="000000"/>
                </a:solidFill>
                <a:effectLst/>
                <a:highlight>
                  <a:srgbClr val="00FF00"/>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xsl:apply-templates</a:t>
            </a:r>
            <a:r>
              <a:rPr lang="en-CA" sz="2300" b="1"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11" name="Title 1">
            <a:extLst>
              <a:ext uri="{FF2B5EF4-FFF2-40B4-BE49-F238E27FC236}">
                <a16:creationId xmlns:a16="http://schemas.microsoft.com/office/drawing/2014/main" id="{149A3789-C64B-5768-5134-A3D191D73A79}"/>
              </a:ext>
            </a:extLst>
          </p:cNvPr>
          <p:cNvSpPr>
            <a:spLocks noGrp="1"/>
          </p:cNvSpPr>
          <p:nvPr>
            <p:ph type="title"/>
          </p:nvPr>
        </p:nvSpPr>
        <p:spPr>
          <a:xfrm>
            <a:off x="838200" y="365125"/>
            <a:ext cx="10515600" cy="1325563"/>
          </a:xfrm>
        </p:spPr>
        <p:txBody>
          <a:bodyPr/>
          <a:lstStyle/>
          <a:p>
            <a:r>
              <a:rPr lang="en-CA" dirty="0"/>
              <a:t>2. Copy Template</a:t>
            </a:r>
          </a:p>
        </p:txBody>
      </p:sp>
      <p:sp>
        <p:nvSpPr>
          <p:cNvPr id="6" name="Content Placeholder 2">
            <a:extLst>
              <a:ext uri="{FF2B5EF4-FFF2-40B4-BE49-F238E27FC236}">
                <a16:creationId xmlns:a16="http://schemas.microsoft.com/office/drawing/2014/main" id="{CC94A166-A8A4-C8B2-777A-2FAE8927E302}"/>
              </a:ext>
            </a:extLst>
          </p:cNvPr>
          <p:cNvSpPr>
            <a:spLocks noGrp="1"/>
          </p:cNvSpPr>
          <p:nvPr>
            <p:ph idx="1"/>
          </p:nvPr>
        </p:nvSpPr>
        <p:spPr>
          <a:xfrm>
            <a:off x="838200" y="1690688"/>
            <a:ext cx="10515600" cy="2032101"/>
          </a:xfrm>
        </p:spPr>
        <p:txBody>
          <a:bodyPr anchor="ctr">
            <a:noAutofit/>
          </a:bodyPr>
          <a:lstStyle/>
          <a:p>
            <a:r>
              <a:rPr lang="en-CA" sz="2600" dirty="0">
                <a:effectLst/>
                <a:latin typeface="Helvetica" pitchFamily="2" charset="0"/>
              </a:rPr>
              <a:t>The </a:t>
            </a:r>
            <a:r>
              <a:rPr lang="en-CA" sz="2600" dirty="0">
                <a:solidFill>
                  <a:srgbClr val="005AB4"/>
                </a:solidFill>
                <a:effectLst/>
                <a:highlight>
                  <a:srgbClr val="00FF00"/>
                </a:highlight>
                <a:latin typeface="Helvetica" pitchFamily="2" charset="0"/>
              </a:rPr>
              <a:t>&lt;</a:t>
            </a:r>
            <a:r>
              <a:rPr lang="en-CA" sz="2600" dirty="0" err="1">
                <a:solidFill>
                  <a:srgbClr val="005AB4"/>
                </a:solidFill>
                <a:effectLst/>
                <a:highlight>
                  <a:srgbClr val="00FF00"/>
                </a:highlight>
                <a:latin typeface="Helvetica" pitchFamily="2" charset="0"/>
              </a:rPr>
              <a:t>xsl:copy</a:t>
            </a:r>
            <a:r>
              <a:rPr lang="en-CA" sz="2600" dirty="0">
                <a:solidFill>
                  <a:srgbClr val="005AB4"/>
                </a:solidFill>
                <a:effectLst/>
                <a:highlight>
                  <a:srgbClr val="00FF00"/>
                </a:highlight>
                <a:latin typeface="Helvetica" pitchFamily="2" charset="0"/>
              </a:rPr>
              <a:t>&gt;</a:t>
            </a:r>
            <a:r>
              <a:rPr lang="en-CA" sz="2600" dirty="0">
                <a:highlight>
                  <a:srgbClr val="00FF00"/>
                </a:highlight>
              </a:rPr>
              <a:t> </a:t>
            </a:r>
            <a:r>
              <a:rPr lang="en-CA" sz="2600" dirty="0"/>
              <a:t>does a </a:t>
            </a:r>
            <a:r>
              <a:rPr lang="en-CA" sz="2600" b="1" dirty="0">
                <a:highlight>
                  <a:srgbClr val="00FF00"/>
                </a:highlight>
              </a:rPr>
              <a:t>shallow copy </a:t>
            </a:r>
            <a:r>
              <a:rPr lang="en-CA" sz="2600" dirty="0">
                <a:highlight>
                  <a:srgbClr val="00FF00"/>
                </a:highlight>
              </a:rPr>
              <a:t>of the matches</a:t>
            </a:r>
          </a:p>
          <a:p>
            <a:r>
              <a:rPr lang="en-CA" sz="2600" dirty="0"/>
              <a:t>But the </a:t>
            </a:r>
            <a:r>
              <a:rPr lang="en-CA" sz="2600" dirty="0">
                <a:highlight>
                  <a:srgbClr val="FFFF00"/>
                </a:highlight>
              </a:rPr>
              <a:t>matches are everything</a:t>
            </a:r>
            <a:r>
              <a:rPr lang="en-CA" sz="2600" dirty="0"/>
              <a:t>: elements, text, processing instructions, comments, and attributes</a:t>
            </a:r>
          </a:p>
          <a:p>
            <a:r>
              <a:rPr lang="en-CA" sz="2600" dirty="0"/>
              <a:t>And then it </a:t>
            </a:r>
            <a:r>
              <a:rPr lang="en-CA" sz="2600" b="1" dirty="0"/>
              <a:t>applies that template—that does the shallow copy—sequentially </a:t>
            </a:r>
            <a:r>
              <a:rPr lang="en-CA" sz="2600" dirty="0"/>
              <a:t>to (1) elements’ attributes and </a:t>
            </a:r>
            <a:r>
              <a:rPr lang="en-CA" sz="2600" b="1" dirty="0"/>
              <a:t>(2) their children</a:t>
            </a:r>
          </a:p>
        </p:txBody>
      </p:sp>
      <p:sp>
        <p:nvSpPr>
          <p:cNvPr id="2" name="Slide Number Placeholder 1">
            <a:extLst>
              <a:ext uri="{FF2B5EF4-FFF2-40B4-BE49-F238E27FC236}">
                <a16:creationId xmlns:a16="http://schemas.microsoft.com/office/drawing/2014/main" id="{85071E47-7706-D3CB-0AC7-530A08CDC602}"/>
              </a:ext>
            </a:extLst>
          </p:cNvPr>
          <p:cNvSpPr>
            <a:spLocks noGrp="1"/>
          </p:cNvSpPr>
          <p:nvPr>
            <p:ph type="sldNum" sz="quarter" idx="12"/>
          </p:nvPr>
        </p:nvSpPr>
        <p:spPr/>
        <p:txBody>
          <a:bodyPr/>
          <a:lstStyle/>
          <a:p>
            <a:fld id="{B9A6FB2C-6672-204D-B4C3-F63635C45829}" type="slidenum">
              <a:rPr lang="en-CA" smtClean="0"/>
              <a:t>25</a:t>
            </a:fld>
            <a:endParaRPr lang="en-CA"/>
          </a:p>
        </p:txBody>
      </p:sp>
    </p:spTree>
    <p:extLst>
      <p:ext uri="{BB962C8B-B14F-4D97-AF65-F5344CB8AC3E}">
        <p14:creationId xmlns:p14="http://schemas.microsoft.com/office/powerpoint/2010/main" val="1725544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F8ABD-9C75-9660-A367-F78656B83C5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DF1C5E16-5840-0A84-885C-61F565B66F82}"/>
              </a:ext>
            </a:extLst>
          </p:cNvPr>
          <p:cNvSpPr>
            <a:spLocks noGrp="1"/>
          </p:cNvSpPr>
          <p:nvPr>
            <p:ph type="title"/>
          </p:nvPr>
        </p:nvSpPr>
        <p:spPr>
          <a:xfrm>
            <a:off x="838199" y="365125"/>
            <a:ext cx="10778067" cy="1325563"/>
          </a:xfrm>
        </p:spPr>
        <p:txBody>
          <a:bodyPr/>
          <a:lstStyle/>
          <a:p>
            <a:r>
              <a:rPr lang="en-CA" b="1" dirty="0"/>
              <a:t>Identity Transform</a:t>
            </a:r>
            <a:r>
              <a:rPr lang="en-CA" dirty="0"/>
              <a:t> </a:t>
            </a:r>
            <a:br>
              <a:rPr lang="en-CA" dirty="0"/>
            </a:br>
            <a:r>
              <a:rPr lang="en-CA" dirty="0"/>
              <a:t>= Starting + Copy Templates</a:t>
            </a:r>
          </a:p>
        </p:txBody>
      </p:sp>
      <p:sp>
        <p:nvSpPr>
          <p:cNvPr id="6" name="Content Placeholder 2">
            <a:extLst>
              <a:ext uri="{FF2B5EF4-FFF2-40B4-BE49-F238E27FC236}">
                <a16:creationId xmlns:a16="http://schemas.microsoft.com/office/drawing/2014/main" id="{18CE91E1-CCE8-071E-1B7E-4FC2277494EE}"/>
              </a:ext>
            </a:extLst>
          </p:cNvPr>
          <p:cNvSpPr>
            <a:spLocks noGrp="1"/>
          </p:cNvSpPr>
          <p:nvPr>
            <p:ph idx="1"/>
          </p:nvPr>
        </p:nvSpPr>
        <p:spPr>
          <a:xfrm>
            <a:off x="838199" y="5279231"/>
            <a:ext cx="11035863" cy="1154161"/>
          </a:xfrm>
        </p:spPr>
        <p:txBody>
          <a:bodyPr anchor="ctr">
            <a:noAutofit/>
          </a:bodyPr>
          <a:lstStyle/>
          <a:p>
            <a:pPr marL="0" indent="0" algn="ctr">
              <a:buNone/>
            </a:pPr>
            <a:r>
              <a:rPr lang="en-CA" sz="3200" b="1" dirty="0">
                <a:effectLst/>
                <a:latin typeface="Helvetica" pitchFamily="2" charset="0"/>
              </a:rPr>
              <a:t>Finish with an exact copy of the </a:t>
            </a:r>
            <a:br>
              <a:rPr lang="en-CA" sz="3200" b="1" dirty="0">
                <a:effectLst/>
                <a:latin typeface="Helvetica" pitchFamily="2" charset="0"/>
              </a:rPr>
            </a:br>
            <a:r>
              <a:rPr lang="en-CA" sz="3200" b="1" dirty="0">
                <a:effectLst/>
                <a:latin typeface="Helvetica" pitchFamily="2" charset="0"/>
              </a:rPr>
              <a:t>document we started with</a:t>
            </a:r>
            <a:endParaRPr lang="en-CA" sz="3200" b="1" dirty="0"/>
          </a:p>
        </p:txBody>
      </p:sp>
      <p:sp>
        <p:nvSpPr>
          <p:cNvPr id="2" name="TextBox 1">
            <a:extLst>
              <a:ext uri="{FF2B5EF4-FFF2-40B4-BE49-F238E27FC236}">
                <a16:creationId xmlns:a16="http://schemas.microsoft.com/office/drawing/2014/main" id="{A5EF07B8-FB7B-A432-682A-DCCDFFD7A8C6}"/>
              </a:ext>
            </a:extLst>
          </p:cNvPr>
          <p:cNvSpPr txBox="1"/>
          <p:nvPr/>
        </p:nvSpPr>
        <p:spPr>
          <a:xfrm>
            <a:off x="838200" y="2954045"/>
            <a:ext cx="11035863" cy="2215991"/>
          </a:xfrm>
          <a:prstGeom prst="rect">
            <a:avLst/>
          </a:prstGeom>
          <a:no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0000"/>
                </a:solidFill>
                <a:latin typeface="Helvetica" pitchFamily="2" charset="0"/>
              </a:rPr>
              <a:t> </a:t>
            </a:r>
            <a:r>
              <a:rPr lang="en-CA" sz="2300" dirty="0">
                <a:solidFill>
                  <a:srgbClr val="F5844C"/>
                </a:solidFill>
                <a:effectLst/>
                <a:latin typeface="Helvetica" pitchFamily="2" charset="0"/>
              </a:rPr>
              <a:t>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i="1" dirty="0">
                <a:solidFill>
                  <a:srgbClr val="004000"/>
                </a:solidFill>
                <a:effectLst/>
                <a:latin typeface="Helvetica" pitchFamily="2" charset="0"/>
              </a:rPr>
              <a:t>element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text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processing-instruction</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i="1" dirty="0">
                <a:solidFill>
                  <a:srgbClr val="004000"/>
                </a:solidFill>
                <a:effectLst/>
                <a:latin typeface="Helvetica" pitchFamily="2" charset="0"/>
              </a:rPr>
              <a:t>comment</a:t>
            </a:r>
            <a:r>
              <a:rPr lang="en-CA" sz="2300" dirty="0">
                <a:solidFill>
                  <a:srgbClr val="000000"/>
                </a:solidFill>
                <a:effectLst/>
                <a:latin typeface="Helvetica" pitchFamily="2" charset="0"/>
              </a:rPr>
              <a:t>() </a:t>
            </a:r>
            <a:r>
              <a:rPr lang="en-CA" sz="2300" dirty="0">
                <a:solidFill>
                  <a:srgbClr val="787800"/>
                </a:solidFill>
                <a:effectLst/>
                <a:latin typeface="Helvetica" pitchFamily="2" charset="0"/>
              </a:rPr>
              <a:t>|</a:t>
            </a:r>
            <a:r>
              <a:rPr lang="en-CA" sz="2300" dirty="0">
                <a:solidFill>
                  <a:srgbClr val="000000"/>
                </a:solidFill>
                <a:effectLst/>
                <a:latin typeface="Helvetica" pitchFamily="2" charset="0"/>
              </a:rPr>
              <a:t> </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i="1" dirty="0">
                <a:solidFill>
                  <a:srgbClr val="F08246"/>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3" name="TextBox 2">
            <a:extLst>
              <a:ext uri="{FF2B5EF4-FFF2-40B4-BE49-F238E27FC236}">
                <a16:creationId xmlns:a16="http://schemas.microsoft.com/office/drawing/2014/main" id="{17243A67-6460-9A71-8FDB-3A77F11AD98A}"/>
              </a:ext>
            </a:extLst>
          </p:cNvPr>
          <p:cNvSpPr txBox="1"/>
          <p:nvPr/>
        </p:nvSpPr>
        <p:spPr>
          <a:xfrm>
            <a:off x="838200" y="1690688"/>
            <a:ext cx="4792716" cy="1154162"/>
          </a:xfrm>
          <a:prstGeom prst="rect">
            <a:avLst/>
          </a:prstGeom>
          <a:solidFill>
            <a:schemeClr val="bg2"/>
          </a:solidFill>
          <a:ln>
            <a:solidFill>
              <a:schemeClr val="bg1">
                <a:lumMod val="50000"/>
              </a:schemeClr>
            </a:solidFill>
          </a:ln>
        </p:spPr>
        <p:txBody>
          <a:bodyPr wrap="square" rtlCol="0">
            <a:spAutoFit/>
          </a:bodyPr>
          <a:lstStyle/>
          <a:p>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7878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p>
        </p:txBody>
      </p:sp>
      <p:sp>
        <p:nvSpPr>
          <p:cNvPr id="4" name="Slide Number Placeholder 3">
            <a:extLst>
              <a:ext uri="{FF2B5EF4-FFF2-40B4-BE49-F238E27FC236}">
                <a16:creationId xmlns:a16="http://schemas.microsoft.com/office/drawing/2014/main" id="{05341FAE-F8EA-9AFA-6E17-92E54E6434F4}"/>
              </a:ext>
            </a:extLst>
          </p:cNvPr>
          <p:cNvSpPr>
            <a:spLocks noGrp="1"/>
          </p:cNvSpPr>
          <p:nvPr>
            <p:ph type="sldNum" sz="quarter" idx="12"/>
          </p:nvPr>
        </p:nvSpPr>
        <p:spPr/>
        <p:txBody>
          <a:bodyPr/>
          <a:lstStyle/>
          <a:p>
            <a:fld id="{B9A6FB2C-6672-204D-B4C3-F63635C45829}" type="slidenum">
              <a:rPr lang="en-CA" smtClean="0"/>
              <a:t>26</a:t>
            </a:fld>
            <a:endParaRPr lang="en-CA"/>
          </a:p>
        </p:txBody>
      </p:sp>
    </p:spTree>
    <p:extLst>
      <p:ext uri="{BB962C8B-B14F-4D97-AF65-F5344CB8AC3E}">
        <p14:creationId xmlns:p14="http://schemas.microsoft.com/office/powerpoint/2010/main" val="194488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E4B6B-5C5D-1F3E-D975-1A0B1055A374}"/>
              </a:ext>
            </a:extLst>
          </p:cNvPr>
          <p:cNvSpPr>
            <a:spLocks noGrp="1"/>
          </p:cNvSpPr>
          <p:nvPr>
            <p:ph type="title"/>
          </p:nvPr>
        </p:nvSpPr>
        <p:spPr/>
        <p:txBody>
          <a:bodyPr/>
          <a:lstStyle/>
          <a:p>
            <a:r>
              <a:rPr lang="en-CA" dirty="0"/>
              <a:t>IMPORTANT NOTE</a:t>
            </a:r>
          </a:p>
        </p:txBody>
      </p:sp>
      <p:sp>
        <p:nvSpPr>
          <p:cNvPr id="3" name="Content Placeholder 2">
            <a:extLst>
              <a:ext uri="{FF2B5EF4-FFF2-40B4-BE49-F238E27FC236}">
                <a16:creationId xmlns:a16="http://schemas.microsoft.com/office/drawing/2014/main" id="{1B8ADA68-863E-3F6D-4817-5B41DD55BA24}"/>
              </a:ext>
            </a:extLst>
          </p:cNvPr>
          <p:cNvSpPr>
            <a:spLocks noGrp="1"/>
          </p:cNvSpPr>
          <p:nvPr>
            <p:ph idx="1"/>
          </p:nvPr>
        </p:nvSpPr>
        <p:spPr/>
        <p:txBody>
          <a:bodyPr>
            <a:normAutofit/>
          </a:bodyPr>
          <a:lstStyle/>
          <a:p>
            <a:r>
              <a:rPr lang="en-CA" sz="3200" dirty="0"/>
              <a:t>Default behaviour:</a:t>
            </a:r>
          </a:p>
          <a:p>
            <a:pPr lvl="1"/>
            <a:r>
              <a:rPr lang="en-CA" sz="2800" dirty="0"/>
              <a:t>Walk through the tree</a:t>
            </a:r>
          </a:p>
          <a:p>
            <a:pPr lvl="1"/>
            <a:r>
              <a:rPr lang="en-CA" sz="2800" dirty="0"/>
              <a:t>And (with the copy template) copy everything</a:t>
            </a:r>
          </a:p>
          <a:p>
            <a:endParaRPr lang="en-CA" sz="3200" dirty="0"/>
          </a:p>
          <a:p>
            <a:r>
              <a:rPr lang="en-CA" sz="3200" dirty="0"/>
              <a:t>New templates: Overwrite that default behaviour</a:t>
            </a:r>
          </a:p>
        </p:txBody>
      </p:sp>
      <p:sp>
        <p:nvSpPr>
          <p:cNvPr id="4" name="Slide Number Placeholder 3">
            <a:extLst>
              <a:ext uri="{FF2B5EF4-FFF2-40B4-BE49-F238E27FC236}">
                <a16:creationId xmlns:a16="http://schemas.microsoft.com/office/drawing/2014/main" id="{6EEEC182-5B2E-8C81-901A-FFC07782AD5F}"/>
              </a:ext>
            </a:extLst>
          </p:cNvPr>
          <p:cNvSpPr>
            <a:spLocks noGrp="1"/>
          </p:cNvSpPr>
          <p:nvPr>
            <p:ph type="sldNum" sz="quarter" idx="12"/>
          </p:nvPr>
        </p:nvSpPr>
        <p:spPr/>
        <p:txBody>
          <a:bodyPr/>
          <a:lstStyle/>
          <a:p>
            <a:fld id="{B9A6FB2C-6672-204D-B4C3-F63635C45829}" type="slidenum">
              <a:rPr lang="en-CA" smtClean="0"/>
              <a:t>27</a:t>
            </a:fld>
            <a:endParaRPr lang="en-CA"/>
          </a:p>
        </p:txBody>
      </p:sp>
    </p:spTree>
    <p:extLst>
      <p:ext uri="{BB962C8B-B14F-4D97-AF65-F5344CB8AC3E}">
        <p14:creationId xmlns:p14="http://schemas.microsoft.com/office/powerpoint/2010/main" val="791832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652F-DEBB-DC7B-7164-806656935526}"/>
              </a:ext>
            </a:extLst>
          </p:cNvPr>
          <p:cNvSpPr>
            <a:spLocks noGrp="1"/>
          </p:cNvSpPr>
          <p:nvPr>
            <p:ph type="title"/>
          </p:nvPr>
        </p:nvSpPr>
        <p:spPr/>
        <p:txBody>
          <a:bodyPr/>
          <a:lstStyle/>
          <a:p>
            <a:r>
              <a:rPr lang="en-CA" dirty="0"/>
              <a:t>Add other templates to overwrite the default behaviour (copy) for certain situations</a:t>
            </a:r>
          </a:p>
        </p:txBody>
      </p:sp>
      <p:sp>
        <p:nvSpPr>
          <p:cNvPr id="3" name="Text Placeholder 2">
            <a:extLst>
              <a:ext uri="{FF2B5EF4-FFF2-40B4-BE49-F238E27FC236}">
                <a16:creationId xmlns:a16="http://schemas.microsoft.com/office/drawing/2014/main" id="{BFAD4586-BC99-165D-8279-303A1D5B0BE2}"/>
              </a:ext>
            </a:extLst>
          </p:cNvPr>
          <p:cNvSpPr>
            <a:spLocks noGrp="1"/>
          </p:cNvSpPr>
          <p:nvPr>
            <p:ph type="body" idx="1"/>
          </p:nvPr>
        </p:nvSpPr>
        <p:spPr/>
        <p:txBody>
          <a:bodyPr/>
          <a:lstStyle/>
          <a:p>
            <a:endParaRPr lang="en-CA"/>
          </a:p>
        </p:txBody>
      </p:sp>
      <p:sp>
        <p:nvSpPr>
          <p:cNvPr id="4" name="Slide Number Placeholder 3">
            <a:extLst>
              <a:ext uri="{FF2B5EF4-FFF2-40B4-BE49-F238E27FC236}">
                <a16:creationId xmlns:a16="http://schemas.microsoft.com/office/drawing/2014/main" id="{194D0CAD-F831-CD70-A924-6324A8E82914}"/>
              </a:ext>
            </a:extLst>
          </p:cNvPr>
          <p:cNvSpPr>
            <a:spLocks noGrp="1"/>
          </p:cNvSpPr>
          <p:nvPr>
            <p:ph type="sldNum" sz="quarter" idx="12"/>
          </p:nvPr>
        </p:nvSpPr>
        <p:spPr/>
        <p:txBody>
          <a:bodyPr/>
          <a:lstStyle/>
          <a:p>
            <a:fld id="{B9A6FB2C-6672-204D-B4C3-F63635C45829}" type="slidenum">
              <a:rPr lang="en-CA" smtClean="0"/>
              <a:t>28</a:t>
            </a:fld>
            <a:endParaRPr lang="en-CA"/>
          </a:p>
        </p:txBody>
      </p:sp>
    </p:spTree>
    <p:extLst>
      <p:ext uri="{BB962C8B-B14F-4D97-AF65-F5344CB8AC3E}">
        <p14:creationId xmlns:p14="http://schemas.microsoft.com/office/powerpoint/2010/main" val="216311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A968-A133-69C4-E485-1FDDC486699C}"/>
              </a:ext>
            </a:extLst>
          </p:cNvPr>
          <p:cNvSpPr>
            <a:spLocks noGrp="1"/>
          </p:cNvSpPr>
          <p:nvPr>
            <p:ph type="title"/>
          </p:nvPr>
        </p:nvSpPr>
        <p:spPr/>
        <p:txBody>
          <a:bodyPr/>
          <a:lstStyle/>
          <a:p>
            <a:r>
              <a:rPr lang="en-CA" dirty="0"/>
              <a:t>3. Change the value of an attribute</a:t>
            </a:r>
          </a:p>
        </p:txBody>
      </p:sp>
      <p:sp>
        <p:nvSpPr>
          <p:cNvPr id="9" name="Content Placeholder 2">
            <a:extLst>
              <a:ext uri="{FF2B5EF4-FFF2-40B4-BE49-F238E27FC236}">
                <a16:creationId xmlns:a16="http://schemas.microsoft.com/office/drawing/2014/main" id="{A7444C67-1CE2-693B-7DF5-679D7C466FE5}"/>
              </a:ext>
            </a:extLst>
          </p:cNvPr>
          <p:cNvSpPr>
            <a:spLocks noGrp="1"/>
          </p:cNvSpPr>
          <p:nvPr>
            <p:ph idx="1"/>
          </p:nvPr>
        </p:nvSpPr>
        <p:spPr>
          <a:xfrm>
            <a:off x="838200" y="1825625"/>
            <a:ext cx="10515600" cy="4351338"/>
          </a:xfrm>
        </p:spPr>
        <p:txBody>
          <a:bodyPr anchor="t">
            <a:normAutofit/>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p:txBody>
      </p:sp>
      <p:sp>
        <p:nvSpPr>
          <p:cNvPr id="3" name="Slide Number Placeholder 2">
            <a:extLst>
              <a:ext uri="{FF2B5EF4-FFF2-40B4-BE49-F238E27FC236}">
                <a16:creationId xmlns:a16="http://schemas.microsoft.com/office/drawing/2014/main" id="{A5C13368-9E39-754E-7CF9-7294F9CD8F92}"/>
              </a:ext>
            </a:extLst>
          </p:cNvPr>
          <p:cNvSpPr>
            <a:spLocks noGrp="1"/>
          </p:cNvSpPr>
          <p:nvPr>
            <p:ph type="sldNum" sz="quarter" idx="12"/>
          </p:nvPr>
        </p:nvSpPr>
        <p:spPr/>
        <p:txBody>
          <a:bodyPr/>
          <a:lstStyle/>
          <a:p>
            <a:fld id="{B9A6FB2C-6672-204D-B4C3-F63635C45829}" type="slidenum">
              <a:rPr lang="en-CA" smtClean="0"/>
              <a:t>29</a:t>
            </a:fld>
            <a:endParaRPr lang="en-CA"/>
          </a:p>
        </p:txBody>
      </p:sp>
    </p:spTree>
    <p:extLst>
      <p:ext uri="{BB962C8B-B14F-4D97-AF65-F5344CB8AC3E}">
        <p14:creationId xmlns:p14="http://schemas.microsoft.com/office/powerpoint/2010/main" val="2079733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143D-9626-ABC3-9267-4796AB1C71B1}"/>
              </a:ext>
            </a:extLst>
          </p:cNvPr>
          <p:cNvSpPr>
            <a:spLocks noGrp="1"/>
          </p:cNvSpPr>
          <p:nvPr>
            <p:ph type="ctrTitle"/>
          </p:nvPr>
        </p:nvSpPr>
        <p:spPr/>
        <p:txBody>
          <a:bodyPr/>
          <a:lstStyle/>
          <a:p>
            <a:r>
              <a:rPr lang="en-CA" sz="7200" b="1" dirty="0"/>
              <a:t>XPath</a:t>
            </a:r>
            <a:endParaRPr lang="en-CA" b="1" dirty="0"/>
          </a:p>
        </p:txBody>
      </p:sp>
      <p:sp>
        <p:nvSpPr>
          <p:cNvPr id="3" name="Subtitle 2">
            <a:extLst>
              <a:ext uri="{FF2B5EF4-FFF2-40B4-BE49-F238E27FC236}">
                <a16:creationId xmlns:a16="http://schemas.microsoft.com/office/drawing/2014/main" id="{7E232553-1202-96E5-E696-F7CF668987A6}"/>
              </a:ext>
            </a:extLst>
          </p:cNvPr>
          <p:cNvSpPr>
            <a:spLocks noGrp="1"/>
          </p:cNvSpPr>
          <p:nvPr>
            <p:ph type="subTitle" idx="1"/>
          </p:nvPr>
        </p:nvSpPr>
        <p:spPr/>
        <p:txBody>
          <a:bodyPr/>
          <a:lstStyle/>
          <a:p>
            <a:endParaRPr lang="en-CA" dirty="0"/>
          </a:p>
        </p:txBody>
      </p:sp>
      <p:sp>
        <p:nvSpPr>
          <p:cNvPr id="4" name="Slide Number Placeholder 3">
            <a:extLst>
              <a:ext uri="{FF2B5EF4-FFF2-40B4-BE49-F238E27FC236}">
                <a16:creationId xmlns:a16="http://schemas.microsoft.com/office/drawing/2014/main" id="{91DF4C00-53AE-2F5C-DC72-7438247CC195}"/>
              </a:ext>
            </a:extLst>
          </p:cNvPr>
          <p:cNvSpPr>
            <a:spLocks noGrp="1"/>
          </p:cNvSpPr>
          <p:nvPr>
            <p:ph type="sldNum" sz="quarter" idx="12"/>
          </p:nvPr>
        </p:nvSpPr>
        <p:spPr/>
        <p:txBody>
          <a:bodyPr/>
          <a:lstStyle/>
          <a:p>
            <a:fld id="{B9A6FB2C-6672-204D-B4C3-F63635C45829}" type="slidenum">
              <a:rPr lang="en-CA" smtClean="0"/>
              <a:t>3</a:t>
            </a:fld>
            <a:endParaRPr lang="en-CA"/>
          </a:p>
        </p:txBody>
      </p:sp>
    </p:spTree>
    <p:extLst>
      <p:ext uri="{BB962C8B-B14F-4D97-AF65-F5344CB8AC3E}">
        <p14:creationId xmlns:p14="http://schemas.microsoft.com/office/powerpoint/2010/main" val="2182986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95AD5-D383-837B-5C1F-BDF90B22C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C4AD17-ACB7-1596-CB08-507821DD960E}"/>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8C67FB17-E3AB-E3D1-CEC4-B47AA4B33E11}"/>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t>Creates a new attribute with the same name</a:t>
            </a:r>
          </a:p>
          <a:p>
            <a:r>
              <a:rPr lang="en-CA" sz="2600" dirty="0"/>
              <a:t>And assigns it a value</a:t>
            </a:r>
          </a:p>
        </p:txBody>
      </p:sp>
      <p:sp>
        <p:nvSpPr>
          <p:cNvPr id="5" name="TextBox 4">
            <a:extLst>
              <a:ext uri="{FF2B5EF4-FFF2-40B4-BE49-F238E27FC236}">
                <a16:creationId xmlns:a16="http://schemas.microsoft.com/office/drawing/2014/main" id="{A210CBB4-69A0-B285-42FB-28BFCDBD68E6}"/>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8C4CF070-E6C5-808F-C052-EC174BD46787}"/>
              </a:ext>
            </a:extLst>
          </p:cNvPr>
          <p:cNvSpPr>
            <a:spLocks noGrp="1"/>
          </p:cNvSpPr>
          <p:nvPr>
            <p:ph type="sldNum" sz="quarter" idx="12"/>
          </p:nvPr>
        </p:nvSpPr>
        <p:spPr/>
        <p:txBody>
          <a:bodyPr/>
          <a:lstStyle/>
          <a:p>
            <a:fld id="{B9A6FB2C-6672-204D-B4C3-F63635C45829}" type="slidenum">
              <a:rPr lang="en-CA" smtClean="0"/>
              <a:t>30</a:t>
            </a:fld>
            <a:endParaRPr lang="en-CA"/>
          </a:p>
        </p:txBody>
      </p:sp>
    </p:spTree>
    <p:extLst>
      <p:ext uri="{BB962C8B-B14F-4D97-AF65-F5344CB8AC3E}">
        <p14:creationId xmlns:p14="http://schemas.microsoft.com/office/powerpoint/2010/main" val="15193595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A5237-B78F-0B6B-3D49-0F75FD59AA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D03B43-054A-447B-90A9-E71CEFF263CF}"/>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DC596523-08F3-31F2-5E83-0CA65A5CDB20}"/>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highlight>
                  <a:srgbClr val="FFFF00"/>
                </a:highlight>
              </a:rPr>
              <a:t>Finds the attribute (the match)</a:t>
            </a:r>
          </a:p>
          <a:p>
            <a:r>
              <a:rPr lang="en-CA" sz="2600" dirty="0"/>
              <a:t>Creates a new attribute with the same name</a:t>
            </a:r>
          </a:p>
          <a:p>
            <a:r>
              <a:rPr lang="en-CA" sz="2600" dirty="0"/>
              <a:t>And assigns it a value</a:t>
            </a:r>
          </a:p>
        </p:txBody>
      </p:sp>
      <p:sp>
        <p:nvSpPr>
          <p:cNvPr id="5" name="TextBox 4">
            <a:extLst>
              <a:ext uri="{FF2B5EF4-FFF2-40B4-BE49-F238E27FC236}">
                <a16:creationId xmlns:a16="http://schemas.microsoft.com/office/drawing/2014/main" id="{4B89BC0B-E57D-5823-00F4-AFA8B7D2C6C4}"/>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a:t>
            </a:r>
            <a:r>
              <a:rPr lang="en-CA" sz="2400" dirty="0">
                <a:solidFill>
                  <a:srgbClr val="F5844C"/>
                </a:solidFill>
                <a:effectLst/>
                <a:highlight>
                  <a:srgbClr val="FFFF00"/>
                </a:highlight>
                <a:latin typeface="Helvetica" pitchFamily="2" charset="0"/>
              </a:rPr>
              <a:t>match</a:t>
            </a:r>
            <a:r>
              <a:rPr lang="en-CA" sz="2400" dirty="0">
                <a:solidFill>
                  <a:srgbClr val="FF8040"/>
                </a:solidFill>
                <a:effectLst/>
                <a:highlight>
                  <a:srgbClr val="FFFF00"/>
                </a:highlight>
                <a:latin typeface="Helvetica" pitchFamily="2" charset="0"/>
              </a:rPr>
              <a:t>=</a:t>
            </a:r>
            <a:r>
              <a:rPr lang="en-CA" sz="2400" dirty="0">
                <a:solidFill>
                  <a:srgbClr val="993300"/>
                </a:solidFill>
                <a:effectLst/>
                <a:highlight>
                  <a:srgbClr val="FFFF00"/>
                </a:highlight>
                <a:latin typeface="Helvetica" pitchFamily="2" charset="0"/>
              </a:rPr>
              <a:t>"</a:t>
            </a:r>
            <a:r>
              <a:rPr lang="en-CA" sz="2400" b="1" i="1" dirty="0">
                <a:solidFill>
                  <a:srgbClr val="F08246"/>
                </a:solidFill>
                <a:effectLst/>
                <a:highlight>
                  <a:srgbClr val="FFFF00"/>
                </a:highlight>
                <a:latin typeface="Helvetica" pitchFamily="2" charset="0"/>
              </a:rPr>
              <a:t>@</a:t>
            </a:r>
            <a:r>
              <a:rPr lang="en-CA" sz="2400" b="1" i="1" dirty="0" err="1">
                <a:solidFill>
                  <a:srgbClr val="F08246"/>
                </a:solidFill>
                <a:effectLst/>
                <a:highlight>
                  <a:srgbClr val="FFFF00"/>
                </a:highlight>
                <a:latin typeface="Helvetica" pitchFamily="2" charset="0"/>
              </a:rPr>
              <a:t>meiversion</a:t>
            </a:r>
            <a:r>
              <a:rPr lang="en-CA" sz="2400" dirty="0">
                <a:solidFill>
                  <a:srgbClr val="993300"/>
                </a:solidFill>
                <a:effectLst/>
                <a:highlight>
                  <a:srgbClr val="FFFF00"/>
                </a:highligh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04DB3881-1901-D288-C281-5C68DAE84371}"/>
              </a:ext>
            </a:extLst>
          </p:cNvPr>
          <p:cNvSpPr>
            <a:spLocks noGrp="1"/>
          </p:cNvSpPr>
          <p:nvPr>
            <p:ph type="sldNum" sz="quarter" idx="12"/>
          </p:nvPr>
        </p:nvSpPr>
        <p:spPr/>
        <p:txBody>
          <a:bodyPr/>
          <a:lstStyle/>
          <a:p>
            <a:fld id="{B9A6FB2C-6672-204D-B4C3-F63635C45829}" type="slidenum">
              <a:rPr lang="en-CA" smtClean="0"/>
              <a:t>31</a:t>
            </a:fld>
            <a:endParaRPr lang="en-CA"/>
          </a:p>
        </p:txBody>
      </p:sp>
    </p:spTree>
    <p:extLst>
      <p:ext uri="{BB962C8B-B14F-4D97-AF65-F5344CB8AC3E}">
        <p14:creationId xmlns:p14="http://schemas.microsoft.com/office/powerpoint/2010/main" val="2174246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60A-902A-826D-8205-3DC64BCC6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5D0C32-F38B-8B85-7EE2-0E0D8728FE6B}"/>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760C924F-2D69-1320-16D2-C160346EC85F}"/>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highlight>
                  <a:srgbClr val="FFFF00"/>
                </a:highlight>
              </a:rPr>
              <a:t>Creates a new attribute </a:t>
            </a:r>
            <a:r>
              <a:rPr lang="en-CA" sz="2600" dirty="0">
                <a:highlight>
                  <a:srgbClr val="00FF00"/>
                </a:highlight>
              </a:rPr>
              <a:t>with the same name</a:t>
            </a:r>
          </a:p>
          <a:p>
            <a:r>
              <a:rPr lang="en-CA" sz="2600" dirty="0"/>
              <a:t>And assigns it a value</a:t>
            </a:r>
          </a:p>
        </p:txBody>
      </p:sp>
      <p:sp>
        <p:nvSpPr>
          <p:cNvPr id="5" name="TextBox 4">
            <a:extLst>
              <a:ext uri="{FF2B5EF4-FFF2-40B4-BE49-F238E27FC236}">
                <a16:creationId xmlns:a16="http://schemas.microsoft.com/office/drawing/2014/main" id="{760827D4-761C-7A0A-0E5C-74B4ED11893D}"/>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F5844C"/>
                </a:solidFill>
                <a:effectLst/>
                <a:highlight>
                  <a:srgbClr val="FFFF00"/>
                </a:highlight>
                <a:latin typeface="Helvetica" pitchFamily="2" charset="0"/>
              </a:rPr>
              <a:t> </a:t>
            </a:r>
            <a:r>
              <a:rPr lang="en-CA" sz="2400" dirty="0">
                <a:solidFill>
                  <a:srgbClr val="F5844C"/>
                </a:solidFill>
                <a:effectLst/>
                <a:highlight>
                  <a:srgbClr val="00FF00"/>
                </a:highlight>
                <a:latin typeface="Helvetica" pitchFamily="2" charset="0"/>
              </a:rPr>
              <a:t>name</a:t>
            </a:r>
            <a:r>
              <a:rPr lang="en-CA" sz="2400" dirty="0">
                <a:solidFill>
                  <a:srgbClr val="FF8040"/>
                </a:solidFill>
                <a:effectLst/>
                <a:highlight>
                  <a:srgbClr val="00FF00"/>
                </a:highlight>
                <a:latin typeface="Helvetica" pitchFamily="2" charset="0"/>
              </a:rPr>
              <a:t>=</a:t>
            </a:r>
            <a:r>
              <a:rPr lang="en-CA" sz="2400" dirty="0">
                <a:solidFill>
                  <a:srgbClr val="993300"/>
                </a:solidFill>
                <a:effectLst/>
                <a:highlight>
                  <a:srgbClr val="00FF00"/>
                </a:highlight>
                <a:latin typeface="Helvetica" pitchFamily="2" charset="0"/>
              </a:rPr>
              <a:t>"</a:t>
            </a:r>
            <a:r>
              <a:rPr lang="en-CA" sz="2400" dirty="0" err="1">
                <a:solidFill>
                  <a:srgbClr val="993300"/>
                </a:solidFill>
                <a:effectLst/>
                <a:highlight>
                  <a:srgbClr val="00FF00"/>
                </a:highlight>
                <a:latin typeface="Helvetica" pitchFamily="2" charset="0"/>
              </a:rPr>
              <a:t>meiversion</a:t>
            </a:r>
            <a:r>
              <a:rPr lang="en-CA" sz="2400" dirty="0">
                <a:solidFill>
                  <a:srgbClr val="993300"/>
                </a:solidFill>
                <a:effectLst/>
                <a:highlight>
                  <a:srgbClr val="00FF00"/>
                </a:highlight>
                <a:latin typeface="Helvetica" pitchFamily="2" charset="0"/>
              </a:rPr>
              <a:t>"</a:t>
            </a:r>
            <a:r>
              <a:rPr lang="en-CA" sz="2400" dirty="0">
                <a:solidFill>
                  <a:srgbClr val="000096"/>
                </a:solidFill>
                <a:effectLst/>
                <a:highlight>
                  <a:srgbClr val="FFFF00"/>
                </a:highligh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005AB4"/>
                </a:solidFill>
                <a:effectLst/>
                <a:highlight>
                  <a:srgbClr val="FFFF00"/>
                </a:highlight>
                <a:latin typeface="Helvetica" pitchFamily="2" charset="0"/>
              </a:rPr>
              <a:t>&gt;</a:t>
            </a:r>
            <a:br>
              <a:rPr lang="en-CA" sz="2400" dirty="0">
                <a:solidFill>
                  <a:srgbClr val="000000"/>
                </a:solidFill>
                <a:effectLst/>
                <a:highlight>
                  <a:srgbClr val="FF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197710C6-1851-290C-0218-B32C40EA6F5C}"/>
              </a:ext>
            </a:extLst>
          </p:cNvPr>
          <p:cNvSpPr>
            <a:spLocks noGrp="1"/>
          </p:cNvSpPr>
          <p:nvPr>
            <p:ph type="sldNum" sz="quarter" idx="12"/>
          </p:nvPr>
        </p:nvSpPr>
        <p:spPr/>
        <p:txBody>
          <a:bodyPr/>
          <a:lstStyle/>
          <a:p>
            <a:fld id="{B9A6FB2C-6672-204D-B4C3-F63635C45829}" type="slidenum">
              <a:rPr lang="en-CA" smtClean="0"/>
              <a:t>32</a:t>
            </a:fld>
            <a:endParaRPr lang="en-CA"/>
          </a:p>
        </p:txBody>
      </p:sp>
    </p:spTree>
    <p:extLst>
      <p:ext uri="{BB962C8B-B14F-4D97-AF65-F5344CB8AC3E}">
        <p14:creationId xmlns:p14="http://schemas.microsoft.com/office/powerpoint/2010/main" val="4040056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82D4C-DB14-F3AF-3C20-E093D9E2D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C13F3-0C9A-D091-11F6-0E946EE1E523}"/>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E6764CCE-281C-296B-1E9C-2283CFC488C3}"/>
              </a:ext>
            </a:extLst>
          </p:cNvPr>
          <p:cNvSpPr>
            <a:spLocks noGrp="1"/>
          </p:cNvSpPr>
          <p:nvPr>
            <p:ph idx="1"/>
          </p:nvPr>
        </p:nvSpPr>
        <p:spPr/>
        <p:txBody>
          <a:bodyPr anchor="t">
            <a:normAutofit lnSpcReduction="10000"/>
          </a:bodyPr>
          <a:lstStyle/>
          <a:p>
            <a:pPr marL="0" indent="0">
              <a:buNone/>
            </a:pPr>
            <a:r>
              <a:rPr lang="en-CA" b="1" dirty="0"/>
              <a:t>Situation:</a:t>
            </a:r>
          </a:p>
          <a:p>
            <a:r>
              <a:rPr lang="en-CA" sz="2600" dirty="0"/>
              <a:t>Initial file: @</a:t>
            </a:r>
            <a:r>
              <a:rPr lang="en-CA" sz="2600" dirty="0" err="1"/>
              <a:t>meiversion</a:t>
            </a:r>
            <a:r>
              <a:rPr lang="en-CA" sz="2600" dirty="0"/>
              <a:t> = 4.0.1</a:t>
            </a:r>
          </a:p>
          <a:p>
            <a:r>
              <a:rPr lang="en-CA" sz="2600" dirty="0"/>
              <a:t>Change @</a:t>
            </a:r>
            <a:r>
              <a:rPr lang="en-CA" sz="2600" dirty="0" err="1"/>
              <a:t>meiversion</a:t>
            </a:r>
            <a:r>
              <a:rPr lang="en-CA" sz="2600" dirty="0"/>
              <a:t> to match the one of the associated schema (5.0)</a:t>
            </a:r>
          </a:p>
          <a:p>
            <a:endParaRPr lang="en-CA" sz="1400" dirty="0"/>
          </a:p>
          <a:p>
            <a:endParaRPr lang="en-CA" sz="1400" dirty="0"/>
          </a:p>
          <a:p>
            <a:endParaRPr lang="en-CA" sz="1400" dirty="0"/>
          </a:p>
          <a:p>
            <a:endParaRPr lang="en-CA" sz="1400" dirty="0"/>
          </a:p>
          <a:p>
            <a:pPr marL="0" indent="0">
              <a:buNone/>
            </a:pPr>
            <a:r>
              <a:rPr lang="en-CA" b="1" dirty="0"/>
              <a:t>Template:</a:t>
            </a:r>
          </a:p>
          <a:p>
            <a:r>
              <a:rPr lang="en-CA" sz="2600" dirty="0"/>
              <a:t>Finds the attribute (the match)</a:t>
            </a:r>
          </a:p>
          <a:p>
            <a:r>
              <a:rPr lang="en-CA" sz="2600" dirty="0">
                <a:highlight>
                  <a:srgbClr val="FFFF00"/>
                </a:highlight>
              </a:rPr>
              <a:t>Creates a new attribute </a:t>
            </a:r>
            <a:r>
              <a:rPr lang="en-CA" sz="2600" dirty="0">
                <a:highlight>
                  <a:srgbClr val="00FF00"/>
                </a:highlight>
              </a:rPr>
              <a:t>with the same name</a:t>
            </a:r>
          </a:p>
          <a:p>
            <a:r>
              <a:rPr lang="en-CA" sz="2600" dirty="0"/>
              <a:t>And </a:t>
            </a:r>
            <a:r>
              <a:rPr lang="en-CA" sz="2600" dirty="0">
                <a:highlight>
                  <a:srgbClr val="00FFFF"/>
                </a:highlight>
              </a:rPr>
              <a:t>assigns it a value</a:t>
            </a:r>
          </a:p>
        </p:txBody>
      </p:sp>
      <p:sp>
        <p:nvSpPr>
          <p:cNvPr id="5" name="TextBox 4">
            <a:extLst>
              <a:ext uri="{FF2B5EF4-FFF2-40B4-BE49-F238E27FC236}">
                <a16:creationId xmlns:a16="http://schemas.microsoft.com/office/drawing/2014/main" id="{F7206ED5-663C-307E-FB4E-4F1482805588}"/>
              </a:ext>
            </a:extLst>
          </p:cNvPr>
          <p:cNvSpPr txBox="1"/>
          <p:nvPr/>
        </p:nvSpPr>
        <p:spPr>
          <a:xfrm>
            <a:off x="3089272" y="3429000"/>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F5844C"/>
                </a:solidFill>
                <a:effectLst/>
                <a:highlight>
                  <a:srgbClr val="FFFF00"/>
                </a:highlight>
                <a:latin typeface="Helvetica" pitchFamily="2" charset="0"/>
              </a:rPr>
              <a:t> </a:t>
            </a:r>
            <a:r>
              <a:rPr lang="en-CA" sz="2400" dirty="0">
                <a:solidFill>
                  <a:srgbClr val="F5844C"/>
                </a:solidFill>
                <a:effectLst/>
                <a:highlight>
                  <a:srgbClr val="00FF00"/>
                </a:highlight>
                <a:latin typeface="Helvetica" pitchFamily="2" charset="0"/>
              </a:rPr>
              <a:t>name</a:t>
            </a:r>
            <a:r>
              <a:rPr lang="en-CA" sz="2400" dirty="0">
                <a:solidFill>
                  <a:srgbClr val="FF8040"/>
                </a:solidFill>
                <a:effectLst/>
                <a:highlight>
                  <a:srgbClr val="00FF00"/>
                </a:highlight>
                <a:latin typeface="Helvetica" pitchFamily="2" charset="0"/>
              </a:rPr>
              <a:t>=</a:t>
            </a:r>
            <a:r>
              <a:rPr lang="en-CA" sz="2400" dirty="0">
                <a:solidFill>
                  <a:srgbClr val="993300"/>
                </a:solidFill>
                <a:effectLst/>
                <a:highlight>
                  <a:srgbClr val="00FF00"/>
                </a:highlight>
                <a:latin typeface="Helvetica" pitchFamily="2" charset="0"/>
              </a:rPr>
              <a:t>"</a:t>
            </a:r>
            <a:r>
              <a:rPr lang="en-CA" sz="2400" dirty="0" err="1">
                <a:solidFill>
                  <a:srgbClr val="993300"/>
                </a:solidFill>
                <a:effectLst/>
                <a:highlight>
                  <a:srgbClr val="00FF00"/>
                </a:highlight>
                <a:latin typeface="Helvetica" pitchFamily="2" charset="0"/>
              </a:rPr>
              <a:t>meiversion</a:t>
            </a:r>
            <a:r>
              <a:rPr lang="en-CA" sz="2400" dirty="0">
                <a:solidFill>
                  <a:srgbClr val="993300"/>
                </a:solidFill>
                <a:effectLst/>
                <a:highlight>
                  <a:srgbClr val="00FF00"/>
                </a:highlight>
                <a:latin typeface="Helvetica" pitchFamily="2" charset="0"/>
              </a:rPr>
              <a:t>"</a:t>
            </a:r>
            <a:r>
              <a:rPr lang="en-CA" sz="2400" dirty="0">
                <a:solidFill>
                  <a:srgbClr val="000096"/>
                </a:solidFill>
                <a:effectLst/>
                <a:highlight>
                  <a:srgbClr val="FFFF00"/>
                </a:highlight>
                <a:latin typeface="Helvetica" pitchFamily="2" charset="0"/>
              </a:rPr>
              <a:t>&gt;</a:t>
            </a:r>
            <a:r>
              <a:rPr lang="en-CA" sz="2400" dirty="0">
                <a:solidFill>
                  <a:srgbClr val="000000"/>
                </a:solidFill>
                <a:effectLst/>
                <a:highlight>
                  <a:srgbClr val="00FFFF"/>
                </a:highlight>
                <a:latin typeface="Helvetica" pitchFamily="2" charset="0"/>
              </a:rPr>
              <a:t>5.0</a:t>
            </a:r>
            <a:r>
              <a:rPr lang="en-CA" sz="2400" dirty="0">
                <a:solidFill>
                  <a:srgbClr val="005AB4"/>
                </a:solidFill>
                <a:effectLst/>
                <a:highlight>
                  <a:srgbClr val="FFFF00"/>
                </a:highlight>
                <a:latin typeface="Helvetica" pitchFamily="2" charset="0"/>
              </a:rPr>
              <a:t>&lt;/</a:t>
            </a:r>
            <a:r>
              <a:rPr lang="en-CA" sz="2400" dirty="0" err="1">
                <a:solidFill>
                  <a:srgbClr val="005AB4"/>
                </a:solidFill>
                <a:effectLst/>
                <a:highlight>
                  <a:srgbClr val="FFFF00"/>
                </a:highlight>
                <a:latin typeface="Helvetica" pitchFamily="2" charset="0"/>
              </a:rPr>
              <a:t>xsl:attribute</a:t>
            </a:r>
            <a:r>
              <a:rPr lang="en-CA" sz="2400" dirty="0">
                <a:solidFill>
                  <a:srgbClr val="005AB4"/>
                </a:solidFill>
                <a:effectLst/>
                <a:highlight>
                  <a:srgbClr val="FFFF00"/>
                </a:highlight>
                <a:latin typeface="Helvetica" pitchFamily="2" charset="0"/>
              </a:rPr>
              <a:t>&gt;</a:t>
            </a:r>
            <a:br>
              <a:rPr lang="en-CA" sz="2400" dirty="0">
                <a:solidFill>
                  <a:srgbClr val="000000"/>
                </a:solidFill>
                <a:effectLst/>
                <a:highlight>
                  <a:srgbClr val="FF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CFBBD383-90E0-6726-6F3A-B5F4B9AC6939}"/>
              </a:ext>
            </a:extLst>
          </p:cNvPr>
          <p:cNvSpPr>
            <a:spLocks noGrp="1"/>
          </p:cNvSpPr>
          <p:nvPr>
            <p:ph type="sldNum" sz="quarter" idx="12"/>
          </p:nvPr>
        </p:nvSpPr>
        <p:spPr/>
        <p:txBody>
          <a:bodyPr/>
          <a:lstStyle/>
          <a:p>
            <a:fld id="{B9A6FB2C-6672-204D-B4C3-F63635C45829}" type="slidenum">
              <a:rPr lang="en-CA" smtClean="0"/>
              <a:t>33</a:t>
            </a:fld>
            <a:endParaRPr lang="en-CA"/>
          </a:p>
        </p:txBody>
      </p:sp>
    </p:spTree>
    <p:extLst>
      <p:ext uri="{BB962C8B-B14F-4D97-AF65-F5344CB8AC3E}">
        <p14:creationId xmlns:p14="http://schemas.microsoft.com/office/powerpoint/2010/main" val="484008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1D8E5-0900-F190-0541-BC3E99CF6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134033-A89C-774B-240D-CFDBF339C6BA}"/>
              </a:ext>
            </a:extLst>
          </p:cNvPr>
          <p:cNvSpPr>
            <a:spLocks noGrp="1"/>
          </p:cNvSpPr>
          <p:nvPr>
            <p:ph type="title"/>
          </p:nvPr>
        </p:nvSpPr>
        <p:spPr/>
        <p:txBody>
          <a:bodyPr/>
          <a:lstStyle/>
          <a:p>
            <a:r>
              <a:rPr lang="en-CA" dirty="0"/>
              <a:t>3. Change the value of an attribute</a:t>
            </a:r>
          </a:p>
        </p:txBody>
      </p:sp>
      <p:sp>
        <p:nvSpPr>
          <p:cNvPr id="3" name="Content Placeholder 2">
            <a:extLst>
              <a:ext uri="{FF2B5EF4-FFF2-40B4-BE49-F238E27FC236}">
                <a16:creationId xmlns:a16="http://schemas.microsoft.com/office/drawing/2014/main" id="{9E0F47C4-A384-CE2A-D898-E058654B74EC}"/>
              </a:ext>
            </a:extLst>
          </p:cNvPr>
          <p:cNvSpPr>
            <a:spLocks noGrp="1"/>
          </p:cNvSpPr>
          <p:nvPr>
            <p:ph idx="1"/>
          </p:nvPr>
        </p:nvSpPr>
        <p:spPr>
          <a:xfrm>
            <a:off x="838200" y="3409278"/>
            <a:ext cx="10515600" cy="2788920"/>
          </a:xfrm>
        </p:spPr>
        <p:txBody>
          <a:bodyPr anchor="ctr">
            <a:normAutofit fontScale="92500" lnSpcReduction="10000"/>
          </a:bodyPr>
          <a:lstStyle/>
          <a:p>
            <a:pPr marL="0" indent="0" algn="ctr">
              <a:buNone/>
            </a:pPr>
            <a:r>
              <a:rPr lang="en-CA" b="1" dirty="0"/>
              <a:t>This doesn’t copy the attribute</a:t>
            </a:r>
          </a:p>
          <a:p>
            <a:pPr marL="0" indent="0" algn="ctr">
              <a:buNone/>
            </a:pPr>
            <a:endParaRPr lang="en-CA" sz="200" b="1" dirty="0"/>
          </a:p>
          <a:p>
            <a:pPr marL="0" indent="0" algn="ctr">
              <a:buNone/>
            </a:pPr>
            <a:r>
              <a:rPr lang="en-CA" dirty="0"/>
              <a:t>As the program walks through the XML tree, by default copying everything</a:t>
            </a:r>
          </a:p>
          <a:p>
            <a:pPr marL="0" indent="0" algn="ctr">
              <a:buNone/>
            </a:pPr>
            <a:r>
              <a:rPr lang="en-CA" dirty="0"/>
              <a:t>It eventually runs into @</a:t>
            </a:r>
            <a:r>
              <a:rPr lang="en-CA" dirty="0" err="1"/>
              <a:t>meiversion</a:t>
            </a:r>
            <a:endParaRPr lang="en-CA" dirty="0"/>
          </a:p>
          <a:p>
            <a:pPr marL="0" indent="0" algn="ctr">
              <a:buNone/>
            </a:pPr>
            <a:r>
              <a:rPr lang="en-CA" dirty="0"/>
              <a:t>When this happens (it matches @</a:t>
            </a:r>
            <a:r>
              <a:rPr lang="en-CA" dirty="0" err="1"/>
              <a:t>meiversion</a:t>
            </a:r>
            <a:r>
              <a:rPr lang="en-CA" dirty="0"/>
              <a:t>), </a:t>
            </a:r>
            <a:br>
              <a:rPr lang="en-CA" dirty="0"/>
            </a:br>
            <a:r>
              <a:rPr lang="en-CA" dirty="0"/>
              <a:t>it creates a new attribute with that same name and with a new value</a:t>
            </a:r>
          </a:p>
          <a:p>
            <a:pPr marL="0" indent="0" algn="ctr">
              <a:buNone/>
            </a:pPr>
            <a:r>
              <a:rPr lang="en-CA" dirty="0"/>
              <a:t>And then it continues walking through the tree</a:t>
            </a:r>
          </a:p>
        </p:txBody>
      </p:sp>
      <p:sp>
        <p:nvSpPr>
          <p:cNvPr id="5" name="TextBox 4">
            <a:extLst>
              <a:ext uri="{FF2B5EF4-FFF2-40B4-BE49-F238E27FC236}">
                <a16:creationId xmlns:a16="http://schemas.microsoft.com/office/drawing/2014/main" id="{62077B26-8BDD-86FB-BE7A-D4AE55234EC4}"/>
              </a:ext>
            </a:extLst>
          </p:cNvPr>
          <p:cNvSpPr txBox="1"/>
          <p:nvPr/>
        </p:nvSpPr>
        <p:spPr>
          <a:xfrm>
            <a:off x="2175337" y="1951577"/>
            <a:ext cx="7841325" cy="1200329"/>
          </a:xfrm>
          <a:prstGeom prst="rect">
            <a:avLst/>
          </a:prstGeom>
          <a:noFill/>
          <a:ln>
            <a:solidFill>
              <a:schemeClr val="bg1">
                <a:lumMod val="50000"/>
              </a:schemeClr>
            </a:solidFill>
          </a:ln>
        </p:spPr>
        <p:txBody>
          <a:bodyPr wrap="square" rtlCol="0">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b="1" i="1" dirty="0" err="1">
                <a:solidFill>
                  <a:srgbClr val="F08246"/>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meiversion</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r>
              <a:rPr lang="en-CA" sz="2400" dirty="0">
                <a:solidFill>
                  <a:srgbClr val="000000"/>
                </a:solidFill>
                <a:effectLst/>
                <a:latin typeface="Helvetica" pitchFamily="2" charset="0"/>
              </a:rPr>
              <a:t>5.0</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B64ECC67-8326-A606-D1DE-47F059AAACA1}"/>
              </a:ext>
            </a:extLst>
          </p:cNvPr>
          <p:cNvSpPr>
            <a:spLocks noGrp="1"/>
          </p:cNvSpPr>
          <p:nvPr>
            <p:ph type="sldNum" sz="quarter" idx="12"/>
          </p:nvPr>
        </p:nvSpPr>
        <p:spPr/>
        <p:txBody>
          <a:bodyPr/>
          <a:lstStyle/>
          <a:p>
            <a:fld id="{B9A6FB2C-6672-204D-B4C3-F63635C45829}" type="slidenum">
              <a:rPr lang="en-CA" smtClean="0"/>
              <a:t>34</a:t>
            </a:fld>
            <a:endParaRPr lang="en-CA"/>
          </a:p>
        </p:txBody>
      </p:sp>
    </p:spTree>
    <p:extLst>
      <p:ext uri="{BB962C8B-B14F-4D97-AF65-F5344CB8AC3E}">
        <p14:creationId xmlns:p14="http://schemas.microsoft.com/office/powerpoint/2010/main" val="1069948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46EBF-BE2D-C303-56C6-7EFC5ABF83B4}"/>
              </a:ext>
            </a:extLst>
          </p:cNvPr>
          <p:cNvSpPr>
            <a:spLocks noGrp="1"/>
          </p:cNvSpPr>
          <p:nvPr>
            <p:ph type="title"/>
          </p:nvPr>
        </p:nvSpPr>
        <p:spPr/>
        <p:txBody>
          <a:bodyPr/>
          <a:lstStyle/>
          <a:p>
            <a:r>
              <a:rPr lang="en-CA" dirty="0"/>
              <a:t>4. Remove empty attributes</a:t>
            </a:r>
          </a:p>
        </p:txBody>
      </p:sp>
      <p:sp>
        <p:nvSpPr>
          <p:cNvPr id="6" name="Content Placeholder 2">
            <a:extLst>
              <a:ext uri="{FF2B5EF4-FFF2-40B4-BE49-F238E27FC236}">
                <a16:creationId xmlns:a16="http://schemas.microsoft.com/office/drawing/2014/main" id="{6F2AC9AB-438B-80C5-3929-F4A4E6B2E918}"/>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
        <p:nvSpPr>
          <p:cNvPr id="10" name="TextBox 9">
            <a:extLst>
              <a:ext uri="{FF2B5EF4-FFF2-40B4-BE49-F238E27FC236}">
                <a16:creationId xmlns:a16="http://schemas.microsoft.com/office/drawing/2014/main" id="{E1A61671-2A6E-4DE8-3C1C-0535D351B513}"/>
              </a:ext>
            </a:extLst>
          </p:cNvPr>
          <p:cNvSpPr txBox="1"/>
          <p:nvPr/>
        </p:nvSpPr>
        <p:spPr>
          <a:xfrm>
            <a:off x="677092" y="2211131"/>
            <a:ext cx="10212977" cy="3416320"/>
          </a:xfrm>
          <a:prstGeom prst="rect">
            <a:avLst/>
          </a:prstGeom>
          <a:solidFill>
            <a:schemeClr val="bg2"/>
          </a:solidFill>
          <a:ln>
            <a:solidFill>
              <a:schemeClr val="bg2">
                <a:lumMod val="50000"/>
              </a:schemeClr>
            </a:solidFill>
          </a:ln>
        </p:spPr>
        <p:txBody>
          <a:bodyPr wrap="square">
            <a:spAutoFit/>
          </a:bodyPr>
          <a:lstStyle/>
          <a:p>
            <a:r>
              <a:rPr lang="en-GB" dirty="0">
                <a:solidFill>
                  <a:srgbClr val="000096"/>
                </a:solidFill>
                <a:effectLst/>
                <a:latin typeface="Helvetica" pitchFamily="2" charset="0"/>
              </a:rPr>
              <a:t>&lt;p</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"idm829"</a:t>
            </a:r>
            <a:r>
              <a:rPr lang="en-GB" dirty="0">
                <a:solidFill>
                  <a:srgbClr val="000096"/>
                </a:solidFill>
                <a:effectLst/>
                <a:latin typeface="Helvetica" pitchFamily="2" charset="0"/>
              </a:rPr>
              <a:t>&gt;</a:t>
            </a:r>
          </a:p>
          <a:p>
            <a:pPr lvl="1"/>
            <a:r>
              <a:rPr lang="en-GB" dirty="0">
                <a:effectLst/>
                <a:latin typeface="Helvetica" pitchFamily="2" charset="0"/>
              </a:rPr>
              <a:t>At the end of 1896, when Nielsen had finished the choral work </a:t>
            </a:r>
            <a:r>
              <a:rPr lang="en-GB" b="1" dirty="0">
                <a:solidFill>
                  <a:srgbClr val="000096"/>
                </a:solidFill>
                <a:effectLst/>
                <a:latin typeface="Helvetica" pitchFamily="2" charset="0"/>
              </a:rPr>
              <a:t>&lt;ref </a:t>
            </a:r>
            <a:r>
              <a:rPr lang="en-GB" b="1" dirty="0" err="1">
                <a:solidFill>
                  <a:srgbClr val="0099CC"/>
                </a:solidFill>
                <a:effectLst/>
                <a:latin typeface="Helvetica" pitchFamily="2" charset="0"/>
              </a:rPr>
              <a:t>xmlns:xl</a:t>
            </a:r>
            <a:r>
              <a:rPr lang="en-GB" b="1" dirty="0">
                <a:solidFill>
                  <a:srgbClr val="FF8040"/>
                </a:solidFill>
                <a:effectLst/>
                <a:latin typeface="Helvetica" pitchFamily="2" charset="0"/>
              </a:rPr>
              <a:t>=</a:t>
            </a:r>
            <a:r>
              <a:rPr lang="en-GB" b="1" dirty="0">
                <a:solidFill>
                  <a:srgbClr val="993300"/>
                </a:solidFill>
                <a:effectLst/>
                <a:latin typeface="Helvetica" pitchFamily="2" charset="0"/>
              </a:rPr>
              <a:t>"http://www.w3.org/1999/</a:t>
            </a:r>
            <a:r>
              <a:rPr lang="en-GB" b="1" dirty="0" err="1">
                <a:solidFill>
                  <a:srgbClr val="993300"/>
                </a:solidFill>
                <a:effectLst/>
                <a:latin typeface="Helvetica" pitchFamily="2" charset="0"/>
              </a:rPr>
              <a:t>xlink</a:t>
            </a:r>
            <a:r>
              <a:rPr lang="en-GB" b="1" dirty="0">
                <a:solidFill>
                  <a:srgbClr val="993300"/>
                </a:solidFill>
                <a:effectLst/>
                <a:latin typeface="Helvetica" pitchFamily="2" charset="0"/>
              </a:rPr>
              <a:t>"</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xml:id</a:t>
            </a:r>
            <a:r>
              <a:rPr lang="en-GB" b="1" dirty="0">
                <a:solidFill>
                  <a:srgbClr val="FF8040"/>
                </a:solidFill>
                <a:effectLst/>
                <a:latin typeface="Helvetica" pitchFamily="2" charset="0"/>
              </a:rPr>
              <a:t>=</a:t>
            </a:r>
            <a:r>
              <a:rPr lang="en-GB" b="1" dirty="0">
                <a:solidFill>
                  <a:srgbClr val="993300"/>
                </a:solidFill>
                <a:effectLst/>
                <a:latin typeface="Helvetica" pitchFamily="2" charset="0"/>
              </a:rPr>
              <a:t>"idm830”</a:t>
            </a:r>
            <a:r>
              <a:rPr lang="en-GB" b="1" dirty="0">
                <a:solidFill>
                  <a:srgbClr val="993300"/>
                </a:solidFill>
                <a:latin typeface="Helvetica" pitchFamily="2" charset="0"/>
              </a:rPr>
              <a:t> </a:t>
            </a:r>
            <a:r>
              <a:rPr lang="en-GB" b="1" dirty="0">
                <a:solidFill>
                  <a:srgbClr val="F5844C"/>
                </a:solidFill>
                <a:effectLst/>
                <a:latin typeface="Helvetica" pitchFamily="2" charset="0"/>
              </a:rPr>
              <a:t>target</a:t>
            </a:r>
            <a:r>
              <a:rPr lang="en-GB" b="1" dirty="0">
                <a:solidFill>
                  <a:srgbClr val="FF8040"/>
                </a:solidFill>
                <a:effectLst/>
                <a:latin typeface="Helvetica" pitchFamily="2" charset="0"/>
              </a:rPr>
              <a:t>=</a:t>
            </a:r>
            <a:r>
              <a:rPr lang="en-GB" b="1" dirty="0">
                <a:solidFill>
                  <a:srgbClr val="993300"/>
                </a:solidFill>
                <a:effectLst/>
                <a:latin typeface="Helvetica" pitchFamily="2" charset="0"/>
              </a:rPr>
              <a:t>"</a:t>
            </a:r>
            <a:r>
              <a:rPr lang="en-GB" b="1" dirty="0" err="1">
                <a:solidFill>
                  <a:srgbClr val="993300"/>
                </a:solidFill>
                <a:effectLst/>
                <a:latin typeface="Helvetica" pitchFamily="2" charset="0"/>
              </a:rPr>
              <a:t>document.xq?doc</a:t>
            </a:r>
            <a:r>
              <a:rPr lang="en-GB" b="1" dirty="0">
                <a:solidFill>
                  <a:srgbClr val="993300"/>
                </a:solidFill>
                <a:effectLst/>
                <a:latin typeface="Helvetica" pitchFamily="2" charset="0"/>
              </a:rPr>
              <a:t>=cnw0100.xml"</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xl:show</a:t>
            </a:r>
            <a:r>
              <a:rPr lang="en-GB" b="1" dirty="0">
                <a:solidFill>
                  <a:srgbClr val="FF8040"/>
                </a:solidFill>
                <a:effectLst/>
                <a:latin typeface="Helvetica" pitchFamily="2" charset="0"/>
              </a:rPr>
              <a:t>=</a:t>
            </a:r>
            <a:r>
              <a:rPr lang="en-GB" b="1" dirty="0">
                <a:solidFill>
                  <a:srgbClr val="993300"/>
                </a:solidFill>
                <a:effectLst/>
                <a:latin typeface="Helvetica" pitchFamily="2" charset="0"/>
              </a:rPr>
              <a:t>"replace"</a:t>
            </a:r>
            <a:r>
              <a:rPr lang="en-GB" b="1" dirty="0">
                <a:solidFill>
                  <a:srgbClr val="F5844C"/>
                </a:solidFill>
                <a:effectLst/>
                <a:latin typeface="Helvetica" pitchFamily="2" charset="0"/>
              </a:rPr>
              <a:t> </a:t>
            </a:r>
            <a:r>
              <a:rPr lang="en-GB" b="1" dirty="0">
                <a:solidFill>
                  <a:srgbClr val="F5844C"/>
                </a:solidFill>
                <a:effectLst/>
                <a:highlight>
                  <a:srgbClr val="FFFF00"/>
                </a:highlight>
                <a:latin typeface="Helvetica" pitchFamily="2" charset="0"/>
              </a:rPr>
              <a:t>label</a:t>
            </a:r>
            <a:r>
              <a:rPr lang="en-GB" b="1" dirty="0">
                <a:solidFill>
                  <a:srgbClr val="FF8040"/>
                </a:solidFill>
                <a:effectLst/>
                <a:highlight>
                  <a:srgbClr val="FFFF00"/>
                </a:highlight>
                <a:latin typeface="Helvetica" pitchFamily="2" charset="0"/>
              </a:rPr>
              <a:t>=</a:t>
            </a:r>
            <a:r>
              <a:rPr lang="en-GB" b="1" dirty="0">
                <a:solidFill>
                  <a:srgbClr val="993300"/>
                </a:solidFill>
                <a:effectLst/>
                <a:highlight>
                  <a:srgbClr val="FFFF00"/>
                </a:highlight>
                <a:latin typeface="Helvetica" pitchFamily="2" charset="0"/>
              </a:rPr>
              <a:t>""</a:t>
            </a:r>
            <a:r>
              <a:rPr lang="en-GB" b="1" dirty="0">
                <a:solidFill>
                  <a:srgbClr val="000096"/>
                </a:solidFill>
                <a:effectLst/>
                <a:latin typeface="Helvetica" pitchFamily="2" charset="0"/>
              </a:rPr>
              <a:t>&gt;</a:t>
            </a:r>
            <a:r>
              <a:rPr lang="en-GB" b="1" dirty="0">
                <a:effectLst/>
                <a:latin typeface="Helvetica" pitchFamily="2" charset="0"/>
              </a:rPr>
              <a:t>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"idm831"</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err="1">
                <a:effectLst/>
                <a:latin typeface="Helvetica" pitchFamily="2" charset="0"/>
              </a:rPr>
              <a:t>Hymnus</a:t>
            </a:r>
            <a:r>
              <a:rPr lang="en-GB" dirty="0">
                <a:effectLst/>
                <a:latin typeface="Helvetica" pitchFamily="2" charset="0"/>
              </a:rPr>
              <a:t> Amoris</a:t>
            </a:r>
            <a:r>
              <a:rPr lang="en-GB" dirty="0">
                <a:solidFill>
                  <a:srgbClr val="000096"/>
                </a:solidFill>
                <a:effectLst/>
                <a:latin typeface="Helvetica" pitchFamily="2" charset="0"/>
              </a:rPr>
              <a:t>&lt;/rend&gt;</a:t>
            </a:r>
            <a:r>
              <a:rPr lang="en-GB" dirty="0">
                <a:effectLst/>
                <a:latin typeface="Helvetica" pitchFamily="2" charset="0"/>
              </a:rPr>
              <a:t> (CNW 100)</a:t>
            </a:r>
            <a:r>
              <a:rPr lang="en-GB" dirty="0">
                <a:solidFill>
                  <a:srgbClr val="000096"/>
                </a:solidFill>
                <a:effectLst/>
                <a:latin typeface="Helvetica" pitchFamily="2" charset="0"/>
              </a:rPr>
              <a:t>&lt;/ref&gt;</a:t>
            </a:r>
            <a:r>
              <a:rPr lang="en-GB" dirty="0">
                <a:effectLst/>
                <a:latin typeface="Helvetica" pitchFamily="2" charset="0"/>
              </a:rPr>
              <a:t>, he began to plan an opera. The text for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"idm832"</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a:effectLst/>
                <a:latin typeface="Helvetica" pitchFamily="2" charset="0"/>
              </a:rPr>
              <a:t>Saul </a:t>
            </a:r>
            <a:r>
              <a:rPr lang="en-GB" dirty="0" err="1">
                <a:effectLst/>
                <a:latin typeface="Helvetica" pitchFamily="2" charset="0"/>
              </a:rPr>
              <a:t>og</a:t>
            </a:r>
            <a:r>
              <a:rPr lang="en-GB" dirty="0">
                <a:latin typeface="Helvetica" pitchFamily="2" charset="0"/>
              </a:rPr>
              <a:t> </a:t>
            </a:r>
            <a:r>
              <a:rPr lang="en-GB" dirty="0">
                <a:effectLst/>
                <a:latin typeface="Helvetica" pitchFamily="2" charset="0"/>
              </a:rPr>
              <a:t>David</a:t>
            </a:r>
            <a:r>
              <a:rPr lang="en-GB" dirty="0">
                <a:solidFill>
                  <a:srgbClr val="000096"/>
                </a:solidFill>
                <a:effectLst/>
                <a:latin typeface="Helvetica" pitchFamily="2" charset="0"/>
              </a:rPr>
              <a:t>&lt;/rend&gt;</a:t>
            </a:r>
            <a:r>
              <a:rPr lang="en-GB" dirty="0">
                <a:effectLst/>
                <a:latin typeface="Helvetica" pitchFamily="2" charset="0"/>
              </a:rPr>
              <a:t>, written by Einar Christiansen, was ready in 1899. A few months seem to</a:t>
            </a:r>
            <a:r>
              <a:rPr lang="en-GB" dirty="0">
                <a:latin typeface="Helvetica" pitchFamily="2" charset="0"/>
              </a:rPr>
              <a:t> </a:t>
            </a:r>
            <a:r>
              <a:rPr lang="en-GB" dirty="0">
                <a:effectLst/>
                <a:latin typeface="Helvetica" pitchFamily="2" charset="0"/>
              </a:rPr>
              <a:t>have passed before Nielsen started in earnest on the composition. Part of the opera was composed during his stay in Italy from December 1899 to June 1900. The work was finished</a:t>
            </a:r>
            <a:r>
              <a:rPr lang="en-GB" dirty="0">
                <a:latin typeface="Helvetica" pitchFamily="2" charset="0"/>
              </a:rPr>
              <a:t> </a:t>
            </a:r>
            <a:r>
              <a:rPr lang="en-GB" dirty="0">
                <a:effectLst/>
                <a:latin typeface="Helvetica" pitchFamily="2" charset="0"/>
              </a:rPr>
              <a:t>in April 1901 and accepted for performance at The Royal Theatre in September. Parts of the work were performed at a concert in November 1900.</a:t>
            </a:r>
          </a:p>
          <a:p>
            <a:r>
              <a:rPr lang="en-GB" dirty="0">
                <a:solidFill>
                  <a:srgbClr val="000096"/>
                </a:solidFill>
                <a:effectLst/>
                <a:latin typeface="Helvetica" pitchFamily="2" charset="0"/>
              </a:rPr>
              <a:t>&lt;/p&gt;</a:t>
            </a:r>
            <a:endParaRPr lang="en-GB" dirty="0">
              <a:effectLst/>
              <a:latin typeface="Helvetica" pitchFamily="2" charset="0"/>
            </a:endParaRPr>
          </a:p>
        </p:txBody>
      </p:sp>
      <p:sp>
        <p:nvSpPr>
          <p:cNvPr id="8" name="TextBox 7">
            <a:extLst>
              <a:ext uri="{FF2B5EF4-FFF2-40B4-BE49-F238E27FC236}">
                <a16:creationId xmlns:a16="http://schemas.microsoft.com/office/drawing/2014/main" id="{C7942F6D-4EDA-E673-E3ED-A55AFEC10C04}"/>
              </a:ext>
            </a:extLst>
          </p:cNvPr>
          <p:cNvSpPr txBox="1"/>
          <p:nvPr/>
        </p:nvSpPr>
        <p:spPr>
          <a:xfrm>
            <a:off x="5303520" y="5154918"/>
            <a:ext cx="6446519" cy="1200329"/>
          </a:xfrm>
          <a:prstGeom prst="rect">
            <a:avLst/>
          </a:prstGeom>
          <a:solidFill>
            <a:schemeClr val="tx2">
              <a:lumMod val="10000"/>
              <a:lumOff val="90000"/>
            </a:schemeClr>
          </a:solidFill>
          <a:ln>
            <a:solidFill>
              <a:schemeClr val="tx2">
                <a:lumMod val="75000"/>
                <a:lumOff val="25000"/>
              </a:schemeClr>
            </a:solidFill>
          </a:ln>
        </p:spPr>
        <p:txBody>
          <a:bodyPr wrap="square">
            <a:spAutoFit/>
          </a:bodyPr>
          <a:lstStyle/>
          <a:p>
            <a:r>
              <a:rPr lang="en-GB" b="1" dirty="0">
                <a:solidFill>
                  <a:srgbClr val="000096"/>
                </a:solidFill>
                <a:effectLst/>
                <a:latin typeface="Helvetica" pitchFamily="2" charset="0"/>
              </a:rPr>
              <a:t>&lt;</a:t>
            </a:r>
            <a:r>
              <a:rPr lang="en-GB" b="1" dirty="0" err="1">
                <a:solidFill>
                  <a:srgbClr val="000096"/>
                </a:solidFill>
                <a:effectLst/>
                <a:latin typeface="Helvetica" pitchFamily="2" charset="0"/>
              </a:rPr>
              <a:t>bibl</a:t>
            </a:r>
            <a:r>
              <a:rPr lang="en-GB" b="1" dirty="0">
                <a:solidFill>
                  <a:srgbClr val="F5844C"/>
                </a:solidFill>
                <a:effectLst/>
                <a:latin typeface="Helvetica" pitchFamily="2" charset="0"/>
              </a:rPr>
              <a:t> </a:t>
            </a:r>
            <a:r>
              <a:rPr lang="en-GB" b="1" dirty="0">
                <a:solidFill>
                  <a:srgbClr val="F5844C"/>
                </a:solidFill>
                <a:effectLst/>
                <a:highlight>
                  <a:srgbClr val="FFFF00"/>
                </a:highlight>
                <a:latin typeface="Helvetica" pitchFamily="2" charset="0"/>
              </a:rPr>
              <a:t>label</a:t>
            </a:r>
            <a:r>
              <a:rPr lang="en-GB" b="1" dirty="0">
                <a:solidFill>
                  <a:srgbClr val="FF8040"/>
                </a:solidFill>
                <a:effectLst/>
                <a:highlight>
                  <a:srgbClr val="FFFF00"/>
                </a:highlight>
                <a:latin typeface="Helvetica" pitchFamily="2" charset="0"/>
              </a:rPr>
              <a:t>=</a:t>
            </a:r>
            <a:r>
              <a:rPr lang="en-GB" b="1" dirty="0">
                <a:solidFill>
                  <a:srgbClr val="993300"/>
                </a:solidFill>
                <a:effectLst/>
                <a:highlight>
                  <a:srgbClr val="FFFF00"/>
                </a:highlight>
                <a:latin typeface="Helvetica" pitchFamily="2" charset="0"/>
              </a:rPr>
              <a:t>""</a:t>
            </a:r>
            <a:r>
              <a:rPr lang="en-GB" b="1" dirty="0">
                <a:solidFill>
                  <a:srgbClr val="F5844C"/>
                </a:solidFill>
                <a:effectLst/>
                <a:latin typeface="Helvetica" pitchFamily="2" charset="0"/>
              </a:rPr>
              <a:t> </a:t>
            </a:r>
            <a:r>
              <a:rPr lang="en-GB" b="1" dirty="0" err="1">
                <a:solidFill>
                  <a:srgbClr val="F5844C"/>
                </a:solidFill>
                <a:effectLst/>
                <a:latin typeface="Helvetica" pitchFamily="2" charset="0"/>
              </a:rPr>
              <a:t>xml:id</a:t>
            </a:r>
            <a:r>
              <a:rPr lang="en-GB" b="1" dirty="0">
                <a:solidFill>
                  <a:srgbClr val="FF8040"/>
                </a:solidFill>
                <a:effectLst/>
                <a:latin typeface="Helvetica" pitchFamily="2" charset="0"/>
              </a:rPr>
              <a:t>=</a:t>
            </a:r>
            <a:r>
              <a:rPr lang="en-GB" b="1" dirty="0">
                <a:solidFill>
                  <a:srgbClr val="993300"/>
                </a:solidFill>
                <a:effectLst/>
                <a:latin typeface="Helvetica" pitchFamily="2" charset="0"/>
              </a:rPr>
              <a:t>"bibl_d1e46064520"</a:t>
            </a:r>
            <a:r>
              <a:rPr lang="en-GB" b="1" dirty="0">
                <a:solidFill>
                  <a:srgbClr val="000096"/>
                </a:solidFill>
                <a:effectLst/>
                <a:latin typeface="Helvetica" pitchFamily="2" charset="0"/>
              </a:rPr>
              <a:t>&gt;</a:t>
            </a:r>
            <a:br>
              <a:rPr lang="en-GB" dirty="0">
                <a:effectLst/>
                <a:latin typeface="Helvetica" pitchFamily="2" charset="0"/>
              </a:rPr>
            </a:br>
            <a:r>
              <a:rPr lang="en-GB" dirty="0">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"title_N20E2C"</a:t>
            </a:r>
            <a:r>
              <a:rPr lang="en-GB" dirty="0">
                <a:solidFill>
                  <a:srgbClr val="000096"/>
                </a:solidFill>
                <a:effectLst/>
                <a:latin typeface="Helvetica" pitchFamily="2" charset="0"/>
              </a:rPr>
              <a:t>&gt;</a:t>
            </a:r>
            <a:r>
              <a:rPr lang="en-GB" dirty="0">
                <a:effectLst/>
                <a:latin typeface="Helvetica" pitchFamily="2" charset="0"/>
              </a:rPr>
              <a:t>CNB</a:t>
            </a:r>
            <a:r>
              <a:rPr lang="en-GB" dirty="0">
                <a:solidFill>
                  <a:srgbClr val="000096"/>
                </a:solidFill>
                <a:effectLst/>
                <a:latin typeface="Helvetica" pitchFamily="2" charset="0"/>
              </a:rPr>
              <a:t>&lt;/title&gt;</a:t>
            </a:r>
            <a:br>
              <a:rPr lang="en-GB" dirty="0">
                <a:effectLst/>
                <a:latin typeface="Helvetica" pitchFamily="2" charset="0"/>
              </a:rPr>
            </a:br>
            <a:r>
              <a:rPr lang="en-GB" dirty="0">
                <a:effectLst/>
                <a:latin typeface="Helvetica" pitchFamily="2" charset="0"/>
              </a:rPr>
              <a:t>  </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biblScope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"biblScope_N20E2E"</a:t>
            </a:r>
            <a:r>
              <a:rPr lang="en-GB" dirty="0">
                <a:solidFill>
                  <a:srgbClr val="000096"/>
                </a:solidFill>
                <a:effectLst/>
                <a:latin typeface="Helvetica" pitchFamily="2" charset="0"/>
              </a:rPr>
              <a:t>&gt;</a:t>
            </a:r>
            <a:r>
              <a:rPr lang="en-GB" dirty="0">
                <a:effectLst/>
                <a:latin typeface="Helvetica" pitchFamily="2" charset="0"/>
              </a:rPr>
              <a:t>I/655</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biblScope</a:t>
            </a:r>
            <a:r>
              <a:rPr lang="en-GB" dirty="0">
                <a:solidFill>
                  <a:srgbClr val="000096"/>
                </a:solidFill>
                <a:effectLst/>
                <a:latin typeface="Helvetica" pitchFamily="2" charset="0"/>
              </a:rPr>
              <a:t>&gt;</a:t>
            </a:r>
            <a:br>
              <a:rPr lang="en-GB" dirty="0">
                <a:effectLst/>
                <a:latin typeface="Helvetica" pitchFamily="2" charset="0"/>
              </a:rPr>
            </a:br>
            <a:r>
              <a:rPr lang="en-GB" dirty="0">
                <a:solidFill>
                  <a:srgbClr val="000096"/>
                </a:solidFill>
                <a:effectLst/>
                <a:latin typeface="Helvetica" pitchFamily="2" charset="0"/>
              </a:rPr>
              <a:t>&lt;/</a:t>
            </a:r>
            <a:r>
              <a:rPr lang="en-GB" dirty="0" err="1">
                <a:solidFill>
                  <a:srgbClr val="000096"/>
                </a:solidFill>
                <a:effectLst/>
                <a:latin typeface="Helvetica" pitchFamily="2" charset="0"/>
              </a:rPr>
              <a:t>bibl</a:t>
            </a:r>
            <a:r>
              <a:rPr lang="en-GB" dirty="0">
                <a:solidFill>
                  <a:srgbClr val="000096"/>
                </a:solidFill>
                <a:effectLst/>
                <a:latin typeface="Helvetica" pitchFamily="2" charset="0"/>
              </a:rPr>
              <a:t>&gt;</a:t>
            </a:r>
            <a:endParaRPr lang="en-GB" dirty="0">
              <a:effectLst/>
              <a:latin typeface="Helvetica" pitchFamily="2" charset="0"/>
            </a:endParaRPr>
          </a:p>
        </p:txBody>
      </p:sp>
      <p:sp>
        <p:nvSpPr>
          <p:cNvPr id="3" name="Slide Number Placeholder 2">
            <a:extLst>
              <a:ext uri="{FF2B5EF4-FFF2-40B4-BE49-F238E27FC236}">
                <a16:creationId xmlns:a16="http://schemas.microsoft.com/office/drawing/2014/main" id="{17752FB1-3539-698A-7487-ACF6D4CD728C}"/>
              </a:ext>
            </a:extLst>
          </p:cNvPr>
          <p:cNvSpPr>
            <a:spLocks noGrp="1"/>
          </p:cNvSpPr>
          <p:nvPr>
            <p:ph type="sldNum" sz="quarter" idx="12"/>
          </p:nvPr>
        </p:nvSpPr>
        <p:spPr/>
        <p:txBody>
          <a:bodyPr/>
          <a:lstStyle/>
          <a:p>
            <a:fld id="{B9A6FB2C-6672-204D-B4C3-F63635C45829}" type="slidenum">
              <a:rPr lang="en-CA" smtClean="0"/>
              <a:t>35</a:t>
            </a:fld>
            <a:endParaRPr lang="en-CA"/>
          </a:p>
        </p:txBody>
      </p:sp>
    </p:spTree>
    <p:extLst>
      <p:ext uri="{BB962C8B-B14F-4D97-AF65-F5344CB8AC3E}">
        <p14:creationId xmlns:p14="http://schemas.microsoft.com/office/powerpoint/2010/main" val="363975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3E9D7-B6CA-8E58-C9A7-C9F1D870D8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DC746-E6E0-6829-9380-C4D6406AB417}"/>
              </a:ext>
            </a:extLst>
          </p:cNvPr>
          <p:cNvSpPr>
            <a:spLocks noGrp="1"/>
          </p:cNvSpPr>
          <p:nvPr>
            <p:ph type="title"/>
          </p:nvPr>
        </p:nvSpPr>
        <p:spPr/>
        <p:txBody>
          <a:bodyPr/>
          <a:lstStyle/>
          <a:p>
            <a:r>
              <a:rPr lang="en-CA" dirty="0"/>
              <a:t>4. Remove empty attributes</a:t>
            </a:r>
          </a:p>
        </p:txBody>
      </p:sp>
      <p:sp>
        <p:nvSpPr>
          <p:cNvPr id="3" name="Content Placeholder 2">
            <a:extLst>
              <a:ext uri="{FF2B5EF4-FFF2-40B4-BE49-F238E27FC236}">
                <a16:creationId xmlns:a16="http://schemas.microsoft.com/office/drawing/2014/main" id="{0FD536C0-B42F-284D-8728-C8BBD613C9B3}"/>
              </a:ext>
            </a:extLst>
          </p:cNvPr>
          <p:cNvSpPr>
            <a:spLocks noGrp="1"/>
          </p:cNvSpPr>
          <p:nvPr>
            <p:ph idx="1"/>
          </p:nvPr>
        </p:nvSpPr>
        <p:spPr>
          <a:xfrm>
            <a:off x="838200" y="3337761"/>
            <a:ext cx="10515600" cy="2859298"/>
          </a:xfrm>
        </p:spPr>
        <p:txBody>
          <a:bodyPr anchor="b">
            <a:noAutofit/>
          </a:bodyPr>
          <a:lstStyle/>
          <a:p>
            <a:r>
              <a:rPr lang="en-CA" dirty="0"/>
              <a:t>Example of a predicate = condition</a:t>
            </a:r>
          </a:p>
          <a:p>
            <a:pPr lvl="1"/>
            <a:r>
              <a:rPr lang="en-CA" sz="2600" i="1" dirty="0">
                <a:solidFill>
                  <a:srgbClr val="004000"/>
                </a:solidFill>
                <a:effectLst/>
                <a:latin typeface="Helvetica" pitchFamily="2" charset="0"/>
              </a:rPr>
              <a:t>normalize-space</a:t>
            </a:r>
            <a:r>
              <a:rPr lang="en-CA" sz="2600" dirty="0">
                <a:solidFill>
                  <a:srgbClr val="000000"/>
                </a:solidFill>
                <a:effectLst/>
                <a:latin typeface="Helvetica" pitchFamily="2" charset="0"/>
              </a:rPr>
              <a:t>(</a:t>
            </a:r>
            <a:r>
              <a:rPr lang="en-CA" sz="2600" dirty="0">
                <a:solidFill>
                  <a:srgbClr val="787800"/>
                </a:solidFill>
                <a:effectLst/>
                <a:latin typeface="Helvetica" pitchFamily="2" charset="0"/>
              </a:rPr>
              <a:t>.</a:t>
            </a:r>
            <a:r>
              <a:rPr lang="en-CA" sz="2600" dirty="0">
                <a:solidFill>
                  <a:srgbClr val="000000"/>
                </a:solidFill>
                <a:effectLst/>
                <a:latin typeface="Helvetica" pitchFamily="2" charset="0"/>
              </a:rPr>
              <a:t>) </a:t>
            </a:r>
            <a:r>
              <a:rPr lang="en-CA" sz="2600" dirty="0">
                <a:solidFill>
                  <a:srgbClr val="787800"/>
                </a:solidFill>
                <a:effectLst/>
                <a:latin typeface="Helvetica" pitchFamily="2" charset="0"/>
              </a:rPr>
              <a:t>=</a:t>
            </a:r>
            <a:r>
              <a:rPr lang="en-CA" sz="2600" dirty="0">
                <a:solidFill>
                  <a:srgbClr val="000000"/>
                </a:solidFill>
                <a:effectLst/>
                <a:latin typeface="Helvetica" pitchFamily="2" charset="0"/>
              </a:rPr>
              <a:t> </a:t>
            </a:r>
            <a:r>
              <a:rPr lang="en-CA" dirty="0">
                <a:solidFill>
                  <a:srgbClr val="323296"/>
                </a:solidFill>
                <a:latin typeface="Helvetica" pitchFamily="2" charset="0"/>
              </a:rPr>
              <a:t>''</a:t>
            </a:r>
            <a:br>
              <a:rPr lang="en-CA" sz="2800" dirty="0">
                <a:solidFill>
                  <a:srgbClr val="323296"/>
                </a:solidFill>
                <a:effectLst/>
                <a:highlight>
                  <a:srgbClr val="FFFF00"/>
                </a:highlight>
                <a:latin typeface="Helvetica" pitchFamily="2" charset="0"/>
              </a:rPr>
            </a:br>
            <a:endParaRPr lang="en-CA" sz="1000" dirty="0"/>
          </a:p>
          <a:p>
            <a:r>
              <a:rPr lang="en-CA" dirty="0"/>
              <a:t>Empty template</a:t>
            </a:r>
          </a:p>
          <a:p>
            <a:pPr lvl="1"/>
            <a:r>
              <a:rPr lang="en-CA" sz="2600" dirty="0"/>
              <a:t>If it matches </a:t>
            </a:r>
            <a:r>
              <a:rPr lang="en-CA" sz="2600" dirty="0">
                <a:sym typeface="Wingdings" pitchFamily="2" charset="2"/>
              </a:rPr>
              <a:t> </a:t>
            </a:r>
            <a:r>
              <a:rPr lang="en-CA" sz="2600" dirty="0"/>
              <a:t>don’t do anything</a:t>
            </a:r>
          </a:p>
          <a:p>
            <a:pPr lvl="1"/>
            <a:r>
              <a:rPr lang="en-CA" sz="2600" dirty="0"/>
              <a:t>Therefore, the match does not make it to the output file </a:t>
            </a:r>
            <a:br>
              <a:rPr lang="en-CA" sz="2600" dirty="0"/>
            </a:br>
            <a:r>
              <a:rPr lang="en-CA" sz="2600" dirty="0"/>
              <a:t>(this template overwrites the default: copy to the output file)</a:t>
            </a:r>
          </a:p>
        </p:txBody>
      </p:sp>
      <p:sp>
        <p:nvSpPr>
          <p:cNvPr id="4" name="TextBox 3">
            <a:extLst>
              <a:ext uri="{FF2B5EF4-FFF2-40B4-BE49-F238E27FC236}">
                <a16:creationId xmlns:a16="http://schemas.microsoft.com/office/drawing/2014/main" id="{EE33394C-F67F-E077-8838-1108676305B1}"/>
              </a:ext>
            </a:extLst>
          </p:cNvPr>
          <p:cNvSpPr txBox="1"/>
          <p:nvPr/>
        </p:nvSpPr>
        <p:spPr>
          <a:xfrm>
            <a:off x="1819189" y="2423821"/>
            <a:ext cx="8553622" cy="648997"/>
          </a:xfrm>
          <a:prstGeom prst="rect">
            <a:avLst/>
          </a:prstGeom>
          <a:noFill/>
          <a:ln>
            <a:solidFill>
              <a:schemeClr val="bg1">
                <a:lumMod val="50000"/>
              </a:schemeClr>
            </a:solidFill>
          </a:ln>
        </p:spPr>
        <p:txBody>
          <a:bodyPr wrap="square" tIns="108000" bIns="108000" rtlCol="0">
            <a:spAutoFit/>
          </a:bodyPr>
          <a:lstStyle/>
          <a:p>
            <a:pPr algn="ctr"/>
            <a:r>
              <a:rPr lang="en-CA" sz="2800" dirty="0">
                <a:solidFill>
                  <a:srgbClr val="005AB4"/>
                </a:solidFill>
                <a:effectLst/>
                <a:latin typeface="Helvetica" pitchFamily="2" charset="0"/>
              </a:rPr>
              <a:t>&lt;</a:t>
            </a:r>
            <a:r>
              <a:rPr lang="en-CA" sz="2800" dirty="0" err="1">
                <a:solidFill>
                  <a:srgbClr val="005AB4"/>
                </a:solidFill>
                <a:effectLst/>
                <a:latin typeface="Helvetica" pitchFamily="2" charset="0"/>
              </a:rPr>
              <a:t>xsl:template</a:t>
            </a:r>
            <a:r>
              <a:rPr lang="en-CA" sz="2800" dirty="0">
                <a:solidFill>
                  <a:srgbClr val="F5844C"/>
                </a:solidFill>
                <a:effectLst/>
                <a:latin typeface="Helvetica" pitchFamily="2" charset="0"/>
              </a:rPr>
              <a:t> match</a:t>
            </a:r>
            <a:r>
              <a:rPr lang="en-CA" sz="2800" dirty="0">
                <a:solidFill>
                  <a:srgbClr val="FF8040"/>
                </a:solidFill>
                <a:effectLst/>
                <a:latin typeface="Helvetica" pitchFamily="2" charset="0"/>
              </a:rPr>
              <a:t>=</a:t>
            </a:r>
            <a:r>
              <a:rPr lang="en-CA" sz="2800" dirty="0">
                <a:solidFill>
                  <a:srgbClr val="993300"/>
                </a:solidFill>
                <a:effectLst/>
                <a:latin typeface="Helvetica" pitchFamily="2" charset="0"/>
              </a:rPr>
              <a:t>"</a:t>
            </a:r>
            <a:r>
              <a:rPr lang="en-CA" sz="2800" b="1" i="1" dirty="0">
                <a:solidFill>
                  <a:srgbClr val="F08246"/>
                </a:solidFill>
                <a:effectLst/>
                <a:latin typeface="Helvetica" pitchFamily="2" charset="0"/>
              </a:rPr>
              <a:t>@*</a:t>
            </a:r>
            <a:r>
              <a:rPr lang="en-CA" sz="2800" dirty="0">
                <a:solidFill>
                  <a:srgbClr val="000000"/>
                </a:solidFill>
                <a:effectLst/>
                <a:latin typeface="Helvetica" pitchFamily="2" charset="0"/>
              </a:rPr>
              <a:t>[</a:t>
            </a:r>
            <a:r>
              <a:rPr lang="en-CA" sz="2800" i="1" dirty="0">
                <a:solidFill>
                  <a:srgbClr val="004000"/>
                </a:solidFill>
                <a:effectLst/>
                <a:latin typeface="Helvetica" pitchFamily="2" charset="0"/>
              </a:rPr>
              <a:t>normalize-space</a:t>
            </a:r>
            <a:r>
              <a:rPr lang="en-CA" sz="2800" dirty="0">
                <a:solidFill>
                  <a:srgbClr val="000000"/>
                </a:solidFill>
                <a:effectLst/>
                <a:latin typeface="Helvetica" pitchFamily="2" charset="0"/>
              </a:rPr>
              <a:t>(</a:t>
            </a:r>
            <a:r>
              <a:rPr lang="en-CA" sz="2800" dirty="0">
                <a:solidFill>
                  <a:srgbClr val="787800"/>
                </a:solidFill>
                <a:effectLst/>
                <a:latin typeface="Helvetica" pitchFamily="2" charset="0"/>
              </a:rPr>
              <a:t>.</a:t>
            </a:r>
            <a:r>
              <a:rPr lang="en-CA" sz="2800" dirty="0">
                <a:solidFill>
                  <a:srgbClr val="000000"/>
                </a:solidFill>
                <a:effectLst/>
                <a:latin typeface="Helvetica" pitchFamily="2" charset="0"/>
              </a:rPr>
              <a:t>) </a:t>
            </a:r>
            <a:r>
              <a:rPr lang="en-CA" sz="2800" dirty="0">
                <a:solidFill>
                  <a:srgbClr val="787800"/>
                </a:solidFill>
                <a:effectLst/>
                <a:latin typeface="Helvetica" pitchFamily="2" charset="0"/>
              </a:rPr>
              <a:t>=</a:t>
            </a:r>
            <a:r>
              <a:rPr lang="en-CA" sz="2800" dirty="0">
                <a:solidFill>
                  <a:srgbClr val="000000"/>
                </a:solidFill>
                <a:effectLst/>
                <a:latin typeface="Helvetica" pitchFamily="2" charset="0"/>
              </a:rPr>
              <a:t> </a:t>
            </a:r>
            <a:r>
              <a:rPr lang="en-CA" sz="2800" dirty="0">
                <a:solidFill>
                  <a:srgbClr val="323296"/>
                </a:solidFill>
                <a:effectLst/>
                <a:latin typeface="Helvetica" pitchFamily="2" charset="0"/>
              </a:rPr>
              <a:t>''</a:t>
            </a:r>
            <a:r>
              <a:rPr lang="en-CA" sz="2800" dirty="0">
                <a:solidFill>
                  <a:srgbClr val="000000"/>
                </a:solidFill>
                <a:effectLst/>
                <a:latin typeface="Helvetica" pitchFamily="2" charset="0"/>
              </a:rPr>
              <a:t>]</a:t>
            </a:r>
            <a:r>
              <a:rPr lang="en-CA" sz="2800" dirty="0">
                <a:solidFill>
                  <a:srgbClr val="993300"/>
                </a:solidFill>
                <a:effectLst/>
                <a:latin typeface="Helvetica" pitchFamily="2" charset="0"/>
              </a:rPr>
              <a:t>"</a:t>
            </a:r>
            <a:r>
              <a:rPr lang="en-CA" sz="2800" dirty="0">
                <a:solidFill>
                  <a:srgbClr val="000096"/>
                </a:solidFill>
                <a:effectLst/>
                <a:latin typeface="Helvetica" pitchFamily="2" charset="0"/>
              </a:rPr>
              <a:t>/&gt;</a:t>
            </a:r>
            <a:endParaRPr lang="en-CA" sz="2800" dirty="0">
              <a:solidFill>
                <a:srgbClr val="004000"/>
              </a:solidFill>
              <a:effectLst/>
              <a:latin typeface="Helvetica" pitchFamily="2" charset="0"/>
            </a:endParaRPr>
          </a:p>
        </p:txBody>
      </p:sp>
      <p:sp>
        <p:nvSpPr>
          <p:cNvPr id="6" name="Content Placeholder 2">
            <a:extLst>
              <a:ext uri="{FF2B5EF4-FFF2-40B4-BE49-F238E27FC236}">
                <a16:creationId xmlns:a16="http://schemas.microsoft.com/office/drawing/2014/main" id="{5C969419-67C1-5090-9062-2046F5AB0CD9}"/>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
        <p:nvSpPr>
          <p:cNvPr id="5" name="Slide Number Placeholder 4">
            <a:extLst>
              <a:ext uri="{FF2B5EF4-FFF2-40B4-BE49-F238E27FC236}">
                <a16:creationId xmlns:a16="http://schemas.microsoft.com/office/drawing/2014/main" id="{3C49D75E-8726-A3A7-C3EE-0007D89F9824}"/>
              </a:ext>
            </a:extLst>
          </p:cNvPr>
          <p:cNvSpPr>
            <a:spLocks noGrp="1"/>
          </p:cNvSpPr>
          <p:nvPr>
            <p:ph type="sldNum" sz="quarter" idx="12"/>
          </p:nvPr>
        </p:nvSpPr>
        <p:spPr/>
        <p:txBody>
          <a:bodyPr/>
          <a:lstStyle/>
          <a:p>
            <a:fld id="{B9A6FB2C-6672-204D-B4C3-F63635C45829}" type="slidenum">
              <a:rPr lang="en-CA" smtClean="0"/>
              <a:t>36</a:t>
            </a:fld>
            <a:endParaRPr lang="en-CA"/>
          </a:p>
        </p:txBody>
      </p:sp>
    </p:spTree>
    <p:extLst>
      <p:ext uri="{BB962C8B-B14F-4D97-AF65-F5344CB8AC3E}">
        <p14:creationId xmlns:p14="http://schemas.microsoft.com/office/powerpoint/2010/main" val="2194658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ED558-B49E-5DB9-FB60-10FB925BA8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15A653-8070-9874-C603-B0A03BD5F407}"/>
              </a:ext>
            </a:extLst>
          </p:cNvPr>
          <p:cNvSpPr>
            <a:spLocks noGrp="1"/>
          </p:cNvSpPr>
          <p:nvPr>
            <p:ph type="title"/>
          </p:nvPr>
        </p:nvSpPr>
        <p:spPr/>
        <p:txBody>
          <a:bodyPr/>
          <a:lstStyle/>
          <a:p>
            <a:r>
              <a:rPr lang="en-CA" dirty="0"/>
              <a:t>4. Remove empty attributes</a:t>
            </a:r>
          </a:p>
        </p:txBody>
      </p:sp>
      <p:sp>
        <p:nvSpPr>
          <p:cNvPr id="3" name="Content Placeholder 2">
            <a:extLst>
              <a:ext uri="{FF2B5EF4-FFF2-40B4-BE49-F238E27FC236}">
                <a16:creationId xmlns:a16="http://schemas.microsoft.com/office/drawing/2014/main" id="{5B527C69-6894-E152-13B0-C4357BAE47BC}"/>
              </a:ext>
            </a:extLst>
          </p:cNvPr>
          <p:cNvSpPr>
            <a:spLocks noGrp="1"/>
          </p:cNvSpPr>
          <p:nvPr>
            <p:ph idx="1"/>
          </p:nvPr>
        </p:nvSpPr>
        <p:spPr>
          <a:xfrm>
            <a:off x="838200" y="3337761"/>
            <a:ext cx="10515600" cy="2859298"/>
          </a:xfrm>
        </p:spPr>
        <p:txBody>
          <a:bodyPr anchor="b">
            <a:noAutofit/>
          </a:bodyPr>
          <a:lstStyle/>
          <a:p>
            <a:r>
              <a:rPr lang="en-CA" dirty="0">
                <a:highlight>
                  <a:srgbClr val="FFFF00"/>
                </a:highlight>
              </a:rPr>
              <a:t>Example of a predicate = condition</a:t>
            </a:r>
          </a:p>
          <a:p>
            <a:pPr lvl="1"/>
            <a:r>
              <a:rPr lang="en-CA" sz="2600" i="1" dirty="0">
                <a:solidFill>
                  <a:srgbClr val="004000"/>
                </a:solidFill>
                <a:effectLst/>
                <a:highlight>
                  <a:srgbClr val="FFFF00"/>
                </a:highlight>
                <a:latin typeface="Helvetica" pitchFamily="2" charset="0"/>
              </a:rPr>
              <a:t>normalize-space</a:t>
            </a:r>
            <a:r>
              <a:rPr lang="en-CA" sz="2600" dirty="0">
                <a:solidFill>
                  <a:srgbClr val="000000"/>
                </a:solidFill>
                <a:effectLst/>
                <a:highlight>
                  <a:srgbClr val="FFFF00"/>
                </a:highlight>
                <a:latin typeface="Helvetica" pitchFamily="2" charset="0"/>
              </a:rPr>
              <a:t>(</a:t>
            </a:r>
            <a:r>
              <a:rPr lang="en-CA" sz="2600" dirty="0">
                <a:solidFill>
                  <a:srgbClr val="787800"/>
                </a:solidFill>
                <a:effectLst/>
                <a:highlight>
                  <a:srgbClr val="FFFF00"/>
                </a:highlight>
                <a:latin typeface="Helvetica" pitchFamily="2" charset="0"/>
              </a:rPr>
              <a:t>.</a:t>
            </a:r>
            <a:r>
              <a:rPr lang="en-CA" sz="2600" dirty="0">
                <a:solidFill>
                  <a:srgbClr val="000000"/>
                </a:solidFill>
                <a:effectLst/>
                <a:highlight>
                  <a:srgbClr val="FFFF00"/>
                </a:highlight>
                <a:latin typeface="Helvetica" pitchFamily="2" charset="0"/>
              </a:rPr>
              <a:t>) </a:t>
            </a:r>
            <a:r>
              <a:rPr lang="en-CA" sz="2600" dirty="0">
                <a:solidFill>
                  <a:srgbClr val="787800"/>
                </a:solidFill>
                <a:effectLst/>
                <a:highlight>
                  <a:srgbClr val="FFFF00"/>
                </a:highlight>
                <a:latin typeface="Helvetica" pitchFamily="2" charset="0"/>
              </a:rPr>
              <a:t>=</a:t>
            </a:r>
            <a:r>
              <a:rPr lang="en-CA" sz="2600" dirty="0">
                <a:solidFill>
                  <a:srgbClr val="000000"/>
                </a:solidFill>
                <a:effectLst/>
                <a:highlight>
                  <a:srgbClr val="FFFF00"/>
                </a:highlight>
                <a:latin typeface="Helvetica" pitchFamily="2" charset="0"/>
              </a:rPr>
              <a:t> </a:t>
            </a:r>
            <a:r>
              <a:rPr lang="en-CA" dirty="0">
                <a:solidFill>
                  <a:srgbClr val="323296"/>
                </a:solidFill>
                <a:highlight>
                  <a:srgbClr val="FFFF00"/>
                </a:highlight>
                <a:latin typeface="Helvetica" pitchFamily="2" charset="0"/>
              </a:rPr>
              <a:t>''</a:t>
            </a:r>
            <a:br>
              <a:rPr lang="en-CA" sz="2800" dirty="0">
                <a:solidFill>
                  <a:srgbClr val="323296"/>
                </a:solidFill>
                <a:effectLst/>
                <a:highlight>
                  <a:srgbClr val="FFFF00"/>
                </a:highlight>
                <a:latin typeface="Helvetica" pitchFamily="2" charset="0"/>
              </a:rPr>
            </a:br>
            <a:endParaRPr lang="en-CA" sz="1000" dirty="0"/>
          </a:p>
          <a:p>
            <a:r>
              <a:rPr lang="en-CA" dirty="0"/>
              <a:t>Empty template</a:t>
            </a:r>
          </a:p>
          <a:p>
            <a:pPr lvl="1"/>
            <a:r>
              <a:rPr lang="en-CA" sz="2600" dirty="0"/>
              <a:t>If it matches </a:t>
            </a:r>
            <a:r>
              <a:rPr lang="en-CA" sz="2600" dirty="0">
                <a:sym typeface="Wingdings" pitchFamily="2" charset="2"/>
              </a:rPr>
              <a:t> </a:t>
            </a:r>
            <a:r>
              <a:rPr lang="en-CA" sz="2600" dirty="0"/>
              <a:t>don’t do anything</a:t>
            </a:r>
          </a:p>
          <a:p>
            <a:pPr lvl="1"/>
            <a:r>
              <a:rPr lang="en-CA" sz="2600" dirty="0"/>
              <a:t>Therefore, the match does not make it to the output file </a:t>
            </a:r>
            <a:br>
              <a:rPr lang="en-CA" sz="2600" dirty="0"/>
            </a:br>
            <a:r>
              <a:rPr lang="en-CA" sz="2600" dirty="0"/>
              <a:t>(this template overwrites the default: copy to the output file)</a:t>
            </a:r>
          </a:p>
        </p:txBody>
      </p:sp>
      <p:sp>
        <p:nvSpPr>
          <p:cNvPr id="4" name="TextBox 3">
            <a:extLst>
              <a:ext uri="{FF2B5EF4-FFF2-40B4-BE49-F238E27FC236}">
                <a16:creationId xmlns:a16="http://schemas.microsoft.com/office/drawing/2014/main" id="{DEBD44E2-FFAC-7B25-89B5-82166EF8CAB2}"/>
              </a:ext>
            </a:extLst>
          </p:cNvPr>
          <p:cNvSpPr txBox="1"/>
          <p:nvPr/>
        </p:nvSpPr>
        <p:spPr>
          <a:xfrm>
            <a:off x="1819189" y="2423821"/>
            <a:ext cx="8553622" cy="648997"/>
          </a:xfrm>
          <a:prstGeom prst="rect">
            <a:avLst/>
          </a:prstGeom>
          <a:noFill/>
          <a:ln>
            <a:solidFill>
              <a:schemeClr val="bg1">
                <a:lumMod val="50000"/>
              </a:schemeClr>
            </a:solidFill>
          </a:ln>
        </p:spPr>
        <p:txBody>
          <a:bodyPr wrap="square" tIns="108000" bIns="108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2800" b="0" i="0" u="none" strike="noStrike" kern="1200" cap="none" spc="0" normalizeH="0" baseline="0" noProof="0" dirty="0">
                <a:ln>
                  <a:noFill/>
                </a:ln>
                <a:solidFill>
                  <a:srgbClr val="005AB4"/>
                </a:solidFill>
                <a:effectLst/>
                <a:uLnTx/>
                <a:uFillTx/>
                <a:latin typeface="Helvetica" pitchFamily="2" charset="0"/>
                <a:ea typeface="+mn-ea"/>
                <a:cs typeface="+mn-cs"/>
              </a:rPr>
              <a:t>&lt;</a:t>
            </a:r>
            <a:r>
              <a:rPr kumimoji="0" lang="en-CA" sz="2800" b="0" i="0" u="none" strike="noStrike" kern="1200" cap="none" spc="0" normalizeH="0" baseline="0" noProof="0" dirty="0" err="1">
                <a:ln>
                  <a:noFill/>
                </a:ln>
                <a:solidFill>
                  <a:srgbClr val="005AB4"/>
                </a:solidFill>
                <a:effectLst/>
                <a:uLnTx/>
                <a:uFillTx/>
                <a:latin typeface="Helvetica" pitchFamily="2" charset="0"/>
                <a:ea typeface="+mn-ea"/>
                <a:cs typeface="+mn-cs"/>
              </a:rPr>
              <a:t>xsl:template</a:t>
            </a:r>
            <a:r>
              <a:rPr kumimoji="0" lang="en-CA" sz="2800" b="0" i="0" u="none" strike="noStrike" kern="1200" cap="none" spc="0" normalizeH="0" baseline="0" noProof="0" dirty="0">
                <a:ln>
                  <a:noFill/>
                </a:ln>
                <a:solidFill>
                  <a:srgbClr val="F5844C"/>
                </a:solidFill>
                <a:effectLst/>
                <a:uLnTx/>
                <a:uFillTx/>
                <a:latin typeface="Helvetica" pitchFamily="2" charset="0"/>
                <a:ea typeface="+mn-ea"/>
                <a:cs typeface="+mn-cs"/>
              </a:rPr>
              <a:t> match</a:t>
            </a:r>
            <a:r>
              <a:rPr kumimoji="0" lang="en-CA" sz="2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CA" sz="2800" b="1" i="1" u="none" strike="noStrike" kern="1200" cap="none" spc="0" normalizeH="0" baseline="0" noProof="0" dirty="0">
                <a:ln>
                  <a:noFill/>
                </a:ln>
                <a:solidFill>
                  <a:srgbClr val="F08246"/>
                </a:solidFill>
                <a:effectLst/>
                <a:highlight>
                  <a:srgbClr val="00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uLnTx/>
                <a:uFillTx/>
                <a:latin typeface="Helvetica" pitchFamily="2" charset="0"/>
                <a:ea typeface="+mn-ea"/>
                <a:cs typeface="+mn-cs"/>
              </a:rPr>
              <a:t>[</a:t>
            </a:r>
            <a:r>
              <a:rPr kumimoji="0" lang="en-CA" sz="2800" b="0" i="1" u="none" strike="noStrike" kern="1200" cap="none" spc="0" normalizeH="0" baseline="0" noProof="0" dirty="0">
                <a:ln>
                  <a:noFill/>
                </a:ln>
                <a:solidFill>
                  <a:srgbClr val="004000"/>
                </a:solidFill>
                <a:effectLst/>
                <a:highlight>
                  <a:srgbClr val="FFFF00"/>
                </a:highlight>
                <a:uLnTx/>
                <a:uFillTx/>
                <a:latin typeface="Helvetica" pitchFamily="2" charset="0"/>
                <a:ea typeface="+mn-ea"/>
                <a:cs typeface="+mn-cs"/>
              </a:rPr>
              <a:t>normalize-space</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7878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 </a:t>
            </a:r>
            <a:r>
              <a:rPr kumimoji="0" lang="en-CA" sz="2800" b="0" i="0" u="none" strike="noStrike" kern="1200" cap="none" spc="0" normalizeH="0" baseline="0" noProof="0" dirty="0">
                <a:ln>
                  <a:noFill/>
                </a:ln>
                <a:solidFill>
                  <a:srgbClr val="787800"/>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highlight>
                  <a:srgbClr val="FFFF00"/>
                </a:highlight>
                <a:uLnTx/>
                <a:uFillTx/>
                <a:latin typeface="Helvetica" pitchFamily="2" charset="0"/>
                <a:ea typeface="+mn-ea"/>
                <a:cs typeface="+mn-cs"/>
              </a:rPr>
              <a:t> </a:t>
            </a:r>
            <a:r>
              <a:rPr kumimoji="0" lang="en-CA" sz="2800" b="0" i="0" u="none" strike="noStrike" kern="1200" cap="none" spc="0" normalizeH="0" baseline="0" noProof="0" dirty="0">
                <a:ln>
                  <a:noFill/>
                </a:ln>
                <a:solidFill>
                  <a:srgbClr val="323296"/>
                </a:solidFill>
                <a:effectLst/>
                <a:highlight>
                  <a:srgbClr val="FFFF00"/>
                </a:highlight>
                <a:uLnTx/>
                <a:uFillTx/>
                <a:latin typeface="Helvetica" pitchFamily="2" charset="0"/>
                <a:ea typeface="+mn-ea"/>
                <a:cs typeface="+mn-cs"/>
              </a:rPr>
              <a:t>''</a:t>
            </a:r>
            <a:r>
              <a:rPr kumimoji="0" lang="en-CA" sz="2800" b="0" i="0" u="none" strike="noStrike" kern="1200" cap="none" spc="0" normalizeH="0" baseline="0" noProof="0" dirty="0">
                <a:ln>
                  <a:noFill/>
                </a:ln>
                <a:solidFill>
                  <a:srgbClr val="00000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CA" sz="2800" b="0" i="0" u="none" strike="noStrike" kern="1200" cap="none" spc="0" normalizeH="0" baseline="0" noProof="0" dirty="0">
                <a:ln>
                  <a:noFill/>
                </a:ln>
                <a:solidFill>
                  <a:srgbClr val="000096"/>
                </a:solidFill>
                <a:effectLst/>
                <a:uLnTx/>
                <a:uFillTx/>
                <a:latin typeface="Helvetica" pitchFamily="2" charset="0"/>
                <a:ea typeface="+mn-ea"/>
                <a:cs typeface="+mn-cs"/>
              </a:rPr>
              <a:t>/&gt;</a:t>
            </a:r>
            <a:endParaRPr kumimoji="0" lang="en-CA" sz="2800" b="0" i="0" u="none" strike="noStrike" kern="1200" cap="none" spc="0" normalizeH="0" baseline="0" noProof="0" dirty="0">
              <a:ln>
                <a:noFill/>
              </a:ln>
              <a:solidFill>
                <a:srgbClr val="004000"/>
              </a:solidFill>
              <a:effectLst/>
              <a:uLnTx/>
              <a:uFillTx/>
              <a:latin typeface="Helvetica" pitchFamily="2" charset="0"/>
              <a:ea typeface="+mn-ea"/>
              <a:cs typeface="+mn-cs"/>
            </a:endParaRPr>
          </a:p>
        </p:txBody>
      </p:sp>
      <p:sp>
        <p:nvSpPr>
          <p:cNvPr id="7" name="Content Placeholder 2">
            <a:extLst>
              <a:ext uri="{FF2B5EF4-FFF2-40B4-BE49-F238E27FC236}">
                <a16:creationId xmlns:a16="http://schemas.microsoft.com/office/drawing/2014/main" id="{B1B38701-54C3-1E15-7AD2-417EFC909499}"/>
              </a:ext>
            </a:extLst>
          </p:cNvPr>
          <p:cNvSpPr txBox="1">
            <a:spLocks/>
          </p:cNvSpPr>
          <p:nvPr/>
        </p:nvSpPr>
        <p:spPr>
          <a:xfrm>
            <a:off x="838200" y="1509882"/>
            <a:ext cx="10515600" cy="648997"/>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b="1" dirty="0"/>
              <a:t>Situation: </a:t>
            </a:r>
            <a:r>
              <a:rPr lang="en-CA" dirty="0"/>
              <a:t>Many elements have an empty attribute @label</a:t>
            </a:r>
          </a:p>
        </p:txBody>
      </p:sp>
      <p:sp>
        <p:nvSpPr>
          <p:cNvPr id="5" name="Slide Number Placeholder 4">
            <a:extLst>
              <a:ext uri="{FF2B5EF4-FFF2-40B4-BE49-F238E27FC236}">
                <a16:creationId xmlns:a16="http://schemas.microsoft.com/office/drawing/2014/main" id="{57D8EC6F-0611-A17C-DA3B-0077E3EDE79C}"/>
              </a:ext>
            </a:extLst>
          </p:cNvPr>
          <p:cNvSpPr>
            <a:spLocks noGrp="1"/>
          </p:cNvSpPr>
          <p:nvPr>
            <p:ph type="sldNum" sz="quarter" idx="12"/>
          </p:nvPr>
        </p:nvSpPr>
        <p:spPr/>
        <p:txBody>
          <a:bodyPr/>
          <a:lstStyle/>
          <a:p>
            <a:fld id="{B9A6FB2C-6672-204D-B4C3-F63635C45829}" type="slidenum">
              <a:rPr lang="en-CA" smtClean="0"/>
              <a:t>37</a:t>
            </a:fld>
            <a:endParaRPr lang="en-CA"/>
          </a:p>
        </p:txBody>
      </p:sp>
    </p:spTree>
    <p:extLst>
      <p:ext uri="{BB962C8B-B14F-4D97-AF65-F5344CB8AC3E}">
        <p14:creationId xmlns:p14="http://schemas.microsoft.com/office/powerpoint/2010/main" val="194318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AC4A4-6D08-6E90-9E46-66CDC09E21D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544D7F2-CE64-736C-8AFF-6BA203935B20}"/>
              </a:ext>
            </a:extLst>
          </p:cNvPr>
          <p:cNvSpPr txBox="1"/>
          <p:nvPr/>
        </p:nvSpPr>
        <p:spPr>
          <a:xfrm>
            <a:off x="942533" y="1787418"/>
            <a:ext cx="9594169" cy="4801314"/>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FFFF00"/>
                </a:highlight>
                <a:latin typeface="Helvetica" pitchFamily="2" charset="0"/>
              </a:rPr>
              <a:t>&lt;/address&gt;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2" name="Title 1">
            <a:extLst>
              <a:ext uri="{FF2B5EF4-FFF2-40B4-BE49-F238E27FC236}">
                <a16:creationId xmlns:a16="http://schemas.microsoft.com/office/drawing/2014/main" id="{A25F5B4B-73EE-F4AF-DE28-F29FAB074AB3}"/>
              </a:ext>
            </a:extLst>
          </p:cNvPr>
          <p:cNvSpPr>
            <a:spLocks noGrp="1"/>
          </p:cNvSpPr>
          <p:nvPr>
            <p:ph type="title"/>
          </p:nvPr>
        </p:nvSpPr>
        <p:spPr>
          <a:xfrm>
            <a:off x="838200" y="463293"/>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BDF14800-826D-1617-DF28-9D7C1E49E871}"/>
              </a:ext>
            </a:extLst>
          </p:cNvPr>
          <p:cNvSpPr>
            <a:spLocks noGrp="1"/>
          </p:cNvSpPr>
          <p:nvPr>
            <p:ph idx="1"/>
          </p:nvPr>
        </p:nvSpPr>
        <p:spPr>
          <a:xfrm>
            <a:off x="838200" y="1271164"/>
            <a:ext cx="10515600" cy="494742"/>
          </a:xfrm>
        </p:spPr>
        <p:txBody>
          <a:bodyPr>
            <a:normAutofit/>
          </a:bodyPr>
          <a:lstStyle/>
          <a:p>
            <a:pPr marL="0" indent="0">
              <a:buNone/>
            </a:pPr>
            <a:r>
              <a:rPr lang="en-CA" dirty="0"/>
              <a:t>Situation:</a:t>
            </a:r>
          </a:p>
        </p:txBody>
      </p:sp>
      <p:sp>
        <p:nvSpPr>
          <p:cNvPr id="4" name="Slide Number Placeholder 3">
            <a:extLst>
              <a:ext uri="{FF2B5EF4-FFF2-40B4-BE49-F238E27FC236}">
                <a16:creationId xmlns:a16="http://schemas.microsoft.com/office/drawing/2014/main" id="{B44EB0AB-61C1-B276-AE26-C1BE949319C4}"/>
              </a:ext>
            </a:extLst>
          </p:cNvPr>
          <p:cNvSpPr>
            <a:spLocks noGrp="1"/>
          </p:cNvSpPr>
          <p:nvPr>
            <p:ph type="sldNum" sz="quarter" idx="12"/>
          </p:nvPr>
        </p:nvSpPr>
        <p:spPr/>
        <p:txBody>
          <a:bodyPr/>
          <a:lstStyle/>
          <a:p>
            <a:fld id="{B9A6FB2C-6672-204D-B4C3-F63635C45829}" type="slidenum">
              <a:rPr lang="en-CA" smtClean="0"/>
              <a:t>38</a:t>
            </a:fld>
            <a:endParaRPr lang="en-CA"/>
          </a:p>
        </p:txBody>
      </p:sp>
    </p:spTree>
    <p:extLst>
      <p:ext uri="{BB962C8B-B14F-4D97-AF65-F5344CB8AC3E}">
        <p14:creationId xmlns:p14="http://schemas.microsoft.com/office/powerpoint/2010/main" val="1156129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77F81C5-5839-4123-EB7F-E7C9509151C9}"/>
              </a:ext>
            </a:extLst>
          </p:cNvPr>
          <p:cNvSpPr txBox="1"/>
          <p:nvPr/>
        </p:nvSpPr>
        <p:spPr>
          <a:xfrm>
            <a:off x="942534" y="1787418"/>
            <a:ext cx="9594168" cy="4801314"/>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FFFF00"/>
                </a:highlight>
                <a:latin typeface="Helvetica" pitchFamily="2" charset="0"/>
              </a:rPr>
              <a:t>&lt;/address&gt;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7" name="TextBox 6">
            <a:extLst>
              <a:ext uri="{FF2B5EF4-FFF2-40B4-BE49-F238E27FC236}">
                <a16:creationId xmlns:a16="http://schemas.microsoft.com/office/drawing/2014/main" id="{6CF08C36-0070-AC43-FA30-DCC41A0FB651}"/>
              </a:ext>
            </a:extLst>
          </p:cNvPr>
          <p:cNvSpPr txBox="1"/>
          <p:nvPr/>
        </p:nvSpPr>
        <p:spPr>
          <a:xfrm>
            <a:off x="5788853" y="5361754"/>
            <a:ext cx="5015135" cy="1200329"/>
          </a:xfrm>
          <a:prstGeom prst="rect">
            <a:avLst/>
          </a:prstGeom>
          <a:solidFill>
            <a:srgbClr val="92D050"/>
          </a:solidFill>
        </p:spPr>
        <p:txBody>
          <a:bodyPr wrap="square" rtlCol="0">
            <a:spAutoFit/>
          </a:bodyPr>
          <a:lstStyle/>
          <a:p>
            <a:r>
              <a:rPr lang="en-CA" sz="2400" b="1" dirty="0"/>
              <a:t>Outside of &lt;</a:t>
            </a:r>
            <a:r>
              <a:rPr lang="en-CA" sz="2400" b="1" dirty="0" err="1"/>
              <a:t>respStmt</a:t>
            </a:r>
            <a:r>
              <a:rPr lang="en-CA" sz="2400" b="1" dirty="0"/>
              <a:t>&gt;</a:t>
            </a:r>
          </a:p>
          <a:p>
            <a:r>
              <a:rPr lang="en-CA" sz="2400" b="1" dirty="0"/>
              <a:t>Inside a new element &lt;</a:t>
            </a:r>
            <a:r>
              <a:rPr lang="en-CA" sz="2400" b="1" dirty="0" err="1"/>
              <a:t>pubPlace</a:t>
            </a:r>
            <a:r>
              <a:rPr lang="en-CA" sz="2400" b="1" dirty="0"/>
              <a:t>&gt; (still inside of &lt;</a:t>
            </a:r>
            <a:r>
              <a:rPr lang="en-CA" sz="2400" b="1" dirty="0" err="1"/>
              <a:t>pubStmt</a:t>
            </a:r>
            <a:r>
              <a:rPr lang="en-CA" sz="2400" b="1" dirty="0"/>
              <a:t>&gt;)</a:t>
            </a:r>
          </a:p>
        </p:txBody>
      </p:sp>
      <p:sp>
        <p:nvSpPr>
          <p:cNvPr id="2" name="Title 1">
            <a:extLst>
              <a:ext uri="{FF2B5EF4-FFF2-40B4-BE49-F238E27FC236}">
                <a16:creationId xmlns:a16="http://schemas.microsoft.com/office/drawing/2014/main" id="{B366CED6-AD7B-20CA-8661-29D348693F03}"/>
              </a:ext>
            </a:extLst>
          </p:cNvPr>
          <p:cNvSpPr>
            <a:spLocks noGrp="1"/>
          </p:cNvSpPr>
          <p:nvPr>
            <p:ph type="title"/>
          </p:nvPr>
        </p:nvSpPr>
        <p:spPr>
          <a:xfrm>
            <a:off x="838200" y="463293"/>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C8F81AA6-ECE9-9801-887A-31F7803A9F08}"/>
              </a:ext>
            </a:extLst>
          </p:cNvPr>
          <p:cNvSpPr>
            <a:spLocks noGrp="1"/>
          </p:cNvSpPr>
          <p:nvPr>
            <p:ph idx="1"/>
          </p:nvPr>
        </p:nvSpPr>
        <p:spPr>
          <a:xfrm>
            <a:off x="838200" y="1271164"/>
            <a:ext cx="10515600" cy="494742"/>
          </a:xfrm>
        </p:spPr>
        <p:txBody>
          <a:bodyPr>
            <a:normAutofit/>
          </a:bodyPr>
          <a:lstStyle/>
          <a:p>
            <a:pPr marL="0" indent="0">
              <a:buNone/>
            </a:pPr>
            <a:r>
              <a:rPr lang="en-CA" dirty="0"/>
              <a:t>Situation:</a:t>
            </a:r>
          </a:p>
        </p:txBody>
      </p:sp>
      <p:sp>
        <p:nvSpPr>
          <p:cNvPr id="6" name="U-Turn Arrow 5">
            <a:extLst>
              <a:ext uri="{FF2B5EF4-FFF2-40B4-BE49-F238E27FC236}">
                <a16:creationId xmlns:a16="http://schemas.microsoft.com/office/drawing/2014/main" id="{150C1D93-B651-DE5C-1FDF-6B232D02FC2C}"/>
              </a:ext>
            </a:extLst>
          </p:cNvPr>
          <p:cNvSpPr/>
          <p:nvPr/>
        </p:nvSpPr>
        <p:spPr>
          <a:xfrm rot="5400000">
            <a:off x="7230324" y="1864437"/>
            <a:ext cx="2934056" cy="6126484"/>
          </a:xfrm>
          <a:prstGeom prst="uturnArrow">
            <a:avLst>
              <a:gd name="adj1" fmla="val 8720"/>
              <a:gd name="adj2" fmla="val 12832"/>
              <a:gd name="adj3" fmla="val 16964"/>
              <a:gd name="adj4" fmla="val 45000"/>
              <a:gd name="adj5" fmla="val 187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4" name="Slide Number Placeholder 3">
            <a:extLst>
              <a:ext uri="{FF2B5EF4-FFF2-40B4-BE49-F238E27FC236}">
                <a16:creationId xmlns:a16="http://schemas.microsoft.com/office/drawing/2014/main" id="{21A6564B-DD45-5104-1963-041F2B604197}"/>
              </a:ext>
            </a:extLst>
          </p:cNvPr>
          <p:cNvSpPr>
            <a:spLocks noGrp="1"/>
          </p:cNvSpPr>
          <p:nvPr>
            <p:ph type="sldNum" sz="quarter" idx="12"/>
          </p:nvPr>
        </p:nvSpPr>
        <p:spPr/>
        <p:txBody>
          <a:bodyPr/>
          <a:lstStyle/>
          <a:p>
            <a:fld id="{B9A6FB2C-6672-204D-B4C3-F63635C45829}" type="slidenum">
              <a:rPr lang="en-CA" smtClean="0"/>
              <a:t>39</a:t>
            </a:fld>
            <a:endParaRPr lang="en-CA"/>
          </a:p>
        </p:txBody>
      </p:sp>
    </p:spTree>
    <p:extLst>
      <p:ext uri="{BB962C8B-B14F-4D97-AF65-F5344CB8AC3E}">
        <p14:creationId xmlns:p14="http://schemas.microsoft.com/office/powerpoint/2010/main" val="1188641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8E4F2-14F6-F411-9408-0273E9978F84}"/>
              </a:ext>
            </a:extLst>
          </p:cNvPr>
          <p:cNvSpPr>
            <a:spLocks noGrp="1"/>
          </p:cNvSpPr>
          <p:nvPr>
            <p:ph type="title"/>
          </p:nvPr>
        </p:nvSpPr>
        <p:spPr>
          <a:xfrm>
            <a:off x="838200" y="444137"/>
            <a:ext cx="10515600" cy="770708"/>
          </a:xfrm>
        </p:spPr>
        <p:txBody>
          <a:bodyPr>
            <a:normAutofit/>
          </a:bodyPr>
          <a:lstStyle/>
          <a:p>
            <a:pPr algn="ctr"/>
            <a:r>
              <a:rPr lang="en-CA" dirty="0"/>
              <a:t>XPath</a:t>
            </a:r>
          </a:p>
        </p:txBody>
      </p:sp>
      <p:sp>
        <p:nvSpPr>
          <p:cNvPr id="3" name="Content Placeholder 2">
            <a:extLst>
              <a:ext uri="{FF2B5EF4-FFF2-40B4-BE49-F238E27FC236}">
                <a16:creationId xmlns:a16="http://schemas.microsoft.com/office/drawing/2014/main" id="{D1B2F631-1695-4E91-7505-35A93923EF02}"/>
              </a:ext>
            </a:extLst>
          </p:cNvPr>
          <p:cNvSpPr>
            <a:spLocks noGrp="1"/>
          </p:cNvSpPr>
          <p:nvPr>
            <p:ph idx="1"/>
          </p:nvPr>
        </p:nvSpPr>
        <p:spPr>
          <a:xfrm>
            <a:off x="838200" y="1214844"/>
            <a:ext cx="10515600" cy="1894115"/>
          </a:xfrm>
          <a:ln>
            <a:solidFill>
              <a:schemeClr val="bg2"/>
            </a:solidFill>
          </a:ln>
        </p:spPr>
        <p:txBody>
          <a:bodyPr anchor="ctr">
            <a:normAutofit fontScale="92500" lnSpcReduction="10000"/>
          </a:bodyPr>
          <a:lstStyle/>
          <a:p>
            <a:r>
              <a:rPr lang="en-CA" b="1" dirty="0"/>
              <a:t>XPath</a:t>
            </a:r>
            <a:r>
              <a:rPr lang="en-CA" dirty="0"/>
              <a:t> uses path expressions to select nodes in an XML document </a:t>
            </a:r>
          </a:p>
          <a:p>
            <a:r>
              <a:rPr lang="en-CA" dirty="0"/>
              <a:t>The node is selected by following a path (or steps)</a:t>
            </a:r>
          </a:p>
          <a:p>
            <a:pPr lvl="1"/>
            <a:r>
              <a:rPr lang="en-CA" sz="2600" dirty="0">
                <a:latin typeface="Courier New" panose="02070309020205020404" pitchFamily="49" charset="0"/>
                <a:cs typeface="Courier New" panose="02070309020205020404" pitchFamily="49" charset="0"/>
              </a:rPr>
              <a:t>/step/step/… </a:t>
            </a:r>
          </a:p>
          <a:p>
            <a:pPr lvl="2">
              <a:buFont typeface="Wingdings" pitchFamily="2" charset="2"/>
              <a:buChar char="Ø"/>
            </a:pPr>
            <a:r>
              <a:rPr lang="en-CA" sz="2400" b="1" dirty="0">
                <a:sym typeface="Wingdings" pitchFamily="2" charset="2"/>
              </a:rPr>
              <a:t>Example: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meiHead</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fileDesc</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titleStmt</a:t>
            </a:r>
            <a:r>
              <a:rPr lang="en-GB" sz="2400" dirty="0">
                <a:latin typeface="Courier New" panose="02070309020205020404" pitchFamily="49" charset="0"/>
                <a:cs typeface="Courier New" panose="02070309020205020404" pitchFamily="49" charset="0"/>
              </a:rPr>
              <a:t>/title</a:t>
            </a:r>
            <a:endParaRPr lang="en-CA" sz="2400" dirty="0"/>
          </a:p>
          <a:p>
            <a:pPr marL="0" indent="0">
              <a:buNone/>
            </a:pPr>
            <a:r>
              <a:rPr lang="en-CA" sz="1500" dirty="0">
                <a:solidFill>
                  <a:schemeClr val="bg2">
                    <a:lumMod val="90000"/>
                  </a:schemeClr>
                </a:solidFill>
              </a:rPr>
              <a:t>--------------------------------------------------------------------------------------------------------------------------------------------------------------</a:t>
            </a:r>
          </a:p>
        </p:txBody>
      </p:sp>
      <p:sp>
        <p:nvSpPr>
          <p:cNvPr id="4" name="Slide Number Placeholder 3">
            <a:extLst>
              <a:ext uri="{FF2B5EF4-FFF2-40B4-BE49-F238E27FC236}">
                <a16:creationId xmlns:a16="http://schemas.microsoft.com/office/drawing/2014/main" id="{6072202D-6E28-6951-4A66-183AE62F75AF}"/>
              </a:ext>
            </a:extLst>
          </p:cNvPr>
          <p:cNvSpPr>
            <a:spLocks noGrp="1"/>
          </p:cNvSpPr>
          <p:nvPr>
            <p:ph type="sldNum" sz="quarter" idx="12"/>
          </p:nvPr>
        </p:nvSpPr>
        <p:spPr/>
        <p:txBody>
          <a:bodyPr/>
          <a:lstStyle/>
          <a:p>
            <a:fld id="{B9A6FB2C-6672-204D-B4C3-F63635C45829}" type="slidenum">
              <a:rPr lang="en-CA" smtClean="0"/>
              <a:t>4</a:t>
            </a:fld>
            <a:endParaRPr lang="en-CA"/>
          </a:p>
        </p:txBody>
      </p:sp>
    </p:spTree>
    <p:extLst>
      <p:ext uri="{BB962C8B-B14F-4D97-AF65-F5344CB8AC3E}">
        <p14:creationId xmlns:p14="http://schemas.microsoft.com/office/powerpoint/2010/main" val="10005808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DED17-DA87-E3F5-F1CE-5223DC54C85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9A0E8F5-00EA-D145-F188-23BAAB09BB8A}"/>
              </a:ext>
            </a:extLst>
          </p:cNvPr>
          <p:cNvSpPr txBox="1"/>
          <p:nvPr/>
        </p:nvSpPr>
        <p:spPr>
          <a:xfrm>
            <a:off x="942534" y="1295048"/>
            <a:ext cx="9594168" cy="5355312"/>
          </a:xfrm>
          <a:prstGeom prst="rect">
            <a:avLst/>
          </a:prstGeom>
          <a:noFill/>
          <a:ln>
            <a:solidFill>
              <a:schemeClr val="bg1">
                <a:lumMod val="50000"/>
              </a:schemeClr>
            </a:solidFill>
          </a:ln>
        </p:spPr>
        <p:txBody>
          <a:bodyPr wrap="square" rtlCol="0">
            <a:spAutoFit/>
          </a:bodyPr>
          <a:lstStyle/>
          <a:p>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"pubStmt_N2029F"</a:t>
            </a:r>
            <a:r>
              <a:rPr lang="en-CA" b="1"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"respStmt_eb89e9f0"</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&lt;resp</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"resp_N202A2"</a:t>
            </a:r>
            <a:r>
              <a:rPr lang="en-CA" dirty="0">
                <a:solidFill>
                  <a:srgbClr val="000096"/>
                </a:solidFill>
                <a:effectLst/>
                <a:latin typeface="Helvetica" pitchFamily="2" charset="0"/>
              </a:rPr>
              <a:t>&gt;</a:t>
            </a:r>
            <a:r>
              <a:rPr lang="en-CA" dirty="0">
                <a:effectLst/>
                <a:latin typeface="Helvetica" pitchFamily="2" charset="0"/>
              </a:rPr>
              <a:t>Publisher</a:t>
            </a:r>
            <a:r>
              <a:rPr lang="en-CA" dirty="0">
                <a:solidFill>
                  <a:srgbClr val="000096"/>
                </a:solidFill>
                <a:effectLst/>
                <a:latin typeface="Helvetica" pitchFamily="2" charset="0"/>
              </a:rPr>
              <a:t>&lt;/resp&gt;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F5844C"/>
                </a:solidFill>
                <a:effectLst/>
                <a:latin typeface="Helvetica" pitchFamily="2" charset="0"/>
              </a:rPr>
              <a:t> </a:t>
            </a:r>
            <a:r>
              <a:rPr lang="en-CA" b="1" dirty="0" err="1">
                <a:solidFill>
                  <a:srgbClr val="F5844C"/>
                </a:solidFill>
                <a:effectLst/>
                <a:latin typeface="Helvetica" pitchFamily="2" charset="0"/>
              </a:rPr>
              <a:t>xml:id</a:t>
            </a:r>
            <a:r>
              <a:rPr lang="en-CA" b="1" dirty="0">
                <a:solidFill>
                  <a:srgbClr val="FF8040"/>
                </a:solidFill>
                <a:effectLst/>
                <a:latin typeface="Helvetica" pitchFamily="2" charset="0"/>
              </a:rPr>
              <a:t>=</a:t>
            </a:r>
            <a:r>
              <a:rPr lang="en-CA" b="1" dirty="0">
                <a:solidFill>
                  <a:srgbClr val="993300"/>
                </a:solidFill>
                <a:effectLst/>
                <a:latin typeface="Helvetica" pitchFamily="2" charset="0"/>
              </a:rPr>
              <a:t>"corpName_f7008792"</a:t>
            </a:r>
            <a:r>
              <a:rPr lang="en-CA" b="1" dirty="0">
                <a:solidFill>
                  <a:srgbClr val="000096"/>
                </a:solidFill>
                <a:effectLst/>
                <a:latin typeface="Helvetica" pitchFamily="2" charset="0"/>
              </a:rPr>
              <a:t>&gt;</a:t>
            </a:r>
            <a:br>
              <a:rPr lang="en-CA" b="1"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"abbr_N202A6"</a:t>
            </a:r>
            <a:r>
              <a:rPr lang="en-CA" dirty="0">
                <a:solidFill>
                  <a:srgbClr val="000096"/>
                </a:solidFill>
                <a:effectLst/>
                <a:latin typeface="Helvetica" pitchFamily="2" charset="0"/>
              </a:rPr>
              <a:t>&gt;</a:t>
            </a:r>
            <a:r>
              <a:rPr lang="en-CA" dirty="0">
                <a:effectLst/>
                <a:latin typeface="Helvetica" pitchFamily="2" charset="0"/>
              </a:rPr>
              <a:t>DCM</a:t>
            </a:r>
            <a:r>
              <a:rPr lang="en-CA" dirty="0">
                <a:solidFill>
                  <a:srgbClr val="000096"/>
                </a:solidFill>
                <a:effectLst/>
                <a:latin typeface="Helvetica" pitchFamily="2" charset="0"/>
              </a:rPr>
              <a:t>&lt;/</a:t>
            </a:r>
            <a:r>
              <a:rPr lang="en-CA" dirty="0" err="1">
                <a:solidFill>
                  <a:srgbClr val="000096"/>
                </a:solidFill>
                <a:effectLst/>
                <a:latin typeface="Helvetica" pitchFamily="2" charset="0"/>
              </a:rPr>
              <a:t>abbr</a:t>
            </a:r>
            <a:r>
              <a:rPr lang="en-CA" dirty="0">
                <a:solidFill>
                  <a:srgbClr val="000096"/>
                </a:solidFill>
                <a:effectLst/>
                <a:latin typeface="Helvetica" pitchFamily="2" charset="0"/>
              </a:rPr>
              <a:t>&gt;</a:t>
            </a:r>
            <a:br>
              <a:rPr lang="en-CA" dirty="0">
                <a:effectLst/>
                <a:latin typeface="Helvetica" pitchFamily="2" charset="0"/>
              </a:rPr>
            </a:br>
            <a:r>
              <a:rPr lang="en-CA" dirty="0">
                <a:effectLst/>
                <a:latin typeface="Helvetica" pitchFamily="2" charset="0"/>
              </a:rPr>
              <a:t>      </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"expan_cde0339b"</a:t>
            </a:r>
            <a:r>
              <a:rPr lang="en-CA" dirty="0">
                <a:solidFill>
                  <a:srgbClr val="000096"/>
                </a:solidFill>
                <a:effectLst/>
                <a:latin typeface="Helvetica" pitchFamily="2" charset="0"/>
              </a:rPr>
              <a:t>&gt;</a:t>
            </a:r>
            <a:r>
              <a:rPr lang="en-CA" dirty="0">
                <a:effectLst/>
                <a:latin typeface="Helvetica" pitchFamily="2" charset="0"/>
              </a:rPr>
              <a:t>Danish Centre for Music Editing</a:t>
            </a:r>
            <a:r>
              <a:rPr lang="en-CA" dirty="0">
                <a:solidFill>
                  <a:srgbClr val="000096"/>
                </a:solidFill>
                <a:effectLst/>
                <a:latin typeface="Helvetica" pitchFamily="2" charset="0"/>
              </a:rPr>
              <a:t>&lt;/</a:t>
            </a:r>
            <a:r>
              <a:rPr lang="en-CA" dirty="0" err="1">
                <a:solidFill>
                  <a:srgbClr val="000096"/>
                </a:solidFill>
                <a:effectLst/>
                <a:latin typeface="Helvetica" pitchFamily="2" charset="0"/>
              </a:rPr>
              <a:t>expan</a:t>
            </a:r>
            <a:r>
              <a:rPr lang="en-CA" dirty="0">
                <a:solidFill>
                  <a:srgbClr val="000096"/>
                </a:solidFill>
                <a:effectLst/>
                <a:latin typeface="Helvetica" pitchFamily="2" charset="0"/>
              </a:rPr>
              <a:t>&gt;</a:t>
            </a:r>
            <a:br>
              <a:rPr lang="en-CA" dirty="0">
                <a:effectLst/>
                <a:latin typeface="Helvetica" pitchFamily="2" charset="0"/>
              </a:rPr>
            </a:br>
            <a:r>
              <a:rPr lang="en-CA" b="1" dirty="0">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corpName</a:t>
            </a:r>
            <a:r>
              <a:rPr lang="en-CA" b="1" dirty="0">
                <a:solidFill>
                  <a:srgbClr val="000096"/>
                </a:solidFill>
                <a:effectLst/>
                <a:latin typeface="Helvetica" pitchFamily="2" charset="0"/>
              </a:rPr>
              <a:t>&gt;</a:t>
            </a:r>
          </a:p>
          <a:p>
            <a:r>
              <a:rPr lang="en-CA" dirty="0">
                <a:solidFill>
                  <a:srgbClr val="000096"/>
                </a:solidFill>
                <a:effectLst/>
                <a:latin typeface="Helvetica" pitchFamily="2" charset="0"/>
              </a:rPr>
              <a:t>    &lt;</a:t>
            </a:r>
            <a:r>
              <a:rPr lang="en-CA" dirty="0" err="1">
                <a:solidFill>
                  <a:srgbClr val="000096"/>
                </a:solidFill>
                <a:effectLst/>
                <a:latin typeface="Helvetica" pitchFamily="2" charset="0"/>
              </a:rPr>
              <a:t>persName</a:t>
            </a:r>
            <a:r>
              <a:rPr lang="en-CA" dirty="0">
                <a:solidFill>
                  <a:srgbClr val="F5844C"/>
                </a:solidFill>
                <a:effectLst/>
                <a:latin typeface="Helvetica" pitchFamily="2" charset="0"/>
              </a:rPr>
              <a:t> role</a:t>
            </a:r>
            <a:r>
              <a:rPr lang="en-CA" dirty="0">
                <a:solidFill>
                  <a:srgbClr val="FF8040"/>
                </a:solidFill>
                <a:effectLst/>
                <a:latin typeface="Helvetica" pitchFamily="2" charset="0"/>
              </a:rPr>
              <a:t>=</a:t>
            </a:r>
            <a:r>
              <a:rPr lang="en-CA" dirty="0">
                <a:solidFill>
                  <a:srgbClr val="993300"/>
                </a:solidFill>
                <a:effectLst/>
                <a:latin typeface="Helvetica" pitchFamily="2" charset="0"/>
              </a:rPr>
              <a:t>"editor"</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"persName_28d8cc37"</a:t>
            </a:r>
            <a:r>
              <a:rPr lang="en-CA" dirty="0">
                <a:solidFill>
                  <a:srgbClr val="000096"/>
                </a:solidFill>
                <a:effectLst/>
                <a:latin typeface="Helvetica" pitchFamily="2" charset="0"/>
              </a:rPr>
              <a:t>&gt;</a:t>
            </a:r>
            <a:r>
              <a:rPr lang="en-CA" dirty="0">
                <a:solidFill>
                  <a:srgbClr val="000000"/>
                </a:solidFill>
                <a:effectLst/>
                <a:latin typeface="Helvetica" pitchFamily="2" charset="0"/>
              </a:rPr>
              <a:t>Niels Bo Foltmann</a:t>
            </a:r>
            <a:r>
              <a:rPr lang="en-CA" dirty="0">
                <a:solidFill>
                  <a:srgbClr val="000096"/>
                </a:solidFill>
                <a:effectLst/>
                <a:latin typeface="Helvetica" pitchFamily="2" charset="0"/>
              </a:rPr>
              <a:t>&lt;/</a:t>
            </a:r>
            <a:r>
              <a:rPr lang="en-CA" dirty="0" err="1">
                <a:solidFill>
                  <a:srgbClr val="000096"/>
                </a:solidFill>
                <a:effectLst/>
                <a:latin typeface="Helvetica" pitchFamily="2" charset="0"/>
              </a:rPr>
              <a:t>persName</a:t>
            </a:r>
            <a:r>
              <a:rPr lang="en-CA" dirty="0">
                <a:solidFill>
                  <a:srgbClr val="000096"/>
                </a:solidFill>
                <a:effectLst/>
                <a:latin typeface="Helvetica" pitchFamily="2" charset="0"/>
              </a:rPr>
              <a:t>&gt;</a:t>
            </a:r>
          </a:p>
          <a:p>
            <a:r>
              <a:rPr lang="en-CA" dirty="0">
                <a:solidFill>
                  <a:srgbClr val="000096"/>
                </a:solidFill>
                <a:latin typeface="Helvetica" pitchFamily="2" charset="0"/>
              </a:rPr>
              <a:t>    …</a:t>
            </a:r>
          </a:p>
          <a:p>
            <a:r>
              <a:rPr lang="en-CA" dirty="0">
                <a:solidFill>
                  <a:srgbClr val="000096"/>
                </a:solidFill>
                <a:effectLst/>
                <a:latin typeface="Helvetica" pitchFamily="2" charset="0"/>
              </a:rPr>
              <a:t>  </a:t>
            </a: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respStmt</a:t>
            </a:r>
            <a:r>
              <a:rPr lang="en-CA" b="1" dirty="0">
                <a:solidFill>
                  <a:srgbClr val="000096"/>
                </a:solidFill>
                <a:effectLst/>
                <a:latin typeface="Helvetica" pitchFamily="2" charset="0"/>
              </a:rPr>
              <a:t>&gt;</a:t>
            </a:r>
            <a:br>
              <a:rPr lang="en-CA" b="1" dirty="0">
                <a:solidFill>
                  <a:srgbClr val="000000"/>
                </a:solidFill>
                <a:effectLst/>
                <a:latin typeface="Helvetica" pitchFamily="2" charset="0"/>
              </a:rPr>
            </a:br>
            <a:r>
              <a:rPr lang="en-CA" dirty="0">
                <a:solidFill>
                  <a:srgbClr val="000000"/>
                </a:solidFill>
                <a:effectLst/>
                <a:latin typeface="Helvetica" pitchFamily="2" charset="0"/>
              </a:rPr>
              <a:t>  </a:t>
            </a:r>
            <a:r>
              <a:rPr lang="en-CA" dirty="0">
                <a:solidFill>
                  <a:srgbClr val="000096"/>
                </a:solidFill>
                <a:effectLst/>
                <a:latin typeface="Helvetica" pitchFamily="2" charset="0"/>
              </a:rPr>
              <a:t>&lt;date</a:t>
            </a:r>
            <a:r>
              <a:rPr lang="en-CA" dirty="0">
                <a:solidFill>
                  <a:srgbClr val="F5844C"/>
                </a:solidFill>
                <a:effectLst/>
                <a:latin typeface="Helvetica" pitchFamily="2" charset="0"/>
              </a:rPr>
              <a:t> </a:t>
            </a:r>
            <a:r>
              <a:rPr lang="en-CA" dirty="0" err="1">
                <a:solidFill>
                  <a:srgbClr val="F5844C"/>
                </a:solidFill>
                <a:effectLst/>
                <a:latin typeface="Helvetica" pitchFamily="2" charset="0"/>
              </a:rPr>
              <a:t>isodate</a:t>
            </a:r>
            <a:r>
              <a:rPr lang="en-CA" dirty="0">
                <a:solidFill>
                  <a:srgbClr val="FF8040"/>
                </a:solidFill>
                <a:effectLst/>
                <a:latin typeface="Helvetica" pitchFamily="2" charset="0"/>
              </a:rPr>
              <a:t>=</a:t>
            </a:r>
            <a:r>
              <a:rPr lang="en-CA" dirty="0">
                <a:solidFill>
                  <a:srgbClr val="993300"/>
                </a:solidFill>
                <a:effectLst/>
                <a:latin typeface="Helvetica" pitchFamily="2" charset="0"/>
              </a:rPr>
              <a:t>"2014"</a:t>
            </a:r>
            <a:r>
              <a:rPr lang="en-CA" dirty="0">
                <a:solidFill>
                  <a:srgbClr val="F5844C"/>
                </a:solidFill>
                <a:effectLst/>
                <a:latin typeface="Helvetica" pitchFamily="2" charset="0"/>
              </a:rPr>
              <a:t> </a:t>
            </a:r>
            <a:r>
              <a:rPr lang="en-CA" dirty="0" err="1">
                <a:solidFill>
                  <a:srgbClr val="F5844C"/>
                </a:solidFill>
                <a:effectLst/>
                <a:latin typeface="Helvetica" pitchFamily="2" charset="0"/>
              </a:rPr>
              <a:t>xml:id</a:t>
            </a:r>
            <a:r>
              <a:rPr lang="en-CA" dirty="0">
                <a:solidFill>
                  <a:srgbClr val="FF8040"/>
                </a:solidFill>
                <a:effectLst/>
                <a:latin typeface="Helvetica" pitchFamily="2" charset="0"/>
              </a:rPr>
              <a:t>=</a:t>
            </a:r>
            <a:r>
              <a:rPr lang="en-CA" dirty="0">
                <a:solidFill>
                  <a:srgbClr val="993300"/>
                </a:solidFill>
                <a:effectLst/>
                <a:latin typeface="Helvetica" pitchFamily="2" charset="0"/>
              </a:rPr>
              <a:t>"date_N202DF"</a:t>
            </a:r>
            <a:r>
              <a:rPr lang="en-CA" dirty="0">
                <a:solidFill>
                  <a:srgbClr val="000096"/>
                </a:solidFill>
                <a:effectLst/>
                <a:latin typeface="Helvetica" pitchFamily="2" charset="0"/>
              </a:rPr>
              <a:t>&gt;</a:t>
            </a:r>
            <a:r>
              <a:rPr lang="en-CA" dirty="0">
                <a:solidFill>
                  <a:srgbClr val="000000"/>
                </a:solidFill>
                <a:effectLst/>
                <a:latin typeface="Helvetica" pitchFamily="2" charset="0"/>
              </a:rPr>
              <a:t>2014</a:t>
            </a:r>
            <a:r>
              <a:rPr lang="en-CA" dirty="0">
                <a:solidFill>
                  <a:srgbClr val="000096"/>
                </a:solidFill>
                <a:effectLst/>
                <a:latin typeface="Helvetica" pitchFamily="2" charset="0"/>
              </a:rPr>
              <a:t>&lt;/date&gt;</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&lt;</a:t>
            </a:r>
            <a:r>
              <a:rPr lang="en-CA" b="1" dirty="0" err="1">
                <a:solidFill>
                  <a:srgbClr val="000096"/>
                </a:solidFill>
                <a:effectLst/>
                <a:highlight>
                  <a:srgbClr val="00FF00"/>
                </a:highlight>
                <a:latin typeface="Helvetica" pitchFamily="2" charset="0"/>
              </a:rPr>
              <a:t>pubPlace</a:t>
            </a:r>
            <a:r>
              <a:rPr lang="en-CA" b="1" dirty="0">
                <a:solidFill>
                  <a:srgbClr val="000096"/>
                </a:solidFill>
                <a:effectLst/>
                <a:highlight>
                  <a:srgbClr val="00FF00"/>
                </a:highlight>
                <a:latin typeface="Helvetica" pitchFamily="2" charset="0"/>
              </a:rPr>
              <a:t>&gt;</a:t>
            </a:r>
            <a:endParaRPr lang="en-CA" b="1" dirty="0">
              <a:effectLst/>
              <a:highlight>
                <a:srgbClr val="00FF00"/>
              </a:highlight>
              <a:latin typeface="Helvetica" pitchFamily="2" charset="0"/>
            </a:endParaRPr>
          </a:p>
          <a:p>
            <a:r>
              <a:rPr lang="en-CA" b="1" dirty="0">
                <a:effectLst/>
                <a:latin typeface="Helvetica" pitchFamily="2" charset="0"/>
              </a:rPr>
              <a:t>  </a:t>
            </a:r>
            <a:r>
              <a:rPr lang="en-CA" b="1" dirty="0">
                <a:effectLst/>
                <a:highlight>
                  <a:srgbClr val="00FF00"/>
                </a:highlight>
                <a:latin typeface="Helvetica" pitchFamily="2" charset="0"/>
              </a:rPr>
              <a:t>  </a:t>
            </a:r>
            <a:r>
              <a:rPr lang="en-CA" b="1" dirty="0">
                <a:solidFill>
                  <a:srgbClr val="000096"/>
                </a:solidFill>
                <a:effectLst/>
                <a:highlight>
                  <a:srgbClr val="FFFF00"/>
                </a:highlight>
                <a:latin typeface="Helvetica" pitchFamily="2" charset="0"/>
              </a:rPr>
              <a:t>&lt;address</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"address_N202AA"</a:t>
            </a:r>
            <a:r>
              <a:rPr lang="en-CA" b="1" dirty="0">
                <a:solidFill>
                  <a:srgbClr val="000096"/>
                </a:solidFill>
                <a:effectLst/>
                <a:highlight>
                  <a:srgbClr val="FFFF00"/>
                </a:highlight>
                <a:latin typeface="Helvetica" pitchFamily="2" charset="0"/>
              </a:rPr>
              <a:t>&gt;</a:t>
            </a:r>
          </a:p>
          <a:p>
            <a:r>
              <a:rPr lang="en-CA" b="1" dirty="0">
                <a:effectLst/>
                <a:latin typeface="Helvetica" pitchFamily="2" charset="0"/>
              </a:rPr>
              <a:t>  </a:t>
            </a:r>
            <a:r>
              <a:rPr lang="en-CA" b="1" dirty="0">
                <a:effectLst/>
                <a:highlight>
                  <a:srgbClr val="00FF00"/>
                </a:highligh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"addrLine_b24889b6"</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Royal Danish Library</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br>
              <a:rPr lang="en-CA" b="1" dirty="0">
                <a:effectLst/>
                <a:highlight>
                  <a:srgbClr val="FFFF00"/>
                </a:highlight>
                <a:latin typeface="Helvetica" pitchFamily="2" charset="0"/>
              </a:rPr>
            </a:br>
            <a:r>
              <a:rPr lang="en-CA" b="1" dirty="0">
                <a:effectLst/>
                <a:latin typeface="Helvetica" pitchFamily="2" charset="0"/>
              </a:rPr>
              <a:t>  </a:t>
            </a:r>
            <a:r>
              <a:rPr lang="en-CA" b="1" dirty="0">
                <a:effectLst/>
                <a:highlight>
                  <a:srgbClr val="00FF00"/>
                </a:highlight>
                <a:latin typeface="Helvetica" pitchFamily="2" charset="0"/>
              </a:rPr>
              <a:t>  </a:t>
            </a:r>
            <a:r>
              <a:rPr lang="en-CA" b="1" dirty="0">
                <a:effectLst/>
                <a:highlight>
                  <a:srgbClr val="FFFF00"/>
                </a:highlight>
                <a:latin typeface="Helvetica" pitchFamily="2" charset="0"/>
              </a:rPr>
              <a:t>  </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F5844C"/>
                </a:solidFill>
                <a:effectLst/>
                <a:highlight>
                  <a:srgbClr val="FFFF00"/>
                </a:highlight>
                <a:latin typeface="Helvetica" pitchFamily="2" charset="0"/>
              </a:rPr>
              <a:t> </a:t>
            </a:r>
            <a:r>
              <a:rPr lang="en-CA" b="1" dirty="0" err="1">
                <a:solidFill>
                  <a:srgbClr val="F5844C"/>
                </a:solidFill>
                <a:effectLst/>
                <a:highlight>
                  <a:srgbClr val="FFFF00"/>
                </a:highlight>
                <a:latin typeface="Helvetica" pitchFamily="2" charset="0"/>
              </a:rPr>
              <a:t>xml:id</a:t>
            </a:r>
            <a:r>
              <a:rPr lang="en-CA" b="1" dirty="0">
                <a:solidFill>
                  <a:srgbClr val="FF8040"/>
                </a:solidFill>
                <a:effectLst/>
                <a:highlight>
                  <a:srgbClr val="FFFF00"/>
                </a:highlight>
                <a:latin typeface="Helvetica" pitchFamily="2" charset="0"/>
              </a:rPr>
              <a:t>=</a:t>
            </a:r>
            <a:r>
              <a:rPr lang="en-CA" b="1" dirty="0">
                <a:solidFill>
                  <a:srgbClr val="993300"/>
                </a:solidFill>
                <a:effectLst/>
                <a:highlight>
                  <a:srgbClr val="FFFF00"/>
                </a:highlight>
                <a:latin typeface="Helvetica" pitchFamily="2" charset="0"/>
              </a:rPr>
              <a:t>"addrLine_N202AD"</a:t>
            </a:r>
            <a:r>
              <a:rPr lang="en-CA" b="1" dirty="0">
                <a:solidFill>
                  <a:srgbClr val="000096"/>
                </a:solidFill>
                <a:effectLst/>
                <a:highlight>
                  <a:srgbClr val="FFFF00"/>
                </a:highlight>
                <a:latin typeface="Helvetica" pitchFamily="2" charset="0"/>
              </a:rPr>
              <a:t>&gt;</a:t>
            </a:r>
            <a:r>
              <a:rPr lang="en-CA" b="1" dirty="0">
                <a:effectLst/>
                <a:highlight>
                  <a:srgbClr val="FFFF00"/>
                </a:highlight>
                <a:latin typeface="Helvetica" pitchFamily="2" charset="0"/>
              </a:rPr>
              <a:t>Søren </a:t>
            </a:r>
            <a:r>
              <a:rPr lang="en-CA" b="1" dirty="0" err="1">
                <a:effectLst/>
                <a:highlight>
                  <a:srgbClr val="FFFF00"/>
                </a:highlight>
                <a:latin typeface="Helvetica" pitchFamily="2" charset="0"/>
              </a:rPr>
              <a:t>Kierkegaards</a:t>
            </a:r>
            <a:r>
              <a:rPr lang="en-CA" b="1" dirty="0">
                <a:effectLst/>
                <a:highlight>
                  <a:srgbClr val="FFFF00"/>
                </a:highlight>
                <a:latin typeface="Helvetica" pitchFamily="2" charset="0"/>
              </a:rPr>
              <a:t> </a:t>
            </a:r>
            <a:r>
              <a:rPr lang="en-CA" b="1" dirty="0" err="1">
                <a:effectLst/>
                <a:highlight>
                  <a:srgbClr val="FFFF00"/>
                </a:highlight>
                <a:latin typeface="Helvetica" pitchFamily="2" charset="0"/>
              </a:rPr>
              <a:t>Plads</a:t>
            </a:r>
            <a:r>
              <a:rPr lang="en-CA" b="1" dirty="0">
                <a:effectLst/>
                <a:highlight>
                  <a:srgbClr val="FFFF00"/>
                </a:highlight>
                <a:latin typeface="Helvetica" pitchFamily="2" charset="0"/>
              </a:rPr>
              <a:t> 1</a:t>
            </a:r>
            <a:r>
              <a:rPr lang="en-CA" b="1" dirty="0">
                <a:solidFill>
                  <a:srgbClr val="000096"/>
                </a:solidFill>
                <a:effectLst/>
                <a:highlight>
                  <a:srgbClr val="FFFF00"/>
                </a:highlight>
                <a:latin typeface="Helvetica" pitchFamily="2" charset="0"/>
              </a:rPr>
              <a:t>&lt;/</a:t>
            </a:r>
            <a:r>
              <a:rPr lang="en-CA" b="1" dirty="0" err="1">
                <a:solidFill>
                  <a:srgbClr val="000096"/>
                </a:solidFill>
                <a:effectLst/>
                <a:highlight>
                  <a:srgbClr val="FFFF00"/>
                </a:highlight>
                <a:latin typeface="Helvetica" pitchFamily="2" charset="0"/>
              </a:rPr>
              <a:t>addrLine</a:t>
            </a:r>
            <a:r>
              <a:rPr lang="en-CA" b="1" dirty="0">
                <a:solidFill>
                  <a:srgbClr val="000096"/>
                </a:solidFill>
                <a:effectLst/>
                <a:highlight>
                  <a:srgbClr val="FFFF00"/>
                </a:highlight>
                <a:latin typeface="Helvetica" pitchFamily="2" charset="0"/>
              </a:rPr>
              <a:t>&gt;</a:t>
            </a:r>
          </a:p>
          <a:p>
            <a:r>
              <a:rPr lang="en-CA" b="1" dirty="0">
                <a:solidFill>
                  <a:srgbClr val="000096"/>
                </a:solidFill>
                <a:latin typeface="Helvetica" pitchFamily="2" charset="0"/>
              </a:rPr>
              <a:t>  </a:t>
            </a:r>
            <a:r>
              <a:rPr lang="en-CA" b="1" dirty="0">
                <a:solidFill>
                  <a:srgbClr val="000096"/>
                </a:solidFill>
                <a:highlight>
                  <a:srgbClr val="00FF00"/>
                </a:highlight>
                <a:latin typeface="Helvetica" pitchFamily="2" charset="0"/>
              </a:rPr>
              <a:t>  </a:t>
            </a:r>
            <a:r>
              <a:rPr lang="en-CA" b="1" dirty="0">
                <a:solidFill>
                  <a:srgbClr val="000096"/>
                </a:solidFill>
                <a:highlight>
                  <a:srgbClr val="FFFF00"/>
                </a:highlight>
                <a:latin typeface="Helvetica" pitchFamily="2" charset="0"/>
              </a:rPr>
              <a:t>  …</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  </a:t>
            </a:r>
            <a:r>
              <a:rPr lang="en-CA" b="1" dirty="0">
                <a:solidFill>
                  <a:srgbClr val="000096"/>
                </a:solidFill>
                <a:effectLst/>
                <a:highlight>
                  <a:srgbClr val="FFFF00"/>
                </a:highlight>
                <a:latin typeface="Helvetica" pitchFamily="2" charset="0"/>
              </a:rPr>
              <a:t>&lt;/address&gt;</a:t>
            </a:r>
          </a:p>
          <a:p>
            <a:r>
              <a:rPr lang="en-CA" b="1" dirty="0">
                <a:solidFill>
                  <a:srgbClr val="000096"/>
                </a:solidFill>
                <a:effectLst/>
                <a:latin typeface="Helvetica" pitchFamily="2" charset="0"/>
              </a:rPr>
              <a:t>  </a:t>
            </a:r>
            <a:r>
              <a:rPr lang="en-CA" b="1" dirty="0">
                <a:solidFill>
                  <a:srgbClr val="000096"/>
                </a:solidFill>
                <a:effectLst/>
                <a:highlight>
                  <a:srgbClr val="00FF00"/>
                </a:highlight>
                <a:latin typeface="Helvetica" pitchFamily="2" charset="0"/>
              </a:rPr>
              <a:t>&lt;/</a:t>
            </a:r>
            <a:r>
              <a:rPr lang="en-CA" b="1" dirty="0" err="1">
                <a:solidFill>
                  <a:srgbClr val="000096"/>
                </a:solidFill>
                <a:effectLst/>
                <a:highlight>
                  <a:srgbClr val="00FF00"/>
                </a:highlight>
                <a:latin typeface="Helvetica" pitchFamily="2" charset="0"/>
              </a:rPr>
              <a:t>pubPlace</a:t>
            </a:r>
            <a:r>
              <a:rPr lang="en-CA" b="1" dirty="0">
                <a:solidFill>
                  <a:srgbClr val="000096"/>
                </a:solidFill>
                <a:effectLst/>
                <a:highlight>
                  <a:srgbClr val="00FF00"/>
                </a:highlight>
                <a:latin typeface="Helvetica" pitchFamily="2" charset="0"/>
              </a:rPr>
              <a:t>&gt;</a:t>
            </a:r>
            <a:br>
              <a:rPr lang="en-CA" dirty="0">
                <a:solidFill>
                  <a:srgbClr val="000000"/>
                </a:solidFill>
                <a:effectLst/>
                <a:latin typeface="Helvetica" pitchFamily="2" charset="0"/>
              </a:rPr>
            </a:br>
            <a:r>
              <a:rPr lang="en-CA" b="1" dirty="0">
                <a:solidFill>
                  <a:srgbClr val="000096"/>
                </a:solidFill>
                <a:effectLst/>
                <a:latin typeface="Helvetica" pitchFamily="2" charset="0"/>
              </a:rPr>
              <a:t>&lt;/</a:t>
            </a:r>
            <a:r>
              <a:rPr lang="en-CA" b="1" dirty="0" err="1">
                <a:solidFill>
                  <a:srgbClr val="000096"/>
                </a:solidFill>
                <a:effectLst/>
                <a:highlight>
                  <a:srgbClr val="00FFFF"/>
                </a:highlight>
                <a:latin typeface="Helvetica" pitchFamily="2" charset="0"/>
              </a:rPr>
              <a:t>pubStmt</a:t>
            </a:r>
            <a:r>
              <a:rPr lang="en-CA" b="1" dirty="0">
                <a:solidFill>
                  <a:srgbClr val="000096"/>
                </a:solidFill>
                <a:effectLst/>
                <a:latin typeface="Helvetica" pitchFamily="2" charset="0"/>
              </a:rPr>
              <a:t>&gt;</a:t>
            </a:r>
            <a:endParaRPr lang="en-CA" b="1" dirty="0"/>
          </a:p>
        </p:txBody>
      </p:sp>
      <p:sp>
        <p:nvSpPr>
          <p:cNvPr id="2" name="Title 1">
            <a:extLst>
              <a:ext uri="{FF2B5EF4-FFF2-40B4-BE49-F238E27FC236}">
                <a16:creationId xmlns:a16="http://schemas.microsoft.com/office/drawing/2014/main" id="{18ECA865-19FD-6D7A-DF63-D6EB8B7809BE}"/>
              </a:ext>
            </a:extLst>
          </p:cNvPr>
          <p:cNvSpPr>
            <a:spLocks noGrp="1"/>
          </p:cNvSpPr>
          <p:nvPr>
            <p:ph type="title"/>
          </p:nvPr>
        </p:nvSpPr>
        <p:spPr>
          <a:xfrm>
            <a:off x="838200" y="463293"/>
            <a:ext cx="10515600" cy="703385"/>
          </a:xfrm>
        </p:spPr>
        <p:txBody>
          <a:bodyPr/>
          <a:lstStyle/>
          <a:p>
            <a:r>
              <a:rPr lang="en-CA" dirty="0"/>
              <a:t>5. Move an element</a:t>
            </a:r>
          </a:p>
        </p:txBody>
      </p:sp>
      <p:sp>
        <p:nvSpPr>
          <p:cNvPr id="9" name="U-Turn Arrow 8">
            <a:extLst>
              <a:ext uri="{FF2B5EF4-FFF2-40B4-BE49-F238E27FC236}">
                <a16:creationId xmlns:a16="http://schemas.microsoft.com/office/drawing/2014/main" id="{F91B2A4F-DE0F-E2B6-1C3E-96363AB301CD}"/>
              </a:ext>
            </a:extLst>
          </p:cNvPr>
          <p:cNvSpPr/>
          <p:nvPr/>
        </p:nvSpPr>
        <p:spPr>
          <a:xfrm rot="5400000">
            <a:off x="9228405" y="2799469"/>
            <a:ext cx="2504049" cy="2560323"/>
          </a:xfrm>
          <a:prstGeom prst="uturnArrow">
            <a:avLst>
              <a:gd name="adj1" fmla="val 8720"/>
              <a:gd name="adj2" fmla="val 12832"/>
              <a:gd name="adj3" fmla="val 16964"/>
              <a:gd name="adj4" fmla="val 45000"/>
              <a:gd name="adj5" fmla="val 570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solidFill>
                <a:schemeClr val="tx1"/>
              </a:solidFill>
            </a:endParaRPr>
          </a:p>
        </p:txBody>
      </p:sp>
      <p:sp>
        <p:nvSpPr>
          <p:cNvPr id="3" name="Slide Number Placeholder 2">
            <a:extLst>
              <a:ext uri="{FF2B5EF4-FFF2-40B4-BE49-F238E27FC236}">
                <a16:creationId xmlns:a16="http://schemas.microsoft.com/office/drawing/2014/main" id="{66076012-BDA7-6561-8D40-830FB66E0BEE}"/>
              </a:ext>
            </a:extLst>
          </p:cNvPr>
          <p:cNvSpPr>
            <a:spLocks noGrp="1"/>
          </p:cNvSpPr>
          <p:nvPr>
            <p:ph type="sldNum" sz="quarter" idx="12"/>
          </p:nvPr>
        </p:nvSpPr>
        <p:spPr/>
        <p:txBody>
          <a:bodyPr/>
          <a:lstStyle/>
          <a:p>
            <a:fld id="{B9A6FB2C-6672-204D-B4C3-F63635C45829}" type="slidenum">
              <a:rPr lang="en-CA" smtClean="0"/>
              <a:t>40</a:t>
            </a:fld>
            <a:endParaRPr lang="en-CA"/>
          </a:p>
        </p:txBody>
      </p:sp>
    </p:spTree>
    <p:extLst>
      <p:ext uri="{BB962C8B-B14F-4D97-AF65-F5344CB8AC3E}">
        <p14:creationId xmlns:p14="http://schemas.microsoft.com/office/powerpoint/2010/main" val="155055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E8AAA-A503-F92C-929A-17848021C7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791FF8-DD91-76A8-8AEE-1E842D803F28}"/>
              </a:ext>
            </a:extLst>
          </p:cNvPr>
          <p:cNvSpPr>
            <a:spLocks noGrp="1"/>
          </p:cNvSpPr>
          <p:nvPr>
            <p:ph type="title"/>
          </p:nvPr>
        </p:nvSpPr>
        <p:spPr>
          <a:xfrm>
            <a:off x="838200" y="681036"/>
            <a:ext cx="10515600" cy="703385"/>
          </a:xfrm>
        </p:spPr>
        <p:txBody>
          <a:bodyPr/>
          <a:lstStyle/>
          <a:p>
            <a:r>
              <a:rPr lang="en-CA" dirty="0"/>
              <a:t>5. Move an element</a:t>
            </a:r>
          </a:p>
        </p:txBody>
      </p:sp>
      <p:sp>
        <p:nvSpPr>
          <p:cNvPr id="3" name="Content Placeholder 2">
            <a:extLst>
              <a:ext uri="{FF2B5EF4-FFF2-40B4-BE49-F238E27FC236}">
                <a16:creationId xmlns:a16="http://schemas.microsoft.com/office/drawing/2014/main" id="{BE779A0B-AC62-B33A-1136-83AF7E8F5CBD}"/>
              </a:ext>
            </a:extLst>
          </p:cNvPr>
          <p:cNvSpPr>
            <a:spLocks noGrp="1"/>
          </p:cNvSpPr>
          <p:nvPr>
            <p:ph idx="1"/>
          </p:nvPr>
        </p:nvSpPr>
        <p:spPr>
          <a:xfrm>
            <a:off x="838200" y="1561514"/>
            <a:ext cx="10515600" cy="4615450"/>
          </a:xfrm>
        </p:spPr>
        <p:txBody>
          <a:bodyPr>
            <a:normAutofit/>
          </a:bodyPr>
          <a:lstStyle/>
          <a:p>
            <a:pPr marL="0" indent="0">
              <a:buNone/>
            </a:pPr>
            <a:r>
              <a:rPr lang="en-CA" sz="3200" dirty="0"/>
              <a:t>Solution would be a cut and paste, which is equivalent to:</a:t>
            </a:r>
          </a:p>
          <a:p>
            <a:pPr marL="0" indent="0">
              <a:buNone/>
            </a:pPr>
            <a:r>
              <a:rPr lang="en-CA" sz="3200" b="1" dirty="0"/>
              <a:t>Step 1: </a:t>
            </a:r>
            <a:r>
              <a:rPr lang="en-CA" sz="3200" dirty="0"/>
              <a:t>Copy &amp; paste</a:t>
            </a:r>
          </a:p>
          <a:p>
            <a:pPr marL="0" indent="0">
              <a:buNone/>
            </a:pPr>
            <a:r>
              <a:rPr lang="en-CA" sz="3200" b="1" dirty="0"/>
              <a:t>Step 2: </a:t>
            </a:r>
            <a:r>
              <a:rPr lang="en-CA" sz="3200" dirty="0"/>
              <a:t>Delete original</a:t>
            </a:r>
          </a:p>
          <a:p>
            <a:pPr marL="0" indent="0">
              <a:buNone/>
            </a:pPr>
            <a:endParaRPr lang="en-CA" dirty="0"/>
          </a:p>
        </p:txBody>
      </p:sp>
      <p:sp>
        <p:nvSpPr>
          <p:cNvPr id="4" name="Slide Number Placeholder 3">
            <a:extLst>
              <a:ext uri="{FF2B5EF4-FFF2-40B4-BE49-F238E27FC236}">
                <a16:creationId xmlns:a16="http://schemas.microsoft.com/office/drawing/2014/main" id="{94D1AD3B-0C4F-1911-3044-4F68F0D655EE}"/>
              </a:ext>
            </a:extLst>
          </p:cNvPr>
          <p:cNvSpPr>
            <a:spLocks noGrp="1"/>
          </p:cNvSpPr>
          <p:nvPr>
            <p:ph type="sldNum" sz="quarter" idx="12"/>
          </p:nvPr>
        </p:nvSpPr>
        <p:spPr/>
        <p:txBody>
          <a:bodyPr/>
          <a:lstStyle/>
          <a:p>
            <a:fld id="{B9A6FB2C-6672-204D-B4C3-F63635C45829}" type="slidenum">
              <a:rPr lang="en-CA" smtClean="0"/>
              <a:t>41</a:t>
            </a:fld>
            <a:endParaRPr lang="en-CA"/>
          </a:p>
        </p:txBody>
      </p:sp>
    </p:spTree>
    <p:extLst>
      <p:ext uri="{BB962C8B-B14F-4D97-AF65-F5344CB8AC3E}">
        <p14:creationId xmlns:p14="http://schemas.microsoft.com/office/powerpoint/2010/main" val="15699848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458CE-94F2-D737-2591-D108B36899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F94BC-714A-C265-7889-6A2731019F8F}"/>
              </a:ext>
            </a:extLst>
          </p:cNvPr>
          <p:cNvSpPr>
            <a:spLocks noGrp="1"/>
          </p:cNvSpPr>
          <p:nvPr>
            <p:ph type="title"/>
          </p:nvPr>
        </p:nvSpPr>
        <p:spPr>
          <a:xfrm>
            <a:off x="838200" y="486137"/>
            <a:ext cx="10515600" cy="868101"/>
          </a:xfrm>
        </p:spPr>
        <p:txBody>
          <a:bodyPr/>
          <a:lstStyle/>
          <a:p>
            <a:r>
              <a:rPr lang="en-CA" dirty="0"/>
              <a:t>5. Move an element</a:t>
            </a:r>
          </a:p>
        </p:txBody>
      </p:sp>
      <p:sp>
        <p:nvSpPr>
          <p:cNvPr id="3" name="Content Placeholder 2">
            <a:extLst>
              <a:ext uri="{FF2B5EF4-FFF2-40B4-BE49-F238E27FC236}">
                <a16:creationId xmlns:a16="http://schemas.microsoft.com/office/drawing/2014/main" id="{3845C414-A8BC-97D0-8023-9EF7C5CC83B7}"/>
              </a:ext>
            </a:extLst>
          </p:cNvPr>
          <p:cNvSpPr>
            <a:spLocks noGrp="1"/>
          </p:cNvSpPr>
          <p:nvPr>
            <p:ph idx="1"/>
          </p:nvPr>
        </p:nvSpPr>
        <p:spPr>
          <a:xfrm>
            <a:off x="543657" y="1493918"/>
            <a:ext cx="11104685" cy="588278"/>
          </a:xfrm>
        </p:spPr>
        <p:txBody>
          <a:bodyPr>
            <a:normAutofit/>
          </a:bodyPr>
          <a:lstStyle/>
          <a:p>
            <a:pPr marL="0" indent="0">
              <a:buNone/>
            </a:pPr>
            <a:r>
              <a:rPr lang="en-CA" sz="2800" b="1" dirty="0"/>
              <a:t>Step 1: </a:t>
            </a:r>
            <a:r>
              <a:rPr lang="en-CA" sz="2800" dirty="0"/>
              <a:t>Copy &amp; paste </a:t>
            </a:r>
            <a:r>
              <a:rPr lang="en-CA" sz="2400" dirty="0">
                <a:solidFill>
                  <a:schemeClr val="accent5"/>
                </a:solidFill>
              </a:rPr>
              <a:t>&lt;address&gt; to a new place</a:t>
            </a:r>
            <a:endParaRPr lang="en-CA" sz="2800" dirty="0">
              <a:solidFill>
                <a:schemeClr val="accent5"/>
              </a:solidFill>
            </a:endParaRPr>
          </a:p>
        </p:txBody>
      </p:sp>
      <p:sp>
        <p:nvSpPr>
          <p:cNvPr id="4" name="TextBox 3">
            <a:extLst>
              <a:ext uri="{FF2B5EF4-FFF2-40B4-BE49-F238E27FC236}">
                <a16:creationId xmlns:a16="http://schemas.microsoft.com/office/drawing/2014/main" id="{8AD858F1-B164-EE87-6F20-0D21F7D97A04}"/>
              </a:ext>
            </a:extLst>
          </p:cNvPr>
          <p:cNvSpPr txBox="1"/>
          <p:nvPr/>
        </p:nvSpPr>
        <p:spPr>
          <a:xfrm>
            <a:off x="543657" y="2121385"/>
            <a:ext cx="11104685" cy="3403597"/>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xsl:apply-templates</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xsl:copy-of</a:t>
            </a:r>
            <a:r>
              <a:rPr lang="en-CA" sz="2300" dirty="0">
                <a:solidFill>
                  <a:srgbClr val="F5844C"/>
                </a:solidFill>
                <a:effectLst/>
                <a:latin typeface="Helvetica" pitchFamily="2" charset="0"/>
              </a:rPr>
              <a:t> 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Slide Number Placeholder 4">
            <a:extLst>
              <a:ext uri="{FF2B5EF4-FFF2-40B4-BE49-F238E27FC236}">
                <a16:creationId xmlns:a16="http://schemas.microsoft.com/office/drawing/2014/main" id="{CFA6F5AF-E71C-BA2B-72F7-415E4221059D}"/>
              </a:ext>
            </a:extLst>
          </p:cNvPr>
          <p:cNvSpPr>
            <a:spLocks noGrp="1"/>
          </p:cNvSpPr>
          <p:nvPr>
            <p:ph type="sldNum" sz="quarter" idx="12"/>
          </p:nvPr>
        </p:nvSpPr>
        <p:spPr/>
        <p:txBody>
          <a:bodyPr/>
          <a:lstStyle/>
          <a:p>
            <a:fld id="{B9A6FB2C-6672-204D-B4C3-F63635C45829}" type="slidenum">
              <a:rPr lang="en-CA" smtClean="0"/>
              <a:t>42</a:t>
            </a:fld>
            <a:endParaRPr lang="en-CA"/>
          </a:p>
        </p:txBody>
      </p:sp>
    </p:spTree>
    <p:extLst>
      <p:ext uri="{BB962C8B-B14F-4D97-AF65-F5344CB8AC3E}">
        <p14:creationId xmlns:p14="http://schemas.microsoft.com/office/powerpoint/2010/main" val="26810720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65E9D-87CC-9BF8-E369-F859EA732DF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7552BE-D02C-7AFE-EC0A-72517A5AC88A}"/>
              </a:ext>
            </a:extLst>
          </p:cNvPr>
          <p:cNvSpPr txBox="1"/>
          <p:nvPr/>
        </p:nvSpPr>
        <p:spPr>
          <a:xfrm>
            <a:off x="543656" y="1987779"/>
            <a:ext cx="11104685" cy="3772929"/>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highlight>
                  <a:srgbClr val="FFFF00"/>
                </a:highligh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00"/>
                </a:highlight>
                <a:latin typeface="Helvetica" pitchFamily="2" charset="0"/>
              </a:rPr>
              <a:t>copy</a:t>
            </a:r>
            <a:r>
              <a:rPr lang="en-CA" sz="2300" dirty="0">
                <a:solidFill>
                  <a:srgbClr val="005AB4"/>
                </a:solidFill>
                <a:effectLst/>
                <a:latin typeface="Helvetica" pitchFamily="2" charset="0"/>
              </a:rPr>
              <a:t>&gt;</a:t>
            </a:r>
          </a:p>
          <a:p>
            <a:r>
              <a:rPr lang="en-CA" sz="2400" dirty="0">
                <a:solidFill>
                  <a:srgbClr val="005AB4"/>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i="1" dirty="0">
                <a:solidFill>
                  <a:srgbClr val="F08246"/>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300" dirty="0">
                <a:solidFill>
                  <a:srgbClr val="000000"/>
                </a:solidFill>
                <a:effectLst/>
                <a:highlight>
                  <a:srgbClr val="EBEBEB"/>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EBEBEB"/>
                </a:highlight>
                <a:latin typeface="Helvetica" pitchFamily="2" charset="0"/>
              </a:rPr>
              <a:t>&lt;</a:t>
            </a:r>
            <a:r>
              <a:rPr lang="en-CA" sz="2300" dirty="0" err="1">
                <a:solidFill>
                  <a:srgbClr val="005AB4"/>
                </a:solidFill>
                <a:effectLst/>
                <a:highlight>
                  <a:srgbClr val="EBEBEB"/>
                </a:highlight>
                <a:latin typeface="Helvetica" pitchFamily="2" charset="0"/>
              </a:rPr>
              <a:t>xsl:apply-templates</a:t>
            </a:r>
            <a:r>
              <a:rPr lang="en-CA" sz="2300" dirty="0">
                <a:solidFill>
                  <a:srgbClr val="005AB4"/>
                </a:solidFill>
                <a:effectLst/>
                <a:highlight>
                  <a:srgbClr val="EBEBEB"/>
                </a:highligh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FF"/>
                </a:highlight>
                <a:latin typeface="Helvetica" pitchFamily="2" charset="0"/>
              </a:rPr>
              <a:t>copy-of</a:t>
            </a:r>
            <a:r>
              <a:rPr lang="en-CA" sz="2300" b="1" dirty="0">
                <a:solidFill>
                  <a:srgbClr val="F5844C"/>
                </a:solidFill>
                <a:effectLst/>
                <a:highlight>
                  <a:srgbClr val="00FFFF"/>
                </a:highlight>
                <a:latin typeface="Helvetica" pitchFamily="2" charset="0"/>
              </a:rPr>
              <a:t> </a:t>
            </a:r>
            <a:r>
              <a:rPr lang="en-CA" sz="2300" dirty="0">
                <a:solidFill>
                  <a:srgbClr val="F5844C"/>
                </a:solidFill>
                <a:effectLst/>
                <a:latin typeface="Helvetica" pitchFamily="2" charset="0"/>
              </a:rPr>
              <a:t>select</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a:solidFill>
                  <a:srgbClr val="0000E6"/>
                </a:solidFill>
                <a:effectLst/>
                <a:highlight>
                  <a:srgbClr val="FFFF00"/>
                </a:highlight>
                <a:latin typeface="Helvetica" pitchFamily="2" charset="0"/>
              </a:rPr>
              <a:t>address</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0096"/>
                </a:solidFill>
                <a:effectLst/>
                <a:latin typeface="Helvetica" pitchFamily="2" charset="0"/>
              </a:rPr>
              <a:t>&lt;/</a:t>
            </a:r>
            <a:r>
              <a:rPr lang="en-CA" sz="2300" dirty="0" err="1">
                <a:solidFill>
                  <a:srgbClr val="000096"/>
                </a:solidFill>
                <a:effectLst/>
                <a:latin typeface="Helvetica" pitchFamily="2" charset="0"/>
              </a:rPr>
              <a:t>pubPlace</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xsl:copy</a:t>
            </a:r>
            <a:r>
              <a:rPr lang="en-CA" sz="2300" dirty="0">
                <a:solidFill>
                  <a:srgbClr val="005AB4"/>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Content Placeholder 2">
            <a:extLst>
              <a:ext uri="{FF2B5EF4-FFF2-40B4-BE49-F238E27FC236}">
                <a16:creationId xmlns:a16="http://schemas.microsoft.com/office/drawing/2014/main" id="{93AFB09C-C935-C33D-FE5D-9FC19B18900D}"/>
              </a:ext>
            </a:extLst>
          </p:cNvPr>
          <p:cNvSpPr txBox="1">
            <a:spLocks/>
          </p:cNvSpPr>
          <p:nvPr/>
        </p:nvSpPr>
        <p:spPr>
          <a:xfrm>
            <a:off x="543656" y="5693589"/>
            <a:ext cx="11104685" cy="8007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a:t>
            </a:r>
            <a:r>
              <a:rPr lang="en-CA" sz="3200" dirty="0"/>
              <a:t> vs. </a:t>
            </a:r>
            <a:r>
              <a:rPr lang="en-CA" sz="3200" dirty="0">
                <a:highlight>
                  <a:srgbClr val="00FFFF"/>
                </a:highlight>
              </a:rPr>
              <a:t>deep copy</a:t>
            </a:r>
          </a:p>
          <a:p>
            <a:pPr marL="0" indent="0">
              <a:buFont typeface="Arial" panose="020B0604020202020204" pitchFamily="34" charset="0"/>
              <a:buNone/>
            </a:pPr>
            <a:endParaRPr lang="en-CA" dirty="0"/>
          </a:p>
        </p:txBody>
      </p:sp>
      <p:sp>
        <p:nvSpPr>
          <p:cNvPr id="8" name="Content Placeholder 2">
            <a:extLst>
              <a:ext uri="{FF2B5EF4-FFF2-40B4-BE49-F238E27FC236}">
                <a16:creationId xmlns:a16="http://schemas.microsoft.com/office/drawing/2014/main" id="{078CCFEE-D946-5445-BCD2-852ACC7AC851}"/>
              </a:ext>
            </a:extLst>
          </p:cNvPr>
          <p:cNvSpPr txBox="1">
            <a:spLocks/>
          </p:cNvSpPr>
          <p:nvPr/>
        </p:nvSpPr>
        <p:spPr>
          <a:xfrm>
            <a:off x="543657" y="1493918"/>
            <a:ext cx="11104685"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1: </a:t>
            </a:r>
            <a:r>
              <a:rPr lang="en-CA" dirty="0"/>
              <a:t>Copy &amp; paste</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 to a new place</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11" name="Title 1">
            <a:extLst>
              <a:ext uri="{FF2B5EF4-FFF2-40B4-BE49-F238E27FC236}">
                <a16:creationId xmlns:a16="http://schemas.microsoft.com/office/drawing/2014/main" id="{30A75552-419E-116B-EC23-58A6FB828591}"/>
              </a:ext>
            </a:extLst>
          </p:cNvPr>
          <p:cNvSpPr>
            <a:spLocks noGrp="1"/>
          </p:cNvSpPr>
          <p:nvPr>
            <p:ph type="title"/>
          </p:nvPr>
        </p:nvSpPr>
        <p:spPr>
          <a:xfrm>
            <a:off x="838200" y="486137"/>
            <a:ext cx="10515600" cy="868101"/>
          </a:xfrm>
        </p:spPr>
        <p:txBody>
          <a:bodyPr/>
          <a:lstStyle/>
          <a:p>
            <a:r>
              <a:rPr lang="en-CA" dirty="0"/>
              <a:t>5. Move an element</a:t>
            </a:r>
          </a:p>
        </p:txBody>
      </p:sp>
      <p:sp>
        <p:nvSpPr>
          <p:cNvPr id="2" name="Slide Number Placeholder 1">
            <a:extLst>
              <a:ext uri="{FF2B5EF4-FFF2-40B4-BE49-F238E27FC236}">
                <a16:creationId xmlns:a16="http://schemas.microsoft.com/office/drawing/2014/main" id="{801D2472-F6AB-913B-9D70-6D6EFE055332}"/>
              </a:ext>
            </a:extLst>
          </p:cNvPr>
          <p:cNvSpPr>
            <a:spLocks noGrp="1"/>
          </p:cNvSpPr>
          <p:nvPr>
            <p:ph type="sldNum" sz="quarter" idx="12"/>
          </p:nvPr>
        </p:nvSpPr>
        <p:spPr/>
        <p:txBody>
          <a:bodyPr/>
          <a:lstStyle/>
          <a:p>
            <a:fld id="{B9A6FB2C-6672-204D-B4C3-F63635C45829}" type="slidenum">
              <a:rPr lang="en-CA" smtClean="0"/>
              <a:t>43</a:t>
            </a:fld>
            <a:endParaRPr lang="en-CA"/>
          </a:p>
        </p:txBody>
      </p:sp>
    </p:spTree>
    <p:extLst>
      <p:ext uri="{BB962C8B-B14F-4D97-AF65-F5344CB8AC3E}">
        <p14:creationId xmlns:p14="http://schemas.microsoft.com/office/powerpoint/2010/main" val="2930799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22476-90F8-CD05-3D31-093731B378B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339A47-B03F-1D78-AC81-1E29AD1438CE}"/>
              </a:ext>
            </a:extLst>
          </p:cNvPr>
          <p:cNvSpPr txBox="1"/>
          <p:nvPr/>
        </p:nvSpPr>
        <p:spPr>
          <a:xfrm>
            <a:off x="543656" y="1987779"/>
            <a:ext cx="11104685" cy="3772929"/>
          </a:xfrm>
          <a:prstGeom prst="rect">
            <a:avLst/>
          </a:prstGeom>
          <a:noFill/>
          <a:ln>
            <a:solidFill>
              <a:schemeClr val="bg1">
                <a:lumMod val="50000"/>
              </a:schemeClr>
            </a:solidFill>
          </a:ln>
        </p:spPr>
        <p:txBody>
          <a:bodyPr wrap="square" tIns="108000" bIns="108000" rtlCol="0" anchor="ctr">
            <a:spAutoFit/>
          </a:bodyPr>
          <a:lstStyle/>
          <a:p>
            <a:r>
              <a:rPr lang="en-CA" sz="2300" dirty="0">
                <a:solidFill>
                  <a:srgbClr val="006400"/>
                </a:solidFill>
                <a:effectLst/>
                <a:latin typeface="Helvetica" pitchFamily="2" charset="0"/>
              </a:rPr>
              <a:t>&lt;!-- Copy &lt;address&gt; from &lt;</a:t>
            </a:r>
            <a:r>
              <a:rPr lang="en-CA" sz="2300" dirty="0" err="1">
                <a:solidFill>
                  <a:srgbClr val="006400"/>
                </a:solidFill>
                <a:effectLst/>
                <a:latin typeface="Helvetica" pitchFamily="2" charset="0"/>
              </a:rPr>
              <a:t>respStmt</a:t>
            </a:r>
            <a:r>
              <a:rPr lang="en-CA" sz="2300" dirty="0">
                <a:solidFill>
                  <a:srgbClr val="006400"/>
                </a:solidFill>
                <a:effectLst/>
                <a:latin typeface="Helvetica" pitchFamily="2" charset="0"/>
              </a:rPr>
              <a:t>&gt; to &lt;</a:t>
            </a:r>
            <a:r>
              <a:rPr lang="en-CA" sz="2300" dirty="0" err="1">
                <a:solidFill>
                  <a:srgbClr val="006400"/>
                </a:solidFill>
                <a:effectLst/>
                <a:latin typeface="Helvetica" pitchFamily="2" charset="0"/>
              </a:rPr>
              <a:t>pubPlace</a:t>
            </a:r>
            <a:r>
              <a:rPr lang="en-CA" sz="2300" dirty="0">
                <a:solidFill>
                  <a:srgbClr val="006400"/>
                </a:solidFill>
                <a:effectLst/>
                <a:latin typeface="Helvetica" pitchFamily="2" charset="0"/>
              </a:rPr>
              <a:t>&gt; --&gt;</a:t>
            </a:r>
            <a:br>
              <a:rPr lang="en-CA" sz="2300" dirty="0">
                <a:solidFill>
                  <a:srgbClr val="000000"/>
                </a:solidFill>
                <a:effectLs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F5844C"/>
                </a:solidFill>
                <a:effectLst/>
                <a:latin typeface="Helvetica" pitchFamily="2" charset="0"/>
              </a:rPr>
              <a:t> match</a:t>
            </a:r>
            <a:r>
              <a:rPr lang="en-CA" sz="2300" dirty="0">
                <a:solidFill>
                  <a:srgbClr val="FF8040"/>
                </a:solidFill>
                <a:effectLst/>
                <a:latin typeface="Helvetica" pitchFamily="2" charset="0"/>
              </a:rPr>
              <a:t>=</a:t>
            </a:r>
            <a:r>
              <a:rPr lang="en-CA" sz="2300"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fileDesc</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highlight>
                  <a:srgbClr val="FFFF00"/>
                </a:highlight>
                <a:latin typeface="Helvetica" pitchFamily="2" charset="0"/>
              </a:rPr>
              <a:t>pubStmt</a:t>
            </a:r>
            <a:r>
              <a:rPr lang="en-CA" sz="2300" dirty="0">
                <a:solidFill>
                  <a:srgbClr val="0000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dirty="0">
                <a:solidFill>
                  <a:srgbClr val="787800"/>
                </a:solidFill>
                <a:effectLst/>
                <a:latin typeface="Helvetica" pitchFamily="2" charset="0"/>
              </a:rPr>
              <a:t>/</a:t>
            </a:r>
            <a:r>
              <a:rPr lang="en-CA" sz="2300" b="1" dirty="0">
                <a:solidFill>
                  <a:srgbClr val="0000E6"/>
                </a:solidFill>
                <a:effectLst/>
                <a:latin typeface="Helvetica" pitchFamily="2" charset="0"/>
              </a:rPr>
              <a:t>*:address</a:t>
            </a:r>
            <a:r>
              <a:rPr lang="en-CA" sz="2300" dirty="0">
                <a:solidFill>
                  <a:srgbClr val="000000"/>
                </a:solidFill>
                <a:effectLst/>
                <a:latin typeface="Helvetica" pitchFamily="2" charset="0"/>
              </a:rPr>
              <a:t>]</a:t>
            </a:r>
            <a:r>
              <a:rPr lang="en-CA" sz="2300" dirty="0">
                <a:solidFill>
                  <a:srgbClr val="993300"/>
                </a:solidFill>
                <a:effectLst/>
                <a:latin typeface="Helvetica" pitchFamily="2" charset="0"/>
              </a:rPr>
              <a:t>"</a:t>
            </a:r>
            <a:r>
              <a:rPr lang="en-CA" sz="2300" dirty="0">
                <a:solidFill>
                  <a:srgbClr val="000096"/>
                </a:solidFill>
                <a:effectLst/>
                <a:latin typeface="Helvetica" pitchFamily="2" charset="0"/>
              </a:rPr>
              <a:t>&gt;</a:t>
            </a:r>
            <a:br>
              <a:rPr lang="en-CA" sz="2300" dirty="0">
                <a:solidFill>
                  <a:srgbClr val="000000"/>
                </a:solidFill>
                <a:effectLs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p>
          <a:p>
            <a:r>
              <a:rPr lang="en-CA" sz="2400" dirty="0">
                <a:solidFill>
                  <a:srgbClr val="005AB4"/>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i="1" dirty="0">
                <a:solidFill>
                  <a:srgbClr val="F08246"/>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300" dirty="0">
                <a:solidFill>
                  <a:srgbClr val="000000"/>
                </a:solidFill>
                <a:effectLst/>
                <a:highlight>
                  <a:srgbClr val="EBEBEB"/>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EBEBEB"/>
                </a:highlight>
                <a:latin typeface="Helvetica" pitchFamily="2" charset="0"/>
              </a:rPr>
              <a:t>&lt;</a:t>
            </a:r>
            <a:r>
              <a:rPr lang="en-CA" sz="2300" dirty="0" err="1">
                <a:solidFill>
                  <a:srgbClr val="005AB4"/>
                </a:solidFill>
                <a:effectLst/>
                <a:highlight>
                  <a:srgbClr val="EBEBEB"/>
                </a:highlight>
                <a:latin typeface="Helvetica" pitchFamily="2" charset="0"/>
              </a:rPr>
              <a:t>xsl:apply-templates</a:t>
            </a:r>
            <a:r>
              <a:rPr lang="en-CA" sz="2300" dirty="0">
                <a:solidFill>
                  <a:srgbClr val="005AB4"/>
                </a:solidFill>
                <a:effectLst/>
                <a:highlight>
                  <a:srgbClr val="EBEBEB"/>
                </a:highlight>
                <a:latin typeface="Helvetica" pitchFamily="2" charset="0"/>
              </a:rPr>
              <a:t>/&gt;</a:t>
            </a:r>
            <a:br>
              <a:rPr lang="en-CA" sz="2300"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0096"/>
                </a:solidFill>
                <a:effectLst/>
                <a:highlight>
                  <a:srgbClr val="FF7B98"/>
                </a:highlight>
                <a:latin typeface="Helvetica" pitchFamily="2" charset="0"/>
              </a:rPr>
              <a:t>&lt;</a:t>
            </a:r>
            <a:r>
              <a:rPr lang="en-CA" sz="2300" b="1" dirty="0" err="1">
                <a:solidFill>
                  <a:srgbClr val="000096"/>
                </a:solidFill>
                <a:effectLst/>
                <a:highlight>
                  <a:srgbClr val="FF7B98"/>
                </a:highlight>
                <a:latin typeface="Helvetica" pitchFamily="2" charset="0"/>
              </a:rPr>
              <a:t>pubPlace</a:t>
            </a:r>
            <a:r>
              <a:rPr lang="en-CA" sz="2300" b="1" dirty="0">
                <a:solidFill>
                  <a:srgbClr val="000096"/>
                </a:solidFill>
                <a:effectLst/>
                <a:highlight>
                  <a:srgbClr val="FF7B98"/>
                </a:highlight>
                <a:latin typeface="Helvetica" pitchFamily="2" charset="0"/>
              </a:rPr>
              <a:t>&gt;</a:t>
            </a:r>
            <a:br>
              <a:rPr lang="en-CA" sz="2300" b="1" dirty="0">
                <a:solidFill>
                  <a:srgbClr val="000000"/>
                </a:solidFill>
                <a:effectLst/>
                <a:highlight>
                  <a:srgbClr val="FF7B98"/>
                </a:highlight>
                <a:latin typeface="Helvetica" pitchFamily="2" charset="0"/>
              </a:rPr>
            </a:br>
            <a:r>
              <a:rPr lang="en-CA" sz="2300" b="1" dirty="0">
                <a:solidFill>
                  <a:srgbClr val="000000"/>
                </a:solidFill>
                <a:effectLst/>
                <a:latin typeface="Helvetica" pitchFamily="2" charset="0"/>
              </a:rPr>
              <a:t>    </a:t>
            </a:r>
            <a:r>
              <a:rPr lang="en-CA" sz="2300" b="1" dirty="0">
                <a:solidFill>
                  <a:srgbClr val="000000"/>
                </a:solidFill>
                <a:effectLst/>
                <a:highlight>
                  <a:srgbClr val="FF7B98"/>
                </a:highlight>
                <a:latin typeface="Helvetica" pitchFamily="2" charset="0"/>
              </a:rPr>
              <a:t>  </a:t>
            </a:r>
            <a:r>
              <a:rPr lang="en-CA" sz="2300" b="1" dirty="0">
                <a:solidFill>
                  <a:srgbClr val="005AB4"/>
                </a:solidFill>
                <a:effectLst/>
                <a:latin typeface="Helvetica" pitchFamily="2" charset="0"/>
              </a:rPr>
              <a:t>&lt;</a:t>
            </a:r>
            <a:r>
              <a:rPr lang="en-CA" sz="2300" b="1" dirty="0" err="1">
                <a:solidFill>
                  <a:srgbClr val="005AB4"/>
                </a:solidFill>
                <a:effectLst/>
                <a:latin typeface="Helvetica" pitchFamily="2" charset="0"/>
              </a:rPr>
              <a:t>xsl:</a:t>
            </a:r>
            <a:r>
              <a:rPr lang="en-CA" sz="2300" b="1" dirty="0" err="1">
                <a:solidFill>
                  <a:srgbClr val="005AB4"/>
                </a:solidFill>
                <a:effectLst/>
                <a:highlight>
                  <a:srgbClr val="00FFFF"/>
                </a:highlight>
                <a:latin typeface="Helvetica" pitchFamily="2" charset="0"/>
              </a:rPr>
              <a:t>copy-of</a:t>
            </a:r>
            <a:r>
              <a:rPr lang="en-CA" sz="2300" b="1" dirty="0">
                <a:solidFill>
                  <a:srgbClr val="F5844C"/>
                </a:solidFill>
                <a:effectLst/>
                <a:highlight>
                  <a:srgbClr val="00FFFF"/>
                </a:highlight>
                <a:latin typeface="Helvetica" pitchFamily="2" charset="0"/>
              </a:rPr>
              <a:t> </a:t>
            </a:r>
            <a:r>
              <a:rPr lang="en-CA" sz="2300" b="1" dirty="0">
                <a:solidFill>
                  <a:srgbClr val="F5844C"/>
                </a:solidFill>
                <a:effectLst/>
                <a:latin typeface="Helvetica" pitchFamily="2" charset="0"/>
              </a:rPr>
              <a:t>select</a:t>
            </a:r>
            <a:r>
              <a:rPr lang="en-CA" sz="2300" b="1" dirty="0">
                <a:solidFill>
                  <a:srgbClr val="FF8040"/>
                </a:solidFill>
                <a:effectLst/>
                <a:latin typeface="Helvetica" pitchFamily="2" charset="0"/>
              </a:rPr>
              <a:t>=</a:t>
            </a:r>
            <a:r>
              <a:rPr lang="en-CA" sz="2300" b="1" dirty="0">
                <a:solidFill>
                  <a:srgbClr val="9933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respStmt</a:t>
            </a:r>
            <a:r>
              <a:rPr lang="en-CA" sz="2300" b="1"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err="1">
                <a:solidFill>
                  <a:srgbClr val="0000E6"/>
                </a:solidFill>
                <a:effectLst/>
                <a:latin typeface="Helvetica" pitchFamily="2" charset="0"/>
              </a:rPr>
              <a:t>corpName</a:t>
            </a:r>
            <a:r>
              <a:rPr lang="en-CA" sz="2300" b="1" dirty="0">
                <a:solidFill>
                  <a:srgbClr val="787800"/>
                </a:solidFill>
                <a:effectLst/>
                <a:latin typeface="Helvetica" pitchFamily="2" charset="0"/>
              </a:rPr>
              <a:t>/</a:t>
            </a:r>
            <a:r>
              <a:rPr lang="en-CA" sz="2300" b="1" dirty="0">
                <a:solidFill>
                  <a:srgbClr val="0000E6"/>
                </a:solidFill>
                <a:effectLst/>
                <a:latin typeface="Helvetica" pitchFamily="2" charset="0"/>
              </a:rPr>
              <a:t>*:</a:t>
            </a:r>
            <a:r>
              <a:rPr lang="en-CA" sz="2300" b="1" dirty="0">
                <a:solidFill>
                  <a:srgbClr val="0000E6"/>
                </a:solidFill>
                <a:effectLst/>
                <a:highlight>
                  <a:srgbClr val="00FFFF"/>
                </a:highlight>
                <a:latin typeface="Helvetica" pitchFamily="2" charset="0"/>
              </a:rPr>
              <a:t>address</a:t>
            </a:r>
            <a:r>
              <a:rPr lang="en-CA" sz="2300" b="1" dirty="0">
                <a:solidFill>
                  <a:srgbClr val="993300"/>
                </a:solidFill>
                <a:effectLst/>
                <a:latin typeface="Helvetica" pitchFamily="2" charset="0"/>
              </a:rPr>
              <a:t>"</a:t>
            </a:r>
            <a:r>
              <a:rPr lang="en-CA" sz="2300" b="1" dirty="0">
                <a:solidFill>
                  <a:srgbClr val="000096"/>
                </a:solidFill>
                <a:effectLst/>
                <a:latin typeface="Helvetica" pitchFamily="2" charset="0"/>
              </a:rPr>
              <a:t>/&gt;</a:t>
            </a:r>
            <a:br>
              <a:rPr lang="en-CA" sz="2300" b="1" dirty="0">
                <a:solidFill>
                  <a:srgbClr val="000000"/>
                </a:solidFill>
                <a:effectLst/>
                <a:latin typeface="Helvetica" pitchFamily="2" charset="0"/>
              </a:rPr>
            </a:br>
            <a:r>
              <a:rPr lang="en-CA" sz="2300" b="1" dirty="0">
                <a:solidFill>
                  <a:srgbClr val="000000"/>
                </a:solidFill>
                <a:effectLst/>
                <a:latin typeface="Helvetica" pitchFamily="2" charset="0"/>
              </a:rPr>
              <a:t>    </a:t>
            </a:r>
            <a:r>
              <a:rPr lang="en-CA" sz="2300" b="1" dirty="0">
                <a:solidFill>
                  <a:srgbClr val="000096"/>
                </a:solidFill>
                <a:effectLst/>
                <a:highlight>
                  <a:srgbClr val="FF7B98"/>
                </a:highlight>
                <a:latin typeface="Helvetica" pitchFamily="2" charset="0"/>
              </a:rPr>
              <a:t>&lt;/</a:t>
            </a:r>
            <a:r>
              <a:rPr lang="en-CA" sz="2300" b="1" dirty="0" err="1">
                <a:solidFill>
                  <a:srgbClr val="000096"/>
                </a:solidFill>
                <a:effectLst/>
                <a:highlight>
                  <a:srgbClr val="FF7B98"/>
                </a:highlight>
                <a:latin typeface="Helvetica" pitchFamily="2" charset="0"/>
              </a:rPr>
              <a:t>pubPlace</a:t>
            </a:r>
            <a:r>
              <a:rPr lang="en-CA" sz="2300" b="1" dirty="0">
                <a:solidFill>
                  <a:srgbClr val="000096"/>
                </a:solidFill>
                <a:effectLst/>
                <a:highlight>
                  <a:srgbClr val="FF7B98"/>
                </a:highlight>
                <a:latin typeface="Helvetica" pitchFamily="2" charset="0"/>
              </a:rPr>
              <a:t>&gt;</a:t>
            </a:r>
            <a:br>
              <a:rPr lang="en-CA" sz="2300" dirty="0">
                <a:solidFill>
                  <a:srgbClr val="000000"/>
                </a:solidFill>
                <a:effectLst/>
                <a:highlight>
                  <a:srgbClr val="FF7B98"/>
                </a:highlight>
                <a:latin typeface="Helvetica" pitchFamily="2" charset="0"/>
              </a:rPr>
            </a:br>
            <a:r>
              <a:rPr lang="en-CA" sz="2300" dirty="0">
                <a:solidFill>
                  <a:srgbClr val="000000"/>
                </a:solidFill>
                <a:effectLst/>
                <a:latin typeface="Helvetica" pitchFamily="2" charset="0"/>
              </a:rPr>
              <a:t>  </a:t>
            </a:r>
            <a:r>
              <a:rPr lang="en-CA" sz="2300" dirty="0">
                <a:solidFill>
                  <a:srgbClr val="005AB4"/>
                </a:solidFill>
                <a:effectLst/>
                <a:highlight>
                  <a:srgbClr val="00FF00"/>
                </a:highlight>
                <a:latin typeface="Helvetica" pitchFamily="2" charset="0"/>
              </a:rPr>
              <a:t>&lt;/</a:t>
            </a:r>
            <a:r>
              <a:rPr lang="en-CA" sz="2300" dirty="0" err="1">
                <a:solidFill>
                  <a:srgbClr val="005AB4"/>
                </a:solidFill>
                <a:effectLst/>
                <a:highlight>
                  <a:srgbClr val="00FF00"/>
                </a:highlight>
                <a:latin typeface="Helvetica" pitchFamily="2" charset="0"/>
              </a:rPr>
              <a:t>xsl:copy</a:t>
            </a:r>
            <a:r>
              <a:rPr lang="en-CA" sz="2300" dirty="0">
                <a:solidFill>
                  <a:srgbClr val="005AB4"/>
                </a:solidFill>
                <a:effectLst/>
                <a:highlight>
                  <a:srgbClr val="00FF00"/>
                </a:highlight>
                <a:latin typeface="Helvetica" pitchFamily="2" charset="0"/>
              </a:rPr>
              <a:t>&gt;</a:t>
            </a:r>
            <a:br>
              <a:rPr lang="en-CA" sz="2300" dirty="0">
                <a:solidFill>
                  <a:srgbClr val="000000"/>
                </a:solidFill>
                <a:effectLst/>
                <a:highlight>
                  <a:srgbClr val="00FF00"/>
                </a:highlight>
                <a:latin typeface="Helvetica" pitchFamily="2" charset="0"/>
              </a:rPr>
            </a:br>
            <a:r>
              <a:rPr lang="en-CA" sz="2300" dirty="0">
                <a:solidFill>
                  <a:srgbClr val="005AB4"/>
                </a:solidFill>
                <a:effectLst/>
                <a:latin typeface="Helvetica" pitchFamily="2" charset="0"/>
              </a:rPr>
              <a:t>&lt;/</a:t>
            </a:r>
            <a:r>
              <a:rPr lang="en-CA" sz="2300" dirty="0" err="1">
                <a:solidFill>
                  <a:srgbClr val="005AB4"/>
                </a:solidFill>
                <a:effectLst/>
                <a:latin typeface="Helvetica" pitchFamily="2" charset="0"/>
              </a:rPr>
              <a:t>xsl:template</a:t>
            </a:r>
            <a:r>
              <a:rPr lang="en-CA" sz="2300" dirty="0">
                <a:solidFill>
                  <a:srgbClr val="005AB4"/>
                </a:solidFill>
                <a:effectLst/>
                <a:latin typeface="Helvetica" pitchFamily="2" charset="0"/>
              </a:rPr>
              <a:t>&gt;</a:t>
            </a:r>
            <a:endParaRPr lang="en-CA" sz="2300" dirty="0">
              <a:solidFill>
                <a:srgbClr val="004000"/>
              </a:solidFill>
              <a:effectLst/>
              <a:latin typeface="Helvetica" pitchFamily="2" charset="0"/>
            </a:endParaRPr>
          </a:p>
        </p:txBody>
      </p:sp>
      <p:sp>
        <p:nvSpPr>
          <p:cNvPr id="5" name="Content Placeholder 2">
            <a:extLst>
              <a:ext uri="{FF2B5EF4-FFF2-40B4-BE49-F238E27FC236}">
                <a16:creationId xmlns:a16="http://schemas.microsoft.com/office/drawing/2014/main" id="{89DA5BB0-ADB1-8B35-7F10-EA363CDD5C87}"/>
              </a:ext>
            </a:extLst>
          </p:cNvPr>
          <p:cNvSpPr txBox="1">
            <a:spLocks/>
          </p:cNvSpPr>
          <p:nvPr/>
        </p:nvSpPr>
        <p:spPr>
          <a:xfrm>
            <a:off x="2886891" y="4754881"/>
            <a:ext cx="8921931" cy="1708423"/>
          </a:xfrm>
          <a:prstGeom prst="rect">
            <a:avLst/>
          </a:prstGeom>
          <a:solidFill>
            <a:schemeClr val="bg1"/>
          </a:solidFill>
          <a:ln w="38100">
            <a:solidFill>
              <a:schemeClr val="tx1"/>
            </a:solidFill>
          </a:ln>
        </p:spPr>
        <p:txBody>
          <a:bodyPr vert="horz" lIns="216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CA" sz="2500" dirty="0"/>
              <a:t>Take </a:t>
            </a:r>
            <a:r>
              <a:rPr lang="en-CA" sz="2500" dirty="0" err="1">
                <a:highlight>
                  <a:srgbClr val="FFFF00"/>
                </a:highlight>
              </a:rPr>
              <a:t>pubStmt</a:t>
            </a:r>
            <a:r>
              <a:rPr lang="en-CA" sz="2500" dirty="0">
                <a:highlight>
                  <a:srgbClr val="FFFF00"/>
                </a:highlight>
              </a:rPr>
              <a:t>,</a:t>
            </a:r>
            <a:r>
              <a:rPr lang="en-CA" sz="2500" dirty="0">
                <a:highlight>
                  <a:srgbClr val="00FF00"/>
                </a:highlight>
              </a:rPr>
              <a:t> copy the element (shallow copy)</a:t>
            </a:r>
            <a:r>
              <a:rPr lang="en-CA" sz="2500" dirty="0">
                <a:highlight>
                  <a:srgbClr val="EBEBEB"/>
                </a:highlight>
              </a:rPr>
              <a:t>, then copy everything inside (by applying the copy template),</a:t>
            </a:r>
            <a:r>
              <a:rPr lang="en-CA" sz="2500" dirty="0">
                <a:highlight>
                  <a:srgbClr val="FF7B98"/>
                </a:highlight>
              </a:rPr>
              <a:t>  and add the new </a:t>
            </a:r>
            <a:r>
              <a:rPr lang="en-CA" sz="2500" dirty="0" err="1">
                <a:highlight>
                  <a:srgbClr val="FF7B98"/>
                </a:highlight>
              </a:rPr>
              <a:t>pubPlace</a:t>
            </a:r>
            <a:r>
              <a:rPr lang="en-CA" sz="2500" dirty="0">
                <a:highlight>
                  <a:srgbClr val="FF7B98"/>
                </a:highlight>
              </a:rPr>
              <a:t> element at the end (of </a:t>
            </a:r>
            <a:r>
              <a:rPr lang="en-CA" sz="2500" dirty="0" err="1">
                <a:highlight>
                  <a:srgbClr val="FF7B98"/>
                </a:highlight>
              </a:rPr>
              <a:t>pubStmt</a:t>
            </a:r>
            <a:r>
              <a:rPr lang="en-CA" sz="2500" dirty="0">
                <a:highlight>
                  <a:srgbClr val="FF7B98"/>
                </a:highlight>
              </a:rPr>
              <a:t>)</a:t>
            </a:r>
            <a:r>
              <a:rPr lang="en-CA" sz="2500" dirty="0">
                <a:highlight>
                  <a:srgbClr val="00FFFF"/>
                </a:highlight>
              </a:rPr>
              <a:t> and make it contain a deep copy of everything in address</a:t>
            </a:r>
            <a:r>
              <a:rPr lang="en-CA" sz="2500" dirty="0"/>
              <a:t>.</a:t>
            </a:r>
          </a:p>
        </p:txBody>
      </p:sp>
      <p:sp>
        <p:nvSpPr>
          <p:cNvPr id="8" name="Content Placeholder 2">
            <a:extLst>
              <a:ext uri="{FF2B5EF4-FFF2-40B4-BE49-F238E27FC236}">
                <a16:creationId xmlns:a16="http://schemas.microsoft.com/office/drawing/2014/main" id="{7CB4DD58-0A94-58B0-C9AB-A3F8E0991824}"/>
              </a:ext>
            </a:extLst>
          </p:cNvPr>
          <p:cNvSpPr txBox="1">
            <a:spLocks/>
          </p:cNvSpPr>
          <p:nvPr/>
        </p:nvSpPr>
        <p:spPr>
          <a:xfrm>
            <a:off x="543657" y="1493918"/>
            <a:ext cx="11104685"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1: </a:t>
            </a:r>
            <a:r>
              <a:rPr lang="en-CA" dirty="0"/>
              <a:t>Copy &amp; paste</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 to a new place</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11" name="Title 1">
            <a:extLst>
              <a:ext uri="{FF2B5EF4-FFF2-40B4-BE49-F238E27FC236}">
                <a16:creationId xmlns:a16="http://schemas.microsoft.com/office/drawing/2014/main" id="{099CCBF3-B26B-E444-BD7E-E93FDFEB3150}"/>
              </a:ext>
            </a:extLst>
          </p:cNvPr>
          <p:cNvSpPr>
            <a:spLocks noGrp="1"/>
          </p:cNvSpPr>
          <p:nvPr>
            <p:ph type="title"/>
          </p:nvPr>
        </p:nvSpPr>
        <p:spPr>
          <a:xfrm>
            <a:off x="838200" y="486137"/>
            <a:ext cx="10515600" cy="868101"/>
          </a:xfrm>
        </p:spPr>
        <p:txBody>
          <a:bodyPr/>
          <a:lstStyle/>
          <a:p>
            <a:r>
              <a:rPr lang="en-CA" dirty="0"/>
              <a:t>5. Move an element</a:t>
            </a:r>
          </a:p>
        </p:txBody>
      </p:sp>
      <p:sp>
        <p:nvSpPr>
          <p:cNvPr id="2" name="Slide Number Placeholder 1">
            <a:extLst>
              <a:ext uri="{FF2B5EF4-FFF2-40B4-BE49-F238E27FC236}">
                <a16:creationId xmlns:a16="http://schemas.microsoft.com/office/drawing/2014/main" id="{247B509D-7622-1592-FCF9-7A4BD143E5E9}"/>
              </a:ext>
            </a:extLst>
          </p:cNvPr>
          <p:cNvSpPr>
            <a:spLocks noGrp="1"/>
          </p:cNvSpPr>
          <p:nvPr>
            <p:ph type="sldNum" sz="quarter" idx="12"/>
          </p:nvPr>
        </p:nvSpPr>
        <p:spPr/>
        <p:txBody>
          <a:bodyPr/>
          <a:lstStyle/>
          <a:p>
            <a:fld id="{B9A6FB2C-6672-204D-B4C3-F63635C45829}" type="slidenum">
              <a:rPr lang="en-CA" smtClean="0"/>
              <a:t>44</a:t>
            </a:fld>
            <a:endParaRPr lang="en-CA"/>
          </a:p>
        </p:txBody>
      </p:sp>
    </p:spTree>
    <p:extLst>
      <p:ext uri="{BB962C8B-B14F-4D97-AF65-F5344CB8AC3E}">
        <p14:creationId xmlns:p14="http://schemas.microsoft.com/office/powerpoint/2010/main" val="6796547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3034A-7495-4C28-F087-CE53EC9600A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80663B2-8986-015B-98A2-343A31B241C2}"/>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not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local-name</a:t>
            </a:r>
            <a:r>
              <a:rPr lang="en-CA" sz="2400" dirty="0">
                <a:solidFill>
                  <a:srgbClr val="000000"/>
                </a:solidFill>
                <a:effectLst/>
                <a:latin typeface="Helvetica" pitchFamily="2" charset="0"/>
              </a:rPr>
              <a:t>() </a:t>
            </a:r>
            <a:r>
              <a:rPr lang="en-CA" sz="2400" dirty="0">
                <a:solidFill>
                  <a:srgbClr val="787800"/>
                </a:solidFill>
                <a:effectLst/>
                <a:latin typeface="Helvetica" pitchFamily="2" charset="0"/>
              </a:rPr>
              <a:t>eq</a:t>
            </a:r>
            <a:r>
              <a:rPr lang="en-CA" sz="2400" dirty="0">
                <a:solidFill>
                  <a:srgbClr val="000000"/>
                </a:solidFill>
                <a:effectLst/>
                <a:latin typeface="Helvetica" pitchFamily="2" charset="0"/>
              </a:rPr>
              <a:t> </a:t>
            </a:r>
            <a:r>
              <a:rPr lang="en-CA" sz="2400" dirty="0">
                <a:solidFill>
                  <a:srgbClr val="32329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48FE9832-06DC-ECE1-52AD-B85F50504A7E}"/>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E2596DCB-DE92-0A07-DDE7-B389B12D7870}"/>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2" name="Slide Number Placeholder 1">
            <a:extLst>
              <a:ext uri="{FF2B5EF4-FFF2-40B4-BE49-F238E27FC236}">
                <a16:creationId xmlns:a16="http://schemas.microsoft.com/office/drawing/2014/main" id="{EF93B364-8CA4-4363-233D-A3C28CD490A6}"/>
              </a:ext>
            </a:extLst>
          </p:cNvPr>
          <p:cNvSpPr>
            <a:spLocks noGrp="1"/>
          </p:cNvSpPr>
          <p:nvPr>
            <p:ph type="sldNum" sz="quarter" idx="12"/>
          </p:nvPr>
        </p:nvSpPr>
        <p:spPr/>
        <p:txBody>
          <a:bodyPr/>
          <a:lstStyle/>
          <a:p>
            <a:fld id="{B9A6FB2C-6672-204D-B4C3-F63635C45829}" type="slidenum">
              <a:rPr lang="en-CA" smtClean="0"/>
              <a:t>45</a:t>
            </a:fld>
            <a:endParaRPr lang="en-CA"/>
          </a:p>
        </p:txBody>
      </p:sp>
    </p:spTree>
    <p:extLst>
      <p:ext uri="{BB962C8B-B14F-4D97-AF65-F5344CB8AC3E}">
        <p14:creationId xmlns:p14="http://schemas.microsoft.com/office/powerpoint/2010/main" val="17853607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52B2-B3BE-184C-14B0-9B606813336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9898314-EF45-412A-0B35-0E67A92999C6}"/>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highlight>
                  <a:srgbClr val="FFFF00"/>
                </a:highligh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00"/>
                </a:highlight>
                <a:latin typeface="Helvetica" pitchFamily="2" charset="0"/>
              </a:rPr>
              <a:t>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FF"/>
                </a:highlight>
                <a:latin typeface="Helvetica" pitchFamily="2" charset="0"/>
              </a:rPr>
              <a:t>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xsl:apply-templates</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not</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local-name</a:t>
            </a:r>
            <a:r>
              <a:rPr lang="en-CA" sz="2400" dirty="0">
                <a:solidFill>
                  <a:srgbClr val="000000"/>
                </a:solidFill>
                <a:effectLst/>
                <a:latin typeface="Helvetica" pitchFamily="2" charset="0"/>
              </a:rPr>
              <a:t>() </a:t>
            </a:r>
            <a:r>
              <a:rPr lang="en-CA" sz="2400" dirty="0">
                <a:solidFill>
                  <a:srgbClr val="787800"/>
                </a:solidFill>
                <a:effectLst/>
                <a:latin typeface="Helvetica" pitchFamily="2" charset="0"/>
              </a:rPr>
              <a:t>eq</a:t>
            </a:r>
            <a:r>
              <a:rPr lang="en-CA" sz="2400" dirty="0">
                <a:solidFill>
                  <a:srgbClr val="000000"/>
                </a:solidFill>
                <a:effectLst/>
                <a:latin typeface="Helvetica" pitchFamily="2" charset="0"/>
              </a:rPr>
              <a:t> </a:t>
            </a:r>
            <a:r>
              <a:rPr lang="en-CA" sz="2400" dirty="0">
                <a:solidFill>
                  <a:srgbClr val="32329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xsl:copy</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4704D06E-90FF-DC14-D1C1-C7A2738EA6FD}"/>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986E538A-54EB-8CD2-3962-167432427F17}"/>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2" name="Content Placeholder 2">
            <a:extLst>
              <a:ext uri="{FF2B5EF4-FFF2-40B4-BE49-F238E27FC236}">
                <a16:creationId xmlns:a16="http://schemas.microsoft.com/office/drawing/2014/main" id="{8483C4B8-F617-A07B-844B-93E3EDF1A7D4}"/>
              </a:ext>
            </a:extLst>
          </p:cNvPr>
          <p:cNvSpPr txBox="1">
            <a:spLocks/>
          </p:cNvSpPr>
          <p:nvPr/>
        </p:nvSpPr>
        <p:spPr>
          <a:xfrm>
            <a:off x="1019790" y="5073508"/>
            <a:ext cx="10152418" cy="8007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a:t>
            </a:r>
            <a:r>
              <a:rPr lang="en-CA" sz="3200" dirty="0"/>
              <a:t> vs. </a:t>
            </a:r>
            <a:r>
              <a:rPr lang="en-CA" sz="3200" dirty="0">
                <a:highlight>
                  <a:srgbClr val="00FFFF"/>
                </a:highlight>
              </a:rPr>
              <a:t>deep copy</a:t>
            </a:r>
          </a:p>
          <a:p>
            <a:pPr marL="0" indent="0">
              <a:buFont typeface="Arial" panose="020B0604020202020204" pitchFamily="34" charset="0"/>
              <a:buNone/>
            </a:pPr>
            <a:endParaRPr lang="en-CA" dirty="0"/>
          </a:p>
        </p:txBody>
      </p:sp>
      <p:sp>
        <p:nvSpPr>
          <p:cNvPr id="3" name="Slide Number Placeholder 2">
            <a:extLst>
              <a:ext uri="{FF2B5EF4-FFF2-40B4-BE49-F238E27FC236}">
                <a16:creationId xmlns:a16="http://schemas.microsoft.com/office/drawing/2014/main" id="{101577E3-BD55-2F64-C2BF-F719096B22CF}"/>
              </a:ext>
            </a:extLst>
          </p:cNvPr>
          <p:cNvSpPr>
            <a:spLocks noGrp="1"/>
          </p:cNvSpPr>
          <p:nvPr>
            <p:ph type="sldNum" sz="quarter" idx="12"/>
          </p:nvPr>
        </p:nvSpPr>
        <p:spPr/>
        <p:txBody>
          <a:bodyPr/>
          <a:lstStyle/>
          <a:p>
            <a:fld id="{B9A6FB2C-6672-204D-B4C3-F63635C45829}" type="slidenum">
              <a:rPr lang="en-CA" smtClean="0"/>
              <a:t>46</a:t>
            </a:fld>
            <a:endParaRPr lang="en-CA"/>
          </a:p>
        </p:txBody>
      </p:sp>
    </p:spTree>
    <p:extLst>
      <p:ext uri="{BB962C8B-B14F-4D97-AF65-F5344CB8AC3E}">
        <p14:creationId xmlns:p14="http://schemas.microsoft.com/office/powerpoint/2010/main" val="23591421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DAC0E-1097-F4FA-374E-A36B1D011C9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0D60871-9443-316D-A407-C48591D1F2F9}"/>
              </a:ext>
            </a:extLst>
          </p:cNvPr>
          <p:cNvSpPr txBox="1"/>
          <p:nvPr/>
        </p:nvSpPr>
        <p:spPr>
          <a:xfrm>
            <a:off x="1019791" y="2082196"/>
            <a:ext cx="10152417" cy="2803433"/>
          </a:xfrm>
          <a:prstGeom prst="rect">
            <a:avLst/>
          </a:prstGeom>
          <a:noFill/>
          <a:ln>
            <a:solidFill>
              <a:schemeClr val="bg1">
                <a:lumMod val="50000"/>
              </a:schemeClr>
            </a:solidFill>
          </a:ln>
        </p:spPr>
        <p:txBody>
          <a:bodyPr wrap="square" tIns="108000" bIns="108000" rtlCol="0">
            <a:spAutoFit/>
          </a:bodyPr>
          <a:lstStyle/>
          <a:p>
            <a:r>
              <a:rPr lang="en-CA" sz="2400" dirty="0">
                <a:solidFill>
                  <a:srgbClr val="006400"/>
                </a:solidFill>
                <a:effectLst/>
                <a:latin typeface="Helvetica" pitchFamily="2" charset="0"/>
              </a:rPr>
              <a:t>&lt;!-- Delete &lt;address&gt; from &lt;</a:t>
            </a:r>
            <a:r>
              <a:rPr lang="en-CA" sz="2400" dirty="0" err="1">
                <a:solidFill>
                  <a:srgbClr val="006400"/>
                </a:solidFill>
                <a:effectLst/>
                <a:latin typeface="Helvetica" pitchFamily="2" charset="0"/>
              </a:rPr>
              <a:t>corpName</a:t>
            </a:r>
            <a:r>
              <a:rPr lang="en-CA" sz="2400" dirty="0">
                <a:solidFill>
                  <a:srgbClr val="006400"/>
                </a:solidFill>
                <a:effectLst/>
                <a:latin typeface="Helvetica" pitchFamily="2" charset="0"/>
              </a:rPr>
              <a:t>&gt; --&gt;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0000E6"/>
                </a:solidFill>
                <a:effectLst/>
                <a:latin typeface="Helvetica" pitchFamily="2" charset="0"/>
              </a:rPr>
              <a:t>*:</a:t>
            </a:r>
            <a:r>
              <a:rPr lang="en-CA" sz="2400" b="1" dirty="0" err="1">
                <a:solidFill>
                  <a:srgbClr val="0000E6"/>
                </a:solidFill>
                <a:effectLst/>
                <a:highlight>
                  <a:srgbClr val="FFFF00"/>
                </a:highlight>
                <a:latin typeface="Helvetica" pitchFamily="2" charset="0"/>
              </a:rPr>
              <a:t>corpName</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*:address</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00FF00"/>
                </a:highlight>
                <a:latin typeface="Helvetica" pitchFamily="2" charset="0"/>
              </a:rPr>
              <a:t>&lt;</a:t>
            </a:r>
            <a:r>
              <a:rPr lang="en-CA" sz="2400" dirty="0" err="1">
                <a:solidFill>
                  <a:srgbClr val="005AB4"/>
                </a:solidFill>
                <a:effectLst/>
                <a:highlight>
                  <a:srgbClr val="00FF00"/>
                </a:highlight>
                <a:latin typeface="Helvetica" pitchFamily="2" charset="0"/>
              </a:rPr>
              <a:t>xsl:copy</a:t>
            </a:r>
            <a:r>
              <a:rPr lang="en-CA" sz="2400" dirty="0">
                <a:solidFill>
                  <a:srgbClr val="005AB4"/>
                </a:solidFill>
                <a:effectLst/>
                <a:highlight>
                  <a:srgbClr val="00FF00"/>
                </a:highlight>
                <a:latin typeface="Helvetica" pitchFamily="2" charset="0"/>
              </a:rPr>
              <a:t>&gt;</a:t>
            </a:r>
            <a:br>
              <a:rPr lang="en-CA" sz="2400" dirty="0">
                <a:solidFill>
                  <a:srgbClr val="000000"/>
                </a:solidFill>
                <a:effectLst/>
                <a:highlight>
                  <a:srgbClr val="00FF00"/>
                </a:highligh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
            </a:r>
            <a:r>
              <a:rPr lang="en-CA" sz="2400" dirty="0" err="1">
                <a:solidFill>
                  <a:srgbClr val="005AB4"/>
                </a:solidFill>
                <a:effectLst/>
                <a:highlight>
                  <a:srgbClr val="00FFFF"/>
                </a:highlight>
                <a:latin typeface="Helvetica" pitchFamily="2" charset="0"/>
              </a:rPr>
              <a:t>copy-of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i="1" dirty="0">
                <a:solidFill>
                  <a:srgbClr val="F08246"/>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xsl:apply-templates</a:t>
            </a:r>
            <a:r>
              <a:rPr lang="en-CA" sz="2400" dirty="0">
                <a:solidFill>
                  <a:srgbClr val="F5844C"/>
                </a:solidFill>
                <a:effectLst/>
                <a:highlight>
                  <a:srgbClr val="EBEBEB"/>
                </a:highlight>
                <a:latin typeface="Helvetica" pitchFamily="2" charset="0"/>
              </a:rPr>
              <a:t> </a:t>
            </a:r>
            <a:r>
              <a:rPr lang="en-CA" sz="2400" dirty="0">
                <a:solidFill>
                  <a:srgbClr val="F5844C"/>
                </a:solidFill>
                <a:effectLst/>
                <a:latin typeface="Helvetica" pitchFamily="2" charset="0"/>
              </a:rPr>
              <a:t>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not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local-name</a:t>
            </a:r>
            <a:r>
              <a:rPr lang="en-CA" sz="2400" dirty="0">
                <a:solidFill>
                  <a:srgbClr val="000000"/>
                </a:solidFill>
                <a:effectLst/>
                <a:highlight>
                  <a:srgbClr val="EBEBEB"/>
                </a:highlight>
                <a:latin typeface="Helvetica" pitchFamily="2" charset="0"/>
              </a:rPr>
              <a:t>() </a:t>
            </a:r>
            <a:r>
              <a:rPr lang="en-CA" sz="2400" dirty="0">
                <a:solidFill>
                  <a:srgbClr val="787800"/>
                </a:solidFill>
                <a:effectLst/>
                <a:highlight>
                  <a:srgbClr val="EBEBEB"/>
                </a:highlight>
                <a:latin typeface="Helvetica" pitchFamily="2" charset="0"/>
              </a:rPr>
              <a:t>eq</a:t>
            </a:r>
            <a:r>
              <a:rPr lang="en-CA" sz="2400" dirty="0">
                <a:solidFill>
                  <a:srgbClr val="000000"/>
                </a:solidFill>
                <a:effectLst/>
                <a:highlight>
                  <a:srgbClr val="EBEBEB"/>
                </a:highlight>
                <a:latin typeface="Helvetica" pitchFamily="2" charset="0"/>
              </a:rPr>
              <a:t> </a:t>
            </a:r>
            <a:r>
              <a:rPr lang="en-CA" sz="2400" dirty="0">
                <a:solidFill>
                  <a:srgbClr val="323296"/>
                </a:solidFill>
                <a:effectLst/>
                <a:highlight>
                  <a:srgbClr val="EBEBEB"/>
                </a:highlight>
                <a:latin typeface="Helvetica" pitchFamily="2" charset="0"/>
              </a:rPr>
              <a:t>'address'</a:t>
            </a:r>
            <a:r>
              <a:rPr lang="en-CA" sz="2400" dirty="0">
                <a:solidFill>
                  <a:srgbClr val="000000"/>
                </a:solidFill>
                <a:effectLst/>
                <a:highlight>
                  <a:srgbClr val="EBEBEB"/>
                </a:highligh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highlight>
                  <a:srgbClr val="00FF00"/>
                </a:highlight>
                <a:latin typeface="Helvetica" pitchFamily="2" charset="0"/>
              </a:rPr>
              <a:t>&lt;/</a:t>
            </a:r>
            <a:r>
              <a:rPr lang="en-CA" sz="2400" dirty="0" err="1">
                <a:solidFill>
                  <a:srgbClr val="005AB4"/>
                </a:solidFill>
                <a:effectLst/>
                <a:highlight>
                  <a:srgbClr val="00FF00"/>
                </a:highlight>
                <a:latin typeface="Helvetica" pitchFamily="2" charset="0"/>
              </a:rPr>
              <a:t>xsl:copy</a:t>
            </a:r>
            <a:r>
              <a:rPr lang="en-CA" sz="2400" dirty="0">
                <a:solidFill>
                  <a:srgbClr val="005AB4"/>
                </a:solidFill>
                <a:effectLst/>
                <a:highlight>
                  <a:srgbClr val="00FF00"/>
                </a:highlight>
                <a:latin typeface="Helvetica" pitchFamily="2" charset="0"/>
              </a:rPr>
              <a:t>&gt;</a:t>
            </a:r>
            <a:br>
              <a:rPr lang="en-CA" sz="2400" dirty="0">
                <a:solidFill>
                  <a:srgbClr val="000000"/>
                </a:solidFill>
                <a:effectLst/>
                <a:highlight>
                  <a:srgbClr val="00FF00"/>
                </a:highligh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005AB4"/>
                </a:solidFill>
                <a:effectLst/>
                <a:latin typeface="Helvetica" pitchFamily="2" charset="0"/>
              </a:rPr>
              <a:t>&gt;</a:t>
            </a:r>
          </a:p>
        </p:txBody>
      </p:sp>
      <p:sp>
        <p:nvSpPr>
          <p:cNvPr id="7" name="Title 1">
            <a:extLst>
              <a:ext uri="{FF2B5EF4-FFF2-40B4-BE49-F238E27FC236}">
                <a16:creationId xmlns:a16="http://schemas.microsoft.com/office/drawing/2014/main" id="{6F69D2A6-D398-1854-9F60-2220B9EB7A1D}"/>
              </a:ext>
            </a:extLst>
          </p:cNvPr>
          <p:cNvSpPr>
            <a:spLocks noGrp="1"/>
          </p:cNvSpPr>
          <p:nvPr>
            <p:ph type="title"/>
          </p:nvPr>
        </p:nvSpPr>
        <p:spPr>
          <a:xfrm>
            <a:off x="838200" y="486137"/>
            <a:ext cx="10515600" cy="868101"/>
          </a:xfrm>
        </p:spPr>
        <p:txBody>
          <a:bodyPr/>
          <a:lstStyle/>
          <a:p>
            <a:r>
              <a:rPr lang="en-CA" dirty="0"/>
              <a:t>5. Move an element</a:t>
            </a:r>
          </a:p>
        </p:txBody>
      </p:sp>
      <p:sp>
        <p:nvSpPr>
          <p:cNvPr id="10" name="Content Placeholder 2">
            <a:extLst>
              <a:ext uri="{FF2B5EF4-FFF2-40B4-BE49-F238E27FC236}">
                <a16:creationId xmlns:a16="http://schemas.microsoft.com/office/drawing/2014/main" id="{E228226C-3C0B-E544-C7ED-86494890F4A2}"/>
              </a:ext>
            </a:extLst>
          </p:cNvPr>
          <p:cNvSpPr txBox="1">
            <a:spLocks/>
          </p:cNvSpPr>
          <p:nvPr/>
        </p:nvSpPr>
        <p:spPr>
          <a:xfrm>
            <a:off x="1019791" y="1493918"/>
            <a:ext cx="10152417" cy="5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CA" b="1" dirty="0"/>
              <a:t>Step 2: </a:t>
            </a:r>
            <a:r>
              <a:rPr lang="en-CA" dirty="0"/>
              <a:t>Delete original</a:t>
            </a:r>
            <a:r>
              <a:rPr kumimoji="0" lang="en-CA" sz="2800" b="0" i="0" u="none" strike="noStrike" kern="1200" cap="none" spc="0" normalizeH="0" baseline="0" noProof="0" dirty="0">
                <a:ln>
                  <a:noFill/>
                </a:ln>
                <a:solidFill>
                  <a:prstClr val="black"/>
                </a:solidFill>
                <a:effectLst/>
                <a:uLnTx/>
                <a:uFillTx/>
                <a:latin typeface="Aptos" panose="02110004020202020204"/>
                <a:ea typeface="+mn-ea"/>
                <a:cs typeface="+mn-cs"/>
              </a:rPr>
              <a:t> </a:t>
            </a:r>
            <a:r>
              <a:rPr kumimoji="0" lang="en-CA" sz="2400" b="0" i="0" u="none" strike="noStrike" kern="1200" cap="none" spc="0" normalizeH="0" baseline="0" noProof="0" dirty="0">
                <a:ln>
                  <a:noFill/>
                </a:ln>
                <a:solidFill>
                  <a:srgbClr val="A02B93"/>
                </a:solidFill>
                <a:effectLst/>
                <a:uLnTx/>
                <a:uFillTx/>
                <a:latin typeface="Aptos" panose="02110004020202020204"/>
                <a:ea typeface="+mn-ea"/>
                <a:cs typeface="+mn-cs"/>
              </a:rPr>
              <a:t>&lt;address&gt;</a:t>
            </a:r>
            <a:endParaRPr kumimoji="0" lang="en-CA" sz="2800" b="0" i="0" u="none" strike="noStrike" kern="1200" cap="none" spc="0" normalizeH="0" baseline="0" noProof="0" dirty="0">
              <a:ln>
                <a:noFill/>
              </a:ln>
              <a:solidFill>
                <a:srgbClr val="A02B93"/>
              </a:solidFill>
              <a:effectLst/>
              <a:uLnTx/>
              <a:uFillTx/>
              <a:latin typeface="Aptos" panose="02110004020202020204"/>
              <a:ea typeface="+mn-ea"/>
              <a:cs typeface="+mn-cs"/>
            </a:endParaRPr>
          </a:p>
        </p:txBody>
      </p:sp>
      <p:sp>
        <p:nvSpPr>
          <p:cNvPr id="3" name="Content Placeholder 2">
            <a:extLst>
              <a:ext uri="{FF2B5EF4-FFF2-40B4-BE49-F238E27FC236}">
                <a16:creationId xmlns:a16="http://schemas.microsoft.com/office/drawing/2014/main" id="{0983649D-F579-321A-EA2B-A0342EE2FB59}"/>
              </a:ext>
            </a:extLst>
          </p:cNvPr>
          <p:cNvSpPr txBox="1">
            <a:spLocks/>
          </p:cNvSpPr>
          <p:nvPr/>
        </p:nvSpPr>
        <p:spPr>
          <a:xfrm>
            <a:off x="1467757" y="4775805"/>
            <a:ext cx="9256484" cy="1507427"/>
          </a:xfrm>
          <a:prstGeom prst="rect">
            <a:avLst/>
          </a:prstGeom>
          <a:solidFill>
            <a:schemeClr val="bg1"/>
          </a:solidFill>
          <a:ln w="38100">
            <a:solidFill>
              <a:schemeClr val="tx1"/>
            </a:solidFill>
          </a:ln>
        </p:spPr>
        <p:txBody>
          <a:bodyPr vert="horz" lIns="90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CA" sz="2500" dirty="0"/>
              <a:t>Take </a:t>
            </a:r>
            <a:r>
              <a:rPr lang="en-CA" sz="2500" dirty="0" err="1">
                <a:highlight>
                  <a:srgbClr val="FFFF00"/>
                </a:highlight>
              </a:rPr>
              <a:t>corpName</a:t>
            </a:r>
            <a:r>
              <a:rPr lang="en-CA" sz="2500" dirty="0">
                <a:highlight>
                  <a:srgbClr val="FFFF00"/>
                </a:highlight>
              </a:rPr>
              <a:t>,</a:t>
            </a:r>
            <a:r>
              <a:rPr lang="en-CA" sz="2500" dirty="0">
                <a:highlight>
                  <a:srgbClr val="00FF00"/>
                </a:highlight>
              </a:rPr>
              <a:t> copy the element (shallow copy),</a:t>
            </a:r>
            <a:r>
              <a:rPr lang="en-CA" sz="2500" dirty="0">
                <a:highlight>
                  <a:srgbClr val="00FFFF"/>
                </a:highlight>
              </a:rPr>
              <a:t> make a deep copy of all its attributes (i.e., attributes and values)</a:t>
            </a:r>
            <a:r>
              <a:rPr lang="en-CA" sz="2500" dirty="0">
                <a:highlight>
                  <a:srgbClr val="EBEBEB"/>
                </a:highlight>
              </a:rPr>
              <a:t> and apply the copy template to all its child elements </a:t>
            </a:r>
            <a:r>
              <a:rPr lang="en-CA" sz="2500" dirty="0">
                <a:highlight>
                  <a:srgbClr val="C0C0C0"/>
                </a:highlight>
              </a:rPr>
              <a:t>except for &lt;address&gt;</a:t>
            </a:r>
            <a:endParaRPr lang="en-CA" sz="2500" dirty="0"/>
          </a:p>
        </p:txBody>
      </p:sp>
      <p:sp>
        <p:nvSpPr>
          <p:cNvPr id="2" name="Slide Number Placeholder 1">
            <a:extLst>
              <a:ext uri="{FF2B5EF4-FFF2-40B4-BE49-F238E27FC236}">
                <a16:creationId xmlns:a16="http://schemas.microsoft.com/office/drawing/2014/main" id="{60D2A818-4256-F222-26F5-087219D72F35}"/>
              </a:ext>
            </a:extLst>
          </p:cNvPr>
          <p:cNvSpPr>
            <a:spLocks noGrp="1"/>
          </p:cNvSpPr>
          <p:nvPr>
            <p:ph type="sldNum" sz="quarter" idx="12"/>
          </p:nvPr>
        </p:nvSpPr>
        <p:spPr/>
        <p:txBody>
          <a:bodyPr/>
          <a:lstStyle/>
          <a:p>
            <a:fld id="{B9A6FB2C-6672-204D-B4C3-F63635C45829}" type="slidenum">
              <a:rPr lang="en-CA" smtClean="0"/>
              <a:t>47</a:t>
            </a:fld>
            <a:endParaRPr lang="en-CA"/>
          </a:p>
        </p:txBody>
      </p:sp>
    </p:spTree>
    <p:extLst>
      <p:ext uri="{BB962C8B-B14F-4D97-AF65-F5344CB8AC3E}">
        <p14:creationId xmlns:p14="http://schemas.microsoft.com/office/powerpoint/2010/main" val="832592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9EADC-4119-576C-45B2-EDC4A649662A}"/>
              </a:ext>
            </a:extLst>
          </p:cNvPr>
          <p:cNvSpPr>
            <a:spLocks noGrp="1"/>
          </p:cNvSpPr>
          <p:nvPr>
            <p:ph type="title"/>
          </p:nvPr>
        </p:nvSpPr>
        <p:spPr/>
        <p:txBody>
          <a:bodyPr/>
          <a:lstStyle/>
          <a:p>
            <a:r>
              <a:rPr lang="en-ES" dirty="0"/>
              <a:t>6. Rewrite the text of an element</a:t>
            </a:r>
          </a:p>
        </p:txBody>
      </p:sp>
      <p:sp>
        <p:nvSpPr>
          <p:cNvPr id="3" name="Content Placeholder 2">
            <a:extLst>
              <a:ext uri="{FF2B5EF4-FFF2-40B4-BE49-F238E27FC236}">
                <a16:creationId xmlns:a16="http://schemas.microsoft.com/office/drawing/2014/main" id="{1F87AA78-74F9-4698-7381-6C13E9C80E2D}"/>
              </a:ext>
            </a:extLst>
          </p:cNvPr>
          <p:cNvSpPr>
            <a:spLocks noGrp="1"/>
          </p:cNvSpPr>
          <p:nvPr>
            <p:ph idx="1"/>
          </p:nvPr>
        </p:nvSpPr>
        <p:spPr>
          <a:xfrm>
            <a:off x="1354238" y="1570982"/>
            <a:ext cx="9999562" cy="557512"/>
          </a:xfrm>
        </p:spPr>
        <p:txBody>
          <a:bodyPr/>
          <a:lstStyle/>
          <a:p>
            <a:pPr marL="0" indent="0">
              <a:buNone/>
            </a:pPr>
            <a:r>
              <a:rPr lang="en-ES" dirty="0"/>
              <a:t>Situation:</a:t>
            </a:r>
          </a:p>
        </p:txBody>
      </p:sp>
      <p:sp>
        <p:nvSpPr>
          <p:cNvPr id="4" name="TextBox 3">
            <a:extLst>
              <a:ext uri="{FF2B5EF4-FFF2-40B4-BE49-F238E27FC236}">
                <a16:creationId xmlns:a16="http://schemas.microsoft.com/office/drawing/2014/main" id="{90625987-747C-0BC6-338D-DD2FDDCAE1A7}"/>
              </a:ext>
            </a:extLst>
          </p:cNvPr>
          <p:cNvSpPr txBox="1"/>
          <p:nvPr/>
        </p:nvSpPr>
        <p:spPr>
          <a:xfrm>
            <a:off x="1451663" y="2359989"/>
            <a:ext cx="7055734" cy="3172764"/>
          </a:xfrm>
          <a:prstGeom prst="rect">
            <a:avLst/>
          </a:prstGeom>
          <a:noFill/>
          <a:ln>
            <a:solidFill>
              <a:schemeClr val="bg1">
                <a:lumMod val="50000"/>
              </a:schemeClr>
            </a:solidFill>
          </a:ln>
        </p:spPr>
        <p:txBody>
          <a:bodyPr wrap="square" tIns="108000" bIns="108000" rtlCol="0">
            <a:spAutoFit/>
          </a:bodyPr>
          <a:lstStyle/>
          <a:p>
            <a:r>
              <a:rPr lang="en-GB" sz="2400" dirty="0">
                <a:solidFill>
                  <a:srgbClr val="000096"/>
                </a:solidFill>
                <a:effectLst/>
                <a:latin typeface="Helvetica" pitchFamily="2" charset="0"/>
              </a:rPr>
              <a:t>&lt;</a:t>
            </a:r>
            <a:r>
              <a:rPr lang="en-GB" sz="2400" dirty="0" err="1">
                <a:solidFill>
                  <a:srgbClr val="000096"/>
                </a:solidFill>
                <a:effectLst/>
                <a:latin typeface="Helvetica" pitchFamily="2" charset="0"/>
              </a:rPr>
              <a:t>bibl</a:t>
            </a:r>
            <a:r>
              <a:rPr lang="en-GB" sz="2400" dirty="0">
                <a:solidFill>
                  <a:srgbClr val="F5844C"/>
                </a:solidFill>
                <a:effectLst/>
                <a:latin typeface="Helvetica" pitchFamily="2" charset="0"/>
              </a:rPr>
              <a:t> label</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F5844C"/>
                </a:solidFill>
                <a:effectLst/>
                <a:latin typeface="Helvetica" pitchFamily="2" charset="0"/>
              </a:rPr>
              <a:t> </a:t>
            </a:r>
            <a:r>
              <a:rPr lang="en-GB" sz="2400" dirty="0" err="1">
                <a:solidFill>
                  <a:srgbClr val="F5844C"/>
                </a:solidFill>
                <a:effectLst/>
                <a:latin typeface="Helvetica" pitchFamily="2" charset="0"/>
              </a:rPr>
              <a:t>xml:id</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"bibl_ec2da090"</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a:t>
            </a:r>
            <a:r>
              <a:rPr lang="en-GB" sz="2400" dirty="0">
                <a:solidFill>
                  <a:srgbClr val="F5844C"/>
                </a:solidFill>
                <a:effectLst/>
                <a:highlight>
                  <a:srgbClr val="FFFF00"/>
                </a:highlight>
                <a:latin typeface="Helvetica" pitchFamily="2" charset="0"/>
              </a:rPr>
              <a:t> </a:t>
            </a:r>
            <a:r>
              <a:rPr lang="en-GB" sz="2400" dirty="0" err="1">
                <a:solidFill>
                  <a:srgbClr val="F5844C"/>
                </a:solidFill>
                <a:effectLst/>
                <a:highlight>
                  <a:srgbClr val="FFFF00"/>
                </a:highlight>
                <a:latin typeface="Helvetica" pitchFamily="2" charset="0"/>
              </a:rPr>
              <a:t>xml:id</a:t>
            </a:r>
            <a:r>
              <a:rPr lang="en-GB" sz="2400" dirty="0">
                <a:solidFill>
                  <a:srgbClr val="FF8040"/>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"genre_N234FE"</a:t>
            </a:r>
            <a:r>
              <a:rPr lang="en-GB" sz="2400" dirty="0">
                <a:solidFill>
                  <a:srgbClr val="000096"/>
                </a:solidFill>
                <a:effectLst/>
                <a:highlight>
                  <a:srgbClr val="FFFF00"/>
                </a:highlight>
                <a:latin typeface="Helvetica" pitchFamily="2" charset="0"/>
              </a:rPr>
              <a:t>&gt;</a:t>
            </a:r>
            <a:r>
              <a:rPr lang="en-GB" sz="2400" dirty="0">
                <a:solidFill>
                  <a:srgbClr val="000000"/>
                </a:solidFill>
                <a:effectLst/>
                <a:highlight>
                  <a:srgbClr val="C0C0C0"/>
                </a:highlight>
                <a:latin typeface="Helvetica" pitchFamily="2" charset="0"/>
              </a:rPr>
              <a:t>article</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00FFFF"/>
                </a:highlight>
                <a:latin typeface="Helvetica" pitchFamily="2" charset="0"/>
              </a:rPr>
              <a:t>&lt;genre</a:t>
            </a:r>
            <a:r>
              <a:rPr lang="en-GB" sz="2400" dirty="0">
                <a:solidFill>
                  <a:srgbClr val="F5844C"/>
                </a:solidFill>
                <a:effectLst/>
                <a:highlight>
                  <a:srgbClr val="00FFFF"/>
                </a:highlight>
                <a:latin typeface="Helvetica" pitchFamily="2" charset="0"/>
              </a:rPr>
              <a:t> </a:t>
            </a:r>
            <a:r>
              <a:rPr lang="en-GB" sz="2400" dirty="0" err="1">
                <a:solidFill>
                  <a:srgbClr val="F5844C"/>
                </a:solidFill>
                <a:effectLst/>
                <a:highlight>
                  <a:srgbClr val="00FFFF"/>
                </a:highlight>
                <a:latin typeface="Helvetica" pitchFamily="2" charset="0"/>
              </a:rPr>
              <a:t>xml:id</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"genre_N23500"</a:t>
            </a:r>
            <a:r>
              <a:rPr lang="en-GB" sz="2400" dirty="0">
                <a:solidFill>
                  <a:srgbClr val="000096"/>
                </a:solidFill>
                <a:effectLst/>
                <a:highlight>
                  <a:srgbClr val="00FFFF"/>
                </a:highlight>
                <a:latin typeface="Helvetica" pitchFamily="2" charset="0"/>
              </a:rPr>
              <a:t>&gt;</a:t>
            </a:r>
            <a:r>
              <a:rPr lang="en-GB" sz="2400" dirty="0">
                <a:solidFill>
                  <a:srgbClr val="000000"/>
                </a:solidFill>
                <a:effectLst/>
                <a:highlight>
                  <a:srgbClr val="00FFFF"/>
                </a:highlight>
                <a:latin typeface="Helvetica" pitchFamily="2" charset="0"/>
              </a:rPr>
              <a:t>book</a:t>
            </a:r>
            <a:r>
              <a:rPr lang="en-GB" sz="2400" dirty="0">
                <a:solidFill>
                  <a:srgbClr val="000096"/>
                </a:solidFill>
                <a:effectLst/>
                <a:highlight>
                  <a:srgbClr val="00FFFF"/>
                </a:highlight>
                <a:latin typeface="Helvetica" pitchFamily="2" charset="0"/>
              </a:rPr>
              <a:t>&lt;/genre&gt;</a:t>
            </a:r>
          </a:p>
          <a:p>
            <a:r>
              <a:rPr lang="en-GB" sz="2400" dirty="0">
                <a:solidFill>
                  <a:srgbClr val="000096"/>
                </a:solidFill>
                <a:latin typeface="Helvetica" pitchFamily="2" charset="0"/>
              </a:rPr>
              <a:t>  &lt;author …&gt;…&lt;/author&gt;</a:t>
            </a:r>
          </a:p>
          <a:p>
            <a:r>
              <a:rPr lang="en-GB" sz="2400" dirty="0">
                <a:solidFill>
                  <a:srgbClr val="000096"/>
                </a:solidFill>
                <a:latin typeface="Helvetica" pitchFamily="2" charset="0"/>
              </a:rPr>
              <a:t>  &lt;title&gt;…&lt;/title&gt;</a:t>
            </a:r>
          </a:p>
          <a:p>
            <a:r>
              <a:rPr lang="en-GB" sz="2400" dirty="0">
                <a:solidFill>
                  <a:srgbClr val="000096"/>
                </a:solidFill>
                <a:latin typeface="Helvetica" pitchFamily="2" charset="0"/>
              </a:rPr>
              <a:t>  &lt;editor&gt;…&lt;/editor&gt;</a:t>
            </a:r>
          </a:p>
          <a:p>
            <a:r>
              <a:rPr lang="en-GB" sz="2400" dirty="0">
                <a:solidFill>
                  <a:srgbClr val="000096"/>
                </a:solidFill>
                <a:effectLst/>
                <a:latin typeface="Helvetica" pitchFamily="2" charset="0"/>
              </a:rPr>
              <a:t>  …</a:t>
            </a:r>
          </a:p>
          <a:p>
            <a:r>
              <a:rPr lang="en-GB" sz="2400" dirty="0">
                <a:solidFill>
                  <a:srgbClr val="000096"/>
                </a:solidFill>
                <a:latin typeface="Helvetica" pitchFamily="2" charset="0"/>
              </a:rPr>
              <a:t>&lt;/</a:t>
            </a:r>
            <a:r>
              <a:rPr lang="en-GB" sz="2400" dirty="0" err="1">
                <a:solidFill>
                  <a:srgbClr val="000096"/>
                </a:solidFill>
                <a:latin typeface="Helvetica" pitchFamily="2" charset="0"/>
              </a:rPr>
              <a:t>bilb</a:t>
            </a:r>
            <a:r>
              <a:rPr lang="en-GB" sz="2400" dirty="0">
                <a:solidFill>
                  <a:srgbClr val="000096"/>
                </a:solidFill>
                <a:latin typeface="Helvetica" pitchFamily="2" charset="0"/>
              </a:rPr>
              <a:t>&gt;</a:t>
            </a:r>
            <a:endParaRPr lang="en-GB" sz="2400" dirty="0">
              <a:solidFill>
                <a:srgbClr val="993300"/>
              </a:solidFill>
              <a:effectLst/>
              <a:latin typeface="Helvetica" pitchFamily="2" charset="0"/>
            </a:endParaRPr>
          </a:p>
        </p:txBody>
      </p:sp>
      <p:sp>
        <p:nvSpPr>
          <p:cNvPr id="5" name="TextBox 4">
            <a:extLst>
              <a:ext uri="{FF2B5EF4-FFF2-40B4-BE49-F238E27FC236}">
                <a16:creationId xmlns:a16="http://schemas.microsoft.com/office/drawing/2014/main" id="{AFFF634E-0E56-C5FE-D8EA-22CEF02F9AF2}"/>
              </a:ext>
            </a:extLst>
          </p:cNvPr>
          <p:cNvSpPr txBox="1"/>
          <p:nvPr/>
        </p:nvSpPr>
        <p:spPr>
          <a:xfrm>
            <a:off x="9171310" y="2493049"/>
            <a:ext cx="1746703" cy="956773"/>
          </a:xfrm>
          <a:prstGeom prst="rect">
            <a:avLst/>
          </a:prstGeom>
          <a:noFill/>
          <a:ln>
            <a:solidFill>
              <a:schemeClr val="bg2">
                <a:lumMod val="90000"/>
              </a:schemeClr>
            </a:solidFill>
          </a:ln>
          <a:effectLst>
            <a:glow rad="139700">
              <a:schemeClr val="bg2">
                <a:lumMod val="50000"/>
                <a:alpha val="40000"/>
              </a:schemeClr>
            </a:glow>
          </a:effectLst>
        </p:spPr>
        <p:txBody>
          <a:bodyPr wrap="square" tIns="108000" bIns="108000" rtlCol="0">
            <a:spAutoFit/>
          </a:bodyPr>
          <a:lstStyle/>
          <a:p>
            <a:pPr algn="ctr"/>
            <a:r>
              <a:rPr lang="en-US" sz="2400" dirty="0"/>
              <a:t>Change to </a:t>
            </a:r>
            <a:r>
              <a:rPr lang="en-ES" sz="2400" b="1" dirty="0"/>
              <a:t>chapter</a:t>
            </a:r>
          </a:p>
        </p:txBody>
      </p:sp>
      <p:sp>
        <p:nvSpPr>
          <p:cNvPr id="6" name="Right Arrow 5">
            <a:extLst>
              <a:ext uri="{FF2B5EF4-FFF2-40B4-BE49-F238E27FC236}">
                <a16:creationId xmlns:a16="http://schemas.microsoft.com/office/drawing/2014/main" id="{53050DF3-1678-D0DC-EA12-A44C98970CFE}"/>
              </a:ext>
            </a:extLst>
          </p:cNvPr>
          <p:cNvSpPr/>
          <p:nvPr/>
        </p:nvSpPr>
        <p:spPr>
          <a:xfrm>
            <a:off x="8317434" y="2735442"/>
            <a:ext cx="710819" cy="557512"/>
          </a:xfrm>
          <a:prstGeom prst="rightArrow">
            <a:avLst>
              <a:gd name="adj1" fmla="val 50000"/>
              <a:gd name="adj2" fmla="val 70761"/>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7" name="Slide Number Placeholder 6">
            <a:extLst>
              <a:ext uri="{FF2B5EF4-FFF2-40B4-BE49-F238E27FC236}">
                <a16:creationId xmlns:a16="http://schemas.microsoft.com/office/drawing/2014/main" id="{11345B6B-1145-15F3-04A3-8C9294D1241E}"/>
              </a:ext>
            </a:extLst>
          </p:cNvPr>
          <p:cNvSpPr>
            <a:spLocks noGrp="1"/>
          </p:cNvSpPr>
          <p:nvPr>
            <p:ph type="sldNum" sz="quarter" idx="12"/>
          </p:nvPr>
        </p:nvSpPr>
        <p:spPr/>
        <p:txBody>
          <a:bodyPr/>
          <a:lstStyle/>
          <a:p>
            <a:fld id="{B9A6FB2C-6672-204D-B4C3-F63635C45829}" type="slidenum">
              <a:rPr lang="en-CA" smtClean="0"/>
              <a:t>48</a:t>
            </a:fld>
            <a:endParaRPr lang="en-CA"/>
          </a:p>
        </p:txBody>
      </p:sp>
    </p:spTree>
    <p:extLst>
      <p:ext uri="{BB962C8B-B14F-4D97-AF65-F5344CB8AC3E}">
        <p14:creationId xmlns:p14="http://schemas.microsoft.com/office/powerpoint/2010/main" val="26493045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598B1-F80F-F314-33F6-4B173F34B5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49B6F-BF92-DB26-FA18-7585042E3B25}"/>
              </a:ext>
            </a:extLst>
          </p:cNvPr>
          <p:cNvSpPr>
            <a:spLocks noGrp="1"/>
          </p:cNvSpPr>
          <p:nvPr>
            <p:ph type="title"/>
          </p:nvPr>
        </p:nvSpPr>
        <p:spPr/>
        <p:txBody>
          <a:bodyPr/>
          <a:lstStyle/>
          <a:p>
            <a:r>
              <a:rPr lang="en-ES" dirty="0"/>
              <a:t>6. Rewrite the text of an element</a:t>
            </a:r>
          </a:p>
        </p:txBody>
      </p:sp>
      <p:sp>
        <p:nvSpPr>
          <p:cNvPr id="3" name="Content Placeholder 2">
            <a:extLst>
              <a:ext uri="{FF2B5EF4-FFF2-40B4-BE49-F238E27FC236}">
                <a16:creationId xmlns:a16="http://schemas.microsoft.com/office/drawing/2014/main" id="{C3EC3C70-0E47-8431-A396-24B909163C44}"/>
              </a:ext>
            </a:extLst>
          </p:cNvPr>
          <p:cNvSpPr>
            <a:spLocks noGrp="1"/>
          </p:cNvSpPr>
          <p:nvPr>
            <p:ph idx="1"/>
          </p:nvPr>
        </p:nvSpPr>
        <p:spPr>
          <a:xfrm>
            <a:off x="1354238" y="1570982"/>
            <a:ext cx="8484243" cy="557512"/>
          </a:xfrm>
        </p:spPr>
        <p:txBody>
          <a:bodyPr/>
          <a:lstStyle/>
          <a:p>
            <a:pPr marL="0" indent="0">
              <a:buNone/>
            </a:pPr>
            <a:r>
              <a:rPr lang="en-ES" dirty="0"/>
              <a:t>Solution:</a:t>
            </a:r>
          </a:p>
        </p:txBody>
      </p:sp>
      <p:sp>
        <p:nvSpPr>
          <p:cNvPr id="4" name="TextBox 3">
            <a:extLst>
              <a:ext uri="{FF2B5EF4-FFF2-40B4-BE49-F238E27FC236}">
                <a16:creationId xmlns:a16="http://schemas.microsoft.com/office/drawing/2014/main" id="{9AAB69B1-7DDC-CD3C-ACC4-E159EC6A2028}"/>
              </a:ext>
            </a:extLst>
          </p:cNvPr>
          <p:cNvSpPr txBox="1"/>
          <p:nvPr/>
        </p:nvSpPr>
        <p:spPr>
          <a:xfrm>
            <a:off x="1451663" y="2138822"/>
            <a:ext cx="8386818" cy="3542096"/>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Replace "article" with "chapter" when genre = "book"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bibl</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genre</a:t>
            </a:r>
            <a:r>
              <a:rPr lang="en-GB" sz="2400" dirty="0">
                <a:solidFill>
                  <a:srgbClr val="0000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'article'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FF"/>
                </a:highlight>
                <a:latin typeface="Helvetica" pitchFamily="2" charset="0"/>
              </a:rPr>
              <a:t>&lt;</a:t>
            </a:r>
            <a:r>
              <a:rPr lang="en-GB" sz="2400" dirty="0" err="1">
                <a:solidFill>
                  <a:srgbClr val="005AB4"/>
                </a:solidFill>
                <a:effectLst/>
                <a:highlight>
                  <a:srgbClr val="00FFFF"/>
                </a:highlight>
                <a:latin typeface="Helvetica" pitchFamily="2" charset="0"/>
              </a:rPr>
              <a:t>xsl:if</a:t>
            </a:r>
            <a:r>
              <a:rPr lang="en-GB" sz="2400" dirty="0">
                <a:solidFill>
                  <a:srgbClr val="F5844C"/>
                </a:solidFill>
                <a:effectLst/>
                <a:highlight>
                  <a:srgbClr val="00FFFF"/>
                </a:highlight>
                <a:latin typeface="Helvetica" pitchFamily="2" charset="0"/>
              </a:rPr>
              <a:t> test</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a:t>
            </a:r>
            <a:r>
              <a:rPr lang="en-GB" sz="2400" dirty="0">
                <a:solidFill>
                  <a:srgbClr val="787800"/>
                </a:solidFill>
                <a:effectLst/>
                <a:highlight>
                  <a:srgbClr val="00FFFF"/>
                </a:highlight>
                <a:latin typeface="Helvetica" pitchFamily="2" charset="0"/>
              </a:rPr>
              <a:t>../</a:t>
            </a:r>
            <a:r>
              <a:rPr lang="en-GB" sz="2400" b="1" dirty="0">
                <a:solidFill>
                  <a:srgbClr val="0000E6"/>
                </a:solidFill>
                <a:effectLst/>
                <a:highlight>
                  <a:srgbClr val="00FFFF"/>
                </a:highlight>
                <a:latin typeface="Helvetica" pitchFamily="2" charset="0"/>
              </a:rPr>
              <a:t>*:genre</a:t>
            </a:r>
            <a:r>
              <a:rPr lang="en-GB" sz="2400" dirty="0">
                <a:solidFill>
                  <a:srgbClr val="000000"/>
                </a:solidFill>
                <a:effectLst/>
                <a:highlight>
                  <a:srgbClr val="00FFFF"/>
                </a:highlight>
                <a:latin typeface="Helvetica" pitchFamily="2" charset="0"/>
              </a:rPr>
              <a:t> </a:t>
            </a:r>
            <a:r>
              <a:rPr lang="en-GB" sz="2400" dirty="0">
                <a:solidFill>
                  <a:srgbClr val="787800"/>
                </a:solidFill>
                <a:effectLst/>
                <a:highlight>
                  <a:srgbClr val="00FFFF"/>
                </a:highlight>
                <a:latin typeface="Helvetica" pitchFamily="2" charset="0"/>
              </a:rPr>
              <a:t>=</a:t>
            </a:r>
            <a:r>
              <a:rPr lang="en-GB" sz="2400" dirty="0">
                <a:solidFill>
                  <a:srgbClr val="000000"/>
                </a:solidFill>
                <a:effectLst/>
                <a:highlight>
                  <a:srgbClr val="00FFFF"/>
                </a:highlight>
                <a:latin typeface="Helvetica" pitchFamily="2" charset="0"/>
              </a:rPr>
              <a:t> </a:t>
            </a:r>
            <a:r>
              <a:rPr lang="en-GB" sz="2400" dirty="0">
                <a:solidFill>
                  <a:srgbClr val="323296"/>
                </a:solidFill>
                <a:effectLst/>
                <a:highlight>
                  <a:srgbClr val="00FFFF"/>
                </a:highlight>
                <a:latin typeface="Helvetica" pitchFamily="2" charset="0"/>
              </a:rPr>
              <a:t>'book'</a:t>
            </a:r>
            <a:r>
              <a:rPr lang="en-GB" sz="2400" dirty="0">
                <a:solidFill>
                  <a:srgbClr val="993300"/>
                </a:solidFill>
                <a:effectLst/>
                <a:highlight>
                  <a:srgbClr val="00FFFF"/>
                </a:highlight>
                <a:latin typeface="Helvetica" pitchFamily="2" charset="0"/>
              </a:rPr>
              <a:t>"</a:t>
            </a:r>
            <a:r>
              <a:rPr lang="en-GB" sz="2400" dirty="0">
                <a:solidFill>
                  <a:srgbClr val="000096"/>
                </a:solidFill>
                <a:effectLst/>
                <a:highlight>
                  <a:srgbClr val="00FFFF"/>
                </a:highlight>
                <a:latin typeface="Helvetica" pitchFamily="2" charset="0"/>
              </a:rPr>
              <a:t>&gt;</a:t>
            </a:r>
            <a:br>
              <a:rPr lang="en-GB" sz="2400" dirty="0">
                <a:solidFill>
                  <a:srgbClr val="000000"/>
                </a:solidFill>
                <a:effectLst/>
                <a:highlight>
                  <a:srgbClr val="00FFFF"/>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0000"/>
                </a:solidFill>
                <a:effectLst/>
                <a:highlight>
                  <a:srgbClr val="FFFF00"/>
                </a:highlight>
                <a:latin typeface="Helvetica" pitchFamily="2" charset="0"/>
              </a:rPr>
              <a:t>  </a:t>
            </a:r>
            <a:r>
              <a:rPr lang="en-GB" sz="2400" dirty="0">
                <a:solidFill>
                  <a:srgbClr val="005AB4"/>
                </a:solidFill>
                <a:effectLst/>
                <a:highlight>
                  <a:srgbClr val="FFFF00"/>
                </a:highlight>
                <a:latin typeface="Helvetica" pitchFamily="2" charset="0"/>
              </a:rPr>
              <a:t>&lt;</a:t>
            </a:r>
            <a:r>
              <a:rPr lang="en-GB" sz="2400" dirty="0" err="1">
                <a:solidFill>
                  <a:srgbClr val="005AB4"/>
                </a:solidFill>
                <a:effectLst/>
                <a:highlight>
                  <a:srgbClr val="FFFF00"/>
                </a:highlight>
                <a:latin typeface="Helvetica" pitchFamily="2" charset="0"/>
              </a:rPr>
              <a:t>xsl:copy-of</a:t>
            </a:r>
            <a:r>
              <a:rPr lang="en-GB" sz="2400" dirty="0">
                <a:solidFill>
                  <a:srgbClr val="F5844C"/>
                </a:solidFill>
                <a:effectLst/>
                <a:highlight>
                  <a:srgbClr val="FFFF00"/>
                </a:highlight>
                <a:latin typeface="Helvetica" pitchFamily="2" charset="0"/>
              </a:rPr>
              <a:t> select</a:t>
            </a:r>
            <a:r>
              <a:rPr lang="en-GB" sz="2400" dirty="0">
                <a:solidFill>
                  <a:srgbClr val="FF8040"/>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a:t>
            </a:r>
            <a:r>
              <a:rPr lang="en-GB" sz="2400" b="1" i="1" dirty="0">
                <a:solidFill>
                  <a:srgbClr val="F08246"/>
                </a:solidFill>
                <a:effectLst/>
                <a:highlight>
                  <a:srgbClr val="FFFF00"/>
                </a:highlight>
                <a:latin typeface="Helvetica" pitchFamily="2" charset="0"/>
              </a:rPr>
              <a:t>@*</a:t>
            </a:r>
            <a:r>
              <a:rPr lang="en-GB" sz="2400" dirty="0">
                <a:solidFill>
                  <a:srgbClr val="993300"/>
                </a:solidFill>
                <a:effectLst/>
                <a:highlight>
                  <a:srgbClr val="FFFF00"/>
                </a:highlight>
                <a:latin typeface="Helvetica" pitchFamily="2" charset="0"/>
              </a:rPr>
              <a:t>"</a:t>
            </a:r>
            <a:r>
              <a:rPr lang="en-GB" sz="2400" dirty="0">
                <a:solidFill>
                  <a:srgbClr val="000096"/>
                </a:solidFill>
                <a:effectLst/>
                <a:highlight>
                  <a:srgbClr val="FFFF00"/>
                </a:highlight>
                <a:latin typeface="Helvetica" pitchFamily="2" charset="0"/>
              </a:rPr>
              <a:t>/&gt;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0000"/>
                </a:solidFill>
                <a:effectLst/>
                <a:highlight>
                  <a:srgbClr val="FFFF00"/>
                </a:highlight>
                <a:latin typeface="Helvetica" pitchFamily="2" charset="0"/>
              </a:rPr>
              <a:t>  </a:t>
            </a:r>
            <a:r>
              <a:rPr lang="en-GB" sz="2400" dirty="0">
                <a:solidFill>
                  <a:srgbClr val="005AB4"/>
                </a:solidFill>
                <a:effectLst/>
                <a:highlight>
                  <a:srgbClr val="C0C0C0"/>
                </a:highlight>
                <a:latin typeface="Helvetica" pitchFamily="2" charset="0"/>
              </a:rPr>
              <a:t>&lt;</a:t>
            </a:r>
            <a:r>
              <a:rPr lang="en-GB" sz="2400" dirty="0" err="1">
                <a:solidFill>
                  <a:srgbClr val="005AB4"/>
                </a:solidFill>
                <a:effectLst/>
                <a:highlight>
                  <a:srgbClr val="C0C0C0"/>
                </a:highlight>
                <a:latin typeface="Helvetica" pitchFamily="2" charset="0"/>
              </a:rPr>
              <a:t>xsl:text</a:t>
            </a:r>
            <a:r>
              <a:rPr lang="en-GB" sz="2400" dirty="0">
                <a:solidFill>
                  <a:srgbClr val="005AB4"/>
                </a:solidFill>
                <a:effectLst/>
                <a:highlight>
                  <a:srgbClr val="C0C0C0"/>
                </a:highlight>
                <a:latin typeface="Helvetica" pitchFamily="2" charset="0"/>
              </a:rPr>
              <a:t>&gt;</a:t>
            </a:r>
            <a:r>
              <a:rPr lang="en-GB" sz="2400" dirty="0">
                <a:solidFill>
                  <a:srgbClr val="000000"/>
                </a:solidFill>
                <a:effectLst/>
                <a:highlight>
                  <a:srgbClr val="C0C0C0"/>
                </a:highlight>
                <a:latin typeface="Helvetica" pitchFamily="2" charset="0"/>
              </a:rPr>
              <a:t>chapter</a:t>
            </a:r>
            <a:r>
              <a:rPr lang="en-GB" sz="2400" dirty="0">
                <a:solidFill>
                  <a:srgbClr val="005AB4"/>
                </a:solidFill>
                <a:effectLst/>
                <a:highlight>
                  <a:srgbClr val="C0C0C0"/>
                </a:highlight>
                <a:latin typeface="Helvetica" pitchFamily="2" charset="0"/>
              </a:rPr>
              <a:t>&lt;/</a:t>
            </a:r>
            <a:r>
              <a:rPr lang="en-GB" sz="2400" dirty="0" err="1">
                <a:solidFill>
                  <a:srgbClr val="005AB4"/>
                </a:solidFill>
                <a:effectLst/>
                <a:highlight>
                  <a:srgbClr val="C0C0C0"/>
                </a:highlight>
                <a:latin typeface="Helvetica" pitchFamily="2" charset="0"/>
              </a:rPr>
              <a:t>xsl:text</a:t>
            </a:r>
            <a:r>
              <a:rPr lang="en-GB" sz="2400" dirty="0">
                <a:solidFill>
                  <a:srgbClr val="005AB4"/>
                </a:solidFill>
                <a:effectLst/>
                <a:highlight>
                  <a:srgbClr val="C0C0C0"/>
                </a:highlight>
                <a:latin typeface="Helvetica" pitchFamily="2" charset="0"/>
              </a:rPr>
              <a:t>&gt;</a:t>
            </a:r>
            <a:br>
              <a:rPr lang="en-GB" sz="2400" dirty="0">
                <a:solidFill>
                  <a:srgbClr val="000000"/>
                </a:solidFill>
                <a:effectLst/>
                <a:highlight>
                  <a:srgbClr val="C0C0C0"/>
                </a:highlight>
                <a:latin typeface="Helvetica" pitchFamily="2" charset="0"/>
              </a:rPr>
            </a:br>
            <a:r>
              <a:rPr lang="en-GB" sz="2400" dirty="0">
                <a:solidFill>
                  <a:srgbClr val="000000"/>
                </a:solidFill>
                <a:effectLst/>
                <a:latin typeface="Helvetica" pitchFamily="2" charset="0"/>
              </a:rPr>
              <a:t>    </a:t>
            </a:r>
            <a:r>
              <a:rPr lang="en-GB" sz="2400" dirty="0">
                <a:solidFill>
                  <a:srgbClr val="000096"/>
                </a:solidFill>
                <a:effectLst/>
                <a:highlight>
                  <a:srgbClr val="FFFF00"/>
                </a:highlight>
                <a:latin typeface="Helvetica" pitchFamily="2" charset="0"/>
              </a:rPr>
              <a:t>&lt;/genre&gt;</a:t>
            </a:r>
            <a:br>
              <a:rPr lang="en-GB" sz="2400" dirty="0">
                <a:solidFill>
                  <a:srgbClr val="000000"/>
                </a:solidFill>
                <a:effectLst/>
                <a:highlight>
                  <a:srgbClr val="FF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FF"/>
                </a:highlight>
                <a:latin typeface="Helvetica" pitchFamily="2" charset="0"/>
              </a:rPr>
              <a:t>&lt;/</a:t>
            </a:r>
            <a:r>
              <a:rPr lang="en-GB" sz="2400" dirty="0" err="1">
                <a:solidFill>
                  <a:srgbClr val="005AB4"/>
                </a:solidFill>
                <a:effectLst/>
                <a:highlight>
                  <a:srgbClr val="00FFFF"/>
                </a:highlight>
                <a:latin typeface="Helvetica" pitchFamily="2" charset="0"/>
              </a:rPr>
              <a:t>xsl:if</a:t>
            </a:r>
            <a:r>
              <a:rPr lang="en-GB" sz="2400" dirty="0">
                <a:solidFill>
                  <a:srgbClr val="005AB4"/>
                </a:solidFill>
                <a:effectLst/>
                <a:highlight>
                  <a:srgbClr val="00FFFF"/>
                </a:highlight>
                <a:latin typeface="Helvetica" pitchFamily="2" charset="0"/>
              </a:rPr>
              <a:t>&gt;</a:t>
            </a:r>
            <a:br>
              <a:rPr lang="en-GB" sz="2400" dirty="0">
                <a:solidFill>
                  <a:srgbClr val="000000"/>
                </a:solidFill>
                <a:effectLst/>
                <a:highlight>
                  <a:srgbClr val="00FFFF"/>
                </a:highligh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5" name="Slide Number Placeholder 4">
            <a:extLst>
              <a:ext uri="{FF2B5EF4-FFF2-40B4-BE49-F238E27FC236}">
                <a16:creationId xmlns:a16="http://schemas.microsoft.com/office/drawing/2014/main" id="{0B3405E2-5A9C-4170-E46B-D18330738B1E}"/>
              </a:ext>
            </a:extLst>
          </p:cNvPr>
          <p:cNvSpPr>
            <a:spLocks noGrp="1"/>
          </p:cNvSpPr>
          <p:nvPr>
            <p:ph type="sldNum" sz="quarter" idx="12"/>
          </p:nvPr>
        </p:nvSpPr>
        <p:spPr/>
        <p:txBody>
          <a:bodyPr/>
          <a:lstStyle/>
          <a:p>
            <a:fld id="{B9A6FB2C-6672-204D-B4C3-F63635C45829}" type="slidenum">
              <a:rPr lang="en-CA" smtClean="0"/>
              <a:t>49</a:t>
            </a:fld>
            <a:endParaRPr lang="en-CA"/>
          </a:p>
        </p:txBody>
      </p:sp>
    </p:spTree>
    <p:extLst>
      <p:ext uri="{BB962C8B-B14F-4D97-AF65-F5344CB8AC3E}">
        <p14:creationId xmlns:p14="http://schemas.microsoft.com/office/powerpoint/2010/main" val="446601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17C46-3396-C4A4-6ED9-9E0A25E7B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1D175F-501F-D0BC-8E41-28A30EB86C6D}"/>
              </a:ext>
            </a:extLst>
          </p:cNvPr>
          <p:cNvSpPr>
            <a:spLocks noGrp="1"/>
          </p:cNvSpPr>
          <p:nvPr>
            <p:ph type="title"/>
          </p:nvPr>
        </p:nvSpPr>
        <p:spPr>
          <a:xfrm>
            <a:off x="838200" y="444137"/>
            <a:ext cx="10515600" cy="770708"/>
          </a:xfrm>
        </p:spPr>
        <p:txBody>
          <a:bodyPr>
            <a:normAutofit/>
          </a:bodyPr>
          <a:lstStyle/>
          <a:p>
            <a:pPr algn="ctr"/>
            <a:r>
              <a:rPr lang="en-CA" dirty="0"/>
              <a:t>XPath</a:t>
            </a:r>
          </a:p>
        </p:txBody>
      </p:sp>
      <p:sp>
        <p:nvSpPr>
          <p:cNvPr id="3" name="Content Placeholder 2">
            <a:extLst>
              <a:ext uri="{FF2B5EF4-FFF2-40B4-BE49-F238E27FC236}">
                <a16:creationId xmlns:a16="http://schemas.microsoft.com/office/drawing/2014/main" id="{7B42A992-3778-37CB-155E-7450795B60FD}"/>
              </a:ext>
            </a:extLst>
          </p:cNvPr>
          <p:cNvSpPr>
            <a:spLocks noGrp="1"/>
          </p:cNvSpPr>
          <p:nvPr>
            <p:ph idx="1"/>
          </p:nvPr>
        </p:nvSpPr>
        <p:spPr>
          <a:xfrm>
            <a:off x="838200" y="1214845"/>
            <a:ext cx="10515600" cy="5090312"/>
          </a:xfrm>
          <a:ln>
            <a:solidFill>
              <a:schemeClr val="bg2"/>
            </a:solidFill>
          </a:ln>
        </p:spPr>
        <p:txBody>
          <a:bodyPr anchor="ctr">
            <a:normAutofit fontScale="92500" lnSpcReduction="20000"/>
          </a:bodyPr>
          <a:lstStyle/>
          <a:p>
            <a:r>
              <a:rPr lang="en-CA" b="1" dirty="0"/>
              <a:t>XPath</a:t>
            </a:r>
            <a:r>
              <a:rPr lang="en-CA" dirty="0"/>
              <a:t> uses path expressions to select nodes in an XML document </a:t>
            </a:r>
          </a:p>
          <a:p>
            <a:r>
              <a:rPr lang="en-CA" dirty="0"/>
              <a:t>The node is selected by following a path (or steps)</a:t>
            </a:r>
          </a:p>
          <a:p>
            <a:pPr lvl="1"/>
            <a:r>
              <a:rPr lang="en-CA" sz="2600" dirty="0">
                <a:latin typeface="Courier New" panose="02070309020205020404" pitchFamily="49" charset="0"/>
                <a:cs typeface="Courier New" panose="02070309020205020404" pitchFamily="49" charset="0"/>
              </a:rPr>
              <a:t>/step/step/… </a:t>
            </a:r>
          </a:p>
          <a:p>
            <a:pPr lvl="2">
              <a:buFont typeface="Wingdings" pitchFamily="2" charset="2"/>
              <a:buChar char="Ø"/>
            </a:pPr>
            <a:r>
              <a:rPr lang="en-CA" sz="2400" b="1" dirty="0">
                <a:sym typeface="Wingdings" pitchFamily="2" charset="2"/>
              </a:rPr>
              <a:t>Example: </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meiHead</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fileDesc</a:t>
            </a:r>
            <a:r>
              <a:rPr lang="en-GB" sz="2400" dirty="0">
                <a:latin typeface="Courier New" panose="02070309020205020404" pitchFamily="49" charset="0"/>
                <a:cs typeface="Courier New" panose="02070309020205020404" pitchFamily="49" charset="0"/>
              </a:rPr>
              <a:t>/</a:t>
            </a:r>
            <a:r>
              <a:rPr lang="en-GB" sz="2400" dirty="0" err="1">
                <a:latin typeface="Courier New" panose="02070309020205020404" pitchFamily="49" charset="0"/>
                <a:cs typeface="Courier New" panose="02070309020205020404" pitchFamily="49" charset="0"/>
              </a:rPr>
              <a:t>titleStmt</a:t>
            </a:r>
            <a:r>
              <a:rPr lang="en-GB" sz="2400" dirty="0">
                <a:latin typeface="Courier New" panose="02070309020205020404" pitchFamily="49" charset="0"/>
                <a:cs typeface="Courier New" panose="02070309020205020404" pitchFamily="49" charset="0"/>
              </a:rPr>
              <a:t>/title</a:t>
            </a:r>
            <a:endParaRPr lang="en-CA" sz="2400" dirty="0"/>
          </a:p>
          <a:p>
            <a:pPr marL="0" indent="0">
              <a:buNone/>
            </a:pPr>
            <a:r>
              <a:rPr lang="en-CA" sz="1500" dirty="0">
                <a:solidFill>
                  <a:schemeClr val="bg2">
                    <a:lumMod val="90000"/>
                  </a:schemeClr>
                </a:solidFill>
              </a:rPr>
              <a:t>---------------------------------------------------------------------------------------------------------------------------------------------------------------------------</a:t>
            </a:r>
          </a:p>
          <a:p>
            <a:r>
              <a:rPr lang="en-CA" dirty="0"/>
              <a:t>Each step consists of:</a:t>
            </a:r>
          </a:p>
          <a:p>
            <a:pPr lvl="1"/>
            <a:r>
              <a:rPr lang="en-CA" sz="2800" b="1" dirty="0">
                <a:solidFill>
                  <a:srgbClr val="C39316"/>
                </a:solidFill>
              </a:rPr>
              <a:t>Axis</a:t>
            </a:r>
            <a:r>
              <a:rPr lang="en-CA" sz="2800" dirty="0">
                <a:solidFill>
                  <a:srgbClr val="C39316"/>
                </a:solidFill>
              </a:rPr>
              <a:t> (optional)</a:t>
            </a:r>
            <a:r>
              <a:rPr lang="en-CA" sz="2800" dirty="0"/>
              <a:t>: represents a relationship to the context (current) node and is used to locate nodes relative to that node on the tree. </a:t>
            </a:r>
          </a:p>
          <a:p>
            <a:pPr lvl="2">
              <a:buFont typeface="Wingdings" pitchFamily="2" charset="2"/>
              <a:buChar char="Ø"/>
            </a:pPr>
            <a:r>
              <a:rPr lang="en-CA" sz="2200" i="1" dirty="0">
                <a:latin typeface="Courier New" panose="02070309020205020404" pitchFamily="49" charset="0"/>
                <a:cs typeface="Courier New" panose="02070309020205020404" pitchFamily="49" charset="0"/>
              </a:rPr>
              <a:t>ancestor</a:t>
            </a:r>
            <a:r>
              <a:rPr lang="en-CA" sz="2200" dirty="0"/>
              <a:t>, </a:t>
            </a:r>
            <a:r>
              <a:rPr lang="en-CA" sz="2200" i="1" dirty="0">
                <a:latin typeface="Courier New" panose="02070309020205020404" pitchFamily="49" charset="0"/>
                <a:cs typeface="Courier New" panose="02070309020205020404" pitchFamily="49" charset="0"/>
              </a:rPr>
              <a:t>descendant</a:t>
            </a:r>
            <a:r>
              <a:rPr lang="en-CA" sz="2200" dirty="0"/>
              <a:t>, </a:t>
            </a:r>
            <a:r>
              <a:rPr lang="en-CA" sz="2200" i="1" dirty="0">
                <a:latin typeface="Courier New" panose="02070309020205020404" pitchFamily="49" charset="0"/>
                <a:cs typeface="Courier New" panose="02070309020205020404" pitchFamily="49" charset="0"/>
              </a:rPr>
              <a:t>ancestor-or-self</a:t>
            </a:r>
            <a:r>
              <a:rPr lang="en-CA" sz="2200" dirty="0"/>
              <a:t>, </a:t>
            </a:r>
            <a:r>
              <a:rPr lang="en-CA" sz="2200" i="1" dirty="0">
                <a:latin typeface="Courier New" panose="02070309020205020404" pitchFamily="49" charset="0"/>
                <a:cs typeface="Courier New" panose="02070309020205020404" pitchFamily="49" charset="0"/>
              </a:rPr>
              <a:t>descendant-or-self</a:t>
            </a:r>
            <a:r>
              <a:rPr lang="en-CA" sz="2200" dirty="0"/>
              <a:t>, </a:t>
            </a:r>
            <a:r>
              <a:rPr lang="en-CA" sz="2200" i="1" dirty="0">
                <a:latin typeface="Courier New" panose="02070309020205020404" pitchFamily="49" charset="0"/>
                <a:cs typeface="Courier New" panose="02070309020205020404" pitchFamily="49" charset="0"/>
              </a:rPr>
              <a:t>preceding-sibling</a:t>
            </a:r>
            <a:r>
              <a:rPr lang="en-CA" sz="2200" dirty="0"/>
              <a:t>, </a:t>
            </a:r>
            <a:r>
              <a:rPr lang="en-CA" sz="2200" i="1" dirty="0">
                <a:latin typeface="Courier New" panose="02070309020205020404" pitchFamily="49" charset="0"/>
                <a:cs typeface="Courier New" panose="02070309020205020404" pitchFamily="49" charset="0"/>
              </a:rPr>
              <a:t>following-sibling</a:t>
            </a:r>
            <a:r>
              <a:rPr lang="en-CA" sz="2200" dirty="0"/>
              <a:t>, </a:t>
            </a:r>
            <a:r>
              <a:rPr lang="en-CA" sz="2200" i="1" dirty="0">
                <a:latin typeface="Courier New" panose="02070309020205020404" pitchFamily="49" charset="0"/>
                <a:cs typeface="Courier New" panose="02070309020205020404" pitchFamily="49" charset="0"/>
              </a:rPr>
              <a:t>parent</a:t>
            </a:r>
            <a:r>
              <a:rPr lang="en-CA" sz="2200" dirty="0"/>
              <a:t>, </a:t>
            </a:r>
            <a:r>
              <a:rPr lang="en-CA" sz="2200" i="1" dirty="0">
                <a:latin typeface="Courier New" panose="02070309020205020404" pitchFamily="49" charset="0"/>
                <a:cs typeface="Courier New" panose="02070309020205020404" pitchFamily="49" charset="0"/>
              </a:rPr>
              <a:t>child</a:t>
            </a:r>
            <a:r>
              <a:rPr lang="en-CA" sz="2200" dirty="0"/>
              <a:t>, </a:t>
            </a:r>
            <a:r>
              <a:rPr lang="en-CA" sz="2200" i="1" dirty="0">
                <a:latin typeface="Courier New" panose="02070309020205020404" pitchFamily="49" charset="0"/>
                <a:cs typeface="Courier New" panose="02070309020205020404" pitchFamily="49" charset="0"/>
              </a:rPr>
              <a:t>preceding</a:t>
            </a:r>
            <a:r>
              <a:rPr lang="en-CA" sz="2200" dirty="0"/>
              <a:t>, </a:t>
            </a:r>
            <a:r>
              <a:rPr lang="en-CA" sz="2200" i="1" dirty="0">
                <a:latin typeface="Courier New" panose="02070309020205020404" pitchFamily="49" charset="0"/>
                <a:cs typeface="Courier New" panose="02070309020205020404" pitchFamily="49" charset="0"/>
              </a:rPr>
              <a:t>following</a:t>
            </a:r>
            <a:r>
              <a:rPr lang="en-CA" sz="2200" dirty="0"/>
              <a:t>, </a:t>
            </a:r>
            <a:r>
              <a:rPr lang="en-CA" sz="2200" i="1" dirty="0">
                <a:latin typeface="Courier New" panose="02070309020205020404" pitchFamily="49" charset="0"/>
                <a:cs typeface="Courier New" panose="02070309020205020404" pitchFamily="49" charset="0"/>
              </a:rPr>
              <a:t>self</a:t>
            </a:r>
            <a:r>
              <a:rPr lang="en-CA" sz="2200" dirty="0"/>
              <a:t>,</a:t>
            </a:r>
            <a:r>
              <a:rPr lang="en-CA" sz="2200" i="1" dirty="0"/>
              <a:t> </a:t>
            </a:r>
            <a:r>
              <a:rPr lang="en-CA" sz="2200" i="1" dirty="0">
                <a:latin typeface="Courier New" panose="02070309020205020404" pitchFamily="49" charset="0"/>
                <a:cs typeface="Courier New" panose="02070309020205020404" pitchFamily="49" charset="0"/>
              </a:rPr>
              <a:t>attribute</a:t>
            </a:r>
          </a:p>
          <a:p>
            <a:pPr lvl="1"/>
            <a:r>
              <a:rPr lang="en-CA" sz="2800" b="1" dirty="0">
                <a:solidFill>
                  <a:srgbClr val="0070C0"/>
                </a:solidFill>
              </a:rPr>
              <a:t>Node test</a:t>
            </a:r>
            <a:r>
              <a:rPr lang="en-CA" sz="2800" dirty="0"/>
              <a:t>: identifies a node within an axis</a:t>
            </a:r>
          </a:p>
          <a:p>
            <a:pPr lvl="1"/>
            <a:r>
              <a:rPr lang="en-CA" sz="2800" b="1" dirty="0">
                <a:solidFill>
                  <a:schemeClr val="accent6"/>
                </a:solidFill>
              </a:rPr>
              <a:t>Predicates</a:t>
            </a:r>
            <a:r>
              <a:rPr lang="en-CA" sz="2800" b="1" dirty="0">
                <a:solidFill>
                  <a:schemeClr val="accent6"/>
                </a:solidFill>
                <a:sym typeface="Wingdings" pitchFamily="2" charset="2"/>
              </a:rPr>
              <a:t> </a:t>
            </a:r>
            <a:r>
              <a:rPr lang="en-CA" sz="2800" dirty="0">
                <a:solidFill>
                  <a:schemeClr val="accent6"/>
                </a:solidFill>
                <a:sym typeface="Wingdings" pitchFamily="2" charset="2"/>
              </a:rPr>
              <a:t>(optional)</a:t>
            </a:r>
            <a:r>
              <a:rPr lang="en-CA" sz="2800" dirty="0">
                <a:sym typeface="Wingdings" pitchFamily="2" charset="2"/>
              </a:rPr>
              <a:t>:</a:t>
            </a:r>
            <a:r>
              <a:rPr lang="en-CA" sz="2800" dirty="0"/>
              <a:t> to further refine the selected node set</a:t>
            </a:r>
          </a:p>
          <a:p>
            <a:endParaRPr lang="en-CA" sz="900" dirty="0"/>
          </a:p>
          <a:p>
            <a:pPr marL="0" indent="0" algn="ctr">
              <a:buNone/>
            </a:pPr>
            <a:r>
              <a:rPr lang="en-CA" dirty="0" err="1">
                <a:solidFill>
                  <a:srgbClr val="C39316"/>
                </a:solidFill>
                <a:latin typeface="Courier New" panose="02070309020205020404" pitchFamily="49" charset="0"/>
                <a:cs typeface="Courier New" panose="02070309020205020404" pitchFamily="49" charset="0"/>
                <a:sym typeface="Wingdings" pitchFamily="2" charset="2"/>
              </a:rPr>
              <a:t>axisname</a:t>
            </a:r>
            <a:r>
              <a:rPr lang="en-CA" b="1" dirty="0">
                <a:solidFill>
                  <a:srgbClr val="C39316"/>
                </a:solidFill>
                <a:latin typeface="Courier New" panose="02070309020205020404" pitchFamily="49" charset="0"/>
                <a:cs typeface="Courier New" panose="02070309020205020404" pitchFamily="49" charset="0"/>
                <a:sym typeface="Wingdings" pitchFamily="2" charset="2"/>
              </a:rPr>
              <a:t>::</a:t>
            </a:r>
            <a:r>
              <a:rPr lang="en-CA" dirty="0" err="1">
                <a:solidFill>
                  <a:srgbClr val="0070C0"/>
                </a:solidFill>
                <a:latin typeface="Courier New" panose="02070309020205020404" pitchFamily="49" charset="0"/>
                <a:cs typeface="Courier New" panose="02070309020205020404" pitchFamily="49" charset="0"/>
                <a:sym typeface="Wingdings" pitchFamily="2" charset="2"/>
              </a:rPr>
              <a:t>nodetest</a:t>
            </a:r>
            <a:r>
              <a:rPr lang="en-CA" b="1" dirty="0">
                <a:solidFill>
                  <a:schemeClr val="accent6"/>
                </a:solidFill>
                <a:latin typeface="Courier New" panose="02070309020205020404" pitchFamily="49" charset="0"/>
                <a:cs typeface="Courier New" panose="02070309020205020404" pitchFamily="49" charset="0"/>
                <a:sym typeface="Wingdings" pitchFamily="2" charset="2"/>
              </a:rPr>
              <a:t>[</a:t>
            </a:r>
            <a:r>
              <a:rPr lang="en-CA" dirty="0">
                <a:solidFill>
                  <a:schemeClr val="accent6"/>
                </a:solidFill>
                <a:latin typeface="Courier New" panose="02070309020205020404" pitchFamily="49" charset="0"/>
                <a:cs typeface="Courier New" panose="02070309020205020404" pitchFamily="49" charset="0"/>
                <a:sym typeface="Wingdings" pitchFamily="2" charset="2"/>
              </a:rPr>
              <a:t>predicate</a:t>
            </a:r>
            <a:r>
              <a:rPr lang="en-CA" b="1" dirty="0">
                <a:solidFill>
                  <a:schemeClr val="accent6"/>
                </a:solidFill>
                <a:latin typeface="Courier New" panose="02070309020205020404" pitchFamily="49" charset="0"/>
                <a:cs typeface="Courier New" panose="02070309020205020404" pitchFamily="49" charset="0"/>
                <a:sym typeface="Wingdings" pitchFamily="2" charset="2"/>
              </a:rPr>
              <a:t>]</a:t>
            </a:r>
            <a:endParaRPr lang="en-CA" b="1" dirty="0">
              <a:solidFill>
                <a:schemeClr val="accent6"/>
              </a:solidFill>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7F13C589-C2A0-DF85-4C3C-E1B68709341C}"/>
              </a:ext>
            </a:extLst>
          </p:cNvPr>
          <p:cNvSpPr>
            <a:spLocks noGrp="1"/>
          </p:cNvSpPr>
          <p:nvPr>
            <p:ph type="sldNum" sz="quarter" idx="12"/>
          </p:nvPr>
        </p:nvSpPr>
        <p:spPr/>
        <p:txBody>
          <a:bodyPr/>
          <a:lstStyle/>
          <a:p>
            <a:fld id="{B9A6FB2C-6672-204D-B4C3-F63635C45829}" type="slidenum">
              <a:rPr lang="en-CA" smtClean="0"/>
              <a:t>5</a:t>
            </a:fld>
            <a:endParaRPr lang="en-CA"/>
          </a:p>
        </p:txBody>
      </p:sp>
    </p:spTree>
    <p:extLst>
      <p:ext uri="{BB962C8B-B14F-4D97-AF65-F5344CB8AC3E}">
        <p14:creationId xmlns:p14="http://schemas.microsoft.com/office/powerpoint/2010/main" val="34288941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1464C-CB8D-B92D-1446-49E61BBF0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52EC6-344F-4C18-4A54-D06B87F2C0DD}"/>
              </a:ext>
            </a:extLst>
          </p:cNvPr>
          <p:cNvSpPr>
            <a:spLocks noGrp="1"/>
          </p:cNvSpPr>
          <p:nvPr>
            <p:ph type="title"/>
          </p:nvPr>
        </p:nvSpPr>
        <p:spPr/>
        <p:txBody>
          <a:bodyPr/>
          <a:lstStyle/>
          <a:p>
            <a:r>
              <a:rPr lang="en-ES" dirty="0"/>
              <a:t>7. Unwrap content</a:t>
            </a:r>
          </a:p>
        </p:txBody>
      </p:sp>
      <p:sp>
        <p:nvSpPr>
          <p:cNvPr id="5" name="TextBox 4">
            <a:extLst>
              <a:ext uri="{FF2B5EF4-FFF2-40B4-BE49-F238E27FC236}">
                <a16:creationId xmlns:a16="http://schemas.microsoft.com/office/drawing/2014/main" id="{A8FA3B16-1F12-77E8-1CE2-A7D94D6B1556}"/>
              </a:ext>
            </a:extLst>
          </p:cNvPr>
          <p:cNvSpPr txBox="1"/>
          <p:nvPr/>
        </p:nvSpPr>
        <p:spPr>
          <a:xfrm>
            <a:off x="643601" y="2093773"/>
            <a:ext cx="10775066" cy="2680322"/>
          </a:xfrm>
          <a:prstGeom prst="rect">
            <a:avLst/>
          </a:prstGeom>
          <a:noFill/>
          <a:ln>
            <a:solidFill>
              <a:schemeClr val="bg1">
                <a:lumMod val="50000"/>
              </a:schemeClr>
            </a:solidFill>
          </a:ln>
        </p:spPr>
        <p:txBody>
          <a:bodyPr wrap="square" tIns="108000" bIns="108000" rtlCol="0">
            <a:spAutoFit/>
          </a:bodyPr>
          <a:lstStyle/>
          <a:p>
            <a:r>
              <a:rPr lang="en-GB" sz="2000" dirty="0">
                <a:solidFill>
                  <a:srgbClr val="000096"/>
                </a:solidFill>
                <a:effectLst/>
                <a:latin typeface="Helvetica" pitchFamily="2" charset="0"/>
              </a:rPr>
              <a:t>&lt;work</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"work_d1e45064422"</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a:t>
            </a:r>
            <a:endParaRPr lang="en-GB" sz="2000" dirty="0">
              <a:solidFill>
                <a:srgbClr val="000000"/>
              </a:solidFill>
              <a:effectLst/>
              <a:latin typeface="Helvetica" pitchFamily="2" charset="0"/>
            </a:endParaRPr>
          </a:p>
          <a:p>
            <a:r>
              <a:rPr lang="en-GB" sz="2000" dirty="0">
                <a:solidFill>
                  <a:srgbClr val="000000"/>
                </a:solidFill>
                <a:latin typeface="Helvetica" pitchFamily="2" charset="0"/>
              </a:rPr>
              <a:t>  </a:t>
            </a:r>
            <a:r>
              <a:rPr lang="en-GB" sz="2000" dirty="0">
                <a:solidFill>
                  <a:srgbClr val="000096"/>
                </a:solidFill>
                <a:effectLst/>
                <a:latin typeface="Helvetica" pitchFamily="2" charset="0"/>
              </a:rPr>
              <a:t>&lt;contributor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"respStmt_N20DEC"</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F5844C"/>
                </a:solidFill>
                <a:effectLst/>
                <a:latin typeface="Helvetica" pitchFamily="2" charset="0"/>
              </a:rPr>
              <a:t> role</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"composer"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"persName_054b457c"</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Carl Nielsen</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F5844C"/>
                </a:solidFill>
                <a:effectLst/>
                <a:latin typeface="Helvetica" pitchFamily="2" charset="0"/>
              </a:rPr>
              <a:t> role</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"author"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"persName_fb8a90b3"</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Einar Christiansen</a:t>
            </a:r>
            <a:r>
              <a:rPr lang="en-GB" sz="2000" dirty="0">
                <a:solidFill>
                  <a:srgbClr val="000096"/>
                </a:solidFill>
                <a:effectLst/>
                <a:latin typeface="Helvetica" pitchFamily="2" charset="0"/>
              </a:rPr>
              <a:t>&lt;/</a:t>
            </a:r>
            <a:r>
              <a:rPr lang="en-GB" sz="2000" dirty="0" err="1">
                <a:solidFill>
                  <a:srgbClr val="000096"/>
                </a:solidFill>
                <a:effectLst/>
                <a:latin typeface="Helvetica" pitchFamily="2" charset="0"/>
              </a:rPr>
              <a:t>persName</a:t>
            </a:r>
            <a:r>
              <a:rPr lang="en-GB" sz="2000" dirty="0">
                <a:solidFill>
                  <a:srgbClr val="000096"/>
                </a:solidFill>
                <a:effectLst/>
                <a:latin typeface="Helvetica" pitchFamily="2" charset="0"/>
              </a:rPr>
              <a:t>&gt;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&lt;/contributor&gt;</a:t>
            </a:r>
          </a:p>
          <a:p>
            <a:r>
              <a:rPr lang="en-GB" sz="2000" dirty="0">
                <a:solidFill>
                  <a:srgbClr val="000096"/>
                </a:solidFill>
                <a:latin typeface="Helvetica" pitchFamily="2" charset="0"/>
              </a:rPr>
              <a:t>  …</a:t>
            </a:r>
            <a:endParaRPr lang="en-GB" sz="2000" dirty="0">
              <a:solidFill>
                <a:srgbClr val="000096"/>
              </a:solidFill>
              <a:effectLst/>
              <a:latin typeface="Helvetica" pitchFamily="2" charset="0"/>
            </a:endParaRPr>
          </a:p>
          <a:p>
            <a:r>
              <a:rPr lang="en-GB" sz="2000" dirty="0">
                <a:solidFill>
                  <a:srgbClr val="000096"/>
                </a:solidFill>
                <a:latin typeface="Helvetica" pitchFamily="2" charset="0"/>
              </a:rPr>
              <a:t>&lt;/work&gt;</a:t>
            </a:r>
            <a:endParaRPr lang="en-GB" sz="2000" dirty="0">
              <a:solidFill>
                <a:srgbClr val="993300"/>
              </a:solidFill>
              <a:effectLst/>
              <a:latin typeface="Helvetica" pitchFamily="2" charset="0"/>
            </a:endParaRPr>
          </a:p>
        </p:txBody>
      </p:sp>
      <p:sp>
        <p:nvSpPr>
          <p:cNvPr id="8" name="Content Placeholder 2">
            <a:extLst>
              <a:ext uri="{FF2B5EF4-FFF2-40B4-BE49-F238E27FC236}">
                <a16:creationId xmlns:a16="http://schemas.microsoft.com/office/drawing/2014/main" id="{5740B5C5-FA03-8FAE-9673-19261E3CA9CC}"/>
              </a:ext>
            </a:extLst>
          </p:cNvPr>
          <p:cNvSpPr>
            <a:spLocks noGrp="1"/>
          </p:cNvSpPr>
          <p:nvPr>
            <p:ph idx="1"/>
          </p:nvPr>
        </p:nvSpPr>
        <p:spPr>
          <a:xfrm>
            <a:off x="643601" y="1521731"/>
            <a:ext cx="10904798" cy="557512"/>
          </a:xfrm>
        </p:spPr>
        <p:txBody>
          <a:bodyPr/>
          <a:lstStyle/>
          <a:p>
            <a:pPr marL="0" indent="0">
              <a:buNone/>
            </a:pPr>
            <a:r>
              <a:rPr lang="en-ES"/>
              <a:t>Situation:</a:t>
            </a:r>
            <a:r>
              <a:rPr lang="en-CA" dirty="0"/>
              <a:t>  </a:t>
            </a:r>
            <a:r>
              <a:rPr lang="en-CA" sz="2600" dirty="0"/>
              <a:t>One </a:t>
            </a:r>
            <a:r>
              <a:rPr lang="en-GB" sz="2600" dirty="0">
                <a:solidFill>
                  <a:srgbClr val="000096"/>
                </a:solidFill>
              </a:rPr>
              <a:t>contributor</a:t>
            </a:r>
            <a:r>
              <a:rPr lang="en-CA" sz="2600" dirty="0"/>
              <a:t>, with multiple </a:t>
            </a:r>
            <a:r>
              <a:rPr lang="en-GB" sz="2600" dirty="0" err="1">
                <a:solidFill>
                  <a:srgbClr val="000096"/>
                </a:solidFill>
              </a:rPr>
              <a:t>persName</a:t>
            </a:r>
            <a:r>
              <a:rPr lang="en-CA" sz="2600" dirty="0"/>
              <a:t>s</a:t>
            </a:r>
            <a:endParaRPr lang="en-ES" sz="2600" dirty="0"/>
          </a:p>
        </p:txBody>
      </p:sp>
      <p:sp>
        <p:nvSpPr>
          <p:cNvPr id="9" name="TextBox 8">
            <a:extLst>
              <a:ext uri="{FF2B5EF4-FFF2-40B4-BE49-F238E27FC236}">
                <a16:creationId xmlns:a16="http://schemas.microsoft.com/office/drawing/2014/main" id="{DD9C4A5D-6AE8-5C38-E484-5A056242EACA}"/>
              </a:ext>
            </a:extLst>
          </p:cNvPr>
          <p:cNvSpPr txBox="1"/>
          <p:nvPr/>
        </p:nvSpPr>
        <p:spPr>
          <a:xfrm>
            <a:off x="1464679" y="4872941"/>
            <a:ext cx="8433121" cy="1449216"/>
          </a:xfrm>
          <a:prstGeom prst="rect">
            <a:avLst/>
          </a:prstGeom>
          <a:noFill/>
          <a:ln>
            <a:solidFill>
              <a:schemeClr val="bg1">
                <a:lumMod val="50000"/>
              </a:schemeClr>
            </a:solidFill>
          </a:ln>
        </p:spPr>
        <p:txBody>
          <a:bodyPr wrap="square" tIns="108000" bIns="108000" rtlCol="0">
            <a:spAutoFit/>
          </a:bodyPr>
          <a:lstStyle/>
          <a:p>
            <a:r>
              <a:rPr lang="en-GB" sz="2000" dirty="0">
                <a:effectLst/>
                <a:latin typeface="Helvetica" pitchFamily="2" charset="0"/>
              </a:rPr>
              <a:t>Remove </a:t>
            </a:r>
            <a:r>
              <a:rPr lang="en-GB" sz="2000" dirty="0">
                <a:solidFill>
                  <a:srgbClr val="000096"/>
                </a:solidFill>
                <a:effectLst/>
                <a:latin typeface="Helvetica" pitchFamily="2" charset="0"/>
              </a:rPr>
              <a:t>&lt;contributor&gt;</a:t>
            </a:r>
            <a:r>
              <a:rPr lang="en-GB" sz="2000" dirty="0">
                <a:latin typeface="Helvetica" pitchFamily="2" charset="0"/>
              </a:rPr>
              <a:t> but keep its children within</a:t>
            </a:r>
            <a:r>
              <a:rPr lang="en-GB" sz="2000" dirty="0">
                <a:solidFill>
                  <a:srgbClr val="000096"/>
                </a:solidFill>
                <a:latin typeface="Helvetica" pitchFamily="2" charset="0"/>
              </a:rPr>
              <a:t> &lt;work&gt; </a:t>
            </a:r>
            <a:r>
              <a:rPr lang="en-GB" sz="2000" dirty="0">
                <a:latin typeface="Helvetica" pitchFamily="2" charset="0"/>
              </a:rPr>
              <a:t>(unwrap it), with a slight change for v5.0:</a:t>
            </a:r>
            <a:endParaRPr lang="en-GB" sz="2000" dirty="0">
              <a:effectLst/>
              <a:latin typeface="Helvetica" pitchFamily="2" charset="0"/>
            </a:endParaRPr>
          </a:p>
          <a:p>
            <a:r>
              <a:rPr lang="en-GB" sz="2000" dirty="0">
                <a:solidFill>
                  <a:srgbClr val="000096"/>
                </a:solidFill>
                <a:effectLst/>
                <a:latin typeface="Helvetica" pitchFamily="2" charset="0"/>
              </a:rPr>
              <a:t>  &lt;</a:t>
            </a:r>
            <a:r>
              <a:rPr lang="en-GB" sz="2000" b="1" dirty="0">
                <a:solidFill>
                  <a:srgbClr val="000096"/>
                </a:solidFill>
                <a:effectLst/>
                <a:latin typeface="Helvetica" pitchFamily="2" charset="0"/>
              </a:rPr>
              <a:t>composer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"persName_054b457c"</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Carl Nielsen</a:t>
            </a:r>
            <a:r>
              <a:rPr lang="en-GB" sz="2000" dirty="0">
                <a:solidFill>
                  <a:srgbClr val="000096"/>
                </a:solidFill>
                <a:effectLst/>
                <a:latin typeface="Helvetica" pitchFamily="2" charset="0"/>
              </a:rPr>
              <a:t>&lt;/composer&gt;</a:t>
            </a:r>
            <a:br>
              <a:rPr lang="en-GB" sz="2000" dirty="0">
                <a:solidFill>
                  <a:srgbClr val="000000"/>
                </a:solidFill>
                <a:effectLst/>
                <a:latin typeface="Helvetica" pitchFamily="2" charset="0"/>
              </a:rPr>
            </a:br>
            <a:r>
              <a:rPr lang="en-GB" sz="2000" dirty="0">
                <a:solidFill>
                  <a:srgbClr val="000000"/>
                </a:solidFill>
                <a:effectLst/>
                <a:latin typeface="Helvetica" pitchFamily="2" charset="0"/>
              </a:rPr>
              <a:t>  </a:t>
            </a:r>
            <a:r>
              <a:rPr lang="en-GB" sz="2000" dirty="0">
                <a:solidFill>
                  <a:srgbClr val="000096"/>
                </a:solidFill>
                <a:effectLst/>
                <a:latin typeface="Helvetica" pitchFamily="2" charset="0"/>
              </a:rPr>
              <a:t>&lt;</a:t>
            </a:r>
            <a:r>
              <a:rPr lang="en-GB" sz="2000" b="1" dirty="0">
                <a:solidFill>
                  <a:srgbClr val="000096"/>
                </a:solidFill>
                <a:effectLst/>
                <a:latin typeface="Helvetica" pitchFamily="2" charset="0"/>
              </a:rPr>
              <a:t>author</a:t>
            </a:r>
            <a:r>
              <a:rPr lang="en-GB" sz="2000" dirty="0">
                <a:solidFill>
                  <a:srgbClr val="F5844C"/>
                </a:solidFill>
                <a:effectLst/>
                <a:latin typeface="Helvetica" pitchFamily="2" charset="0"/>
              </a:rPr>
              <a:t> </a:t>
            </a:r>
            <a:r>
              <a:rPr lang="en-GB" sz="2000" dirty="0" err="1">
                <a:solidFill>
                  <a:srgbClr val="F5844C"/>
                </a:solidFill>
                <a:effectLst/>
                <a:latin typeface="Helvetica" pitchFamily="2" charset="0"/>
              </a:rPr>
              <a:t>xml:id</a:t>
            </a:r>
            <a:r>
              <a:rPr lang="en-GB" sz="2000" dirty="0">
                <a:solidFill>
                  <a:srgbClr val="FF8040"/>
                </a:solidFill>
                <a:effectLst/>
                <a:latin typeface="Helvetica" pitchFamily="2" charset="0"/>
              </a:rPr>
              <a:t>=</a:t>
            </a:r>
            <a:r>
              <a:rPr lang="en-GB" sz="2000" dirty="0">
                <a:solidFill>
                  <a:srgbClr val="993300"/>
                </a:solidFill>
                <a:effectLst/>
                <a:latin typeface="Helvetica" pitchFamily="2" charset="0"/>
              </a:rPr>
              <a:t>"persName_fb8a90b3"</a:t>
            </a:r>
            <a:r>
              <a:rPr lang="en-GB" sz="2000" dirty="0">
                <a:solidFill>
                  <a:srgbClr val="000096"/>
                </a:solidFill>
                <a:effectLst/>
                <a:latin typeface="Helvetica" pitchFamily="2" charset="0"/>
              </a:rPr>
              <a:t>&gt;</a:t>
            </a:r>
            <a:r>
              <a:rPr lang="en-GB" sz="2000" dirty="0">
                <a:solidFill>
                  <a:srgbClr val="000000"/>
                </a:solidFill>
                <a:effectLst/>
                <a:latin typeface="Helvetica" pitchFamily="2" charset="0"/>
              </a:rPr>
              <a:t>Einar Christiansen</a:t>
            </a:r>
            <a:r>
              <a:rPr lang="en-GB" sz="2000" dirty="0">
                <a:solidFill>
                  <a:srgbClr val="000096"/>
                </a:solidFill>
                <a:effectLst/>
                <a:latin typeface="Helvetica" pitchFamily="2" charset="0"/>
              </a:rPr>
              <a:t>&lt;/author&gt;</a:t>
            </a:r>
          </a:p>
        </p:txBody>
      </p:sp>
      <p:sp>
        <p:nvSpPr>
          <p:cNvPr id="10" name="Bent Arrow 9">
            <a:extLst>
              <a:ext uri="{FF2B5EF4-FFF2-40B4-BE49-F238E27FC236}">
                <a16:creationId xmlns:a16="http://schemas.microsoft.com/office/drawing/2014/main" id="{2EB5FE33-EC9E-B25E-EA87-A2F056AA276A}"/>
              </a:ext>
            </a:extLst>
          </p:cNvPr>
          <p:cNvSpPr/>
          <p:nvPr/>
        </p:nvSpPr>
        <p:spPr>
          <a:xfrm flipV="1">
            <a:off x="643601" y="4872941"/>
            <a:ext cx="821078" cy="995424"/>
          </a:xfrm>
          <a:prstGeom prst="bentArrow">
            <a:avLst>
              <a:gd name="adj1" fmla="val 32470"/>
              <a:gd name="adj2" fmla="val 33244"/>
              <a:gd name="adj3" fmla="val 38280"/>
              <a:gd name="adj4" fmla="val 0"/>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solidFill>
                <a:schemeClr val="tx1"/>
              </a:solidFill>
            </a:endParaRPr>
          </a:p>
        </p:txBody>
      </p:sp>
      <p:sp>
        <p:nvSpPr>
          <p:cNvPr id="3" name="Slide Number Placeholder 2">
            <a:extLst>
              <a:ext uri="{FF2B5EF4-FFF2-40B4-BE49-F238E27FC236}">
                <a16:creationId xmlns:a16="http://schemas.microsoft.com/office/drawing/2014/main" id="{1B9FC4E6-DBD4-9866-DA94-66052D14D80B}"/>
              </a:ext>
            </a:extLst>
          </p:cNvPr>
          <p:cNvSpPr>
            <a:spLocks noGrp="1"/>
          </p:cNvSpPr>
          <p:nvPr>
            <p:ph type="sldNum" sz="quarter" idx="12"/>
          </p:nvPr>
        </p:nvSpPr>
        <p:spPr/>
        <p:txBody>
          <a:bodyPr/>
          <a:lstStyle/>
          <a:p>
            <a:fld id="{B9A6FB2C-6672-204D-B4C3-F63635C45829}" type="slidenum">
              <a:rPr lang="en-CA" smtClean="0"/>
              <a:t>50</a:t>
            </a:fld>
            <a:endParaRPr lang="en-CA"/>
          </a:p>
        </p:txBody>
      </p:sp>
    </p:spTree>
    <p:extLst>
      <p:ext uri="{BB962C8B-B14F-4D97-AF65-F5344CB8AC3E}">
        <p14:creationId xmlns:p14="http://schemas.microsoft.com/office/powerpoint/2010/main" val="18741999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49F15-3FAF-A3AE-84EB-A82DE0C6C1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FA6DF1-95DF-2339-BEC5-D9EEC3DE3BB9}"/>
              </a:ext>
            </a:extLst>
          </p:cNvPr>
          <p:cNvSpPr>
            <a:spLocks noGrp="1"/>
          </p:cNvSpPr>
          <p:nvPr>
            <p:ph type="title"/>
          </p:nvPr>
        </p:nvSpPr>
        <p:spPr/>
        <p:txBody>
          <a:bodyPr/>
          <a:lstStyle/>
          <a:p>
            <a:r>
              <a:rPr lang="en-ES" dirty="0"/>
              <a:t>7. Unwrap content</a:t>
            </a:r>
          </a:p>
        </p:txBody>
      </p:sp>
      <p:sp>
        <p:nvSpPr>
          <p:cNvPr id="3" name="Content Placeholder 2">
            <a:extLst>
              <a:ext uri="{FF2B5EF4-FFF2-40B4-BE49-F238E27FC236}">
                <a16:creationId xmlns:a16="http://schemas.microsoft.com/office/drawing/2014/main" id="{8E732025-9064-906C-FA31-41C86EA8BD14}"/>
              </a:ext>
            </a:extLst>
          </p:cNvPr>
          <p:cNvSpPr>
            <a:spLocks noGrp="1"/>
          </p:cNvSpPr>
          <p:nvPr>
            <p:ph idx="1"/>
          </p:nvPr>
        </p:nvSpPr>
        <p:spPr>
          <a:xfrm>
            <a:off x="826625" y="1580044"/>
            <a:ext cx="9382245" cy="520077"/>
          </a:xfrm>
        </p:spPr>
        <p:txBody>
          <a:bodyPr/>
          <a:lstStyle/>
          <a:p>
            <a:r>
              <a:rPr lang="en-ES" dirty="0"/>
              <a:t>Example of </a:t>
            </a:r>
            <a:r>
              <a:rPr lang="en-ES" dirty="0">
                <a:solidFill>
                  <a:srgbClr val="0070C0"/>
                </a:solidFill>
              </a:rPr>
              <a:t>xsl:for-each</a:t>
            </a:r>
          </a:p>
          <a:p>
            <a:endParaRPr lang="en-ES" dirty="0"/>
          </a:p>
        </p:txBody>
      </p:sp>
      <p:sp>
        <p:nvSpPr>
          <p:cNvPr id="5" name="TextBox 4">
            <a:extLst>
              <a:ext uri="{FF2B5EF4-FFF2-40B4-BE49-F238E27FC236}">
                <a16:creationId xmlns:a16="http://schemas.microsoft.com/office/drawing/2014/main" id="{2BB8B2C4-21DF-CB95-CBD9-40C15E45D528}"/>
              </a:ext>
            </a:extLst>
          </p:cNvPr>
          <p:cNvSpPr txBox="1"/>
          <p:nvPr/>
        </p:nvSpPr>
        <p:spPr>
          <a:xfrm>
            <a:off x="1162295" y="2103263"/>
            <a:ext cx="9046575" cy="3911428"/>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When &lt;contributor&gt; contains more than one &lt;</a:t>
            </a:r>
            <a:r>
              <a:rPr lang="en-GB" sz="2400" dirty="0" err="1">
                <a:solidFill>
                  <a:srgbClr val="006400"/>
                </a:solidFill>
                <a:effectLst/>
                <a:latin typeface="Helvetica" pitchFamily="2" charset="0"/>
              </a:rPr>
              <a:t>persName</a:t>
            </a:r>
            <a:r>
              <a:rPr lang="en-GB" sz="2400" dirty="0">
                <a:solidFill>
                  <a:srgbClr val="006400"/>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6400"/>
                </a:solidFill>
                <a:effectLst/>
                <a:latin typeface="Helvetica" pitchFamily="2" charset="0"/>
              </a:rPr>
              <a:t>    create role-based elements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*:contributor</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count</a:t>
            </a:r>
            <a:r>
              <a:rPr lang="en-GB" sz="2400" dirty="0">
                <a:solidFill>
                  <a:srgbClr val="0000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&gt;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1</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b="1" dirty="0" err="1">
                <a:solidFill>
                  <a:srgbClr val="005AB4"/>
                </a:solidFill>
                <a:effectLst/>
                <a:latin typeface="Helvetica" pitchFamily="2" charset="0"/>
              </a:rPr>
              <a:t>xsl:for-each</a:t>
            </a:r>
            <a:r>
              <a:rPr lang="en-GB" sz="2400" b="1" dirty="0">
                <a:solidFill>
                  <a:srgbClr val="F5844C"/>
                </a:solidFill>
                <a:effectLst/>
                <a:latin typeface="Helvetica" pitchFamily="2" charset="0"/>
              </a:rPr>
              <a:t> </a:t>
            </a:r>
            <a:r>
              <a:rPr lang="en-GB" sz="2400" dirty="0">
                <a:solidFill>
                  <a:srgbClr val="F5844C"/>
                </a:solidFill>
                <a:effectLst/>
                <a:latin typeface="Helvetica" pitchFamily="2" charset="0"/>
              </a:rPr>
              <a:t>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xsl:element</a:t>
            </a:r>
            <a:r>
              <a:rPr lang="en-GB" sz="2400" dirty="0">
                <a:solidFill>
                  <a:srgbClr val="F5844C"/>
                </a:solidFill>
                <a:effectLst/>
                <a:latin typeface="Helvetica" pitchFamily="2" charset="0"/>
              </a:rPr>
              <a:t> name</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latin typeface="Helvetica" pitchFamily="2" charset="0"/>
              </a:rPr>
              <a:t>@role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xsl:copy-of</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latin typeface="Helvetica" pitchFamily="2" charset="0"/>
              </a:rPr>
              <a:t>@*</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not</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local-name</a:t>
            </a:r>
            <a:r>
              <a:rPr lang="en-GB" sz="2400" dirty="0">
                <a:solidFill>
                  <a:srgbClr val="000000"/>
                </a:solidFill>
                <a:effectLst/>
                <a:latin typeface="Helvetica" pitchFamily="2" charset="0"/>
              </a:rPr>
              <a:t>() </a:t>
            </a:r>
            <a:r>
              <a:rPr lang="en-GB" sz="2400" dirty="0" err="1">
                <a:solidFill>
                  <a:srgbClr val="787800"/>
                </a:solidFill>
                <a:effectLst/>
                <a:latin typeface="Helvetica" pitchFamily="2" charset="0"/>
              </a:rPr>
              <a:t>eq</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'role'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xsl:element</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xsl:for-each</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4" name="Slide Number Placeholder 3">
            <a:extLst>
              <a:ext uri="{FF2B5EF4-FFF2-40B4-BE49-F238E27FC236}">
                <a16:creationId xmlns:a16="http://schemas.microsoft.com/office/drawing/2014/main" id="{73525847-4C9F-9D9A-0E69-DFEF9B8CA5C6}"/>
              </a:ext>
            </a:extLst>
          </p:cNvPr>
          <p:cNvSpPr>
            <a:spLocks noGrp="1"/>
          </p:cNvSpPr>
          <p:nvPr>
            <p:ph type="sldNum" sz="quarter" idx="12"/>
          </p:nvPr>
        </p:nvSpPr>
        <p:spPr/>
        <p:txBody>
          <a:bodyPr/>
          <a:lstStyle/>
          <a:p>
            <a:fld id="{B9A6FB2C-6672-204D-B4C3-F63635C45829}" type="slidenum">
              <a:rPr lang="en-CA" smtClean="0"/>
              <a:t>51</a:t>
            </a:fld>
            <a:endParaRPr lang="en-CA"/>
          </a:p>
        </p:txBody>
      </p:sp>
    </p:spTree>
    <p:extLst>
      <p:ext uri="{BB962C8B-B14F-4D97-AF65-F5344CB8AC3E}">
        <p14:creationId xmlns:p14="http://schemas.microsoft.com/office/powerpoint/2010/main" val="32209719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3813E-6B62-5865-825A-C4ABB256F2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9A451E-F03F-519F-8F51-AD54C8952EE4}"/>
              </a:ext>
            </a:extLst>
          </p:cNvPr>
          <p:cNvSpPr>
            <a:spLocks noGrp="1"/>
          </p:cNvSpPr>
          <p:nvPr>
            <p:ph type="title"/>
          </p:nvPr>
        </p:nvSpPr>
        <p:spPr/>
        <p:txBody>
          <a:bodyPr/>
          <a:lstStyle/>
          <a:p>
            <a:r>
              <a:rPr lang="en-ES" dirty="0"/>
              <a:t>7. Unwrap content</a:t>
            </a:r>
          </a:p>
        </p:txBody>
      </p:sp>
      <p:sp>
        <p:nvSpPr>
          <p:cNvPr id="3" name="Content Placeholder 2">
            <a:extLst>
              <a:ext uri="{FF2B5EF4-FFF2-40B4-BE49-F238E27FC236}">
                <a16:creationId xmlns:a16="http://schemas.microsoft.com/office/drawing/2014/main" id="{798D5530-8316-A162-B229-4E28E8D7A1C6}"/>
              </a:ext>
            </a:extLst>
          </p:cNvPr>
          <p:cNvSpPr>
            <a:spLocks noGrp="1"/>
          </p:cNvSpPr>
          <p:nvPr>
            <p:ph idx="1"/>
          </p:nvPr>
        </p:nvSpPr>
        <p:spPr>
          <a:xfrm>
            <a:off x="826625" y="1580044"/>
            <a:ext cx="9382245" cy="520077"/>
          </a:xfrm>
        </p:spPr>
        <p:txBody>
          <a:bodyPr/>
          <a:lstStyle/>
          <a:p>
            <a:r>
              <a:rPr lang="en-ES" dirty="0"/>
              <a:t>Example of </a:t>
            </a:r>
            <a:r>
              <a:rPr lang="en-ES" dirty="0">
                <a:solidFill>
                  <a:srgbClr val="0070C0"/>
                </a:solidFill>
              </a:rPr>
              <a:t>xsl:for-each</a:t>
            </a:r>
          </a:p>
          <a:p>
            <a:endParaRPr lang="en-ES" dirty="0"/>
          </a:p>
        </p:txBody>
      </p:sp>
      <p:sp>
        <p:nvSpPr>
          <p:cNvPr id="5" name="TextBox 4">
            <a:extLst>
              <a:ext uri="{FF2B5EF4-FFF2-40B4-BE49-F238E27FC236}">
                <a16:creationId xmlns:a16="http://schemas.microsoft.com/office/drawing/2014/main" id="{BBF94F7F-0535-165E-60C5-56CB50586060}"/>
              </a:ext>
            </a:extLst>
          </p:cNvPr>
          <p:cNvSpPr txBox="1"/>
          <p:nvPr/>
        </p:nvSpPr>
        <p:spPr>
          <a:xfrm>
            <a:off x="1162295" y="2103263"/>
            <a:ext cx="9046575" cy="3911428"/>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When &lt;contributor&gt; contains more than one &lt;</a:t>
            </a:r>
            <a:r>
              <a:rPr lang="en-GB" sz="2400" dirty="0" err="1">
                <a:solidFill>
                  <a:srgbClr val="006400"/>
                </a:solidFill>
                <a:effectLst/>
                <a:latin typeface="Helvetica" pitchFamily="2" charset="0"/>
              </a:rPr>
              <a:t>persName</a:t>
            </a:r>
            <a:r>
              <a:rPr lang="en-GB" sz="2400" dirty="0">
                <a:solidFill>
                  <a:srgbClr val="006400"/>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6400"/>
                </a:solidFill>
                <a:effectLst/>
                <a:latin typeface="Helvetica" pitchFamily="2" charset="0"/>
              </a:rPr>
              <a:t>    create role-based elements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contributor</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count</a:t>
            </a:r>
            <a:r>
              <a:rPr lang="en-GB" sz="2400" dirty="0">
                <a:solidFill>
                  <a:srgbClr val="0000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000000"/>
                </a:solidFill>
                <a:effectLst/>
                <a:latin typeface="Helvetica" pitchFamily="2" charset="0"/>
              </a:rPr>
              <a:t>) </a:t>
            </a:r>
            <a:r>
              <a:rPr lang="en-GB" sz="2400" dirty="0">
                <a:solidFill>
                  <a:srgbClr val="787800"/>
                </a:solidFill>
                <a:effectLst/>
                <a:latin typeface="Helvetica" pitchFamily="2" charset="0"/>
              </a:rPr>
              <a:t>&gt;</a:t>
            </a:r>
            <a:r>
              <a:rPr lang="en-GB" sz="2400" dirty="0">
                <a:solidFill>
                  <a:srgbClr val="000000"/>
                </a:solidFill>
                <a:effectLst/>
                <a:latin typeface="Helvetica" pitchFamily="2" charset="0"/>
              </a:rPr>
              <a:t> </a:t>
            </a:r>
            <a:r>
              <a:rPr lang="en-GB" sz="2400" dirty="0">
                <a:solidFill>
                  <a:srgbClr val="323296"/>
                </a:solidFill>
                <a:effectLst/>
                <a:latin typeface="Helvetica" pitchFamily="2" charset="0"/>
              </a:rPr>
              <a:t>1</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b="1" dirty="0" err="1">
                <a:solidFill>
                  <a:srgbClr val="005AB4"/>
                </a:solidFill>
                <a:effectLst/>
                <a:latin typeface="Helvetica" pitchFamily="2" charset="0"/>
              </a:rPr>
              <a:t>xsl:for-each</a:t>
            </a:r>
            <a:r>
              <a:rPr lang="en-GB" sz="2400" b="1" dirty="0">
                <a:solidFill>
                  <a:srgbClr val="F5844C"/>
                </a:solidFill>
                <a:effectLst/>
                <a:latin typeface="Helvetica" pitchFamily="2" charset="0"/>
              </a:rPr>
              <a:t> </a:t>
            </a:r>
            <a:r>
              <a:rPr lang="en-GB" sz="2400" dirty="0">
                <a:solidFill>
                  <a:srgbClr val="F5844C"/>
                </a:solidFill>
                <a:effectLst/>
                <a:latin typeface="Helvetica" pitchFamily="2" charset="0"/>
              </a:rPr>
              <a:t>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a:t>
            </a:r>
            <a:r>
              <a:rPr lang="en-GB" sz="2400" b="1" dirty="0" err="1">
                <a:solidFill>
                  <a:srgbClr val="0000E6"/>
                </a:solidFill>
                <a:effectLst/>
                <a:latin typeface="Helvetica" pitchFamily="2" charset="0"/>
              </a:rPr>
              <a:t>persName</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xsl:element</a:t>
            </a:r>
            <a:r>
              <a:rPr lang="en-GB" sz="2400" dirty="0">
                <a:solidFill>
                  <a:srgbClr val="F5844C"/>
                </a:solidFill>
                <a:effectLst/>
                <a:latin typeface="Helvetica" pitchFamily="2" charset="0"/>
              </a:rPr>
              <a:t> </a:t>
            </a:r>
            <a:r>
              <a:rPr lang="en-GB" sz="2400" dirty="0">
                <a:solidFill>
                  <a:srgbClr val="F5844C"/>
                </a:solidFill>
                <a:effectLst/>
                <a:highlight>
                  <a:srgbClr val="00FF00"/>
                </a:highlight>
                <a:latin typeface="Helvetica" pitchFamily="2" charset="0"/>
              </a:rPr>
              <a:t>name</a:t>
            </a:r>
            <a:r>
              <a:rPr lang="en-GB" sz="2400" dirty="0">
                <a:solidFill>
                  <a:srgbClr val="FF8040"/>
                </a:solidFill>
                <a:effectLst/>
                <a:highlight>
                  <a:srgbClr val="00FF00"/>
                </a:highlight>
                <a:latin typeface="Helvetica" pitchFamily="2" charset="0"/>
              </a:rPr>
              <a:t>=</a:t>
            </a:r>
            <a:r>
              <a:rPr lang="en-GB" sz="2400" dirty="0">
                <a:solidFill>
                  <a:srgbClr val="993300"/>
                </a:solidFill>
                <a:effectLst/>
                <a:highlight>
                  <a:srgbClr val="00FF00"/>
                </a:highlight>
                <a:latin typeface="Helvetica" pitchFamily="2" charset="0"/>
              </a:rPr>
              <a:t>"{</a:t>
            </a:r>
            <a:r>
              <a:rPr lang="en-GB" sz="2400" b="1" i="1" dirty="0">
                <a:solidFill>
                  <a:srgbClr val="F08246"/>
                </a:solidFill>
                <a:effectLst/>
                <a:highlight>
                  <a:srgbClr val="00FF00"/>
                </a:highlight>
                <a:latin typeface="Helvetica" pitchFamily="2" charset="0"/>
              </a:rPr>
              <a:t>@role</a:t>
            </a:r>
            <a:r>
              <a:rPr lang="en-GB" sz="2400" dirty="0">
                <a:solidFill>
                  <a:srgbClr val="993300"/>
                </a:solidFill>
                <a:effectLst/>
                <a:highlight>
                  <a:srgbClr val="00FF00"/>
                </a:highlight>
                <a:latin typeface="Helvetica" pitchFamily="2" charset="0"/>
              </a:rPr>
              <a:t>}"</a:t>
            </a:r>
            <a:r>
              <a:rPr lang="en-GB" sz="2400" dirty="0">
                <a:solidFill>
                  <a:srgbClr val="000096"/>
                </a:solidFill>
                <a:effectLst/>
                <a:highlight>
                  <a:srgbClr val="00FF00"/>
                </a:highligh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highlight>
                  <a:srgbClr val="00FFFF"/>
                </a:highlight>
                <a:latin typeface="Helvetica" pitchFamily="2" charset="0"/>
              </a:rPr>
              <a:t>xsl:copy-of</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i="1" dirty="0">
                <a:solidFill>
                  <a:srgbClr val="F08246"/>
                </a:solidFill>
                <a:effectLst/>
                <a:highlight>
                  <a:srgbClr val="00FFFF"/>
                </a:highlight>
                <a:latin typeface="Helvetica" pitchFamily="2" charset="0"/>
              </a:rPr>
              <a:t>@*</a:t>
            </a:r>
            <a:r>
              <a:rPr lang="en-GB" sz="2400" dirty="0">
                <a:solidFill>
                  <a:srgbClr val="000000"/>
                </a:solidFill>
                <a:effectLst/>
                <a:highlight>
                  <a:srgbClr val="00FFFF"/>
                </a:highlight>
                <a:latin typeface="Helvetica" pitchFamily="2" charset="0"/>
              </a:rPr>
              <a:t>[</a:t>
            </a:r>
            <a:r>
              <a:rPr lang="en-GB" sz="2400" i="1" dirty="0">
                <a:solidFill>
                  <a:srgbClr val="004000"/>
                </a:solidFill>
                <a:effectLst/>
                <a:highlight>
                  <a:srgbClr val="00FFFF"/>
                </a:highlight>
                <a:latin typeface="Helvetica" pitchFamily="2" charset="0"/>
              </a:rPr>
              <a:t>not</a:t>
            </a:r>
            <a:r>
              <a:rPr lang="en-GB" sz="2400" dirty="0">
                <a:solidFill>
                  <a:srgbClr val="000000"/>
                </a:solidFill>
                <a:effectLst/>
                <a:highlight>
                  <a:srgbClr val="00FFFF"/>
                </a:highlight>
                <a:latin typeface="Helvetica" pitchFamily="2" charset="0"/>
              </a:rPr>
              <a:t>(</a:t>
            </a:r>
            <a:r>
              <a:rPr lang="en-GB" sz="2400" i="1" dirty="0">
                <a:solidFill>
                  <a:srgbClr val="004000"/>
                </a:solidFill>
                <a:effectLst/>
                <a:highlight>
                  <a:srgbClr val="00FFFF"/>
                </a:highlight>
                <a:latin typeface="Helvetica" pitchFamily="2" charset="0"/>
              </a:rPr>
              <a:t>local-name</a:t>
            </a:r>
            <a:r>
              <a:rPr lang="en-GB" sz="2400" dirty="0">
                <a:solidFill>
                  <a:srgbClr val="000000"/>
                </a:solidFill>
                <a:effectLst/>
                <a:highlight>
                  <a:srgbClr val="00FFFF"/>
                </a:highlight>
                <a:latin typeface="Helvetica" pitchFamily="2" charset="0"/>
              </a:rPr>
              <a:t>() </a:t>
            </a:r>
            <a:r>
              <a:rPr lang="en-GB" sz="2400" dirty="0" err="1">
                <a:solidFill>
                  <a:srgbClr val="787800"/>
                </a:solidFill>
                <a:effectLst/>
                <a:highlight>
                  <a:srgbClr val="00FFFF"/>
                </a:highlight>
                <a:latin typeface="Helvetica" pitchFamily="2" charset="0"/>
              </a:rPr>
              <a:t>eq</a:t>
            </a:r>
            <a:r>
              <a:rPr lang="en-GB" sz="2400" dirty="0">
                <a:solidFill>
                  <a:srgbClr val="000000"/>
                </a:solidFill>
                <a:effectLst/>
                <a:highlight>
                  <a:srgbClr val="00FFFF"/>
                </a:highlight>
                <a:latin typeface="Helvetica" pitchFamily="2" charset="0"/>
              </a:rPr>
              <a:t> </a:t>
            </a:r>
            <a:r>
              <a:rPr lang="en-GB" sz="2400" dirty="0">
                <a:solidFill>
                  <a:srgbClr val="323296"/>
                </a:solidFill>
                <a:effectLst/>
                <a:highlight>
                  <a:srgbClr val="00FFFF"/>
                </a:highlight>
                <a:latin typeface="Helvetica" pitchFamily="2" charset="0"/>
              </a:rPr>
              <a:t>'role'</a:t>
            </a:r>
            <a:r>
              <a:rPr lang="en-GB" sz="2400" dirty="0">
                <a:solidFill>
                  <a:srgbClr val="000000"/>
                </a:solidFill>
                <a:effectLst/>
                <a:highlight>
                  <a:srgbClr val="00FFFF"/>
                </a:highligh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005AB4"/>
                </a:solidFill>
                <a:effectLst/>
                <a:highlight>
                  <a:srgbClr val="EBEBEB"/>
                </a:highligh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xsl:element</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xsl:for-each</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4" name="Content Placeholder 2">
            <a:extLst>
              <a:ext uri="{FF2B5EF4-FFF2-40B4-BE49-F238E27FC236}">
                <a16:creationId xmlns:a16="http://schemas.microsoft.com/office/drawing/2014/main" id="{864A4CF8-DB1F-6422-CFCA-57E384EB3D2E}"/>
              </a:ext>
            </a:extLst>
          </p:cNvPr>
          <p:cNvSpPr txBox="1">
            <a:spLocks/>
          </p:cNvSpPr>
          <p:nvPr/>
        </p:nvSpPr>
        <p:spPr>
          <a:xfrm>
            <a:off x="5956663" y="4493623"/>
            <a:ext cx="6048104" cy="2038441"/>
          </a:xfrm>
          <a:prstGeom prst="rect">
            <a:avLst/>
          </a:prstGeom>
          <a:solidFill>
            <a:schemeClr val="bg1"/>
          </a:solidFill>
          <a:ln>
            <a:solidFill>
              <a:schemeClr val="bg2"/>
            </a:solidFill>
          </a:ln>
        </p:spPr>
        <p:txBody>
          <a:bodyPr vert="horz" lIns="91440" tIns="45720" rIns="91440" bIns="45720" rtlCol="0" anchor="ct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t>We match &lt;contributor&gt; (but we don’t copy it)</a:t>
            </a:r>
          </a:p>
          <a:p>
            <a:r>
              <a:rPr lang="en-CA" sz="3200" dirty="0">
                <a:highlight>
                  <a:srgbClr val="00FF00"/>
                </a:highlight>
              </a:rPr>
              <a:t>We create an element, with the name of the value of @role (e.g., composer or author)</a:t>
            </a:r>
          </a:p>
          <a:p>
            <a:r>
              <a:rPr lang="en-CA" sz="3200" dirty="0"/>
              <a:t>And do a </a:t>
            </a:r>
            <a:r>
              <a:rPr lang="en-CA" sz="3200" dirty="0">
                <a:highlight>
                  <a:srgbClr val="00FFFF"/>
                </a:highlight>
              </a:rPr>
              <a:t>deep-copy</a:t>
            </a:r>
            <a:r>
              <a:rPr lang="en-CA" sz="3200" dirty="0"/>
              <a:t> of the </a:t>
            </a:r>
            <a:r>
              <a:rPr lang="en-CA" sz="3200" dirty="0">
                <a:highlight>
                  <a:srgbClr val="00FFFF"/>
                </a:highlight>
              </a:rPr>
              <a:t>rest of the attributes </a:t>
            </a:r>
            <a:r>
              <a:rPr lang="en-CA" sz="3200" dirty="0"/>
              <a:t>of </a:t>
            </a:r>
            <a:r>
              <a:rPr lang="en-CA" sz="3200" dirty="0" err="1"/>
              <a:t>persName</a:t>
            </a:r>
            <a:r>
              <a:rPr lang="en-CA" sz="3200" dirty="0"/>
              <a:t> into this new element</a:t>
            </a:r>
          </a:p>
        </p:txBody>
      </p:sp>
      <p:sp>
        <p:nvSpPr>
          <p:cNvPr id="6" name="Slide Number Placeholder 5">
            <a:extLst>
              <a:ext uri="{FF2B5EF4-FFF2-40B4-BE49-F238E27FC236}">
                <a16:creationId xmlns:a16="http://schemas.microsoft.com/office/drawing/2014/main" id="{FD5A9C99-75C3-35E5-5480-23F70BB1E326}"/>
              </a:ext>
            </a:extLst>
          </p:cNvPr>
          <p:cNvSpPr>
            <a:spLocks noGrp="1"/>
          </p:cNvSpPr>
          <p:nvPr>
            <p:ph type="sldNum" sz="quarter" idx="12"/>
          </p:nvPr>
        </p:nvSpPr>
        <p:spPr/>
        <p:txBody>
          <a:bodyPr/>
          <a:lstStyle/>
          <a:p>
            <a:fld id="{B9A6FB2C-6672-204D-B4C3-F63635C45829}" type="slidenum">
              <a:rPr lang="en-CA" smtClean="0"/>
              <a:t>52</a:t>
            </a:fld>
            <a:endParaRPr lang="en-CA"/>
          </a:p>
        </p:txBody>
      </p:sp>
    </p:spTree>
    <p:extLst>
      <p:ext uri="{BB962C8B-B14F-4D97-AF65-F5344CB8AC3E}">
        <p14:creationId xmlns:p14="http://schemas.microsoft.com/office/powerpoint/2010/main" val="30099301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EDFE4-9116-FDA4-4A04-0655382AC2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E21449-C653-4F52-CE2B-C0F6364BA0B2}"/>
              </a:ext>
            </a:extLst>
          </p:cNvPr>
          <p:cNvSpPr>
            <a:spLocks noGrp="1"/>
          </p:cNvSpPr>
          <p:nvPr>
            <p:ph type="title"/>
          </p:nvPr>
        </p:nvSpPr>
        <p:spPr/>
        <p:txBody>
          <a:bodyPr/>
          <a:lstStyle/>
          <a:p>
            <a:r>
              <a:rPr lang="en-ES" dirty="0"/>
              <a:t>8. Add attribute</a:t>
            </a:r>
          </a:p>
        </p:txBody>
      </p:sp>
      <p:sp>
        <p:nvSpPr>
          <p:cNvPr id="5" name="Content Placeholder 2">
            <a:extLst>
              <a:ext uri="{FF2B5EF4-FFF2-40B4-BE49-F238E27FC236}">
                <a16:creationId xmlns:a16="http://schemas.microsoft.com/office/drawing/2014/main" id="{EEB7635C-7F61-1EA2-C44D-88EBFED633B2}"/>
              </a:ext>
            </a:extLst>
          </p:cNvPr>
          <p:cNvSpPr>
            <a:spLocks noGrp="1"/>
          </p:cNvSpPr>
          <p:nvPr>
            <p:ph idx="1"/>
          </p:nvPr>
        </p:nvSpPr>
        <p:spPr>
          <a:xfrm>
            <a:off x="838200" y="1679112"/>
            <a:ext cx="9382245" cy="1749888"/>
          </a:xfrm>
        </p:spPr>
        <p:txBody>
          <a:bodyPr>
            <a:normAutofit/>
          </a:bodyPr>
          <a:lstStyle/>
          <a:p>
            <a:r>
              <a:rPr lang="en-CA" dirty="0"/>
              <a:t>Situation: </a:t>
            </a:r>
          </a:p>
          <a:p>
            <a:pPr lvl="1"/>
            <a:r>
              <a:rPr lang="en-CA" dirty="0"/>
              <a:t>Multiple titles</a:t>
            </a:r>
          </a:p>
          <a:p>
            <a:pPr lvl="1"/>
            <a:r>
              <a:rPr lang="en-CA" dirty="0"/>
              <a:t>Some have @type="subordinate"</a:t>
            </a:r>
          </a:p>
          <a:p>
            <a:pPr lvl="1"/>
            <a:r>
              <a:rPr lang="en-CA" b="1" dirty="0"/>
              <a:t>Add </a:t>
            </a:r>
            <a:r>
              <a:rPr lang="en-CA" b="1" dirty="0">
                <a:highlight>
                  <a:srgbClr val="FFFF00"/>
                </a:highlight>
              </a:rPr>
              <a:t>@type="main"</a:t>
            </a:r>
            <a:r>
              <a:rPr lang="en-CA" b="1" dirty="0"/>
              <a:t> to the main titles</a:t>
            </a:r>
            <a:endParaRPr lang="en-ES" b="1" dirty="0"/>
          </a:p>
        </p:txBody>
      </p:sp>
      <p:sp>
        <p:nvSpPr>
          <p:cNvPr id="3" name="TextBox 2">
            <a:extLst>
              <a:ext uri="{FF2B5EF4-FFF2-40B4-BE49-F238E27FC236}">
                <a16:creationId xmlns:a16="http://schemas.microsoft.com/office/drawing/2014/main" id="{780C0C64-62C6-EFB0-A29C-FB89AD492D80}"/>
              </a:ext>
            </a:extLst>
          </p:cNvPr>
          <p:cNvSpPr txBox="1"/>
          <p:nvPr/>
        </p:nvSpPr>
        <p:spPr>
          <a:xfrm>
            <a:off x="734785" y="3429000"/>
            <a:ext cx="10722429" cy="2554545"/>
          </a:xfrm>
          <a:prstGeom prst="rect">
            <a:avLst/>
          </a:prstGeom>
          <a:noFill/>
          <a:ln>
            <a:solidFill>
              <a:schemeClr val="bg2"/>
            </a:solidFill>
          </a:ln>
        </p:spPr>
        <p:txBody>
          <a:bodyPr wrap="square">
            <a:spAutoFit/>
          </a:bodyPr>
          <a:lstStyle/>
          <a:p>
            <a:r>
              <a:rPr lang="en-CA" sz="2000" dirty="0">
                <a:solidFill>
                  <a:srgbClr val="000096"/>
                </a:solidFill>
                <a:latin typeface="Helvetica" pitchFamily="2" charset="0"/>
              </a:rPr>
              <a:t>&lt;work&gt;</a:t>
            </a:r>
          </a:p>
          <a:p>
            <a:r>
              <a:rPr lang="en-CA" sz="2000" dirty="0">
                <a:solidFill>
                  <a:srgbClr val="000096"/>
                </a:solidFill>
                <a:latin typeface="Helvetica" pitchFamily="2" charset="0"/>
              </a:rPr>
              <a:t>  …</a:t>
            </a:r>
          </a:p>
          <a:p>
            <a:r>
              <a:rPr lang="en-CA" sz="2000" dirty="0">
                <a:solidFill>
                  <a:srgbClr val="000096"/>
                </a:solidFill>
                <a:effectLst/>
                <a:latin typeface="Helvetica" pitchFamily="2" charset="0"/>
              </a:rPr>
              <a:t>  </a:t>
            </a:r>
            <a:r>
              <a:rPr lang="en-CA" sz="2000" dirty="0">
                <a:solidFill>
                  <a:srgbClr val="000096"/>
                </a:solidFill>
                <a:effectLst/>
                <a:highlight>
                  <a:srgbClr val="FFFF00"/>
                </a:highlight>
                <a:latin typeface="Helvetica" pitchFamily="2" charset="0"/>
              </a:rPr>
              <a:t>&lt;title</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xml:id</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"title_3cac2ce0"</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xml:lang</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"da"</a:t>
            </a:r>
            <a:r>
              <a:rPr lang="en-CA" sz="2000" dirty="0">
                <a:solidFill>
                  <a:srgbClr val="000096"/>
                </a:solidFill>
                <a:effectLst/>
                <a:highlight>
                  <a:srgbClr val="FFFF00"/>
                </a:highlight>
                <a:latin typeface="Helvetica" pitchFamily="2" charset="0"/>
              </a:rPr>
              <a:t>&gt;</a:t>
            </a:r>
            <a:r>
              <a:rPr lang="en-CA" sz="2000" dirty="0">
                <a:solidFill>
                  <a:srgbClr val="000000"/>
                </a:solidFill>
                <a:effectLst/>
                <a:highlight>
                  <a:srgbClr val="FFFF00"/>
                </a:highlight>
                <a:latin typeface="Helvetica" pitchFamily="2" charset="0"/>
              </a:rPr>
              <a:t>Saul </a:t>
            </a:r>
            <a:r>
              <a:rPr lang="en-CA" sz="2000" dirty="0" err="1">
                <a:solidFill>
                  <a:srgbClr val="000000"/>
                </a:solidFill>
                <a:effectLst/>
                <a:highlight>
                  <a:srgbClr val="FFFF00"/>
                </a:highlight>
                <a:latin typeface="Helvetica" pitchFamily="2" charset="0"/>
              </a:rPr>
              <a:t>og</a:t>
            </a:r>
            <a:r>
              <a:rPr lang="en-CA" sz="2000" dirty="0">
                <a:solidFill>
                  <a:srgbClr val="000000"/>
                </a:solidFill>
                <a:effectLst/>
                <a:highlight>
                  <a:srgbClr val="FFFF00"/>
                </a:highlight>
                <a:latin typeface="Helvetica" pitchFamily="2" charset="0"/>
              </a:rPr>
              <a:t> David</a:t>
            </a:r>
            <a:r>
              <a:rPr lang="en-CA" sz="2000" dirty="0">
                <a:solidFill>
                  <a:srgbClr val="000096"/>
                </a:solidFill>
                <a:effectLst/>
                <a:highlight>
                  <a:srgbClr val="FFFF00"/>
                </a:highlight>
                <a:latin typeface="Helvetica" pitchFamily="2" charset="0"/>
              </a:rPr>
              <a:t>&lt;/title&gt;</a:t>
            </a:r>
            <a:br>
              <a:rPr lang="en-CA" sz="2000" dirty="0">
                <a:solidFill>
                  <a:srgbClr val="000000"/>
                </a:solidFill>
                <a:effectLst/>
                <a:highlight>
                  <a:srgbClr val="FFFF00"/>
                </a:highligh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highlight>
                  <a:srgbClr val="FFFF00"/>
                </a:highlight>
                <a:latin typeface="Helvetica" pitchFamily="2" charset="0"/>
              </a:rPr>
              <a:t>&lt;title</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xml:id</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"title_3143a854"</a:t>
            </a:r>
            <a:r>
              <a:rPr lang="en-CA" sz="2000" dirty="0">
                <a:solidFill>
                  <a:srgbClr val="F5844C"/>
                </a:solidFill>
                <a:effectLst/>
                <a:highlight>
                  <a:srgbClr val="FFFF00"/>
                </a:highlight>
                <a:latin typeface="Helvetica" pitchFamily="2" charset="0"/>
              </a:rPr>
              <a:t> </a:t>
            </a:r>
            <a:r>
              <a:rPr lang="en-CA" sz="2000" dirty="0" err="1">
                <a:solidFill>
                  <a:srgbClr val="F5844C"/>
                </a:solidFill>
                <a:effectLst/>
                <a:highlight>
                  <a:srgbClr val="FFFF00"/>
                </a:highlight>
                <a:latin typeface="Helvetica" pitchFamily="2" charset="0"/>
              </a:rPr>
              <a:t>xml:lang</a:t>
            </a:r>
            <a:r>
              <a:rPr lang="en-CA" sz="2000" dirty="0">
                <a:solidFill>
                  <a:srgbClr val="FF8040"/>
                </a:solidFill>
                <a:effectLst/>
                <a:highlight>
                  <a:srgbClr val="FFFF00"/>
                </a:highlight>
                <a:latin typeface="Helvetica" pitchFamily="2" charset="0"/>
              </a:rPr>
              <a:t>=</a:t>
            </a:r>
            <a:r>
              <a:rPr lang="en-CA" sz="2000" dirty="0">
                <a:solidFill>
                  <a:srgbClr val="993300"/>
                </a:solidFill>
                <a:effectLst/>
                <a:highlight>
                  <a:srgbClr val="FFFF00"/>
                </a:highlight>
                <a:latin typeface="Helvetica" pitchFamily="2" charset="0"/>
              </a:rPr>
              <a:t>"</a:t>
            </a:r>
            <a:r>
              <a:rPr lang="en-CA" sz="2000" dirty="0" err="1">
                <a:solidFill>
                  <a:srgbClr val="993300"/>
                </a:solidFill>
                <a:effectLst/>
                <a:highlight>
                  <a:srgbClr val="FFFF00"/>
                </a:highlight>
                <a:latin typeface="Helvetica" pitchFamily="2" charset="0"/>
              </a:rPr>
              <a:t>en</a:t>
            </a:r>
            <a:r>
              <a:rPr lang="en-CA" sz="2000" dirty="0">
                <a:solidFill>
                  <a:srgbClr val="993300"/>
                </a:solidFill>
                <a:effectLst/>
                <a:highlight>
                  <a:srgbClr val="FFFF00"/>
                </a:highlight>
                <a:latin typeface="Helvetica" pitchFamily="2" charset="0"/>
              </a:rPr>
              <a:t>"</a:t>
            </a:r>
            <a:r>
              <a:rPr lang="en-CA" sz="2000" dirty="0">
                <a:solidFill>
                  <a:srgbClr val="000096"/>
                </a:solidFill>
                <a:effectLst/>
                <a:highlight>
                  <a:srgbClr val="FFFF00"/>
                </a:highlight>
                <a:latin typeface="Helvetica" pitchFamily="2" charset="0"/>
              </a:rPr>
              <a:t>&gt;</a:t>
            </a:r>
            <a:r>
              <a:rPr lang="en-CA" sz="2000" dirty="0">
                <a:solidFill>
                  <a:srgbClr val="000000"/>
                </a:solidFill>
                <a:effectLst/>
                <a:highlight>
                  <a:srgbClr val="FFFF00"/>
                </a:highlight>
                <a:latin typeface="Helvetica" pitchFamily="2" charset="0"/>
              </a:rPr>
              <a:t>Saul and David</a:t>
            </a:r>
            <a:r>
              <a:rPr lang="en-CA" sz="2000" dirty="0">
                <a:solidFill>
                  <a:srgbClr val="000096"/>
                </a:solidFill>
                <a:effectLst/>
                <a:highlight>
                  <a:srgbClr val="FFFF00"/>
                </a:highlight>
                <a:latin typeface="Helvetica" pitchFamily="2" charset="0"/>
              </a:rPr>
              <a:t>&lt;/title&gt;</a:t>
            </a:r>
            <a:br>
              <a:rPr lang="en-CA" sz="2000" dirty="0">
                <a:solidFill>
                  <a:srgbClr val="000000"/>
                </a:solidFill>
                <a:effectLst/>
                <a:highlight>
                  <a:srgbClr val="FFFF00"/>
                </a:highligh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&lt;title</a:t>
            </a:r>
            <a:r>
              <a:rPr lang="en-CA" sz="2000" dirty="0">
                <a:solidFill>
                  <a:srgbClr val="F5844C"/>
                </a:solidFill>
                <a:effectLst/>
                <a:latin typeface="Helvetica" pitchFamily="2" charset="0"/>
              </a:rPr>
              <a:t> </a:t>
            </a:r>
            <a:r>
              <a:rPr lang="en-CA" sz="2000" b="1" dirty="0">
                <a:solidFill>
                  <a:srgbClr val="F5844C"/>
                </a:solidFill>
                <a:effectLst/>
                <a:latin typeface="Helvetica" pitchFamily="2" charset="0"/>
              </a:rPr>
              <a:t>type</a:t>
            </a:r>
            <a:r>
              <a:rPr lang="en-CA" sz="2000" b="1" dirty="0">
                <a:solidFill>
                  <a:srgbClr val="FF8040"/>
                </a:solidFill>
                <a:effectLst/>
                <a:latin typeface="Helvetica" pitchFamily="2" charset="0"/>
              </a:rPr>
              <a:t>=</a:t>
            </a:r>
            <a:r>
              <a:rPr lang="en-CA" sz="2000" b="1" dirty="0">
                <a:solidFill>
                  <a:srgbClr val="993300"/>
                </a:solidFill>
                <a:effectLst/>
                <a:latin typeface="Helvetica" pitchFamily="2" charset="0"/>
              </a:rPr>
              <a:t>"subordinate"</a:t>
            </a:r>
            <a:r>
              <a:rPr lang="en-CA" sz="2000" b="1" dirty="0">
                <a:solidFill>
                  <a:srgbClr val="F5844C"/>
                </a:solidFill>
                <a:effectLst/>
                <a:latin typeface="Helvetica" pitchFamily="2" charset="0"/>
              </a:rPr>
              <a:t> </a:t>
            </a:r>
            <a:r>
              <a:rPr lang="en-CA" sz="2000" dirty="0" err="1">
                <a:solidFill>
                  <a:srgbClr val="F5844C"/>
                </a:solidFill>
                <a:effectLst/>
                <a:latin typeface="Helvetica" pitchFamily="2" charset="0"/>
              </a:rPr>
              <a:t>xml:id</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"title_d86e4bbb"</a:t>
            </a:r>
            <a:r>
              <a:rPr lang="en-CA" sz="2000" dirty="0">
                <a:solidFill>
                  <a:srgbClr val="F5844C"/>
                </a:solidFill>
                <a:effectLst/>
                <a:latin typeface="Helvetica" pitchFamily="2" charset="0"/>
              </a:rPr>
              <a:t> </a:t>
            </a:r>
            <a:r>
              <a:rPr lang="en-CA" sz="2000" dirty="0" err="1">
                <a:solidFill>
                  <a:srgbClr val="F5844C"/>
                </a:solidFill>
                <a:effectLst/>
                <a:latin typeface="Helvetica" pitchFamily="2" charset="0"/>
              </a:rPr>
              <a:t>xml:lang</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"da"</a:t>
            </a:r>
            <a:r>
              <a:rPr lang="en-CA" sz="2000" dirty="0">
                <a:solidFill>
                  <a:srgbClr val="000096"/>
                </a:solidFill>
                <a:effectLst/>
                <a:latin typeface="Helvetica" pitchFamily="2" charset="0"/>
              </a:rPr>
              <a:t>&gt;</a:t>
            </a:r>
            <a:r>
              <a:rPr lang="en-CA" sz="2000" dirty="0">
                <a:solidFill>
                  <a:srgbClr val="000000"/>
                </a:solidFill>
                <a:effectLst/>
                <a:latin typeface="Helvetica" pitchFamily="2" charset="0"/>
              </a:rPr>
              <a:t>Opera </a:t>
            </a:r>
            <a:r>
              <a:rPr lang="en-CA" sz="2000" dirty="0" err="1">
                <a:solidFill>
                  <a:srgbClr val="000000"/>
                </a:solidFill>
                <a:effectLst/>
                <a:latin typeface="Helvetica" pitchFamily="2" charset="0"/>
              </a:rPr>
              <a:t>i</a:t>
            </a:r>
            <a:r>
              <a:rPr lang="en-CA" sz="2000" dirty="0">
                <a:solidFill>
                  <a:srgbClr val="000000"/>
                </a:solidFill>
                <a:effectLst/>
                <a:latin typeface="Helvetica" pitchFamily="2" charset="0"/>
              </a:rPr>
              <a:t> fire </a:t>
            </a:r>
            <a:r>
              <a:rPr lang="en-CA" sz="2000" dirty="0" err="1">
                <a:solidFill>
                  <a:srgbClr val="000000"/>
                </a:solidFill>
                <a:effectLst/>
                <a:latin typeface="Helvetica" pitchFamily="2" charset="0"/>
              </a:rPr>
              <a:t>akter</a:t>
            </a:r>
            <a:r>
              <a:rPr lang="en-CA" sz="2000" dirty="0">
                <a:solidFill>
                  <a:srgbClr val="000096"/>
                </a:solidFill>
                <a:effectLst/>
                <a:latin typeface="Helvetica" pitchFamily="2" charset="0"/>
              </a:rPr>
              <a:t>&lt;/title&gt;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&lt;title</a:t>
            </a:r>
            <a:r>
              <a:rPr lang="en-CA" sz="2000" dirty="0">
                <a:solidFill>
                  <a:srgbClr val="F5844C"/>
                </a:solidFill>
                <a:effectLst/>
                <a:latin typeface="Helvetica" pitchFamily="2" charset="0"/>
              </a:rPr>
              <a:t> </a:t>
            </a:r>
            <a:r>
              <a:rPr lang="en-CA" sz="2000" b="1" dirty="0">
                <a:solidFill>
                  <a:srgbClr val="F5844C"/>
                </a:solidFill>
                <a:effectLst/>
                <a:latin typeface="Helvetica" pitchFamily="2" charset="0"/>
              </a:rPr>
              <a:t>type</a:t>
            </a:r>
            <a:r>
              <a:rPr lang="en-CA" sz="2000" b="1" dirty="0">
                <a:solidFill>
                  <a:srgbClr val="FF8040"/>
                </a:solidFill>
                <a:effectLst/>
                <a:latin typeface="Helvetica" pitchFamily="2" charset="0"/>
              </a:rPr>
              <a:t>=</a:t>
            </a:r>
            <a:r>
              <a:rPr lang="en-CA" sz="2000" b="1" dirty="0">
                <a:solidFill>
                  <a:srgbClr val="993300"/>
                </a:solidFill>
                <a:effectLst/>
                <a:latin typeface="Helvetica" pitchFamily="2" charset="0"/>
              </a:rPr>
              <a:t>"subordinate"</a:t>
            </a:r>
            <a:r>
              <a:rPr lang="en-CA" sz="2000" b="1" dirty="0">
                <a:solidFill>
                  <a:srgbClr val="F5844C"/>
                </a:solidFill>
                <a:effectLst/>
                <a:latin typeface="Helvetica" pitchFamily="2" charset="0"/>
              </a:rPr>
              <a:t> </a:t>
            </a:r>
            <a:r>
              <a:rPr lang="en-CA" sz="2000" dirty="0" err="1">
                <a:solidFill>
                  <a:srgbClr val="F5844C"/>
                </a:solidFill>
                <a:effectLst/>
                <a:latin typeface="Helvetica" pitchFamily="2" charset="0"/>
              </a:rPr>
              <a:t>xml:id</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"title_ef212608"</a:t>
            </a:r>
            <a:r>
              <a:rPr lang="en-CA" sz="2000" dirty="0">
                <a:solidFill>
                  <a:srgbClr val="F5844C"/>
                </a:solidFill>
                <a:effectLst/>
                <a:latin typeface="Helvetica" pitchFamily="2" charset="0"/>
              </a:rPr>
              <a:t> </a:t>
            </a:r>
            <a:r>
              <a:rPr lang="en-CA" sz="2000" dirty="0" err="1">
                <a:solidFill>
                  <a:srgbClr val="F5844C"/>
                </a:solidFill>
                <a:effectLst/>
                <a:latin typeface="Helvetica" pitchFamily="2" charset="0"/>
              </a:rPr>
              <a:t>xml:lang</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en</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r>
              <a:rPr lang="en-CA" sz="2000" dirty="0">
                <a:solidFill>
                  <a:srgbClr val="000000"/>
                </a:solidFill>
                <a:effectLst/>
                <a:latin typeface="Helvetica" pitchFamily="2" charset="0"/>
              </a:rPr>
              <a:t>Opera in Four Acts</a:t>
            </a:r>
            <a:r>
              <a:rPr lang="en-CA" sz="2000" dirty="0">
                <a:solidFill>
                  <a:srgbClr val="000096"/>
                </a:solidFill>
                <a:effectLst/>
                <a:latin typeface="Helvetica" pitchFamily="2" charset="0"/>
              </a:rPr>
              <a:t>&lt;/title&gt;</a:t>
            </a:r>
          </a:p>
          <a:p>
            <a:r>
              <a:rPr lang="en-CA" sz="2000" dirty="0">
                <a:solidFill>
                  <a:srgbClr val="000096"/>
                </a:solidFill>
                <a:latin typeface="Helvetica" pitchFamily="2" charset="0"/>
              </a:rPr>
              <a:t>  …</a:t>
            </a:r>
            <a:endParaRPr lang="en-CA" sz="2000" dirty="0">
              <a:solidFill>
                <a:srgbClr val="000096"/>
              </a:solidFill>
              <a:effectLst/>
              <a:latin typeface="Helvetica" pitchFamily="2" charset="0"/>
            </a:endParaRPr>
          </a:p>
          <a:p>
            <a:r>
              <a:rPr lang="en-CA" sz="2000" dirty="0">
                <a:solidFill>
                  <a:srgbClr val="000096"/>
                </a:solidFill>
                <a:latin typeface="Helvetica" pitchFamily="2" charset="0"/>
              </a:rPr>
              <a:t>&lt;/work&gt;</a:t>
            </a:r>
          </a:p>
        </p:txBody>
      </p:sp>
      <p:sp>
        <p:nvSpPr>
          <p:cNvPr id="4" name="Slide Number Placeholder 3">
            <a:extLst>
              <a:ext uri="{FF2B5EF4-FFF2-40B4-BE49-F238E27FC236}">
                <a16:creationId xmlns:a16="http://schemas.microsoft.com/office/drawing/2014/main" id="{882EB28D-3336-2750-BD41-F20CE88D0146}"/>
              </a:ext>
            </a:extLst>
          </p:cNvPr>
          <p:cNvSpPr>
            <a:spLocks noGrp="1"/>
          </p:cNvSpPr>
          <p:nvPr>
            <p:ph type="sldNum" sz="quarter" idx="12"/>
          </p:nvPr>
        </p:nvSpPr>
        <p:spPr/>
        <p:txBody>
          <a:bodyPr/>
          <a:lstStyle/>
          <a:p>
            <a:fld id="{B9A6FB2C-6672-204D-B4C3-F63635C45829}" type="slidenum">
              <a:rPr lang="en-CA" smtClean="0"/>
              <a:t>53</a:t>
            </a:fld>
            <a:endParaRPr lang="en-CA"/>
          </a:p>
        </p:txBody>
      </p:sp>
    </p:spTree>
    <p:extLst>
      <p:ext uri="{BB962C8B-B14F-4D97-AF65-F5344CB8AC3E}">
        <p14:creationId xmlns:p14="http://schemas.microsoft.com/office/powerpoint/2010/main" val="36636982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B643A-A08F-D3B8-FD59-A2A03A290B7C}"/>
              </a:ext>
            </a:extLst>
          </p:cNvPr>
          <p:cNvSpPr>
            <a:spLocks noGrp="1"/>
          </p:cNvSpPr>
          <p:nvPr>
            <p:ph type="title"/>
          </p:nvPr>
        </p:nvSpPr>
        <p:spPr/>
        <p:txBody>
          <a:bodyPr/>
          <a:lstStyle/>
          <a:p>
            <a:r>
              <a:rPr lang="en-ES" dirty="0"/>
              <a:t>8. Add attribute</a:t>
            </a:r>
          </a:p>
        </p:txBody>
      </p:sp>
      <p:sp>
        <p:nvSpPr>
          <p:cNvPr id="4" name="TextBox 3">
            <a:extLst>
              <a:ext uri="{FF2B5EF4-FFF2-40B4-BE49-F238E27FC236}">
                <a16:creationId xmlns:a16="http://schemas.microsoft.com/office/drawing/2014/main" id="{7FADD071-D2B7-CFED-DF2A-A25539E3C1E0}"/>
              </a:ext>
            </a:extLst>
          </p:cNvPr>
          <p:cNvSpPr txBox="1"/>
          <p:nvPr/>
        </p:nvSpPr>
        <p:spPr>
          <a:xfrm>
            <a:off x="1162295" y="2210765"/>
            <a:ext cx="9046575" cy="3172764"/>
          </a:xfrm>
          <a:prstGeom prst="rect">
            <a:avLst/>
          </a:prstGeom>
          <a:noFill/>
          <a:ln>
            <a:solidFill>
              <a:schemeClr val="bg1">
                <a:lumMod val="50000"/>
              </a:schemeClr>
            </a:solidFill>
          </a:ln>
        </p:spPr>
        <p:txBody>
          <a:bodyPr wrap="square" tIns="108000" bIns="108000" rtlCol="0">
            <a:spAutoFit/>
          </a:bodyPr>
          <a:lstStyle/>
          <a:p>
            <a:r>
              <a:rPr lang="en-GB" sz="2400" dirty="0">
                <a:solidFill>
                  <a:srgbClr val="006400"/>
                </a:solidFill>
                <a:effectLst/>
                <a:latin typeface="Helvetica" pitchFamily="2" charset="0"/>
              </a:rPr>
              <a:t>&lt;!-- Add type="main" to work titles without @type --&gt;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a:t>
            </a:r>
            <a:r>
              <a:rPr lang="en-GB" sz="2400" b="1" dirty="0">
                <a:solidFill>
                  <a:srgbClr val="0000E6"/>
                </a:solidFill>
                <a:effectLst/>
                <a:highlight>
                  <a:srgbClr val="FFFF00"/>
                </a:highlight>
                <a:latin typeface="Helvetica" pitchFamily="2" charset="0"/>
              </a:rPr>
              <a:t>title</a:t>
            </a:r>
            <a:r>
              <a:rPr lang="en-GB" sz="2400" dirty="0">
                <a:solidFill>
                  <a:srgbClr val="000000"/>
                </a:solidFill>
                <a:effectLst/>
                <a:latin typeface="Helvetica" pitchFamily="2" charset="0"/>
              </a:rPr>
              <a:t>[</a:t>
            </a:r>
            <a:r>
              <a:rPr lang="en-GB" sz="2400" i="1" dirty="0">
                <a:solidFill>
                  <a:srgbClr val="004000"/>
                </a:solidFill>
                <a:effectLst/>
                <a:latin typeface="Helvetica" pitchFamily="2" charset="0"/>
              </a:rPr>
              <a:t>not</a:t>
            </a:r>
            <a:r>
              <a:rPr lang="en-GB" sz="2400" dirty="0">
                <a:solidFill>
                  <a:srgbClr val="000000"/>
                </a:solidFill>
                <a:effectLst/>
                <a:latin typeface="Helvetica" pitchFamily="2" charset="0"/>
              </a:rPr>
              <a:t>(</a:t>
            </a:r>
            <a:r>
              <a:rPr lang="en-GB" sz="2400" b="1" i="1" dirty="0">
                <a:solidFill>
                  <a:srgbClr val="F08246"/>
                </a:solidFill>
                <a:effectLst/>
                <a:latin typeface="Helvetica" pitchFamily="2" charset="0"/>
              </a:rPr>
              <a:t>@type</a:t>
            </a:r>
            <a:r>
              <a:rPr lang="en-GB" sz="2400" dirty="0">
                <a:solidFill>
                  <a:srgbClr val="0000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xsl:copy</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highlight>
                  <a:srgbClr val="00FFFF"/>
                </a:highlight>
                <a:latin typeface="Helvetica" pitchFamily="2" charset="0"/>
              </a:rPr>
              <a:t>xsl:attribute</a:t>
            </a:r>
            <a:r>
              <a:rPr lang="en-GB" sz="2400" dirty="0">
                <a:solidFill>
                  <a:srgbClr val="F5844C"/>
                </a:solidFill>
                <a:effectLst/>
                <a:latin typeface="Helvetica" pitchFamily="2" charset="0"/>
              </a:rPr>
              <a:t> </a:t>
            </a:r>
            <a:r>
              <a:rPr lang="en-GB" sz="2400" dirty="0">
                <a:solidFill>
                  <a:srgbClr val="F5844C"/>
                </a:solidFill>
                <a:effectLst/>
                <a:highlight>
                  <a:srgbClr val="00FFFF"/>
                </a:highlight>
                <a:latin typeface="Helvetica" pitchFamily="2" charset="0"/>
              </a:rPr>
              <a:t>name</a:t>
            </a:r>
            <a:r>
              <a:rPr lang="en-GB" sz="2400" dirty="0">
                <a:solidFill>
                  <a:srgbClr val="FF8040"/>
                </a:solidFill>
                <a:effectLst/>
                <a:highlight>
                  <a:srgbClr val="00FFFF"/>
                </a:highlight>
                <a:latin typeface="Helvetica" pitchFamily="2" charset="0"/>
              </a:rPr>
              <a:t>=</a:t>
            </a:r>
            <a:r>
              <a:rPr lang="en-GB" sz="2400" dirty="0">
                <a:solidFill>
                  <a:srgbClr val="993300"/>
                </a:solidFill>
                <a:effectLst/>
                <a:highlight>
                  <a:srgbClr val="00FFFF"/>
                </a:highlight>
                <a:latin typeface="Helvetica" pitchFamily="2" charset="0"/>
              </a:rPr>
              <a:t>"type"</a:t>
            </a:r>
            <a:r>
              <a:rPr lang="en-GB" sz="2400" dirty="0">
                <a:solidFill>
                  <a:srgbClr val="000096"/>
                </a:solidFill>
                <a:effectLst/>
                <a:latin typeface="Helvetica" pitchFamily="2" charset="0"/>
              </a:rPr>
              <a:t>&gt;</a:t>
            </a:r>
            <a:r>
              <a:rPr lang="en-GB" sz="2400" dirty="0">
                <a:solidFill>
                  <a:srgbClr val="000000"/>
                </a:solidFill>
                <a:effectLst/>
                <a:highlight>
                  <a:srgbClr val="00FFFF"/>
                </a:highlight>
                <a:latin typeface="Helvetica" pitchFamily="2" charset="0"/>
              </a:rPr>
              <a:t>main</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xsl:attribute</a:t>
            </a:r>
            <a:r>
              <a:rPr lang="en-GB" sz="2400" dirty="0">
                <a:solidFill>
                  <a:srgbClr val="005AB4"/>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F5844C"/>
                </a:solidFill>
                <a:effectLst/>
                <a:highlight>
                  <a:srgbClr val="EBEBEB"/>
                </a:highlight>
                <a:latin typeface="Helvetica" pitchFamily="2" charset="0"/>
              </a:rPr>
              <a:t> select</a:t>
            </a:r>
            <a:r>
              <a:rPr lang="en-GB" sz="2400" dirty="0">
                <a:solidFill>
                  <a:srgbClr val="FF8040"/>
                </a:solidFill>
                <a:effectLst/>
                <a:highlight>
                  <a:srgbClr val="EBEBEB"/>
                </a:highlight>
                <a:latin typeface="Helvetica" pitchFamily="2" charset="0"/>
              </a:rPr>
              <a:t>=</a:t>
            </a:r>
            <a:r>
              <a:rPr lang="en-GB" sz="2400" dirty="0">
                <a:solidFill>
                  <a:srgbClr val="993300"/>
                </a:solidFill>
                <a:effectLst/>
                <a:highlight>
                  <a:srgbClr val="EBEBEB"/>
                </a:highlight>
                <a:latin typeface="Helvetica" pitchFamily="2" charset="0"/>
              </a:rPr>
              <a:t>"</a:t>
            </a:r>
            <a:r>
              <a:rPr lang="en-GB" sz="2400" b="1" i="1" dirty="0">
                <a:solidFill>
                  <a:srgbClr val="F08246"/>
                </a:solidFill>
                <a:effectLst/>
                <a:highlight>
                  <a:srgbClr val="EBEBEB"/>
                </a:highlight>
                <a:latin typeface="Helvetica" pitchFamily="2" charset="0"/>
              </a:rPr>
              <a:t>@*</a:t>
            </a:r>
            <a:r>
              <a:rPr lang="en-GB" sz="2400" dirty="0">
                <a:solidFill>
                  <a:srgbClr val="993300"/>
                </a:solidFill>
                <a:effectLst/>
                <a:highlight>
                  <a:srgbClr val="EBEBEB"/>
                </a:highlight>
                <a:latin typeface="Helvetica" pitchFamily="2" charset="0"/>
              </a:rPr>
              <a:t>"</a:t>
            </a:r>
            <a:r>
              <a:rPr lang="en-GB" sz="2400" dirty="0">
                <a:solidFill>
                  <a:srgbClr val="000096"/>
                </a:solidFill>
                <a:effectLst/>
                <a:highlight>
                  <a:srgbClr val="EBEBEB"/>
                </a:highlight>
                <a:latin typeface="Helvetica" pitchFamily="2" charset="0"/>
              </a:rPr>
              <a:t>/&gt;</a:t>
            </a:r>
            <a:br>
              <a:rPr lang="en-GB" sz="2400" dirty="0">
                <a:solidFill>
                  <a:srgbClr val="000000"/>
                </a:solidFill>
                <a:effectLst/>
                <a:highlight>
                  <a:srgbClr val="EBEBEB"/>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EBEBEB"/>
                </a:highlight>
                <a:latin typeface="Helvetica" pitchFamily="2" charset="0"/>
              </a:rPr>
              <a:t>&lt;</a:t>
            </a:r>
            <a:r>
              <a:rPr lang="en-GB" sz="2400" dirty="0" err="1">
                <a:solidFill>
                  <a:srgbClr val="005AB4"/>
                </a:solidFill>
                <a:effectLst/>
                <a:highlight>
                  <a:srgbClr val="EBEBEB"/>
                </a:highlight>
                <a:latin typeface="Helvetica" pitchFamily="2" charset="0"/>
              </a:rPr>
              <a:t>xsl:apply-templates</a:t>
            </a:r>
            <a:r>
              <a:rPr lang="en-GB" sz="2400" dirty="0">
                <a:solidFill>
                  <a:srgbClr val="005AB4"/>
                </a:solidFill>
                <a:effectLst/>
                <a:highlight>
                  <a:srgbClr val="EBEBEB"/>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highlight>
                  <a:srgbClr val="00FF00"/>
                </a:highlight>
                <a:latin typeface="Helvetica" pitchFamily="2" charset="0"/>
              </a:rPr>
              <a:t>&lt;/</a:t>
            </a:r>
            <a:r>
              <a:rPr lang="en-GB" sz="2400" dirty="0" err="1">
                <a:solidFill>
                  <a:srgbClr val="005AB4"/>
                </a:solidFill>
                <a:effectLst/>
                <a:highlight>
                  <a:srgbClr val="00FF00"/>
                </a:highlight>
                <a:latin typeface="Helvetica" pitchFamily="2" charset="0"/>
              </a:rPr>
              <a:t>xsl:copy</a:t>
            </a:r>
            <a:r>
              <a:rPr lang="en-GB" sz="2400" dirty="0">
                <a:solidFill>
                  <a:srgbClr val="005AB4"/>
                </a:solidFill>
                <a:effectLst/>
                <a:highlight>
                  <a:srgbClr val="00FF00"/>
                </a:highlight>
                <a:latin typeface="Helvetica" pitchFamily="2" charset="0"/>
              </a:rPr>
              <a:t>&gt;</a:t>
            </a:r>
            <a:br>
              <a:rPr lang="en-GB" sz="2400" dirty="0">
                <a:solidFill>
                  <a:srgbClr val="000000"/>
                </a:solidFill>
                <a:effectLst/>
                <a:highlight>
                  <a:srgbClr val="00FF00"/>
                </a:highligh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5" name="Content Placeholder 2">
            <a:extLst>
              <a:ext uri="{FF2B5EF4-FFF2-40B4-BE49-F238E27FC236}">
                <a16:creationId xmlns:a16="http://schemas.microsoft.com/office/drawing/2014/main" id="{4D3B5718-9A8F-C86B-8FE3-3452D1A18EDF}"/>
              </a:ext>
            </a:extLst>
          </p:cNvPr>
          <p:cNvSpPr>
            <a:spLocks noGrp="1"/>
          </p:cNvSpPr>
          <p:nvPr>
            <p:ph idx="1"/>
          </p:nvPr>
        </p:nvSpPr>
        <p:spPr>
          <a:xfrm>
            <a:off x="838200" y="1679113"/>
            <a:ext cx="9382245" cy="520077"/>
          </a:xfrm>
        </p:spPr>
        <p:txBody>
          <a:bodyPr/>
          <a:lstStyle/>
          <a:p>
            <a:r>
              <a:rPr lang="en-CA" dirty="0"/>
              <a:t>Solution:</a:t>
            </a:r>
            <a:endParaRPr lang="en-ES" dirty="0"/>
          </a:p>
        </p:txBody>
      </p:sp>
      <p:sp>
        <p:nvSpPr>
          <p:cNvPr id="3" name="Content Placeholder 2">
            <a:extLst>
              <a:ext uri="{FF2B5EF4-FFF2-40B4-BE49-F238E27FC236}">
                <a16:creationId xmlns:a16="http://schemas.microsoft.com/office/drawing/2014/main" id="{D4871FCC-1A1F-C88D-E510-4A78B167B23B}"/>
              </a:ext>
            </a:extLst>
          </p:cNvPr>
          <p:cNvSpPr txBox="1">
            <a:spLocks/>
          </p:cNvSpPr>
          <p:nvPr/>
        </p:nvSpPr>
        <p:spPr>
          <a:xfrm>
            <a:off x="4872446" y="4480901"/>
            <a:ext cx="6773758" cy="2011974"/>
          </a:xfrm>
          <a:prstGeom prst="rect">
            <a:avLst/>
          </a:prstGeom>
          <a:solidFill>
            <a:schemeClr val="bg1"/>
          </a:solidFill>
          <a:ln>
            <a:solidFill>
              <a:schemeClr val="bg2"/>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highlight>
                  <a:srgbClr val="FFFF00"/>
                </a:highlight>
              </a:rPr>
              <a:t>Refer to the last element (before the predicate)</a:t>
            </a:r>
          </a:p>
          <a:p>
            <a:r>
              <a:rPr lang="en-CA" sz="3200" dirty="0">
                <a:highlight>
                  <a:srgbClr val="00FF00"/>
                </a:highlight>
              </a:rPr>
              <a:t>Shallow copy of the element (</a:t>
            </a:r>
            <a:r>
              <a:rPr lang="en-CA" sz="3200" dirty="0">
                <a:highlight>
                  <a:srgbClr val="FFFF00"/>
                </a:highlight>
              </a:rPr>
              <a:t>&lt;title&gt;</a:t>
            </a:r>
            <a:r>
              <a:rPr lang="en-CA" sz="3200" dirty="0">
                <a:highlight>
                  <a:srgbClr val="00FF00"/>
                </a:highlight>
              </a:rPr>
              <a:t>)</a:t>
            </a:r>
          </a:p>
          <a:p>
            <a:r>
              <a:rPr lang="en-CA" sz="3200" dirty="0">
                <a:highlight>
                  <a:srgbClr val="00FFFF"/>
                </a:highlight>
              </a:rPr>
              <a:t>Create new attribute: @type=main</a:t>
            </a:r>
          </a:p>
          <a:p>
            <a:r>
              <a:rPr lang="en-CA" sz="3200" dirty="0">
                <a:highlight>
                  <a:srgbClr val="EBEBEB"/>
                </a:highlight>
              </a:rPr>
              <a:t>And apply the copy-template to all its attributes and children</a:t>
            </a:r>
          </a:p>
        </p:txBody>
      </p:sp>
      <p:sp>
        <p:nvSpPr>
          <p:cNvPr id="6" name="Slide Number Placeholder 5">
            <a:extLst>
              <a:ext uri="{FF2B5EF4-FFF2-40B4-BE49-F238E27FC236}">
                <a16:creationId xmlns:a16="http://schemas.microsoft.com/office/drawing/2014/main" id="{6FFDC5D0-ECD0-218F-54E7-22279A5F0577}"/>
              </a:ext>
            </a:extLst>
          </p:cNvPr>
          <p:cNvSpPr>
            <a:spLocks noGrp="1"/>
          </p:cNvSpPr>
          <p:nvPr>
            <p:ph type="sldNum" sz="quarter" idx="12"/>
          </p:nvPr>
        </p:nvSpPr>
        <p:spPr/>
        <p:txBody>
          <a:bodyPr/>
          <a:lstStyle/>
          <a:p>
            <a:fld id="{B9A6FB2C-6672-204D-B4C3-F63635C45829}" type="slidenum">
              <a:rPr lang="en-CA" smtClean="0"/>
              <a:t>54</a:t>
            </a:fld>
            <a:endParaRPr lang="en-CA"/>
          </a:p>
        </p:txBody>
      </p:sp>
    </p:spTree>
    <p:extLst>
      <p:ext uri="{BB962C8B-B14F-4D97-AF65-F5344CB8AC3E}">
        <p14:creationId xmlns:p14="http://schemas.microsoft.com/office/powerpoint/2010/main" val="12991181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C3928-01F7-34BC-D7F9-94DF7A8C2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0EB73D-F7F6-9B34-29AE-A8090EB2EFE1}"/>
              </a:ext>
            </a:extLst>
          </p:cNvPr>
          <p:cNvSpPr>
            <a:spLocks noGrp="1"/>
          </p:cNvSpPr>
          <p:nvPr>
            <p:ph type="title"/>
          </p:nvPr>
        </p:nvSpPr>
        <p:spPr/>
        <p:txBody>
          <a:bodyPr/>
          <a:lstStyle/>
          <a:p>
            <a:r>
              <a:rPr lang="en-CA" dirty="0"/>
              <a:t>9</a:t>
            </a:r>
            <a:r>
              <a:rPr lang="en-ES"/>
              <a:t>. Add </a:t>
            </a:r>
            <a:r>
              <a:rPr lang="en-CA" dirty="0"/>
              <a:t>element as a child</a:t>
            </a:r>
            <a:endParaRPr lang="en-ES" dirty="0"/>
          </a:p>
        </p:txBody>
      </p:sp>
      <p:sp>
        <p:nvSpPr>
          <p:cNvPr id="5" name="Content Placeholder 2">
            <a:extLst>
              <a:ext uri="{FF2B5EF4-FFF2-40B4-BE49-F238E27FC236}">
                <a16:creationId xmlns:a16="http://schemas.microsoft.com/office/drawing/2014/main" id="{34122C59-1C55-9F73-1BDE-343D7449F86C}"/>
              </a:ext>
            </a:extLst>
          </p:cNvPr>
          <p:cNvSpPr>
            <a:spLocks noGrp="1"/>
          </p:cNvSpPr>
          <p:nvPr>
            <p:ph idx="1"/>
          </p:nvPr>
        </p:nvSpPr>
        <p:spPr>
          <a:xfrm>
            <a:off x="838200" y="1574609"/>
            <a:ext cx="9382245" cy="1325563"/>
          </a:xfrm>
        </p:spPr>
        <p:txBody>
          <a:bodyPr>
            <a:normAutofit/>
          </a:bodyPr>
          <a:lstStyle/>
          <a:p>
            <a:r>
              <a:rPr lang="en-CA" b="1" dirty="0"/>
              <a:t>Situation: </a:t>
            </a:r>
            <a:r>
              <a:rPr lang="en-CA" dirty="0"/>
              <a:t>Finally, add a </a:t>
            </a:r>
            <a:r>
              <a:rPr lang="en-CA" dirty="0">
                <a:solidFill>
                  <a:srgbClr val="000096"/>
                </a:solidFill>
              </a:rPr>
              <a:t>&lt;change&gt;</a:t>
            </a:r>
            <a:r>
              <a:rPr lang="en-CA" dirty="0"/>
              <a:t> element to the end of </a:t>
            </a:r>
            <a:r>
              <a:rPr lang="en-CA" dirty="0">
                <a:solidFill>
                  <a:srgbClr val="000096"/>
                </a:solidFill>
              </a:rPr>
              <a:t>&lt;</a:t>
            </a:r>
            <a:r>
              <a:rPr lang="en-CA" dirty="0" err="1">
                <a:solidFill>
                  <a:srgbClr val="000096"/>
                </a:solidFill>
              </a:rPr>
              <a:t>revisionDesc</a:t>
            </a:r>
            <a:r>
              <a:rPr lang="en-CA" dirty="0">
                <a:solidFill>
                  <a:srgbClr val="000096"/>
                </a:solidFill>
              </a:rPr>
              <a:t>&gt;</a:t>
            </a:r>
            <a:r>
              <a:rPr lang="en-CA" dirty="0"/>
              <a:t> summarizing the modifications done. Should look like this</a:t>
            </a:r>
          </a:p>
        </p:txBody>
      </p:sp>
      <p:sp>
        <p:nvSpPr>
          <p:cNvPr id="6" name="TextBox 5">
            <a:extLst>
              <a:ext uri="{FF2B5EF4-FFF2-40B4-BE49-F238E27FC236}">
                <a16:creationId xmlns:a16="http://schemas.microsoft.com/office/drawing/2014/main" id="{4C87EEF3-3E94-CB26-0C89-A03094EC7381}"/>
              </a:ext>
            </a:extLst>
          </p:cNvPr>
          <p:cNvSpPr txBox="1"/>
          <p:nvPr/>
        </p:nvSpPr>
        <p:spPr>
          <a:xfrm>
            <a:off x="1404877" y="2900172"/>
            <a:ext cx="9382245" cy="3046988"/>
          </a:xfrm>
          <a:prstGeom prst="rect">
            <a:avLst/>
          </a:prstGeom>
          <a:noFill/>
          <a:ln>
            <a:solidFill>
              <a:schemeClr val="bg2"/>
            </a:solidFill>
          </a:ln>
        </p:spPr>
        <p:txBody>
          <a:bodyPr wrap="square">
            <a:spAutoFit/>
          </a:bodyPr>
          <a:lstStyle/>
          <a:p>
            <a:r>
              <a:rPr lang="en-CA" sz="2400" dirty="0">
                <a:solidFill>
                  <a:srgbClr val="000096"/>
                </a:solidFill>
                <a:effectLst/>
                <a:latin typeface="Helvetica" pitchFamily="2" charset="0"/>
              </a:rPr>
              <a:t>&lt;change</a:t>
            </a:r>
            <a:r>
              <a:rPr lang="en-CA" sz="2400" dirty="0">
                <a:solidFill>
                  <a:srgbClr val="F5844C"/>
                </a:solidFill>
                <a:effectLst/>
                <a:latin typeface="Helvetica" pitchFamily="2" charset="0"/>
              </a:rPr>
              <a:t> </a:t>
            </a:r>
            <a:r>
              <a:rPr lang="en-CA" sz="2400" dirty="0" err="1">
                <a:solidFill>
                  <a:srgbClr val="F5844C"/>
                </a:solidFill>
                <a:effectLst/>
                <a:latin typeface="Helvetica" pitchFamily="2" charset="0"/>
              </a:rPr>
              <a:t>isodate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"2025-05-30+02:00"</a:t>
            </a:r>
            <a:r>
              <a:rPr lang="en-CA" sz="2400" dirty="0">
                <a:solidFill>
                  <a:srgbClr val="F5844C"/>
                </a:solidFill>
                <a:effectLst/>
                <a:latin typeface="Helvetica" pitchFamily="2" charset="0"/>
              </a:rPr>
              <a:t> </a:t>
            </a:r>
            <a:r>
              <a:rPr lang="en-CA" sz="2400" dirty="0" err="1">
                <a:solidFill>
                  <a:srgbClr val="F5844C"/>
                </a:solidFill>
                <a:effectLst/>
                <a:latin typeface="Helvetica" pitchFamily="2" charset="0"/>
              </a:rPr>
              <a:t>xml:id</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"change_d1e11469"</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respStmt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&lt;name&gt;</a:t>
            </a:r>
            <a:r>
              <a:rPr lang="en-CA" sz="2400" dirty="0">
                <a:effectLst/>
                <a:latin typeface="Helvetica" pitchFamily="2" charset="0"/>
              </a:rPr>
              <a:t>MEC 2025 XPath/XSLT tutorial</a:t>
            </a:r>
            <a:r>
              <a:rPr lang="en-CA" sz="2400" dirty="0">
                <a:solidFill>
                  <a:srgbClr val="000096"/>
                </a:solidFill>
                <a:effectLst/>
                <a:latin typeface="Helvetica" pitchFamily="2" charset="0"/>
              </a:rPr>
              <a:t>&lt;/name&gt;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respStmt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changeDesc</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&lt;p&gt;</a:t>
            </a:r>
            <a:r>
              <a:rPr lang="en-CA" sz="2400" dirty="0">
                <a:effectLst/>
                <a:latin typeface="Helvetica" pitchFamily="2" charset="0"/>
              </a:rPr>
              <a:t>Adjustments for MEI 5.0 validation</a:t>
            </a:r>
            <a:r>
              <a:rPr lang="en-CA" sz="2400" dirty="0">
                <a:solidFill>
                  <a:srgbClr val="000096"/>
                </a:solidFill>
                <a:effectLst/>
                <a:latin typeface="Helvetica" pitchFamily="2" charset="0"/>
              </a:rPr>
              <a:t>&lt;/p&gt;</a:t>
            </a:r>
            <a:br>
              <a:rPr lang="en-CA" sz="2400" dirty="0">
                <a:effectLst/>
                <a:latin typeface="Helvetica" pitchFamily="2" charset="0"/>
              </a:rPr>
            </a:br>
            <a:r>
              <a:rPr lang="en-CA" sz="2400" dirty="0">
                <a:effectLst/>
                <a:latin typeface="Helvetica" pitchFamily="2" charset="0"/>
              </a:rPr>
              <a:t>  </a:t>
            </a:r>
            <a:r>
              <a:rPr lang="en-CA" sz="2400" dirty="0">
                <a:solidFill>
                  <a:srgbClr val="000096"/>
                </a:solidFill>
                <a:effectLst/>
                <a:latin typeface="Helvetica" pitchFamily="2" charset="0"/>
              </a:rPr>
              <a:t>&lt;/</a:t>
            </a:r>
            <a:r>
              <a:rPr lang="en-CA" sz="2400" dirty="0" err="1">
                <a:solidFill>
                  <a:srgbClr val="000096"/>
                </a:solidFill>
                <a:effectLst/>
                <a:latin typeface="Helvetica" pitchFamily="2" charset="0"/>
              </a:rPr>
              <a:t>changeDesc</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solidFill>
                  <a:srgbClr val="000096"/>
                </a:solidFill>
                <a:effectLst/>
                <a:latin typeface="Helvetica" pitchFamily="2" charset="0"/>
              </a:rPr>
              <a:t>&lt;/change&gt;</a:t>
            </a:r>
            <a:endParaRPr lang="en-CA" sz="2400" dirty="0">
              <a:effectLst/>
              <a:latin typeface="Helvetica" pitchFamily="2" charset="0"/>
            </a:endParaRPr>
          </a:p>
        </p:txBody>
      </p:sp>
      <p:sp>
        <p:nvSpPr>
          <p:cNvPr id="3" name="Slide Number Placeholder 2">
            <a:extLst>
              <a:ext uri="{FF2B5EF4-FFF2-40B4-BE49-F238E27FC236}">
                <a16:creationId xmlns:a16="http://schemas.microsoft.com/office/drawing/2014/main" id="{00A8396B-24EB-AF6E-830F-8673B396D40B}"/>
              </a:ext>
            </a:extLst>
          </p:cNvPr>
          <p:cNvSpPr>
            <a:spLocks noGrp="1"/>
          </p:cNvSpPr>
          <p:nvPr>
            <p:ph type="sldNum" sz="quarter" idx="12"/>
          </p:nvPr>
        </p:nvSpPr>
        <p:spPr/>
        <p:txBody>
          <a:bodyPr/>
          <a:lstStyle/>
          <a:p>
            <a:fld id="{B9A6FB2C-6672-204D-B4C3-F63635C45829}" type="slidenum">
              <a:rPr lang="en-CA" smtClean="0"/>
              <a:t>55</a:t>
            </a:fld>
            <a:endParaRPr lang="en-CA"/>
          </a:p>
        </p:txBody>
      </p:sp>
    </p:spTree>
    <p:extLst>
      <p:ext uri="{BB962C8B-B14F-4D97-AF65-F5344CB8AC3E}">
        <p14:creationId xmlns:p14="http://schemas.microsoft.com/office/powerpoint/2010/main" val="1705120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7E73-173D-6BCA-CA39-909FBE48709B}"/>
              </a:ext>
            </a:extLst>
          </p:cNvPr>
          <p:cNvSpPr>
            <a:spLocks noGrp="1"/>
          </p:cNvSpPr>
          <p:nvPr>
            <p:ph type="title"/>
          </p:nvPr>
        </p:nvSpPr>
        <p:spPr>
          <a:xfrm>
            <a:off x="838200" y="365126"/>
            <a:ext cx="10515600" cy="909702"/>
          </a:xfrm>
        </p:spPr>
        <p:txBody>
          <a:bodyPr/>
          <a:lstStyle/>
          <a:p>
            <a:r>
              <a:rPr lang="en-ES" dirty="0"/>
              <a:t>9. Add element as child</a:t>
            </a:r>
          </a:p>
        </p:txBody>
      </p:sp>
      <p:sp>
        <p:nvSpPr>
          <p:cNvPr id="4" name="TextBox 3">
            <a:extLst>
              <a:ext uri="{FF2B5EF4-FFF2-40B4-BE49-F238E27FC236}">
                <a16:creationId xmlns:a16="http://schemas.microsoft.com/office/drawing/2014/main" id="{CB621228-4FDD-B2FC-E14F-EFDED1B46DD4}"/>
              </a:ext>
            </a:extLst>
          </p:cNvPr>
          <p:cNvSpPr txBox="1"/>
          <p:nvPr/>
        </p:nvSpPr>
        <p:spPr>
          <a:xfrm>
            <a:off x="838200" y="1196451"/>
            <a:ext cx="10515600" cy="5296423"/>
          </a:xfrm>
          <a:prstGeom prst="rect">
            <a:avLst/>
          </a:prstGeom>
          <a:noFill/>
          <a:ln>
            <a:solidFill>
              <a:schemeClr val="bg1">
                <a:lumMod val="50000"/>
              </a:schemeClr>
            </a:solidFill>
          </a:ln>
        </p:spPr>
        <p:txBody>
          <a:bodyPr wrap="square" tIns="108000" bIns="108000" rtlCol="0">
            <a:spAutoFit/>
          </a:bodyPr>
          <a:lstStyle/>
          <a:p>
            <a:r>
              <a:rPr lang="en-GB" sz="2200" dirty="0">
                <a:solidFill>
                  <a:srgbClr val="006400"/>
                </a:solidFill>
                <a:effectLst/>
                <a:latin typeface="Helvetica" pitchFamily="2" charset="0"/>
              </a:rPr>
              <a:t>&lt;!-- Add &lt;change&gt; to &lt;</a:t>
            </a:r>
            <a:r>
              <a:rPr lang="en-GB" sz="2200" dirty="0" err="1">
                <a:solidFill>
                  <a:srgbClr val="006400"/>
                </a:solidFill>
                <a:effectLst/>
                <a:latin typeface="Helvetica" pitchFamily="2" charset="0"/>
              </a:rPr>
              <a:t>revisionDesc</a:t>
            </a:r>
            <a:r>
              <a:rPr lang="en-GB" sz="2200" dirty="0">
                <a:solidFill>
                  <a:srgbClr val="006400"/>
                </a:solidFill>
                <a:effectLst/>
                <a:latin typeface="Helvetica" pitchFamily="2" charset="0"/>
              </a:rPr>
              <a:t>&gt; --&gt;</a:t>
            </a:r>
            <a:br>
              <a:rPr lang="en-GB" sz="2200" dirty="0">
                <a:effectLst/>
                <a:latin typeface="Helvetica" pitchFamily="2" charset="0"/>
              </a:rPr>
            </a:br>
            <a:r>
              <a:rPr lang="en-GB" sz="2200" dirty="0">
                <a:solidFill>
                  <a:srgbClr val="005AB4"/>
                </a:solidFill>
                <a:effectLst/>
                <a:latin typeface="Helvetica" pitchFamily="2" charset="0"/>
              </a:rPr>
              <a:t>&lt;</a:t>
            </a:r>
            <a:r>
              <a:rPr lang="en-GB" sz="2200" dirty="0" err="1">
                <a:solidFill>
                  <a:srgbClr val="005AB4"/>
                </a:solidFill>
                <a:effectLst/>
                <a:latin typeface="Helvetica" pitchFamily="2" charset="0"/>
              </a:rPr>
              <a:t>xsl:template</a:t>
            </a:r>
            <a:r>
              <a:rPr lang="en-GB" sz="2200" dirty="0">
                <a:solidFill>
                  <a:srgbClr val="F5844C"/>
                </a:solidFill>
                <a:effectLst/>
                <a:latin typeface="Helvetica" pitchFamily="2" charset="0"/>
              </a:rPr>
              <a:t> </a:t>
            </a:r>
            <a:r>
              <a:rPr lang="en-GB" sz="2200" dirty="0">
                <a:solidFill>
                  <a:srgbClr val="F5844C"/>
                </a:solidFill>
                <a:effectLst/>
                <a:highlight>
                  <a:srgbClr val="FFFF00"/>
                </a:highlight>
                <a:latin typeface="Helvetica" pitchFamily="2" charset="0"/>
              </a:rPr>
              <a:t>match</a:t>
            </a:r>
            <a:r>
              <a:rPr lang="en-GB" sz="2200" dirty="0">
                <a:solidFill>
                  <a:srgbClr val="FF8040"/>
                </a:solidFill>
                <a:effectLst/>
                <a:highlight>
                  <a:srgbClr val="FFFF00"/>
                </a:highlight>
                <a:latin typeface="Helvetica" pitchFamily="2" charset="0"/>
              </a:rPr>
              <a:t>=</a:t>
            </a:r>
            <a:r>
              <a:rPr lang="en-GB" sz="2200" dirty="0">
                <a:solidFill>
                  <a:srgbClr val="993300"/>
                </a:solidFill>
                <a:effectLst/>
                <a:highlight>
                  <a:srgbClr val="FFFF00"/>
                </a:highlight>
                <a:latin typeface="Helvetica" pitchFamily="2" charset="0"/>
              </a:rPr>
              <a:t>"</a:t>
            </a:r>
            <a:r>
              <a:rPr lang="en-GB" sz="2200" b="1" dirty="0">
                <a:solidFill>
                  <a:srgbClr val="0000E6"/>
                </a:solidFill>
                <a:effectLst/>
                <a:highlight>
                  <a:srgbClr val="FFFF00"/>
                </a:highlight>
                <a:latin typeface="Helvetica" pitchFamily="2" charset="0"/>
              </a:rPr>
              <a:t>*:</a:t>
            </a:r>
            <a:r>
              <a:rPr lang="en-GB" sz="2200" b="1" dirty="0" err="1">
                <a:solidFill>
                  <a:srgbClr val="0000E6"/>
                </a:solidFill>
                <a:effectLst/>
                <a:highlight>
                  <a:srgbClr val="FFFF00"/>
                </a:highlight>
                <a:latin typeface="Helvetica" pitchFamily="2" charset="0"/>
              </a:rPr>
              <a:t>revisionDesc</a:t>
            </a:r>
            <a:r>
              <a:rPr lang="en-GB" sz="2200" dirty="0">
                <a:solidFill>
                  <a:srgbClr val="993300"/>
                </a:solidFill>
                <a:effectLst/>
                <a:highlight>
                  <a:srgbClr val="FFFF00"/>
                </a:highlight>
                <a:latin typeface="Helvetica" pitchFamily="2" charset="0"/>
              </a:rPr>
              <a: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5AB4"/>
                </a:solidFill>
                <a:effectLst/>
                <a:highlight>
                  <a:srgbClr val="00FF00"/>
                </a:highlight>
                <a:latin typeface="Helvetica" pitchFamily="2" charset="0"/>
              </a:rPr>
              <a:t>&lt;</a:t>
            </a:r>
            <a:r>
              <a:rPr lang="en-GB" sz="2200" dirty="0" err="1">
                <a:solidFill>
                  <a:srgbClr val="005AB4"/>
                </a:solidFill>
                <a:effectLst/>
                <a:highlight>
                  <a:srgbClr val="00FF00"/>
                </a:highlight>
                <a:latin typeface="Helvetica" pitchFamily="2" charset="0"/>
              </a:rPr>
              <a:t>xsl:copy</a:t>
            </a:r>
            <a:r>
              <a:rPr lang="en-GB" sz="2200" dirty="0">
                <a:solidFill>
                  <a:srgbClr val="005AB4"/>
                </a:solidFill>
                <a:effectLst/>
                <a:highlight>
                  <a:srgbClr val="00FF00"/>
                </a:highlight>
                <a:latin typeface="Helvetica" pitchFamily="2" charset="0"/>
              </a:rPr>
              <a:t>&gt;</a:t>
            </a:r>
            <a:br>
              <a:rPr lang="en-GB" sz="2200" dirty="0">
                <a:effectLst/>
                <a:highlight>
                  <a:srgbClr val="00FF00"/>
                </a:highlight>
                <a:latin typeface="Helvetica" pitchFamily="2" charset="0"/>
              </a:rPr>
            </a:br>
            <a:r>
              <a:rPr lang="en-GB" sz="2200" dirty="0">
                <a:effectLst/>
                <a:latin typeface="Helvetica" pitchFamily="2" charset="0"/>
              </a:rPr>
              <a:t>    </a:t>
            </a:r>
            <a:r>
              <a:rPr lang="en-GB" sz="2200" dirty="0">
                <a:solidFill>
                  <a:srgbClr val="005AB4"/>
                </a:solidFill>
                <a:effectLst/>
                <a:highlight>
                  <a:srgbClr val="EBEBEB"/>
                </a:highlight>
                <a:latin typeface="Helvetica" pitchFamily="2" charset="0"/>
              </a:rPr>
              <a:t>&lt;</a:t>
            </a:r>
            <a:r>
              <a:rPr lang="en-GB" sz="2200" dirty="0" err="1">
                <a:solidFill>
                  <a:srgbClr val="005AB4"/>
                </a:solidFill>
                <a:effectLst/>
                <a:highlight>
                  <a:srgbClr val="EBEBEB"/>
                </a:highlight>
                <a:latin typeface="Helvetica" pitchFamily="2" charset="0"/>
              </a:rPr>
              <a:t>xsl:apply-templates</a:t>
            </a:r>
            <a:r>
              <a:rPr lang="en-GB" sz="2200" dirty="0">
                <a:solidFill>
                  <a:srgbClr val="F5844C"/>
                </a:solidFill>
                <a:effectLst/>
                <a:highlight>
                  <a:srgbClr val="EBEBEB"/>
                </a:highlight>
                <a:latin typeface="Helvetica" pitchFamily="2" charset="0"/>
              </a:rPr>
              <a:t> select</a:t>
            </a:r>
            <a:r>
              <a:rPr lang="en-GB" sz="2200" dirty="0">
                <a:solidFill>
                  <a:srgbClr val="FF8040"/>
                </a:solidFill>
                <a:effectLst/>
                <a:highlight>
                  <a:srgbClr val="EBEBEB"/>
                </a:highlight>
                <a:latin typeface="Helvetica" pitchFamily="2" charset="0"/>
              </a:rPr>
              <a:t>=</a:t>
            </a:r>
            <a:r>
              <a:rPr lang="en-GB" sz="2200" dirty="0">
                <a:solidFill>
                  <a:srgbClr val="993300"/>
                </a:solidFill>
                <a:effectLst/>
                <a:highlight>
                  <a:srgbClr val="EBEBEB"/>
                </a:highlight>
                <a:latin typeface="Helvetica" pitchFamily="2" charset="0"/>
              </a:rPr>
              <a:t>"</a:t>
            </a:r>
            <a:r>
              <a:rPr lang="en-GB" sz="2200" b="1" i="1" dirty="0">
                <a:solidFill>
                  <a:srgbClr val="F08246"/>
                </a:solidFill>
                <a:effectLst/>
                <a:highlight>
                  <a:srgbClr val="EBEBEB"/>
                </a:highlight>
                <a:latin typeface="Helvetica" pitchFamily="2" charset="0"/>
              </a:rPr>
              <a:t>@*</a:t>
            </a:r>
            <a:r>
              <a:rPr lang="en-GB" sz="2200" dirty="0">
                <a:solidFill>
                  <a:srgbClr val="993300"/>
                </a:solidFill>
                <a:effectLst/>
                <a:highlight>
                  <a:srgbClr val="EBEBEB"/>
                </a:highlight>
                <a:latin typeface="Helvetica" pitchFamily="2" charset="0"/>
              </a:rPr>
              <a:t>"</a:t>
            </a:r>
            <a:r>
              <a:rPr lang="en-GB" sz="2200" dirty="0">
                <a:solidFill>
                  <a:srgbClr val="000096"/>
                </a:solidFill>
                <a:effectLst/>
                <a:highlight>
                  <a:srgbClr val="EBEBEB"/>
                </a:highlight>
                <a:latin typeface="Helvetica" pitchFamily="2" charset="0"/>
              </a:rPr>
              <a:t>/&gt;</a:t>
            </a:r>
            <a:br>
              <a:rPr lang="en-GB" sz="2200" dirty="0">
                <a:effectLst/>
                <a:highlight>
                  <a:srgbClr val="EBEBEB"/>
                </a:highlight>
                <a:latin typeface="Helvetica" pitchFamily="2" charset="0"/>
              </a:rPr>
            </a:br>
            <a:r>
              <a:rPr lang="en-GB" sz="2200" dirty="0">
                <a:effectLst/>
                <a:latin typeface="Helvetica" pitchFamily="2" charset="0"/>
              </a:rPr>
              <a:t>    </a:t>
            </a:r>
            <a:r>
              <a:rPr lang="en-GB" sz="2200" dirty="0">
                <a:solidFill>
                  <a:srgbClr val="005AB4"/>
                </a:solidFill>
                <a:effectLst/>
                <a:highlight>
                  <a:srgbClr val="EBEBEB"/>
                </a:highlight>
                <a:latin typeface="Helvetica" pitchFamily="2" charset="0"/>
              </a:rPr>
              <a:t>&lt;</a:t>
            </a:r>
            <a:r>
              <a:rPr lang="en-GB" sz="2200" dirty="0" err="1">
                <a:solidFill>
                  <a:srgbClr val="005AB4"/>
                </a:solidFill>
                <a:effectLst/>
                <a:highlight>
                  <a:srgbClr val="EBEBEB"/>
                </a:highlight>
                <a:latin typeface="Helvetica" pitchFamily="2" charset="0"/>
              </a:rPr>
              <a:t>xsl:apply-templates</a:t>
            </a:r>
            <a:r>
              <a:rPr lang="en-GB" sz="2200" dirty="0">
                <a:solidFill>
                  <a:srgbClr val="005AB4"/>
                </a:solidFill>
                <a:effectLst/>
                <a:highlight>
                  <a:srgbClr val="EBEBEB"/>
                </a:highligh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&lt;change</a:t>
            </a:r>
            <a:r>
              <a:rPr lang="en-GB" sz="2200" dirty="0">
                <a:solidFill>
                  <a:srgbClr val="F5844C"/>
                </a:solidFill>
                <a:effectLst/>
                <a:latin typeface="Helvetica" pitchFamily="2" charset="0"/>
              </a:rPr>
              <a:t> </a:t>
            </a:r>
            <a:r>
              <a:rPr lang="en-GB" sz="2200" dirty="0" err="1">
                <a:solidFill>
                  <a:srgbClr val="F5844C"/>
                </a:solidFill>
                <a:effectLst/>
                <a:latin typeface="Helvetica" pitchFamily="2" charset="0"/>
              </a:rPr>
              <a:t>isodate</a:t>
            </a:r>
            <a:r>
              <a:rPr lang="en-GB" sz="2200" dirty="0">
                <a:solidFill>
                  <a:srgbClr val="FF8040"/>
                </a:solidFill>
                <a:effectLst/>
                <a:latin typeface="Helvetica" pitchFamily="2" charset="0"/>
              </a:rPr>
              <a:t>=</a:t>
            </a:r>
            <a:r>
              <a:rPr lang="en-GB" sz="2200" dirty="0">
                <a:solidFill>
                  <a:srgbClr val="993300"/>
                </a:solidFill>
                <a:effectLst/>
                <a:latin typeface="Helvetica" pitchFamily="2" charset="0"/>
              </a:rPr>
              <a:t>"{</a:t>
            </a:r>
            <a:r>
              <a:rPr lang="en-GB" sz="2200" i="1" dirty="0">
                <a:solidFill>
                  <a:srgbClr val="004000"/>
                </a:solidFill>
                <a:effectLst/>
                <a:latin typeface="Helvetica" pitchFamily="2" charset="0"/>
              </a:rPr>
              <a:t>current-date</a:t>
            </a:r>
            <a:r>
              <a:rPr lang="en-GB" sz="2200" dirty="0">
                <a:effectLst/>
                <a:latin typeface="Helvetica" pitchFamily="2" charset="0"/>
              </a:rPr>
              <a:t>()</a:t>
            </a:r>
            <a:r>
              <a:rPr lang="en-GB" sz="2200" dirty="0">
                <a:solidFill>
                  <a:srgbClr val="993300"/>
                </a:solidFill>
                <a:effectLst/>
                <a:latin typeface="Helvetica" pitchFamily="2" charset="0"/>
              </a:rPr>
              <a:t>}"</a:t>
            </a:r>
            <a:r>
              <a:rPr lang="en-GB" sz="2200" dirty="0">
                <a:solidFill>
                  <a:srgbClr val="F5844C"/>
                </a:solidFill>
                <a:effectLst/>
                <a:latin typeface="Helvetica" pitchFamily="2" charset="0"/>
              </a:rPr>
              <a:t> </a:t>
            </a:r>
            <a:r>
              <a:rPr lang="en-GB" sz="2200" dirty="0" err="1">
                <a:solidFill>
                  <a:srgbClr val="F5844C"/>
                </a:solidFill>
                <a:effectLst/>
                <a:latin typeface="Helvetica" pitchFamily="2" charset="0"/>
              </a:rPr>
              <a:t>xml:id</a:t>
            </a:r>
            <a:r>
              <a:rPr lang="en-GB" sz="2200" dirty="0">
                <a:solidFill>
                  <a:srgbClr val="FF8040"/>
                </a:solidFill>
                <a:effectLst/>
                <a:latin typeface="Helvetica" pitchFamily="2" charset="0"/>
              </a:rPr>
              <a:t>=</a:t>
            </a:r>
            <a:r>
              <a:rPr lang="en-GB" sz="2200" dirty="0">
                <a:solidFill>
                  <a:srgbClr val="993300"/>
                </a:solidFill>
                <a:effectLst/>
                <a:latin typeface="Helvetica" pitchFamily="2" charset="0"/>
              </a:rPr>
              <a:t>"{</a:t>
            </a:r>
            <a:r>
              <a:rPr lang="en-GB" sz="2200" i="1" dirty="0" err="1">
                <a:solidFill>
                  <a:srgbClr val="004000"/>
                </a:solidFill>
                <a:effectLst/>
                <a:latin typeface="Helvetica" pitchFamily="2" charset="0"/>
              </a:rPr>
              <a:t>concat</a:t>
            </a:r>
            <a:r>
              <a:rPr lang="en-GB" sz="2200" dirty="0">
                <a:effectLst/>
                <a:latin typeface="Helvetica" pitchFamily="2" charset="0"/>
              </a:rPr>
              <a:t>(</a:t>
            </a:r>
            <a:r>
              <a:rPr lang="en-GB" sz="2200" dirty="0">
                <a:solidFill>
                  <a:srgbClr val="323296"/>
                </a:solidFill>
                <a:effectLst/>
                <a:latin typeface="Helvetica" pitchFamily="2" charset="0"/>
              </a:rPr>
              <a:t>'change_'</a:t>
            </a:r>
            <a:r>
              <a:rPr lang="en-GB" sz="2200" dirty="0">
                <a:solidFill>
                  <a:srgbClr val="787800"/>
                </a:solidFill>
                <a:effectLst/>
                <a:latin typeface="Helvetica" pitchFamily="2" charset="0"/>
              </a:rPr>
              <a:t>,</a:t>
            </a:r>
            <a:r>
              <a:rPr lang="en-GB" sz="2200" dirty="0">
                <a:effectLst/>
                <a:latin typeface="Helvetica" pitchFamily="2" charset="0"/>
              </a:rPr>
              <a:t> </a:t>
            </a:r>
            <a:r>
              <a:rPr lang="en-GB" sz="2200" i="1" dirty="0">
                <a:solidFill>
                  <a:srgbClr val="004000"/>
                </a:solidFill>
                <a:effectLst/>
                <a:latin typeface="Helvetica" pitchFamily="2" charset="0"/>
              </a:rPr>
              <a:t>generate-id</a:t>
            </a:r>
            <a:r>
              <a:rPr lang="en-GB" sz="2200" dirty="0">
                <a:effectLst/>
                <a:latin typeface="Helvetica" pitchFamily="2" charset="0"/>
              </a:rPr>
              <a:t>())</a:t>
            </a:r>
            <a:r>
              <a:rPr lang="en-GB" sz="2200" dirty="0">
                <a:solidFill>
                  <a:srgbClr val="993300"/>
                </a:solidFill>
                <a:effectLst/>
                <a:latin typeface="Helvetica" pitchFamily="2" charset="0"/>
              </a:rPr>
              <a: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respStmt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&lt;name&gt;</a:t>
            </a:r>
            <a:r>
              <a:rPr lang="en-GB" sz="2200" dirty="0">
                <a:effectLst/>
                <a:latin typeface="Helvetica" pitchFamily="2" charset="0"/>
              </a:rPr>
              <a:t>MEC 2025 XPath/XSLT tutorial</a:t>
            </a:r>
            <a:r>
              <a:rPr lang="en-GB" sz="2200" dirty="0">
                <a:solidFill>
                  <a:srgbClr val="000096"/>
                </a:solidFill>
                <a:effectLst/>
                <a:latin typeface="Helvetica" pitchFamily="2" charset="0"/>
              </a:rPr>
              <a:t>&lt;/name&gt;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respStmt</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changeDesc</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&lt;p&gt;</a:t>
            </a:r>
            <a:r>
              <a:rPr lang="en-GB" sz="2200" dirty="0">
                <a:effectLst/>
                <a:latin typeface="Helvetica" pitchFamily="2" charset="0"/>
              </a:rPr>
              <a:t>Adjustments for MEI 5.0 validation</a:t>
            </a:r>
            <a:r>
              <a:rPr lang="en-GB" sz="2200" dirty="0">
                <a:solidFill>
                  <a:srgbClr val="000096"/>
                </a:solidFill>
                <a:effectLst/>
                <a:latin typeface="Helvetica" pitchFamily="2" charset="0"/>
              </a:rPr>
              <a:t>&lt;/p&gt;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a:t>
            </a:r>
            <a:r>
              <a:rPr lang="en-GB" sz="2200" dirty="0" err="1">
                <a:solidFill>
                  <a:srgbClr val="000096"/>
                </a:solidFill>
                <a:effectLst/>
                <a:latin typeface="Helvetica" pitchFamily="2" charset="0"/>
              </a:rPr>
              <a:t>changeDesc</a:t>
            </a:r>
            <a:r>
              <a:rPr lang="en-GB" sz="2200" dirty="0">
                <a:solidFill>
                  <a:srgbClr val="000096"/>
                </a:solidFill>
                <a:effectLst/>
                <a:latin typeface="Helvetica" pitchFamily="2" charset="0"/>
              </a:rPr>
              <a:t>&gt;</a:t>
            </a:r>
            <a:br>
              <a:rPr lang="en-GB" sz="2200" dirty="0">
                <a:effectLst/>
                <a:latin typeface="Helvetica" pitchFamily="2" charset="0"/>
              </a:rPr>
            </a:br>
            <a:r>
              <a:rPr lang="en-GB" sz="2200" dirty="0">
                <a:effectLst/>
                <a:latin typeface="Helvetica" pitchFamily="2" charset="0"/>
              </a:rPr>
              <a:t>    </a:t>
            </a:r>
            <a:r>
              <a:rPr lang="en-GB" sz="2200" dirty="0">
                <a:solidFill>
                  <a:srgbClr val="000096"/>
                </a:solidFill>
                <a:effectLst/>
                <a:latin typeface="Helvetica" pitchFamily="2" charset="0"/>
              </a:rPr>
              <a:t>&lt;/change&gt;</a:t>
            </a:r>
            <a:br>
              <a:rPr lang="en-GB" sz="2200" dirty="0">
                <a:effectLst/>
                <a:latin typeface="Helvetica" pitchFamily="2" charset="0"/>
              </a:rPr>
            </a:br>
            <a:r>
              <a:rPr lang="en-GB" sz="2200" dirty="0">
                <a:effectLst/>
                <a:latin typeface="Helvetica" pitchFamily="2" charset="0"/>
              </a:rPr>
              <a:t>  </a:t>
            </a:r>
            <a:r>
              <a:rPr lang="en-GB" sz="2200" dirty="0">
                <a:solidFill>
                  <a:srgbClr val="005AB4"/>
                </a:solidFill>
                <a:effectLst/>
                <a:highlight>
                  <a:srgbClr val="00FF00"/>
                </a:highlight>
                <a:latin typeface="Helvetica" pitchFamily="2" charset="0"/>
              </a:rPr>
              <a:t>&lt;/</a:t>
            </a:r>
            <a:r>
              <a:rPr lang="en-GB" sz="2200" dirty="0" err="1">
                <a:solidFill>
                  <a:srgbClr val="005AB4"/>
                </a:solidFill>
                <a:effectLst/>
                <a:highlight>
                  <a:srgbClr val="00FF00"/>
                </a:highlight>
                <a:latin typeface="Helvetica" pitchFamily="2" charset="0"/>
              </a:rPr>
              <a:t>xsl:copy</a:t>
            </a:r>
            <a:r>
              <a:rPr lang="en-GB" sz="2200" dirty="0">
                <a:solidFill>
                  <a:srgbClr val="005AB4"/>
                </a:solidFill>
                <a:effectLst/>
                <a:highlight>
                  <a:srgbClr val="00FF00"/>
                </a:highlight>
                <a:latin typeface="Helvetica" pitchFamily="2" charset="0"/>
              </a:rPr>
              <a:t>&gt;</a:t>
            </a:r>
            <a:br>
              <a:rPr lang="en-GB" sz="2200" dirty="0">
                <a:effectLst/>
                <a:highlight>
                  <a:srgbClr val="00FF00"/>
                </a:highlight>
                <a:latin typeface="Helvetica" pitchFamily="2" charset="0"/>
              </a:rPr>
            </a:br>
            <a:r>
              <a:rPr lang="en-GB" sz="2200" dirty="0">
                <a:solidFill>
                  <a:srgbClr val="005AB4"/>
                </a:solidFill>
                <a:effectLst/>
                <a:latin typeface="Helvetica" pitchFamily="2" charset="0"/>
              </a:rPr>
              <a:t>&lt;/</a:t>
            </a:r>
            <a:r>
              <a:rPr lang="en-GB" sz="2200" dirty="0" err="1">
                <a:solidFill>
                  <a:srgbClr val="005AB4"/>
                </a:solidFill>
                <a:effectLst/>
                <a:latin typeface="Helvetica" pitchFamily="2" charset="0"/>
              </a:rPr>
              <a:t>xsl:template</a:t>
            </a:r>
            <a:r>
              <a:rPr lang="en-GB" sz="2200" dirty="0">
                <a:solidFill>
                  <a:srgbClr val="005AB4"/>
                </a:solidFill>
                <a:effectLst/>
                <a:latin typeface="Helvetica" pitchFamily="2" charset="0"/>
              </a:rPr>
              <a:t>&gt;</a:t>
            </a:r>
            <a:endParaRPr lang="en-GB" sz="2200" dirty="0">
              <a:effectLst/>
              <a:latin typeface="Helvetica" pitchFamily="2" charset="0"/>
            </a:endParaRPr>
          </a:p>
        </p:txBody>
      </p:sp>
      <p:sp>
        <p:nvSpPr>
          <p:cNvPr id="3" name="Slide Number Placeholder 2">
            <a:extLst>
              <a:ext uri="{FF2B5EF4-FFF2-40B4-BE49-F238E27FC236}">
                <a16:creationId xmlns:a16="http://schemas.microsoft.com/office/drawing/2014/main" id="{E85FDC04-C30D-89D4-2B90-EB7645BD946E}"/>
              </a:ext>
            </a:extLst>
          </p:cNvPr>
          <p:cNvSpPr>
            <a:spLocks noGrp="1"/>
          </p:cNvSpPr>
          <p:nvPr>
            <p:ph type="sldNum" sz="quarter" idx="12"/>
          </p:nvPr>
        </p:nvSpPr>
        <p:spPr/>
        <p:txBody>
          <a:bodyPr/>
          <a:lstStyle/>
          <a:p>
            <a:fld id="{B9A6FB2C-6672-204D-B4C3-F63635C45829}" type="slidenum">
              <a:rPr lang="en-CA" smtClean="0"/>
              <a:t>56</a:t>
            </a:fld>
            <a:endParaRPr lang="en-CA"/>
          </a:p>
        </p:txBody>
      </p:sp>
    </p:spTree>
    <p:extLst>
      <p:ext uri="{BB962C8B-B14F-4D97-AF65-F5344CB8AC3E}">
        <p14:creationId xmlns:p14="http://schemas.microsoft.com/office/powerpoint/2010/main" val="2037148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D7D2C-E112-F1C4-E925-372985DB3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01F09-13F0-B37B-B7FF-41991D5DD483}"/>
              </a:ext>
            </a:extLst>
          </p:cNvPr>
          <p:cNvSpPr>
            <a:spLocks noGrp="1"/>
          </p:cNvSpPr>
          <p:nvPr>
            <p:ph type="title"/>
          </p:nvPr>
        </p:nvSpPr>
        <p:spPr/>
        <p:txBody>
          <a:bodyPr/>
          <a:lstStyle/>
          <a:p>
            <a:r>
              <a:rPr lang="en-CA" dirty="0"/>
              <a:t>Summary: </a:t>
            </a:r>
            <a:r>
              <a:rPr lang="en-CA" dirty="0" err="1"/>
              <a:t>cnwFix_complete.xsl</a:t>
            </a:r>
            <a:endParaRPr lang="en-CA" dirty="0"/>
          </a:p>
        </p:txBody>
      </p:sp>
      <p:sp>
        <p:nvSpPr>
          <p:cNvPr id="3" name="Content Placeholder 2">
            <a:extLst>
              <a:ext uri="{FF2B5EF4-FFF2-40B4-BE49-F238E27FC236}">
                <a16:creationId xmlns:a16="http://schemas.microsoft.com/office/drawing/2014/main" id="{FEB4323D-1668-56D9-B5E9-2146566E4BD7}"/>
              </a:ext>
            </a:extLst>
          </p:cNvPr>
          <p:cNvSpPr>
            <a:spLocks noGrp="1"/>
          </p:cNvSpPr>
          <p:nvPr>
            <p:ph idx="1"/>
          </p:nvPr>
        </p:nvSpPr>
        <p:spPr/>
        <p:txBody>
          <a:bodyPr>
            <a:normAutofit lnSpcReduction="10000"/>
          </a:bodyPr>
          <a:lstStyle/>
          <a:p>
            <a:pPr marL="514350" indent="-514350">
              <a:buFont typeface="+mj-lt"/>
              <a:buAutoNum type="arabicPeriod"/>
            </a:pPr>
            <a:r>
              <a:rPr lang="en-CA" dirty="0"/>
              <a:t>Start template</a:t>
            </a:r>
          </a:p>
          <a:p>
            <a:pPr marL="514350" indent="-514350">
              <a:buFont typeface="+mj-lt"/>
              <a:buAutoNum type="arabicPeriod"/>
            </a:pPr>
            <a:r>
              <a:rPr lang="en-CA" dirty="0"/>
              <a:t>Copy template</a:t>
            </a:r>
          </a:p>
          <a:p>
            <a:pPr marL="514350" indent="-514350">
              <a:buFont typeface="+mj-lt"/>
              <a:buAutoNum type="arabicPeriod"/>
            </a:pPr>
            <a:r>
              <a:rPr lang="en-CA" dirty="0"/>
              <a:t>Change an attribute’s value</a:t>
            </a:r>
          </a:p>
          <a:p>
            <a:pPr marL="514350" indent="-514350">
              <a:buFont typeface="+mj-lt"/>
              <a:buAutoNum type="arabicPeriod"/>
            </a:pPr>
            <a:r>
              <a:rPr lang="en-CA" dirty="0"/>
              <a:t>Remove empty attributes</a:t>
            </a:r>
          </a:p>
          <a:p>
            <a:pPr marL="514350" indent="-514350">
              <a:buFont typeface="+mj-lt"/>
              <a:buAutoNum type="arabicPeriod"/>
            </a:pPr>
            <a:r>
              <a:rPr lang="en-CA" dirty="0"/>
              <a:t>Move an element (copy-paste + delete original)</a:t>
            </a:r>
          </a:p>
          <a:p>
            <a:pPr marL="514350" indent="-514350">
              <a:buFont typeface="+mj-lt"/>
              <a:buAutoNum type="arabicPeriod"/>
            </a:pPr>
            <a:r>
              <a:rPr lang="en-CA" dirty="0"/>
              <a:t>Rewrite the text of an element</a:t>
            </a:r>
          </a:p>
          <a:p>
            <a:pPr marL="514350" indent="-514350">
              <a:buFont typeface="+mj-lt"/>
              <a:buAutoNum type="arabicPeriod"/>
            </a:pPr>
            <a:r>
              <a:rPr lang="en-CA" dirty="0"/>
              <a:t>Unwrap content (example of </a:t>
            </a:r>
            <a:r>
              <a:rPr lang="en-CA" dirty="0" err="1">
                <a:solidFill>
                  <a:srgbClr val="0070C0"/>
                </a:solidFill>
              </a:rPr>
              <a:t>xsl:for-each</a:t>
            </a:r>
            <a:r>
              <a:rPr lang="en-CA" dirty="0"/>
              <a:t>)</a:t>
            </a:r>
          </a:p>
          <a:p>
            <a:pPr marL="514350" indent="-514350">
              <a:buFont typeface="+mj-lt"/>
              <a:buAutoNum type="arabicPeriod"/>
            </a:pPr>
            <a:r>
              <a:rPr lang="en-CA" dirty="0"/>
              <a:t>Add an attribute</a:t>
            </a:r>
          </a:p>
          <a:p>
            <a:pPr marL="514350" indent="-514350">
              <a:buFont typeface="+mj-lt"/>
              <a:buAutoNum type="arabicPeriod"/>
            </a:pPr>
            <a:r>
              <a:rPr lang="en-CA" dirty="0"/>
              <a:t>Add an element (as child)</a:t>
            </a:r>
          </a:p>
        </p:txBody>
      </p:sp>
      <p:sp>
        <p:nvSpPr>
          <p:cNvPr id="4" name="Slide Number Placeholder 3">
            <a:extLst>
              <a:ext uri="{FF2B5EF4-FFF2-40B4-BE49-F238E27FC236}">
                <a16:creationId xmlns:a16="http://schemas.microsoft.com/office/drawing/2014/main" id="{C4B329EB-57B0-F695-063F-ABAA71604868}"/>
              </a:ext>
            </a:extLst>
          </p:cNvPr>
          <p:cNvSpPr>
            <a:spLocks noGrp="1"/>
          </p:cNvSpPr>
          <p:nvPr>
            <p:ph type="sldNum" sz="quarter" idx="12"/>
          </p:nvPr>
        </p:nvSpPr>
        <p:spPr/>
        <p:txBody>
          <a:bodyPr/>
          <a:lstStyle/>
          <a:p>
            <a:fld id="{B9A6FB2C-6672-204D-B4C3-F63635C45829}" type="slidenum">
              <a:rPr lang="en-CA" smtClean="0"/>
              <a:t>57</a:t>
            </a:fld>
            <a:endParaRPr lang="en-CA"/>
          </a:p>
        </p:txBody>
      </p:sp>
    </p:spTree>
    <p:extLst>
      <p:ext uri="{BB962C8B-B14F-4D97-AF65-F5344CB8AC3E}">
        <p14:creationId xmlns:p14="http://schemas.microsoft.com/office/powerpoint/2010/main" val="9629328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1D1AC-F583-EEEC-30F5-825A445D8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A89A8-74C2-10CC-7B94-E7C6891F3DCD}"/>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4F5E896A-25FA-E477-8C4B-02F7EAECD1AF}"/>
              </a:ext>
            </a:extLst>
          </p:cNvPr>
          <p:cNvSpPr>
            <a:spLocks noGrp="1"/>
          </p:cNvSpPr>
          <p:nvPr>
            <p:ph type="subTitle" idx="1"/>
          </p:nvPr>
        </p:nvSpPr>
        <p:spPr>
          <a:xfrm>
            <a:off x="1524000" y="3602038"/>
            <a:ext cx="9144000" cy="2133600"/>
          </a:xfrm>
        </p:spPr>
        <p:txBody>
          <a:bodyPr>
            <a:normAutofit fontScale="92500"/>
          </a:bodyPr>
          <a:lstStyle/>
          <a:p>
            <a:r>
              <a:rPr lang="en-ES" sz="4000" b="1" dirty="0"/>
              <a:t>Conversion from MEI to HTML</a:t>
            </a:r>
          </a:p>
          <a:p>
            <a:r>
              <a:rPr lang="en-ES" sz="3600" dirty="0"/>
              <a:t>(Same) </a:t>
            </a:r>
            <a:r>
              <a:rPr lang="en-ES" sz="3600"/>
              <a:t>Metadata Example</a:t>
            </a:r>
            <a:endParaRPr lang="en-CA" sz="3600" dirty="0"/>
          </a:p>
          <a:p>
            <a:endParaRPr lang="en-CA" sz="1500" dirty="0"/>
          </a:p>
          <a:p>
            <a:r>
              <a:rPr lang="en-CA" sz="3600" dirty="0"/>
              <a:t>The output of the previous MEI to MEI processing</a:t>
            </a:r>
          </a:p>
        </p:txBody>
      </p:sp>
      <p:sp>
        <p:nvSpPr>
          <p:cNvPr id="4" name="Slide Number Placeholder 3">
            <a:extLst>
              <a:ext uri="{FF2B5EF4-FFF2-40B4-BE49-F238E27FC236}">
                <a16:creationId xmlns:a16="http://schemas.microsoft.com/office/drawing/2014/main" id="{BD1D8799-DAF2-AD59-8AFB-AC9D718D4E4F}"/>
              </a:ext>
            </a:extLst>
          </p:cNvPr>
          <p:cNvSpPr>
            <a:spLocks noGrp="1"/>
          </p:cNvSpPr>
          <p:nvPr>
            <p:ph type="sldNum" sz="quarter" idx="12"/>
          </p:nvPr>
        </p:nvSpPr>
        <p:spPr/>
        <p:txBody>
          <a:bodyPr/>
          <a:lstStyle/>
          <a:p>
            <a:fld id="{B9A6FB2C-6672-204D-B4C3-F63635C45829}" type="slidenum">
              <a:rPr lang="en-CA" smtClean="0"/>
              <a:t>58</a:t>
            </a:fld>
            <a:endParaRPr lang="en-CA"/>
          </a:p>
        </p:txBody>
      </p:sp>
    </p:spTree>
    <p:extLst>
      <p:ext uri="{BB962C8B-B14F-4D97-AF65-F5344CB8AC3E}">
        <p14:creationId xmlns:p14="http://schemas.microsoft.com/office/powerpoint/2010/main" val="20681771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3121F-B8BC-E948-8683-5F5D80DA507B}"/>
              </a:ext>
            </a:extLst>
          </p:cNvPr>
          <p:cNvSpPr>
            <a:spLocks noGrp="1"/>
          </p:cNvSpPr>
          <p:nvPr>
            <p:ph type="title"/>
          </p:nvPr>
        </p:nvSpPr>
        <p:spPr/>
        <p:txBody>
          <a:bodyPr/>
          <a:lstStyle/>
          <a:p>
            <a:r>
              <a:rPr lang="en-CA" dirty="0"/>
              <a:t>Resources</a:t>
            </a:r>
          </a:p>
        </p:txBody>
      </p:sp>
      <p:sp>
        <p:nvSpPr>
          <p:cNvPr id="7" name="Content Placeholder 2">
            <a:extLst>
              <a:ext uri="{FF2B5EF4-FFF2-40B4-BE49-F238E27FC236}">
                <a16:creationId xmlns:a16="http://schemas.microsoft.com/office/drawing/2014/main" id="{98079CED-0882-B7F7-B7AF-1403E6371272}"/>
              </a:ext>
            </a:extLst>
          </p:cNvPr>
          <p:cNvSpPr txBox="1">
            <a:spLocks/>
          </p:cNvSpPr>
          <p:nvPr/>
        </p:nvSpPr>
        <p:spPr>
          <a:xfrm>
            <a:off x="838200" y="1811337"/>
            <a:ext cx="10515600" cy="4376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A" dirty="0">
                <a:sym typeface="Wingdings" pitchFamily="2" charset="2"/>
                <a:hlinkClick r:id="rId2"/>
              </a:rPr>
              <a:t>https://github.com/martha-thomae/XSLT-examples-for-MEI</a:t>
            </a:r>
            <a:endParaRPr lang="en-CA" dirty="0"/>
          </a:p>
          <a:p>
            <a:endParaRPr lang="en-CA" dirty="0"/>
          </a:p>
          <a:p>
            <a:r>
              <a:rPr lang="en-CA" b="1" dirty="0"/>
              <a:t>File to process</a:t>
            </a:r>
            <a:r>
              <a:rPr lang="en-CA" b="1" dirty="0">
                <a:sym typeface="Wingdings" pitchFamily="2" charset="2"/>
              </a:rPr>
              <a:t> (input):</a:t>
            </a:r>
            <a:r>
              <a:rPr lang="en-CA" dirty="0">
                <a:sym typeface="Wingdings" pitchFamily="2" charset="2"/>
              </a:rPr>
              <a:t> Output of the MEI-to-MEI conversion (</a:t>
            </a:r>
            <a:r>
              <a:rPr lang="en-CA" u="sng" dirty="0">
                <a:hlinkClick r:id="rId3"/>
              </a:rPr>
              <a:t>CNW01_fixed.xml</a:t>
            </a:r>
            <a:r>
              <a:rPr lang="en-CA" u="sng" dirty="0"/>
              <a:t>)</a:t>
            </a:r>
            <a:endParaRPr lang="en-CA" dirty="0"/>
          </a:p>
          <a:p>
            <a:r>
              <a:rPr lang="en-CA" b="1" dirty="0">
                <a:sym typeface="Wingdings" pitchFamily="2" charset="2"/>
              </a:rPr>
              <a:t>Steps:</a:t>
            </a:r>
            <a:r>
              <a:rPr lang="en-CA" dirty="0">
                <a:sym typeface="Wingdings" pitchFamily="2" charset="2"/>
              </a:rPr>
              <a:t> </a:t>
            </a:r>
            <a:r>
              <a:rPr lang="en-CA" dirty="0">
                <a:sym typeface="Wingdings" pitchFamily="2" charset="2"/>
                <a:hlinkClick r:id="rId4"/>
              </a:rPr>
              <a:t>2_MEI-to-HTML</a:t>
            </a:r>
            <a:r>
              <a:rPr lang="en-CA" dirty="0">
                <a:sym typeface="Wingdings" pitchFamily="2" charset="2"/>
              </a:rPr>
              <a:t> folder</a:t>
            </a:r>
          </a:p>
          <a:p>
            <a:r>
              <a:rPr lang="en-CA" b="1" dirty="0">
                <a:sym typeface="Wingdings" pitchFamily="2" charset="2"/>
              </a:rPr>
              <a:t>Final XSLT file: </a:t>
            </a:r>
            <a:r>
              <a:rPr lang="en-CA" dirty="0">
                <a:sym typeface="Wingdings" pitchFamily="2" charset="2"/>
                <a:hlinkClick r:id="rId5"/>
              </a:rPr>
              <a:t>cnwWork2Html_complete.xsl</a:t>
            </a:r>
            <a:endParaRPr lang="en-CA" dirty="0">
              <a:sym typeface="Wingdings" pitchFamily="2" charset="2"/>
            </a:endParaRPr>
          </a:p>
        </p:txBody>
      </p:sp>
      <p:sp>
        <p:nvSpPr>
          <p:cNvPr id="3" name="Slide Number Placeholder 2">
            <a:extLst>
              <a:ext uri="{FF2B5EF4-FFF2-40B4-BE49-F238E27FC236}">
                <a16:creationId xmlns:a16="http://schemas.microsoft.com/office/drawing/2014/main" id="{3353EE53-E3C2-336C-4F90-8E0D52194D5E}"/>
              </a:ext>
            </a:extLst>
          </p:cNvPr>
          <p:cNvSpPr>
            <a:spLocks noGrp="1"/>
          </p:cNvSpPr>
          <p:nvPr>
            <p:ph type="sldNum" sz="quarter" idx="12"/>
          </p:nvPr>
        </p:nvSpPr>
        <p:spPr/>
        <p:txBody>
          <a:bodyPr/>
          <a:lstStyle/>
          <a:p>
            <a:fld id="{B9A6FB2C-6672-204D-B4C3-F63635C45829}" type="slidenum">
              <a:rPr lang="en-CA" smtClean="0"/>
              <a:t>59</a:t>
            </a:fld>
            <a:endParaRPr lang="en-CA"/>
          </a:p>
        </p:txBody>
      </p:sp>
    </p:spTree>
    <p:extLst>
      <p:ext uri="{BB962C8B-B14F-4D97-AF65-F5344CB8AC3E}">
        <p14:creationId xmlns:p14="http://schemas.microsoft.com/office/powerpoint/2010/main" val="228560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53F95-4FC5-F415-663B-012E9877D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F8C71-93B9-E71E-E99A-74508D4277B1}"/>
              </a:ext>
            </a:extLst>
          </p:cNvPr>
          <p:cNvSpPr>
            <a:spLocks noGrp="1"/>
          </p:cNvSpPr>
          <p:nvPr>
            <p:ph type="title"/>
          </p:nvPr>
        </p:nvSpPr>
        <p:spPr>
          <a:xfrm>
            <a:off x="838200" y="1043354"/>
            <a:ext cx="10515600" cy="2385646"/>
          </a:xfrm>
        </p:spPr>
        <p:txBody>
          <a:bodyPr anchor="ctr">
            <a:normAutofit/>
          </a:bodyPr>
          <a:lstStyle/>
          <a:p>
            <a:pPr algn="ctr"/>
            <a:r>
              <a:rPr lang="en-CA" sz="7200" dirty="0"/>
              <a:t>Let’s try a few </a:t>
            </a:r>
            <a:br>
              <a:rPr lang="en-CA" sz="7200" dirty="0"/>
            </a:br>
            <a:r>
              <a:rPr lang="en-CA" sz="7200" dirty="0"/>
              <a:t>things together!</a:t>
            </a:r>
          </a:p>
        </p:txBody>
      </p:sp>
      <p:sp>
        <p:nvSpPr>
          <p:cNvPr id="3" name="Content Placeholder 2">
            <a:extLst>
              <a:ext uri="{FF2B5EF4-FFF2-40B4-BE49-F238E27FC236}">
                <a16:creationId xmlns:a16="http://schemas.microsoft.com/office/drawing/2014/main" id="{BF97C770-909F-1F0C-F0F1-76717856D2F7}"/>
              </a:ext>
            </a:extLst>
          </p:cNvPr>
          <p:cNvSpPr>
            <a:spLocks noGrp="1"/>
          </p:cNvSpPr>
          <p:nvPr>
            <p:ph idx="1"/>
          </p:nvPr>
        </p:nvSpPr>
        <p:spPr>
          <a:xfrm>
            <a:off x="838200" y="3587263"/>
            <a:ext cx="10515600" cy="1763590"/>
          </a:xfrm>
        </p:spPr>
        <p:txBody>
          <a:bodyPr anchor="ctr">
            <a:normAutofit/>
          </a:bodyPr>
          <a:lstStyle/>
          <a:p>
            <a:pPr marL="0" indent="0" algn="ctr">
              <a:buNone/>
            </a:pPr>
            <a:r>
              <a:rPr lang="en-CA" sz="3000" dirty="0">
                <a:sym typeface="Wingdings" pitchFamily="2" charset="2"/>
                <a:hlinkClick r:id="rId3"/>
              </a:rPr>
              <a:t>https://github.com/martha-thomae/XSLT-examples-for-MEI</a:t>
            </a:r>
            <a:endParaRPr lang="en-CA" sz="3000" dirty="0">
              <a:sym typeface="Wingdings" pitchFamily="2" charset="2"/>
            </a:endParaRPr>
          </a:p>
          <a:p>
            <a:pPr marL="0" indent="0" algn="ctr">
              <a:buNone/>
            </a:pPr>
            <a:endParaRPr lang="en-CA" sz="1000" dirty="0"/>
          </a:p>
          <a:p>
            <a:pPr marL="0" indent="0" algn="ctr">
              <a:buNone/>
            </a:pPr>
            <a:r>
              <a:rPr lang="en-CA" sz="3000" dirty="0"/>
              <a:t>File to process</a:t>
            </a:r>
            <a:r>
              <a:rPr lang="en-CA" sz="3000" dirty="0">
                <a:sym typeface="Wingdings" pitchFamily="2" charset="2"/>
              </a:rPr>
              <a:t> (input): </a:t>
            </a:r>
            <a:br>
              <a:rPr lang="en-CA" sz="3000" dirty="0">
                <a:sym typeface="Wingdings" pitchFamily="2" charset="2"/>
              </a:rPr>
            </a:br>
            <a:r>
              <a:rPr lang="en-CA" sz="3000" u="sng" dirty="0">
                <a:hlinkClick r:id="rId4"/>
              </a:rPr>
              <a:t>Bach-JS_Ein_feste_Burg.mei</a:t>
            </a:r>
            <a:endParaRPr lang="en-CA" sz="3000" dirty="0"/>
          </a:p>
        </p:txBody>
      </p:sp>
      <p:sp>
        <p:nvSpPr>
          <p:cNvPr id="4" name="Slide Number Placeholder 3">
            <a:extLst>
              <a:ext uri="{FF2B5EF4-FFF2-40B4-BE49-F238E27FC236}">
                <a16:creationId xmlns:a16="http://schemas.microsoft.com/office/drawing/2014/main" id="{F066A95A-5B9B-DBD1-3EF6-36BC3058D009}"/>
              </a:ext>
            </a:extLst>
          </p:cNvPr>
          <p:cNvSpPr>
            <a:spLocks noGrp="1"/>
          </p:cNvSpPr>
          <p:nvPr>
            <p:ph type="sldNum" sz="quarter" idx="12"/>
          </p:nvPr>
        </p:nvSpPr>
        <p:spPr/>
        <p:txBody>
          <a:bodyPr/>
          <a:lstStyle/>
          <a:p>
            <a:fld id="{B9A6FB2C-6672-204D-B4C3-F63635C45829}" type="slidenum">
              <a:rPr lang="en-CA" smtClean="0"/>
              <a:t>6</a:t>
            </a:fld>
            <a:endParaRPr lang="en-CA"/>
          </a:p>
        </p:txBody>
      </p:sp>
    </p:spTree>
    <p:extLst>
      <p:ext uri="{BB962C8B-B14F-4D97-AF65-F5344CB8AC3E}">
        <p14:creationId xmlns:p14="http://schemas.microsoft.com/office/powerpoint/2010/main" val="27789711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D19D2C8-97A1-C310-880F-CA12BD474C09}"/>
              </a:ext>
            </a:extLst>
          </p:cNvPr>
          <p:cNvPicPr>
            <a:picLocks noChangeAspect="1"/>
          </p:cNvPicPr>
          <p:nvPr/>
        </p:nvPicPr>
        <p:blipFill>
          <a:blip r:embed="rId2"/>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58" name="Rectangle 57">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Title 1">
            <a:extLst>
              <a:ext uri="{FF2B5EF4-FFF2-40B4-BE49-F238E27FC236}">
                <a16:creationId xmlns:a16="http://schemas.microsoft.com/office/drawing/2014/main" id="{58F924E8-69E2-9AFE-A9F9-1289B4C2B4A9}"/>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2400" b="1" dirty="0">
                <a:latin typeface="+mn-lt"/>
                <a:ea typeface="+mn-ea"/>
                <a:cs typeface="+mn-cs"/>
              </a:rPr>
              <a:t>We will create a webpage with the information contained in the &lt;work&gt; </a:t>
            </a:r>
            <a:br>
              <a:rPr lang="en-US" sz="2000" dirty="0">
                <a:latin typeface="+mn-lt"/>
                <a:ea typeface="+mn-ea"/>
                <a:cs typeface="+mn-cs"/>
              </a:rPr>
            </a:br>
            <a:r>
              <a:rPr lang="en-US" sz="2400" dirty="0">
                <a:latin typeface="+mn-lt"/>
                <a:ea typeface="+mn-ea"/>
                <a:cs typeface="+mn-cs"/>
              </a:rPr>
              <a:t>(same MEI file)</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Title</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Identifiers</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Composer</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Author</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Creation</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History</a:t>
            </a:r>
          </a:p>
          <a:p>
            <a:pPr marL="342900" indent="-342900">
              <a:spcAft>
                <a:spcPts val="600"/>
              </a:spcAft>
              <a:buFont typeface="Arial" panose="020B0604020202020204" pitchFamily="34" charset="0"/>
              <a:buChar char="•"/>
            </a:pPr>
            <a:r>
              <a:rPr lang="en-US" sz="2400" dirty="0">
                <a:solidFill>
                  <a:schemeClr val="bg2">
                    <a:lumMod val="75000"/>
                  </a:schemeClr>
                </a:solidFill>
                <a:latin typeface="+mn-lt"/>
                <a:ea typeface="+mn-ea"/>
                <a:cs typeface="+mn-cs"/>
              </a:rPr>
              <a:t>Biography (only books)</a:t>
            </a:r>
            <a:endParaRPr lang="en-US" sz="2000" dirty="0">
              <a:solidFill>
                <a:schemeClr val="bg2">
                  <a:lumMod val="75000"/>
                </a:schemeClr>
              </a:solidFill>
              <a:latin typeface="+mn-lt"/>
              <a:ea typeface="+mn-ea"/>
              <a:cs typeface="+mn-cs"/>
            </a:endParaRPr>
          </a:p>
        </p:txBody>
      </p:sp>
      <p:sp>
        <p:nvSpPr>
          <p:cNvPr id="3" name="Slide Number Placeholder 2">
            <a:extLst>
              <a:ext uri="{FF2B5EF4-FFF2-40B4-BE49-F238E27FC236}">
                <a16:creationId xmlns:a16="http://schemas.microsoft.com/office/drawing/2014/main" id="{E5BEA9A5-E734-F26F-0166-40FB4CCE33F4}"/>
              </a:ext>
            </a:extLst>
          </p:cNvPr>
          <p:cNvSpPr>
            <a:spLocks noGrp="1"/>
          </p:cNvSpPr>
          <p:nvPr>
            <p:ph type="sldNum" sz="quarter" idx="12"/>
          </p:nvPr>
        </p:nvSpPr>
        <p:spPr/>
        <p:txBody>
          <a:bodyPr/>
          <a:lstStyle/>
          <a:p>
            <a:fld id="{B9A6FB2C-6672-204D-B4C3-F63635C45829}" type="slidenum">
              <a:rPr lang="en-CA" smtClean="0"/>
              <a:t>60</a:t>
            </a:fld>
            <a:endParaRPr lang="en-CA"/>
          </a:p>
        </p:txBody>
      </p:sp>
    </p:spTree>
    <p:extLst>
      <p:ext uri="{BB962C8B-B14F-4D97-AF65-F5344CB8AC3E}">
        <p14:creationId xmlns:p14="http://schemas.microsoft.com/office/powerpoint/2010/main" val="10336896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AB7F2-319E-2DB0-6FC0-A47C2A0FC07C}"/>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EA67E5BF-0DF8-2C38-A858-13EE0E953831}"/>
              </a:ext>
            </a:extLst>
          </p:cNvPr>
          <p:cNvPicPr>
            <a:picLocks noChangeAspect="1"/>
          </p:cNvPicPr>
          <p:nvPr/>
        </p:nvPicPr>
        <p:blipFill>
          <a:blip r:embed="rId2"/>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B649F1DB-2AE7-E305-71C9-D9C50456E1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7D4043F0-8116-C7F1-DAB4-8B3F598A05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F0B0B3CE-E50F-31E0-0764-AE7EBFA61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F37E3BF5-8D86-4B57-D19C-4D1CBBD7DF3F}"/>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FF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endParaRPr>
          </a:p>
        </p:txBody>
      </p:sp>
      <p:sp>
        <p:nvSpPr>
          <p:cNvPr id="3" name="Slide Number Placeholder 2">
            <a:extLst>
              <a:ext uri="{FF2B5EF4-FFF2-40B4-BE49-F238E27FC236}">
                <a16:creationId xmlns:a16="http://schemas.microsoft.com/office/drawing/2014/main" id="{004C1686-6879-FD22-1FFE-CF03B2C0B4FB}"/>
              </a:ext>
            </a:extLst>
          </p:cNvPr>
          <p:cNvSpPr>
            <a:spLocks noGrp="1"/>
          </p:cNvSpPr>
          <p:nvPr>
            <p:ph type="sldNum" sz="quarter" idx="12"/>
          </p:nvPr>
        </p:nvSpPr>
        <p:spPr/>
        <p:txBody>
          <a:bodyPr/>
          <a:lstStyle/>
          <a:p>
            <a:fld id="{B9A6FB2C-6672-204D-B4C3-F63635C45829}" type="slidenum">
              <a:rPr lang="en-CA" smtClean="0"/>
              <a:t>61</a:t>
            </a:fld>
            <a:endParaRPr lang="en-CA"/>
          </a:p>
        </p:txBody>
      </p:sp>
    </p:spTree>
    <p:extLst>
      <p:ext uri="{BB962C8B-B14F-4D97-AF65-F5344CB8AC3E}">
        <p14:creationId xmlns:p14="http://schemas.microsoft.com/office/powerpoint/2010/main" val="39179392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4DB7B-287F-AB42-A3A4-EDE3F9657411}"/>
              </a:ext>
            </a:extLst>
          </p:cNvPr>
          <p:cNvSpPr>
            <a:spLocks noGrp="1"/>
          </p:cNvSpPr>
          <p:nvPr>
            <p:ph type="title"/>
          </p:nvPr>
        </p:nvSpPr>
        <p:spPr/>
        <p:txBody>
          <a:bodyPr/>
          <a:lstStyle/>
          <a:p>
            <a:r>
              <a:rPr lang="en-ES" dirty="0"/>
              <a:t>Some Initial Changes:</a:t>
            </a:r>
          </a:p>
        </p:txBody>
      </p:sp>
      <p:sp>
        <p:nvSpPr>
          <p:cNvPr id="3" name="Content Placeholder 2">
            <a:extLst>
              <a:ext uri="{FF2B5EF4-FFF2-40B4-BE49-F238E27FC236}">
                <a16:creationId xmlns:a16="http://schemas.microsoft.com/office/drawing/2014/main" id="{58C8D9A0-C7F2-567A-75B1-0561A126E014}"/>
              </a:ext>
            </a:extLst>
          </p:cNvPr>
          <p:cNvSpPr>
            <a:spLocks noGrp="1"/>
          </p:cNvSpPr>
          <p:nvPr>
            <p:ph idx="1"/>
          </p:nvPr>
        </p:nvSpPr>
        <p:spPr/>
        <p:txBody>
          <a:bodyPr/>
          <a:lstStyle/>
          <a:p>
            <a:r>
              <a:rPr lang="en-ES" dirty="0"/>
              <a:t>XML namespace (@xmlns) in </a:t>
            </a:r>
            <a:r>
              <a:rPr lang="en-ES" dirty="0">
                <a:solidFill>
                  <a:srgbClr val="0070C0"/>
                </a:solidFill>
              </a:rPr>
              <a:t>&lt;xsl:stylesheet&gt;</a:t>
            </a:r>
          </a:p>
          <a:p>
            <a:pPr lvl="1"/>
            <a:r>
              <a:rPr lang="en-ES" dirty="0"/>
              <a:t>For MEI output: </a:t>
            </a:r>
            <a:r>
              <a:rPr lang="en-ES" dirty="0">
                <a:solidFill>
                  <a:schemeClr val="accent2"/>
                </a:solidFill>
              </a:rPr>
              <a:t>xmlns = </a:t>
            </a:r>
            <a:r>
              <a:rPr lang="en-GB" dirty="0">
                <a:solidFill>
                  <a:schemeClr val="accent2">
                    <a:lumMod val="50000"/>
                  </a:schemeClr>
                </a:solidFill>
              </a:rPr>
              <a:t>"http://www.music-encoding.org/ns/mei"</a:t>
            </a:r>
          </a:p>
          <a:p>
            <a:pPr lvl="1"/>
            <a:r>
              <a:rPr lang="en-ES" dirty="0"/>
              <a:t>For HTML output: </a:t>
            </a:r>
            <a:r>
              <a:rPr lang="en-ES" dirty="0">
                <a:solidFill>
                  <a:schemeClr val="accent2"/>
                </a:solidFill>
              </a:rPr>
              <a:t>xmlns = </a:t>
            </a:r>
            <a:r>
              <a:rPr lang="en-GB" dirty="0">
                <a:solidFill>
                  <a:schemeClr val="accent2">
                    <a:lumMod val="50000"/>
                  </a:schemeClr>
                </a:solidFill>
              </a:rPr>
              <a:t>"http://www.w3.org/1999/xhtml"</a:t>
            </a:r>
          </a:p>
          <a:p>
            <a:endParaRPr lang="en-GB" dirty="0"/>
          </a:p>
          <a:p>
            <a:r>
              <a:rPr lang="en-GB" dirty="0"/>
              <a:t>The @method in </a:t>
            </a:r>
            <a:r>
              <a:rPr lang="en-GB" dirty="0">
                <a:solidFill>
                  <a:srgbClr val="0070C0"/>
                </a:solidFill>
              </a:rPr>
              <a:t>&lt;xsl:output&gt;</a:t>
            </a:r>
          </a:p>
          <a:p>
            <a:pPr lvl="1"/>
            <a:r>
              <a:rPr lang="en-GB" dirty="0"/>
              <a:t>For MEI output: </a:t>
            </a:r>
            <a:r>
              <a:rPr lang="en-GB" dirty="0">
                <a:solidFill>
                  <a:schemeClr val="accent2"/>
                </a:solidFill>
              </a:rPr>
              <a:t>method = </a:t>
            </a:r>
            <a:r>
              <a:rPr lang="en-GB" dirty="0">
                <a:solidFill>
                  <a:schemeClr val="accent2">
                    <a:lumMod val="50000"/>
                  </a:schemeClr>
                </a:solidFill>
              </a:rPr>
              <a:t>"xml"</a:t>
            </a:r>
            <a:endParaRPr lang="en-GB" dirty="0">
              <a:solidFill>
                <a:schemeClr val="accent2"/>
              </a:solidFill>
            </a:endParaRPr>
          </a:p>
          <a:p>
            <a:pPr lvl="1"/>
            <a:r>
              <a:rPr lang="en-GB" dirty="0"/>
              <a:t>For HTML output: </a:t>
            </a:r>
            <a:r>
              <a:rPr lang="en-GB" dirty="0">
                <a:solidFill>
                  <a:schemeClr val="accent2"/>
                </a:solidFill>
              </a:rPr>
              <a:t>method = </a:t>
            </a:r>
            <a:r>
              <a:rPr lang="en-GB" dirty="0">
                <a:solidFill>
                  <a:schemeClr val="accent2">
                    <a:lumMod val="50000"/>
                  </a:schemeClr>
                </a:solidFill>
              </a:rPr>
              <a:t>"xhtml"</a:t>
            </a:r>
          </a:p>
          <a:p>
            <a:endParaRPr lang="en-GB" dirty="0"/>
          </a:p>
          <a:p>
            <a:endParaRPr lang="en-ES" dirty="0"/>
          </a:p>
        </p:txBody>
      </p:sp>
      <p:sp>
        <p:nvSpPr>
          <p:cNvPr id="4" name="Slide Number Placeholder 3">
            <a:extLst>
              <a:ext uri="{FF2B5EF4-FFF2-40B4-BE49-F238E27FC236}">
                <a16:creationId xmlns:a16="http://schemas.microsoft.com/office/drawing/2014/main" id="{920B4FBE-EC29-2018-5C9F-D0047707C479}"/>
              </a:ext>
            </a:extLst>
          </p:cNvPr>
          <p:cNvSpPr>
            <a:spLocks noGrp="1"/>
          </p:cNvSpPr>
          <p:nvPr>
            <p:ph type="sldNum" sz="quarter" idx="12"/>
          </p:nvPr>
        </p:nvSpPr>
        <p:spPr/>
        <p:txBody>
          <a:bodyPr/>
          <a:lstStyle/>
          <a:p>
            <a:fld id="{B9A6FB2C-6672-204D-B4C3-F63635C45829}" type="slidenum">
              <a:rPr lang="en-CA" smtClean="0"/>
              <a:t>62</a:t>
            </a:fld>
            <a:endParaRPr lang="en-CA"/>
          </a:p>
        </p:txBody>
      </p:sp>
    </p:spTree>
    <p:extLst>
      <p:ext uri="{BB962C8B-B14F-4D97-AF65-F5344CB8AC3E}">
        <p14:creationId xmlns:p14="http://schemas.microsoft.com/office/powerpoint/2010/main" val="425925143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73658B-706D-5E56-3E4B-ABD2D704E4D4}"/>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46B301B2-9C53-D912-3426-BD9BF101E495}"/>
              </a:ext>
            </a:extLst>
          </p:cNvPr>
          <p:cNvPicPr>
            <a:picLocks noChangeAspect="1"/>
          </p:cNvPicPr>
          <p:nvPr/>
        </p:nvPicPr>
        <p:blipFill>
          <a:blip r:embed="rId2"/>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50E8EE4A-ED03-F24B-5079-8CFBEA321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F3B7AF04-5F37-8395-0D69-296132289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778919CD-6E8E-9381-28DB-82CD5B178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72C49B94-A04A-8802-8A91-AFCEFB2AAEA7}"/>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webpage with the information contained in the </a:t>
            </a:r>
            <a:r>
              <a:rPr kumimoji="0" lang="en-US" sz="2400" b="1" i="0" u="none" strike="noStrike" kern="1200" cap="none" spc="0" normalizeH="0" baseline="0" noProof="0" dirty="0">
                <a:ln>
                  <a:noFill/>
                </a:ln>
                <a:solidFill>
                  <a:prstClr val="black"/>
                </a:solidFill>
                <a:effectLst/>
                <a:highlight>
                  <a:srgbClr val="FFFF00"/>
                </a:highlight>
                <a:uLnTx/>
                <a:uFillTx/>
                <a:latin typeface="Aptos" panose="02110004020202020204"/>
                <a:ea typeface="+mj-ea"/>
                <a:cs typeface="+mj-cs"/>
              </a:rPr>
              <a:t>&lt;work&gt;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noFill/>
              </a:ln>
              <a:solidFill>
                <a:schemeClr val="bg2">
                  <a:lumMod val="75000"/>
                </a:schemeClr>
              </a:solidFill>
              <a:effectLst/>
              <a:uLnTx/>
              <a:uFillTx/>
              <a:latin typeface="Aptos" panose="02110004020202020204"/>
              <a:ea typeface="+mj-ea"/>
              <a:cs typeface="+mj-cs"/>
            </a:endParaRPr>
          </a:p>
        </p:txBody>
      </p:sp>
      <p:sp>
        <p:nvSpPr>
          <p:cNvPr id="3" name="Slide Number Placeholder 2">
            <a:extLst>
              <a:ext uri="{FF2B5EF4-FFF2-40B4-BE49-F238E27FC236}">
                <a16:creationId xmlns:a16="http://schemas.microsoft.com/office/drawing/2014/main" id="{264DF13B-85E6-2058-02C7-712A4BC81343}"/>
              </a:ext>
            </a:extLst>
          </p:cNvPr>
          <p:cNvSpPr>
            <a:spLocks noGrp="1"/>
          </p:cNvSpPr>
          <p:nvPr>
            <p:ph type="sldNum" sz="quarter" idx="12"/>
          </p:nvPr>
        </p:nvSpPr>
        <p:spPr/>
        <p:txBody>
          <a:bodyPr/>
          <a:lstStyle/>
          <a:p>
            <a:fld id="{B9A6FB2C-6672-204D-B4C3-F63635C45829}" type="slidenum">
              <a:rPr lang="en-CA" smtClean="0"/>
              <a:t>63</a:t>
            </a:fld>
            <a:endParaRPr lang="en-CA"/>
          </a:p>
        </p:txBody>
      </p:sp>
    </p:spTree>
    <p:extLst>
      <p:ext uri="{BB962C8B-B14F-4D97-AF65-F5344CB8AC3E}">
        <p14:creationId xmlns:p14="http://schemas.microsoft.com/office/powerpoint/2010/main" val="18448602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4020C-94B6-7FD8-DFB1-EACC89D90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EBF79-969F-CCD3-65F2-05631D2903D5}"/>
              </a:ext>
            </a:extLst>
          </p:cNvPr>
          <p:cNvSpPr>
            <a:spLocks noGrp="1"/>
          </p:cNvSpPr>
          <p:nvPr>
            <p:ph type="title"/>
          </p:nvPr>
        </p:nvSpPr>
        <p:spPr/>
        <p:txBody>
          <a:bodyPr/>
          <a:lstStyle/>
          <a:p>
            <a:r>
              <a:rPr lang="en-ES" dirty="0"/>
              <a:t>We Will Make a Work Page</a:t>
            </a:r>
          </a:p>
        </p:txBody>
      </p:sp>
      <p:sp>
        <p:nvSpPr>
          <p:cNvPr id="3" name="Content Placeholder 2">
            <a:extLst>
              <a:ext uri="{FF2B5EF4-FFF2-40B4-BE49-F238E27FC236}">
                <a16:creationId xmlns:a16="http://schemas.microsoft.com/office/drawing/2014/main" id="{10AB1607-3234-BCF1-AC61-FFBF45DD9C32}"/>
              </a:ext>
            </a:extLst>
          </p:cNvPr>
          <p:cNvSpPr>
            <a:spLocks noGrp="1"/>
          </p:cNvSpPr>
          <p:nvPr>
            <p:ph idx="1"/>
          </p:nvPr>
        </p:nvSpPr>
        <p:spPr/>
        <p:txBody>
          <a:bodyPr/>
          <a:lstStyle/>
          <a:p>
            <a:pPr marL="0" indent="0">
              <a:buNone/>
            </a:pPr>
            <a:r>
              <a:rPr lang="en-ES" dirty="0"/>
              <a:t>Only going to process the </a:t>
            </a:r>
            <a:r>
              <a:rPr lang="en-ES" dirty="0">
                <a:solidFill>
                  <a:srgbClr val="0070C0"/>
                </a:solidFill>
              </a:rPr>
              <a:t>&lt;work&gt; </a:t>
            </a:r>
            <a:r>
              <a:rPr lang="en-ES" dirty="0"/>
              <a:t>element, so:</a:t>
            </a:r>
          </a:p>
          <a:p>
            <a:r>
              <a:rPr lang="en-GB" dirty="0"/>
              <a:t>We need to a</a:t>
            </a:r>
            <a:r>
              <a:rPr lang="en-ES"/>
              <a:t>pply </a:t>
            </a:r>
            <a:r>
              <a:rPr lang="en-ES" dirty="0"/>
              <a:t>templates </a:t>
            </a:r>
            <a:r>
              <a:rPr lang="en-ES"/>
              <a:t>to that</a:t>
            </a:r>
            <a:r>
              <a:rPr lang="en-CA" dirty="0"/>
              <a:t> (to </a:t>
            </a:r>
            <a:r>
              <a:rPr lang="en-ES">
                <a:solidFill>
                  <a:srgbClr val="0070C0"/>
                </a:solidFill>
              </a:rPr>
              <a:t>work</a:t>
            </a:r>
            <a:r>
              <a:rPr lang="en-CA" dirty="0"/>
              <a:t>)</a:t>
            </a:r>
            <a:endParaRPr lang="en-ES" dirty="0"/>
          </a:p>
          <a:p>
            <a:endParaRPr lang="en-GB" dirty="0"/>
          </a:p>
          <a:p>
            <a:endParaRPr lang="en-GB" dirty="0"/>
          </a:p>
          <a:p>
            <a:endParaRPr lang="en-GB" dirty="0"/>
          </a:p>
          <a:p>
            <a:r>
              <a:rPr lang="en-GB" dirty="0"/>
              <a:t>And, therefore, </a:t>
            </a:r>
            <a:r>
              <a:rPr lang="en-CA" dirty="0"/>
              <a:t>we also</a:t>
            </a:r>
            <a:r>
              <a:rPr lang="en-ES"/>
              <a:t> </a:t>
            </a:r>
            <a:r>
              <a:rPr lang="en-ES" dirty="0"/>
              <a:t>need a template that matches </a:t>
            </a:r>
            <a:r>
              <a:rPr lang="en-ES"/>
              <a:t>the </a:t>
            </a:r>
            <a:r>
              <a:rPr lang="en-ES">
                <a:solidFill>
                  <a:srgbClr val="0070C0"/>
                </a:solidFill>
              </a:rPr>
              <a:t>work</a:t>
            </a:r>
            <a:endParaRPr lang="en-ES" dirty="0"/>
          </a:p>
        </p:txBody>
      </p:sp>
      <p:sp>
        <p:nvSpPr>
          <p:cNvPr id="5" name="TextBox 4">
            <a:extLst>
              <a:ext uri="{FF2B5EF4-FFF2-40B4-BE49-F238E27FC236}">
                <a16:creationId xmlns:a16="http://schemas.microsoft.com/office/drawing/2014/main" id="{562DCC61-D9CA-2174-6DC9-1573ADED7023}"/>
              </a:ext>
            </a:extLst>
          </p:cNvPr>
          <p:cNvSpPr txBox="1"/>
          <p:nvPr/>
        </p:nvSpPr>
        <p:spPr>
          <a:xfrm>
            <a:off x="1203961" y="2828835"/>
            <a:ext cx="6106884"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7" name="TextBox 6">
            <a:extLst>
              <a:ext uri="{FF2B5EF4-FFF2-40B4-BE49-F238E27FC236}">
                <a16:creationId xmlns:a16="http://schemas.microsoft.com/office/drawing/2014/main" id="{160C16F1-BC3E-9184-70F0-FB7974F7B371}"/>
              </a:ext>
            </a:extLst>
          </p:cNvPr>
          <p:cNvSpPr txBox="1"/>
          <p:nvPr/>
        </p:nvSpPr>
        <p:spPr>
          <a:xfrm>
            <a:off x="1203961" y="4895187"/>
            <a:ext cx="4689197"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p>
          <a:p>
            <a:r>
              <a:rPr lang="en-GB" sz="2400" dirty="0">
                <a:solidFill>
                  <a:srgbClr val="000096"/>
                </a:solidFill>
                <a:latin typeface="Helvetica" pitchFamily="2" charset="0"/>
              </a:rPr>
              <a:t>  …</a:t>
            </a:r>
            <a:endParaRPr lang="en-GB" sz="2400" dirty="0">
              <a:solidFill>
                <a:srgbClr val="000096"/>
              </a:solidFill>
              <a:effectLst/>
              <a:latin typeface="Helvetica" pitchFamily="2" charset="0"/>
            </a:endParaRPr>
          </a:p>
          <a:p>
            <a:r>
              <a:rPr lang="en-GB" sz="2400" dirty="0">
                <a:solidFill>
                  <a:srgbClr val="005AB4"/>
                </a:solidFill>
                <a:latin typeface="Helvetica" pitchFamily="2" charset="0"/>
              </a:rPr>
              <a:t>&lt;/</a:t>
            </a:r>
            <a:r>
              <a:rPr lang="en-GB" sz="2400" dirty="0" err="1">
                <a:solidFill>
                  <a:srgbClr val="005AB4"/>
                </a:solidFill>
                <a:latin typeface="Helvetica" pitchFamily="2" charset="0"/>
              </a:rPr>
              <a:t>xsl:template</a:t>
            </a:r>
            <a:r>
              <a:rPr lang="en-GB" sz="2400" dirty="0">
                <a:solidFill>
                  <a:srgbClr val="005AB4"/>
                </a:solidFill>
                <a:latin typeface="Helvetica" pitchFamily="2" charset="0"/>
              </a:rPr>
              <a:t>&gt;</a:t>
            </a:r>
            <a:endParaRPr lang="en-GB" sz="2400" dirty="0">
              <a:solidFill>
                <a:srgbClr val="005AB4"/>
              </a:solidFill>
              <a:effectLst/>
              <a:latin typeface="Helvetica" pitchFamily="2" charset="0"/>
            </a:endParaRPr>
          </a:p>
        </p:txBody>
      </p:sp>
      <p:grpSp>
        <p:nvGrpSpPr>
          <p:cNvPr id="8" name="Group 7">
            <a:extLst>
              <a:ext uri="{FF2B5EF4-FFF2-40B4-BE49-F238E27FC236}">
                <a16:creationId xmlns:a16="http://schemas.microsoft.com/office/drawing/2014/main" id="{C2561F92-27BC-78DE-6C18-7445418DE0C1}"/>
              </a:ext>
            </a:extLst>
          </p:cNvPr>
          <p:cNvGrpSpPr/>
          <p:nvPr/>
        </p:nvGrpSpPr>
        <p:grpSpPr>
          <a:xfrm>
            <a:off x="7676606" y="2828835"/>
            <a:ext cx="3727416" cy="1411417"/>
            <a:chOff x="7870225" y="2833190"/>
            <a:chExt cx="3727416" cy="1411417"/>
          </a:xfrm>
        </p:grpSpPr>
        <p:sp>
          <p:nvSpPr>
            <p:cNvPr id="4" name="TextBox 3">
              <a:extLst>
                <a:ext uri="{FF2B5EF4-FFF2-40B4-BE49-F238E27FC236}">
                  <a16:creationId xmlns:a16="http://schemas.microsoft.com/office/drawing/2014/main" id="{A76F87FF-F2EA-25C5-D774-C3F6EC62EF3D}"/>
                </a:ext>
              </a:extLst>
            </p:cNvPr>
            <p:cNvSpPr txBox="1"/>
            <p:nvPr/>
          </p:nvSpPr>
          <p:spPr>
            <a:xfrm>
              <a:off x="7870225" y="2833190"/>
              <a:ext cx="3727416" cy="1015663"/>
            </a:xfrm>
            <a:prstGeom prst="rect">
              <a:avLst/>
            </a:prstGeom>
            <a:solidFill>
              <a:schemeClr val="bg1">
                <a:lumMod val="95000"/>
              </a:schemeClr>
            </a:solidFill>
            <a:ln>
              <a:solidFill>
                <a:schemeClr val="bg2">
                  <a:lumMod val="75000"/>
                </a:schemeClr>
              </a:solidFill>
            </a:ln>
          </p:spPr>
          <p:txBody>
            <a:bodyPr wrap="square" rtlCol="0">
              <a:spAutoFit/>
            </a:bodyPr>
            <a:lstStyle/>
            <a:p>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 </a:t>
              </a:r>
              <a:r>
                <a:rPr lang="en-CA" sz="2000" dirty="0">
                  <a:solidFill>
                    <a:schemeClr val="accent2">
                      <a:lumMod val="60000"/>
                      <a:lumOff val="40000"/>
                    </a:schemeClr>
                  </a:solidFill>
                  <a:effectLst/>
                  <a:latin typeface="Helvetica" pitchFamily="2" charset="0"/>
                </a:rPr>
                <a:t>match=</a:t>
              </a:r>
              <a:r>
                <a:rPr lang="en-CA" sz="2000" dirty="0">
                  <a:solidFill>
                    <a:srgbClr val="C39316"/>
                  </a:solidFill>
                  <a:effectLst/>
                  <a:latin typeface="Helvetica" pitchFamily="2" charset="0"/>
                </a:rPr>
                <a:t>"</a:t>
              </a:r>
              <a:r>
                <a:rPr lang="en-CA" sz="2000" dirty="0">
                  <a:solidFill>
                    <a:schemeClr val="accent6">
                      <a:lumMod val="60000"/>
                      <a:lumOff val="40000"/>
                    </a:schemeClr>
                  </a:solidFill>
                  <a:effectLst/>
                  <a:latin typeface="Helvetica" pitchFamily="2" charset="0"/>
                </a:rPr>
                <a:t>/</a:t>
              </a:r>
              <a:r>
                <a:rPr lang="en-CA" sz="2000" dirty="0">
                  <a:solidFill>
                    <a:srgbClr val="C39316"/>
                  </a:solidFill>
                  <a:effectLst/>
                  <a:latin typeface="Helvetica" pitchFamily="2" charset="0"/>
                </a:rPr>
                <a:t>"</a:t>
              </a:r>
              <a:r>
                <a:rPr lang="en-CA" sz="2000" dirty="0">
                  <a:solidFill>
                    <a:schemeClr val="tx2">
                      <a:lumMod val="50000"/>
                      <a:lumOff val="50000"/>
                    </a:schemeClr>
                  </a:solidFill>
                  <a:effectLst/>
                  <a:latin typeface="Helvetica" pitchFamily="2" charset="0"/>
                </a:rPr>
                <a:t>&gt;</a:t>
              </a:r>
              <a:br>
                <a:rPr lang="en-CA" sz="2000" dirty="0">
                  <a:solidFill>
                    <a:srgbClr val="000000"/>
                  </a:solidFill>
                  <a:effectLst/>
                  <a:latin typeface="Helvetica" pitchFamily="2" charset="0"/>
                </a:rPr>
              </a:br>
              <a:r>
                <a:rPr lang="en-CA" sz="2000" dirty="0">
                  <a:solidFill>
                    <a:schemeClr val="tx2">
                      <a:lumMod val="50000"/>
                      <a:lumOff val="50000"/>
                    </a:schemeClr>
                  </a:solidFill>
                  <a:effectLst/>
                  <a:latin typeface="Helvetica" pitchFamily="2" charset="0"/>
                </a:rPr>
                <a:t>  &lt;</a:t>
              </a:r>
              <a:r>
                <a:rPr lang="en-CA" sz="2000" dirty="0" err="1">
                  <a:solidFill>
                    <a:schemeClr val="tx2">
                      <a:lumMod val="50000"/>
                      <a:lumOff val="50000"/>
                    </a:schemeClr>
                  </a:solidFill>
                  <a:effectLst/>
                  <a:latin typeface="Helvetica" pitchFamily="2" charset="0"/>
                </a:rPr>
                <a:t>xsl:apply-templates</a:t>
              </a:r>
              <a:r>
                <a:rPr lang="en-CA" sz="2000" dirty="0">
                  <a:solidFill>
                    <a:schemeClr val="tx2">
                      <a:lumMod val="50000"/>
                      <a:lumOff val="50000"/>
                    </a:schemeClr>
                  </a:solidFill>
                  <a:effectLst/>
                  <a:latin typeface="Helvetica" pitchFamily="2" charset="0"/>
                </a:rPr>
                <a:t>/&gt;</a:t>
              </a:r>
              <a:br>
                <a:rPr lang="en-CA" sz="2000" dirty="0">
                  <a:solidFill>
                    <a:schemeClr val="tx2">
                      <a:lumMod val="50000"/>
                      <a:lumOff val="50000"/>
                    </a:schemeClr>
                  </a:solidFill>
                  <a:effectLst/>
                  <a:latin typeface="Helvetica" pitchFamily="2" charset="0"/>
                </a:rPr>
              </a:br>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&gt;</a:t>
              </a:r>
              <a:endParaRPr lang="en-CA" sz="2000" dirty="0">
                <a:solidFill>
                  <a:schemeClr val="tx2">
                    <a:lumMod val="50000"/>
                    <a:lumOff val="50000"/>
                  </a:schemeClr>
                </a:solidFill>
              </a:endParaRPr>
            </a:p>
          </p:txBody>
        </p:sp>
        <p:sp>
          <p:nvSpPr>
            <p:cNvPr id="6" name="TextBox 5">
              <a:extLst>
                <a:ext uri="{FF2B5EF4-FFF2-40B4-BE49-F238E27FC236}">
                  <a16:creationId xmlns:a16="http://schemas.microsoft.com/office/drawing/2014/main" id="{12DC19DC-5503-528F-3E42-1FFC7470BF75}"/>
                </a:ext>
              </a:extLst>
            </p:cNvPr>
            <p:cNvSpPr txBox="1"/>
            <p:nvPr/>
          </p:nvSpPr>
          <p:spPr>
            <a:xfrm>
              <a:off x="7870225" y="3844497"/>
              <a:ext cx="3727416" cy="400110"/>
            </a:xfrm>
            <a:prstGeom prst="rect">
              <a:avLst/>
            </a:prstGeom>
            <a:noFill/>
            <a:ln>
              <a:solidFill>
                <a:schemeClr val="bg2">
                  <a:lumMod val="75000"/>
                </a:schemeClr>
              </a:solidFill>
            </a:ln>
          </p:spPr>
          <p:txBody>
            <a:bodyPr wrap="square" rtlCol="0">
              <a:spAutoFit/>
            </a:bodyPr>
            <a:lstStyle/>
            <a:p>
              <a:pPr algn="ctr"/>
              <a:r>
                <a:rPr lang="en-CA" sz="2000" dirty="0">
                  <a:solidFill>
                    <a:schemeClr val="bg2">
                      <a:lumMod val="75000"/>
                    </a:schemeClr>
                  </a:solidFill>
                </a:rPr>
                <a:t>old starting template</a:t>
              </a:r>
            </a:p>
          </p:txBody>
        </p:sp>
      </p:grpSp>
      <p:sp>
        <p:nvSpPr>
          <p:cNvPr id="9" name="Slide Number Placeholder 8">
            <a:extLst>
              <a:ext uri="{FF2B5EF4-FFF2-40B4-BE49-F238E27FC236}">
                <a16:creationId xmlns:a16="http://schemas.microsoft.com/office/drawing/2014/main" id="{7431DC3D-5969-0B8E-DAE9-C4D5828602FD}"/>
              </a:ext>
            </a:extLst>
          </p:cNvPr>
          <p:cNvSpPr>
            <a:spLocks noGrp="1"/>
          </p:cNvSpPr>
          <p:nvPr>
            <p:ph type="sldNum" sz="quarter" idx="12"/>
          </p:nvPr>
        </p:nvSpPr>
        <p:spPr/>
        <p:txBody>
          <a:bodyPr/>
          <a:lstStyle/>
          <a:p>
            <a:fld id="{B9A6FB2C-6672-204D-B4C3-F63635C45829}" type="slidenum">
              <a:rPr lang="en-CA" smtClean="0"/>
              <a:t>64</a:t>
            </a:fld>
            <a:endParaRPr lang="en-CA"/>
          </a:p>
        </p:txBody>
      </p:sp>
    </p:spTree>
    <p:extLst>
      <p:ext uri="{BB962C8B-B14F-4D97-AF65-F5344CB8AC3E}">
        <p14:creationId xmlns:p14="http://schemas.microsoft.com/office/powerpoint/2010/main" val="40532082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565B1-B283-93D1-D0E2-F90217851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FE5A7-659D-1FB9-D92A-9E5B981E7C8B}"/>
              </a:ext>
            </a:extLst>
          </p:cNvPr>
          <p:cNvSpPr>
            <a:spLocks noGrp="1"/>
          </p:cNvSpPr>
          <p:nvPr>
            <p:ph type="title"/>
          </p:nvPr>
        </p:nvSpPr>
        <p:spPr/>
        <p:txBody>
          <a:bodyPr/>
          <a:lstStyle/>
          <a:p>
            <a:r>
              <a:rPr lang="en-ES" dirty="0"/>
              <a:t>We Will Make a Work Page</a:t>
            </a:r>
          </a:p>
        </p:txBody>
      </p:sp>
      <p:sp>
        <p:nvSpPr>
          <p:cNvPr id="3" name="Content Placeholder 2">
            <a:extLst>
              <a:ext uri="{FF2B5EF4-FFF2-40B4-BE49-F238E27FC236}">
                <a16:creationId xmlns:a16="http://schemas.microsoft.com/office/drawing/2014/main" id="{71A1C6B0-1CD1-3969-1AE7-D3BD30CDD1E2}"/>
              </a:ext>
            </a:extLst>
          </p:cNvPr>
          <p:cNvSpPr>
            <a:spLocks noGrp="1"/>
          </p:cNvSpPr>
          <p:nvPr>
            <p:ph idx="1"/>
          </p:nvPr>
        </p:nvSpPr>
        <p:spPr/>
        <p:txBody>
          <a:bodyPr/>
          <a:lstStyle/>
          <a:p>
            <a:pPr marL="0" indent="0">
              <a:buNone/>
            </a:pPr>
            <a:r>
              <a:rPr lang="en-ES" dirty="0"/>
              <a:t>Only going to process the </a:t>
            </a:r>
            <a:r>
              <a:rPr lang="en-ES" dirty="0">
                <a:solidFill>
                  <a:srgbClr val="0070C0"/>
                </a:solidFill>
              </a:rPr>
              <a:t>&lt;work&gt; </a:t>
            </a:r>
            <a:r>
              <a:rPr lang="en-ES" dirty="0"/>
              <a:t>element, so:</a:t>
            </a:r>
          </a:p>
          <a:p>
            <a:r>
              <a:rPr lang="en-GB" dirty="0"/>
              <a:t>We need to a</a:t>
            </a:r>
            <a:r>
              <a:rPr lang="en-ES"/>
              <a:t>pply </a:t>
            </a:r>
            <a:r>
              <a:rPr lang="en-ES" dirty="0"/>
              <a:t>templates </a:t>
            </a:r>
            <a:r>
              <a:rPr lang="en-ES"/>
              <a:t>to that</a:t>
            </a:r>
            <a:r>
              <a:rPr lang="en-CA" dirty="0"/>
              <a:t> (to </a:t>
            </a:r>
            <a:r>
              <a:rPr lang="en-ES">
                <a:solidFill>
                  <a:srgbClr val="0070C0"/>
                </a:solidFill>
              </a:rPr>
              <a:t>work</a:t>
            </a:r>
            <a:r>
              <a:rPr lang="en-CA" dirty="0"/>
              <a:t>)</a:t>
            </a:r>
            <a:endParaRPr lang="en-ES" dirty="0"/>
          </a:p>
          <a:p>
            <a:endParaRPr lang="en-GB" dirty="0"/>
          </a:p>
          <a:p>
            <a:endParaRPr lang="en-GB" dirty="0"/>
          </a:p>
          <a:p>
            <a:endParaRPr lang="en-GB" dirty="0"/>
          </a:p>
          <a:p>
            <a:r>
              <a:rPr lang="en-GB" dirty="0"/>
              <a:t>And, therefore, </a:t>
            </a:r>
            <a:r>
              <a:rPr lang="en-CA" dirty="0"/>
              <a:t>we also</a:t>
            </a:r>
            <a:r>
              <a:rPr lang="en-ES"/>
              <a:t> </a:t>
            </a:r>
            <a:r>
              <a:rPr lang="en-ES" dirty="0"/>
              <a:t>need a template that matches </a:t>
            </a:r>
            <a:r>
              <a:rPr lang="en-ES"/>
              <a:t>the </a:t>
            </a:r>
            <a:r>
              <a:rPr lang="en-ES">
                <a:solidFill>
                  <a:srgbClr val="0070C0"/>
                </a:solidFill>
              </a:rPr>
              <a:t>work</a:t>
            </a:r>
            <a:endParaRPr lang="en-ES" dirty="0"/>
          </a:p>
        </p:txBody>
      </p:sp>
      <p:sp>
        <p:nvSpPr>
          <p:cNvPr id="5" name="TextBox 4">
            <a:extLst>
              <a:ext uri="{FF2B5EF4-FFF2-40B4-BE49-F238E27FC236}">
                <a16:creationId xmlns:a16="http://schemas.microsoft.com/office/drawing/2014/main" id="{A95312CD-7BE8-19DB-7B7D-47346729C505}"/>
              </a:ext>
            </a:extLst>
          </p:cNvPr>
          <p:cNvSpPr txBox="1"/>
          <p:nvPr/>
        </p:nvSpPr>
        <p:spPr>
          <a:xfrm>
            <a:off x="1203961" y="2828835"/>
            <a:ext cx="6106884" cy="1200329"/>
          </a:xfrm>
          <a:prstGeom prst="rect">
            <a:avLst/>
          </a:prstGeom>
          <a:solidFill>
            <a:schemeClr val="bg2"/>
          </a:solidFill>
          <a:ln w="28575">
            <a:solidFill>
              <a:schemeClr val="tx1"/>
            </a:solidFill>
          </a:ln>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0000"/>
                </a:solidFill>
                <a:effectLst/>
                <a:latin typeface="Helvetica" pitchFamily="2" charset="0"/>
              </a:rPr>
              <a:t>  </a:t>
            </a: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xsl:apply-templates</a:t>
            </a:r>
            <a:r>
              <a:rPr lang="en-GB" sz="2400" dirty="0">
                <a:solidFill>
                  <a:srgbClr val="F5844C"/>
                </a:solidFill>
                <a:effectLst/>
                <a:latin typeface="Helvetica" pitchFamily="2" charset="0"/>
              </a:rPr>
              <a:t> select</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dirty="0">
                <a:solidFill>
                  <a:srgbClr val="7878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br>
              <a:rPr lang="en-GB" sz="2400" dirty="0">
                <a:solidFill>
                  <a:srgbClr val="000000"/>
                </a:solidFill>
                <a:effectLst/>
                <a:latin typeface="Helvetica" pitchFamily="2" charset="0"/>
              </a:rPr>
            </a:br>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005AB4"/>
                </a:solidFill>
                <a:effectLst/>
                <a:latin typeface="Helvetica" pitchFamily="2" charset="0"/>
              </a:rPr>
              <a:t>&gt;</a:t>
            </a:r>
          </a:p>
        </p:txBody>
      </p:sp>
      <p:sp>
        <p:nvSpPr>
          <p:cNvPr id="7" name="TextBox 6">
            <a:extLst>
              <a:ext uri="{FF2B5EF4-FFF2-40B4-BE49-F238E27FC236}">
                <a16:creationId xmlns:a16="http://schemas.microsoft.com/office/drawing/2014/main" id="{1A97D8E5-059A-C22D-AAF9-61941C6C064E}"/>
              </a:ext>
            </a:extLst>
          </p:cNvPr>
          <p:cNvSpPr txBox="1"/>
          <p:nvPr/>
        </p:nvSpPr>
        <p:spPr>
          <a:xfrm>
            <a:off x="1203961" y="4895187"/>
            <a:ext cx="4689197" cy="1200329"/>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square">
            <a:spAutoFit/>
          </a:bodyPr>
          <a:lstStyle/>
          <a:p>
            <a:r>
              <a:rPr lang="en-GB" sz="2400" dirty="0">
                <a:solidFill>
                  <a:srgbClr val="005AB4"/>
                </a:solidFill>
                <a:effectLst/>
                <a:latin typeface="Helvetica" pitchFamily="2" charset="0"/>
              </a:rPr>
              <a:t>&lt;</a:t>
            </a:r>
            <a:r>
              <a:rPr lang="en-GB" sz="2400" dirty="0" err="1">
                <a:solidFill>
                  <a:srgbClr val="005AB4"/>
                </a:solidFill>
                <a:effectLst/>
                <a:latin typeface="Helvetica" pitchFamily="2" charset="0"/>
              </a:rPr>
              <a:t>xsl:template</a:t>
            </a:r>
            <a:r>
              <a:rPr lang="en-GB" sz="2400" dirty="0">
                <a:solidFill>
                  <a:srgbClr val="F5844C"/>
                </a:solidFill>
                <a:effectLst/>
                <a:latin typeface="Helvetica" pitchFamily="2" charset="0"/>
              </a:rPr>
              <a:t> match</a:t>
            </a:r>
            <a:r>
              <a:rPr lang="en-GB" sz="2400" dirty="0">
                <a:solidFill>
                  <a:srgbClr val="FF8040"/>
                </a:solidFill>
                <a:effectLst/>
                <a:latin typeface="Helvetica" pitchFamily="2" charset="0"/>
              </a:rPr>
              <a:t>=</a:t>
            </a:r>
            <a:r>
              <a:rPr lang="en-GB" sz="2400" dirty="0">
                <a:solidFill>
                  <a:srgbClr val="993300"/>
                </a:solidFill>
                <a:effectLst/>
                <a:latin typeface="Helvetica" pitchFamily="2" charset="0"/>
              </a:rPr>
              <a:t>"</a:t>
            </a:r>
            <a:r>
              <a:rPr lang="en-GB" sz="2400" b="1" dirty="0">
                <a:solidFill>
                  <a:srgbClr val="0000E6"/>
                </a:solidFill>
                <a:effectLst/>
                <a:latin typeface="Helvetica" pitchFamily="2" charset="0"/>
              </a:rPr>
              <a:t>*:work</a:t>
            </a:r>
            <a:r>
              <a:rPr lang="en-GB" sz="2400" dirty="0">
                <a:solidFill>
                  <a:srgbClr val="993300"/>
                </a:solidFill>
                <a:effectLst/>
                <a:latin typeface="Helvetica" pitchFamily="2" charset="0"/>
              </a:rPr>
              <a:t>"</a:t>
            </a:r>
            <a:r>
              <a:rPr lang="en-GB" sz="2400" dirty="0">
                <a:solidFill>
                  <a:srgbClr val="000096"/>
                </a:solidFill>
                <a:effectLst/>
                <a:latin typeface="Helvetica" pitchFamily="2" charset="0"/>
              </a:rPr>
              <a:t>&gt;</a:t>
            </a:r>
          </a:p>
          <a:p>
            <a:r>
              <a:rPr lang="en-GB" sz="2400" dirty="0">
                <a:solidFill>
                  <a:srgbClr val="000096"/>
                </a:solidFill>
                <a:latin typeface="Helvetica" pitchFamily="2" charset="0"/>
              </a:rPr>
              <a:t>  …</a:t>
            </a:r>
            <a:endParaRPr lang="en-GB" sz="2400" dirty="0">
              <a:solidFill>
                <a:srgbClr val="000096"/>
              </a:solidFill>
              <a:effectLst/>
              <a:latin typeface="Helvetica" pitchFamily="2" charset="0"/>
            </a:endParaRPr>
          </a:p>
          <a:p>
            <a:r>
              <a:rPr lang="en-GB" sz="2400" dirty="0">
                <a:solidFill>
                  <a:srgbClr val="005AB4"/>
                </a:solidFill>
                <a:latin typeface="Helvetica" pitchFamily="2" charset="0"/>
              </a:rPr>
              <a:t>&lt;/</a:t>
            </a:r>
            <a:r>
              <a:rPr lang="en-GB" sz="2400" dirty="0" err="1">
                <a:solidFill>
                  <a:srgbClr val="005AB4"/>
                </a:solidFill>
                <a:latin typeface="Helvetica" pitchFamily="2" charset="0"/>
              </a:rPr>
              <a:t>xsl:template</a:t>
            </a:r>
            <a:r>
              <a:rPr lang="en-GB" sz="2400" dirty="0">
                <a:solidFill>
                  <a:srgbClr val="005AB4"/>
                </a:solidFill>
                <a:latin typeface="Helvetica" pitchFamily="2" charset="0"/>
              </a:rPr>
              <a:t>&gt;</a:t>
            </a:r>
            <a:endParaRPr lang="en-GB" sz="2400" dirty="0">
              <a:solidFill>
                <a:srgbClr val="005AB4"/>
              </a:solidFill>
              <a:effectLst/>
              <a:latin typeface="Helvetica" pitchFamily="2" charset="0"/>
            </a:endParaRPr>
          </a:p>
        </p:txBody>
      </p:sp>
      <p:grpSp>
        <p:nvGrpSpPr>
          <p:cNvPr id="8" name="Group 7">
            <a:extLst>
              <a:ext uri="{FF2B5EF4-FFF2-40B4-BE49-F238E27FC236}">
                <a16:creationId xmlns:a16="http://schemas.microsoft.com/office/drawing/2014/main" id="{2498EEC7-69CA-3A8D-07B8-FDB93B7CEB20}"/>
              </a:ext>
            </a:extLst>
          </p:cNvPr>
          <p:cNvGrpSpPr/>
          <p:nvPr/>
        </p:nvGrpSpPr>
        <p:grpSpPr>
          <a:xfrm>
            <a:off x="7676606" y="2828835"/>
            <a:ext cx="3727416" cy="1411417"/>
            <a:chOff x="7870225" y="2833190"/>
            <a:chExt cx="3727416" cy="1411417"/>
          </a:xfrm>
        </p:grpSpPr>
        <p:sp>
          <p:nvSpPr>
            <p:cNvPr id="4" name="TextBox 3">
              <a:extLst>
                <a:ext uri="{FF2B5EF4-FFF2-40B4-BE49-F238E27FC236}">
                  <a16:creationId xmlns:a16="http://schemas.microsoft.com/office/drawing/2014/main" id="{6A4761AF-A1A4-C319-1103-900C50D0C5DD}"/>
                </a:ext>
              </a:extLst>
            </p:cNvPr>
            <p:cNvSpPr txBox="1"/>
            <p:nvPr/>
          </p:nvSpPr>
          <p:spPr>
            <a:xfrm>
              <a:off x="7870225" y="2833190"/>
              <a:ext cx="3727416" cy="1015663"/>
            </a:xfrm>
            <a:prstGeom prst="rect">
              <a:avLst/>
            </a:prstGeom>
            <a:solidFill>
              <a:schemeClr val="bg1">
                <a:lumMod val="95000"/>
              </a:schemeClr>
            </a:solidFill>
            <a:ln>
              <a:solidFill>
                <a:schemeClr val="bg2">
                  <a:lumMod val="75000"/>
                </a:schemeClr>
              </a:solidFill>
            </a:ln>
          </p:spPr>
          <p:txBody>
            <a:bodyPr wrap="square" rtlCol="0">
              <a:spAutoFit/>
            </a:bodyPr>
            <a:lstStyle/>
            <a:p>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 </a:t>
              </a:r>
              <a:r>
                <a:rPr lang="en-CA" sz="2000" dirty="0">
                  <a:solidFill>
                    <a:schemeClr val="accent2">
                      <a:lumMod val="60000"/>
                      <a:lumOff val="40000"/>
                    </a:schemeClr>
                  </a:solidFill>
                  <a:effectLst/>
                  <a:latin typeface="Helvetica" pitchFamily="2" charset="0"/>
                </a:rPr>
                <a:t>match=</a:t>
              </a:r>
              <a:r>
                <a:rPr lang="en-CA" sz="2000" dirty="0">
                  <a:solidFill>
                    <a:srgbClr val="C39316"/>
                  </a:solidFill>
                  <a:effectLst/>
                  <a:latin typeface="Helvetica" pitchFamily="2" charset="0"/>
                </a:rPr>
                <a:t>"</a:t>
              </a:r>
              <a:r>
                <a:rPr lang="en-CA" sz="2000" dirty="0">
                  <a:solidFill>
                    <a:schemeClr val="accent6">
                      <a:lumMod val="60000"/>
                      <a:lumOff val="40000"/>
                    </a:schemeClr>
                  </a:solidFill>
                  <a:effectLst/>
                  <a:latin typeface="Helvetica" pitchFamily="2" charset="0"/>
                </a:rPr>
                <a:t>/</a:t>
              </a:r>
              <a:r>
                <a:rPr lang="en-CA" sz="2000" dirty="0">
                  <a:solidFill>
                    <a:srgbClr val="C39316"/>
                  </a:solidFill>
                  <a:effectLst/>
                  <a:latin typeface="Helvetica" pitchFamily="2" charset="0"/>
                </a:rPr>
                <a:t>"</a:t>
              </a:r>
              <a:r>
                <a:rPr lang="en-CA" sz="2000" dirty="0">
                  <a:solidFill>
                    <a:schemeClr val="tx2">
                      <a:lumMod val="50000"/>
                      <a:lumOff val="50000"/>
                    </a:schemeClr>
                  </a:solidFill>
                  <a:effectLst/>
                  <a:latin typeface="Helvetica" pitchFamily="2" charset="0"/>
                </a:rPr>
                <a:t>&gt;</a:t>
              </a:r>
              <a:br>
                <a:rPr lang="en-CA" sz="2000" dirty="0">
                  <a:solidFill>
                    <a:srgbClr val="000000"/>
                  </a:solidFill>
                  <a:effectLst/>
                  <a:latin typeface="Helvetica" pitchFamily="2" charset="0"/>
                </a:rPr>
              </a:br>
              <a:r>
                <a:rPr lang="en-CA" sz="2000" dirty="0">
                  <a:solidFill>
                    <a:schemeClr val="tx2">
                      <a:lumMod val="50000"/>
                      <a:lumOff val="50000"/>
                    </a:schemeClr>
                  </a:solidFill>
                  <a:effectLst/>
                  <a:latin typeface="Helvetica" pitchFamily="2" charset="0"/>
                </a:rPr>
                <a:t>  &lt;</a:t>
              </a:r>
              <a:r>
                <a:rPr lang="en-CA" sz="2000" dirty="0" err="1">
                  <a:solidFill>
                    <a:schemeClr val="tx2">
                      <a:lumMod val="50000"/>
                      <a:lumOff val="50000"/>
                    </a:schemeClr>
                  </a:solidFill>
                  <a:effectLst/>
                  <a:latin typeface="Helvetica" pitchFamily="2" charset="0"/>
                </a:rPr>
                <a:t>xsl:apply-templates</a:t>
              </a:r>
              <a:r>
                <a:rPr lang="en-CA" sz="2000" dirty="0">
                  <a:solidFill>
                    <a:schemeClr val="tx2">
                      <a:lumMod val="50000"/>
                      <a:lumOff val="50000"/>
                    </a:schemeClr>
                  </a:solidFill>
                  <a:effectLst/>
                  <a:latin typeface="Helvetica" pitchFamily="2" charset="0"/>
                </a:rPr>
                <a:t>/&gt;</a:t>
              </a:r>
              <a:br>
                <a:rPr lang="en-CA" sz="2000" dirty="0">
                  <a:solidFill>
                    <a:schemeClr val="tx2">
                      <a:lumMod val="50000"/>
                      <a:lumOff val="50000"/>
                    </a:schemeClr>
                  </a:solidFill>
                  <a:effectLst/>
                  <a:latin typeface="Helvetica" pitchFamily="2" charset="0"/>
                </a:rPr>
              </a:br>
              <a:r>
                <a:rPr lang="en-CA" sz="2000" dirty="0">
                  <a:solidFill>
                    <a:schemeClr val="tx2">
                      <a:lumMod val="50000"/>
                      <a:lumOff val="50000"/>
                    </a:schemeClr>
                  </a:solidFill>
                  <a:effectLst/>
                  <a:latin typeface="Helvetica" pitchFamily="2" charset="0"/>
                </a:rPr>
                <a:t>&lt;/</a:t>
              </a:r>
              <a:r>
                <a:rPr lang="en-CA" sz="2000" dirty="0" err="1">
                  <a:solidFill>
                    <a:schemeClr val="tx2">
                      <a:lumMod val="50000"/>
                      <a:lumOff val="50000"/>
                    </a:schemeClr>
                  </a:solidFill>
                  <a:effectLst/>
                  <a:latin typeface="Helvetica" pitchFamily="2" charset="0"/>
                </a:rPr>
                <a:t>xsl:template</a:t>
              </a:r>
              <a:r>
                <a:rPr lang="en-CA" sz="2000" dirty="0">
                  <a:solidFill>
                    <a:schemeClr val="tx2">
                      <a:lumMod val="50000"/>
                      <a:lumOff val="50000"/>
                    </a:schemeClr>
                  </a:solidFill>
                  <a:effectLst/>
                  <a:latin typeface="Helvetica" pitchFamily="2" charset="0"/>
                </a:rPr>
                <a:t>&gt;</a:t>
              </a:r>
              <a:endParaRPr lang="en-CA" sz="2000" dirty="0">
                <a:solidFill>
                  <a:schemeClr val="tx2">
                    <a:lumMod val="50000"/>
                    <a:lumOff val="50000"/>
                  </a:schemeClr>
                </a:solidFill>
              </a:endParaRPr>
            </a:p>
          </p:txBody>
        </p:sp>
        <p:sp>
          <p:nvSpPr>
            <p:cNvPr id="6" name="TextBox 5">
              <a:extLst>
                <a:ext uri="{FF2B5EF4-FFF2-40B4-BE49-F238E27FC236}">
                  <a16:creationId xmlns:a16="http://schemas.microsoft.com/office/drawing/2014/main" id="{8646660A-FADA-972B-48B2-6C567AB39322}"/>
                </a:ext>
              </a:extLst>
            </p:cNvPr>
            <p:cNvSpPr txBox="1"/>
            <p:nvPr/>
          </p:nvSpPr>
          <p:spPr>
            <a:xfrm>
              <a:off x="7870225" y="3844497"/>
              <a:ext cx="3727416" cy="400110"/>
            </a:xfrm>
            <a:prstGeom prst="rect">
              <a:avLst/>
            </a:prstGeom>
            <a:noFill/>
            <a:ln>
              <a:solidFill>
                <a:schemeClr val="bg2">
                  <a:lumMod val="75000"/>
                </a:schemeClr>
              </a:solidFill>
            </a:ln>
          </p:spPr>
          <p:txBody>
            <a:bodyPr wrap="square" rtlCol="0">
              <a:spAutoFit/>
            </a:bodyPr>
            <a:lstStyle/>
            <a:p>
              <a:pPr algn="ctr"/>
              <a:r>
                <a:rPr lang="en-CA" sz="2000" dirty="0">
                  <a:solidFill>
                    <a:schemeClr val="bg2">
                      <a:lumMod val="75000"/>
                    </a:schemeClr>
                  </a:solidFill>
                </a:rPr>
                <a:t>old starting template</a:t>
              </a:r>
            </a:p>
          </p:txBody>
        </p:sp>
      </p:grpSp>
      <p:sp>
        <p:nvSpPr>
          <p:cNvPr id="9" name="TextBox 8">
            <a:extLst>
              <a:ext uri="{FF2B5EF4-FFF2-40B4-BE49-F238E27FC236}">
                <a16:creationId xmlns:a16="http://schemas.microsoft.com/office/drawing/2014/main" id="{4DCB29EF-D88A-FE38-4FCE-B3C648ED1538}"/>
              </a:ext>
            </a:extLst>
          </p:cNvPr>
          <p:cNvSpPr txBox="1"/>
          <p:nvPr/>
        </p:nvSpPr>
        <p:spPr>
          <a:xfrm>
            <a:off x="6096000" y="4934834"/>
            <a:ext cx="3419061" cy="1077218"/>
          </a:xfrm>
          <a:prstGeom prst="rect">
            <a:avLst/>
          </a:prstGeom>
          <a:noFill/>
        </p:spPr>
        <p:txBody>
          <a:bodyPr wrap="square" rtlCol="0" anchor="ctr">
            <a:spAutoFit/>
          </a:bodyPr>
          <a:lstStyle/>
          <a:p>
            <a:pPr algn="ctr"/>
            <a:r>
              <a:rPr lang="en-CA" sz="3200" b="1" dirty="0">
                <a:ln>
                  <a:solidFill>
                    <a:srgbClr val="EDB318"/>
                  </a:solidFill>
                </a:ln>
              </a:rPr>
              <a:t>What goes inside this template?</a:t>
            </a:r>
          </a:p>
        </p:txBody>
      </p:sp>
      <p:sp>
        <p:nvSpPr>
          <p:cNvPr id="10" name="Slide Number Placeholder 9">
            <a:extLst>
              <a:ext uri="{FF2B5EF4-FFF2-40B4-BE49-F238E27FC236}">
                <a16:creationId xmlns:a16="http://schemas.microsoft.com/office/drawing/2014/main" id="{20F92C87-3AC2-E6B2-5073-948F955FD420}"/>
              </a:ext>
            </a:extLst>
          </p:cNvPr>
          <p:cNvSpPr>
            <a:spLocks noGrp="1"/>
          </p:cNvSpPr>
          <p:nvPr>
            <p:ph type="sldNum" sz="quarter" idx="12"/>
          </p:nvPr>
        </p:nvSpPr>
        <p:spPr/>
        <p:txBody>
          <a:bodyPr/>
          <a:lstStyle/>
          <a:p>
            <a:fld id="{B9A6FB2C-6672-204D-B4C3-F63635C45829}" type="slidenum">
              <a:rPr lang="en-CA" smtClean="0"/>
              <a:t>65</a:t>
            </a:fld>
            <a:endParaRPr lang="en-CA"/>
          </a:p>
        </p:txBody>
      </p:sp>
    </p:spTree>
    <p:extLst>
      <p:ext uri="{BB962C8B-B14F-4D97-AF65-F5344CB8AC3E}">
        <p14:creationId xmlns:p14="http://schemas.microsoft.com/office/powerpoint/2010/main" val="10576408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873A-FBAE-11FE-A5E0-001FBD9B4B8F}"/>
              </a:ext>
            </a:extLst>
          </p:cNvPr>
          <p:cNvSpPr>
            <a:spLocks noGrp="1"/>
          </p:cNvSpPr>
          <p:nvPr>
            <p:ph type="title"/>
          </p:nvPr>
        </p:nvSpPr>
        <p:spPr>
          <a:xfrm>
            <a:off x="838200" y="1167229"/>
            <a:ext cx="10515600" cy="1325563"/>
          </a:xfrm>
        </p:spPr>
        <p:txBody>
          <a:bodyPr/>
          <a:lstStyle/>
          <a:p>
            <a:pPr algn="ctr"/>
            <a:r>
              <a:rPr lang="en-ES" dirty="0"/>
              <a:t>Fill in the Template</a:t>
            </a:r>
          </a:p>
        </p:txBody>
      </p:sp>
      <p:sp>
        <p:nvSpPr>
          <p:cNvPr id="5" name="TextBox 4">
            <a:extLst>
              <a:ext uri="{FF2B5EF4-FFF2-40B4-BE49-F238E27FC236}">
                <a16:creationId xmlns:a16="http://schemas.microsoft.com/office/drawing/2014/main" id="{1B84BFB7-43FB-92AE-5BC8-2C4F71A94850}"/>
              </a:ext>
            </a:extLst>
          </p:cNvPr>
          <p:cNvSpPr txBox="1"/>
          <p:nvPr/>
        </p:nvSpPr>
        <p:spPr>
          <a:xfrm>
            <a:off x="3064042" y="2685298"/>
            <a:ext cx="6448926" cy="1840843"/>
          </a:xfrm>
          <a:prstGeom prst="rect">
            <a:avLst/>
          </a:prstGeom>
          <a:solidFill>
            <a:srgbClr val="FFC000"/>
          </a:solidFill>
          <a:ln w="28575">
            <a:solidFill>
              <a:schemeClr val="tx1"/>
            </a:solidFill>
          </a:ln>
          <a:scene3d>
            <a:camera prst="orthographicFront"/>
            <a:lightRig rig="threePt" dir="t"/>
          </a:scene3d>
          <a:sp3d>
            <a:bevelT w="165100" prst="coolSlant"/>
          </a:sp3d>
        </p:spPr>
        <p:txBody>
          <a:bodyPr wrap="square" lIns="180000" tIns="180000" bIns="180000">
            <a:spAutoFit/>
          </a:bodyPr>
          <a:lstStyle/>
          <a:p>
            <a:r>
              <a:rPr lang="en-GB" sz="3200" dirty="0">
                <a:solidFill>
                  <a:srgbClr val="005AB4"/>
                </a:solidFill>
                <a:effectLst/>
                <a:latin typeface="Helvetica" pitchFamily="2" charset="0"/>
              </a:rPr>
              <a:t>&lt;</a:t>
            </a:r>
            <a:r>
              <a:rPr lang="en-GB" sz="3200" dirty="0" err="1">
                <a:solidFill>
                  <a:srgbClr val="005AB4"/>
                </a:solidFill>
                <a:effectLst/>
                <a:latin typeface="Helvetica" pitchFamily="2" charset="0"/>
              </a:rPr>
              <a:t>xsl:template</a:t>
            </a:r>
            <a:r>
              <a:rPr lang="en-GB" sz="3200" dirty="0">
                <a:solidFill>
                  <a:srgbClr val="F5844C"/>
                </a:solidFill>
                <a:effectLst/>
                <a:latin typeface="Helvetica" pitchFamily="2" charset="0"/>
              </a:rPr>
              <a:t> match</a:t>
            </a:r>
            <a:r>
              <a:rPr lang="en-GB" sz="3200" dirty="0">
                <a:solidFill>
                  <a:srgbClr val="FF8040"/>
                </a:solidFill>
                <a:effectLst/>
                <a:latin typeface="Helvetica" pitchFamily="2" charset="0"/>
              </a:rPr>
              <a:t>=</a:t>
            </a:r>
            <a:r>
              <a:rPr lang="en-GB" sz="3200" dirty="0">
                <a:solidFill>
                  <a:srgbClr val="993300"/>
                </a:solidFill>
                <a:effectLst/>
                <a:latin typeface="Helvetica" pitchFamily="2" charset="0"/>
              </a:rPr>
              <a:t>"</a:t>
            </a:r>
            <a:r>
              <a:rPr lang="en-GB" sz="3200" b="1" dirty="0">
                <a:solidFill>
                  <a:srgbClr val="0000E6"/>
                </a:solidFill>
                <a:effectLst/>
                <a:latin typeface="Helvetica" pitchFamily="2" charset="0"/>
              </a:rPr>
              <a:t>*:work</a:t>
            </a:r>
            <a:r>
              <a:rPr lang="en-GB" sz="3200" dirty="0">
                <a:solidFill>
                  <a:srgbClr val="993300"/>
                </a:solidFill>
                <a:effectLst/>
                <a:latin typeface="Helvetica" pitchFamily="2" charset="0"/>
              </a:rPr>
              <a:t>"</a:t>
            </a:r>
            <a:r>
              <a:rPr lang="en-GB" sz="3200" dirty="0">
                <a:solidFill>
                  <a:srgbClr val="000096"/>
                </a:solidFill>
                <a:effectLst/>
                <a:latin typeface="Helvetica" pitchFamily="2" charset="0"/>
              </a:rPr>
              <a:t>&gt;</a:t>
            </a:r>
          </a:p>
          <a:p>
            <a:r>
              <a:rPr lang="en-GB" sz="3200" dirty="0">
                <a:solidFill>
                  <a:srgbClr val="000096"/>
                </a:solidFill>
                <a:latin typeface="Helvetica" pitchFamily="2" charset="0"/>
              </a:rPr>
              <a:t>  …</a:t>
            </a:r>
            <a:endParaRPr lang="en-GB" sz="3200" dirty="0">
              <a:solidFill>
                <a:srgbClr val="000096"/>
              </a:solidFill>
              <a:effectLst/>
              <a:latin typeface="Helvetica" pitchFamily="2" charset="0"/>
            </a:endParaRPr>
          </a:p>
          <a:p>
            <a:r>
              <a:rPr lang="en-GB" sz="3200" dirty="0">
                <a:solidFill>
                  <a:srgbClr val="005AB4"/>
                </a:solidFill>
                <a:latin typeface="Helvetica" pitchFamily="2" charset="0"/>
              </a:rPr>
              <a:t>&lt;/</a:t>
            </a:r>
            <a:r>
              <a:rPr lang="en-GB" sz="3200" dirty="0" err="1">
                <a:solidFill>
                  <a:srgbClr val="005AB4"/>
                </a:solidFill>
                <a:latin typeface="Helvetica" pitchFamily="2" charset="0"/>
              </a:rPr>
              <a:t>xsl:template</a:t>
            </a:r>
            <a:r>
              <a:rPr lang="en-GB" sz="3200" dirty="0">
                <a:solidFill>
                  <a:srgbClr val="005AB4"/>
                </a:solidFill>
                <a:latin typeface="Helvetica" pitchFamily="2" charset="0"/>
              </a:rPr>
              <a:t>&gt;</a:t>
            </a:r>
            <a:endParaRPr lang="en-GB" sz="3200" dirty="0">
              <a:solidFill>
                <a:srgbClr val="005AB4"/>
              </a:solidFill>
              <a:effectLst/>
              <a:latin typeface="Helvetica" pitchFamily="2" charset="0"/>
            </a:endParaRPr>
          </a:p>
        </p:txBody>
      </p:sp>
      <p:sp>
        <p:nvSpPr>
          <p:cNvPr id="3" name="Slide Number Placeholder 2">
            <a:extLst>
              <a:ext uri="{FF2B5EF4-FFF2-40B4-BE49-F238E27FC236}">
                <a16:creationId xmlns:a16="http://schemas.microsoft.com/office/drawing/2014/main" id="{7BA5638E-9E5E-2353-92CD-43F8FB106EEE}"/>
              </a:ext>
            </a:extLst>
          </p:cNvPr>
          <p:cNvSpPr>
            <a:spLocks noGrp="1"/>
          </p:cNvSpPr>
          <p:nvPr>
            <p:ph type="sldNum" sz="quarter" idx="12"/>
          </p:nvPr>
        </p:nvSpPr>
        <p:spPr/>
        <p:txBody>
          <a:bodyPr/>
          <a:lstStyle/>
          <a:p>
            <a:fld id="{B9A6FB2C-6672-204D-B4C3-F63635C45829}" type="slidenum">
              <a:rPr lang="en-CA" smtClean="0"/>
              <a:t>66</a:t>
            </a:fld>
            <a:endParaRPr lang="en-CA"/>
          </a:p>
        </p:txBody>
      </p:sp>
    </p:spTree>
    <p:extLst>
      <p:ext uri="{BB962C8B-B14F-4D97-AF65-F5344CB8AC3E}">
        <p14:creationId xmlns:p14="http://schemas.microsoft.com/office/powerpoint/2010/main" val="2217008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36398-D71D-8620-99AF-451A4FC4DE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C6ABDB-86DC-72FF-630A-987675B67C2A}"/>
              </a:ext>
            </a:extLst>
          </p:cNvPr>
          <p:cNvSpPr txBox="1"/>
          <p:nvPr/>
        </p:nvSpPr>
        <p:spPr>
          <a:xfrm>
            <a:off x="3481914" y="1874728"/>
            <a:ext cx="5228172" cy="3108543"/>
          </a:xfrm>
          <a:prstGeom prst="rect">
            <a:avLst/>
          </a:prstGeom>
          <a:noFill/>
          <a:ln>
            <a:solidFill>
              <a:schemeClr val="bg2">
                <a:lumMod val="75000"/>
              </a:schemeClr>
            </a:solidFill>
          </a:ln>
        </p:spPr>
        <p:txBody>
          <a:bodyPr wrap="square">
            <a:spAutoFit/>
          </a:bodyPr>
          <a:lstStyle/>
          <a:p>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F5844C"/>
                </a:solidFill>
                <a:effectLst/>
                <a:latin typeface="Helvetica" pitchFamily="2" charset="0"/>
              </a:rPr>
              <a:t> match</a:t>
            </a:r>
            <a:r>
              <a:rPr lang="en-GB" sz="2800" dirty="0">
                <a:solidFill>
                  <a:srgbClr val="FF8040"/>
                </a:solidFill>
                <a:effectLst/>
                <a:latin typeface="Helvetica" pitchFamily="2" charset="0"/>
              </a:rPr>
              <a:t>=</a:t>
            </a:r>
            <a:r>
              <a:rPr lang="en-GB" sz="2800" dirty="0">
                <a:solidFill>
                  <a:srgbClr val="993300"/>
                </a:solidFill>
                <a:effectLst/>
                <a:latin typeface="Helvetica" pitchFamily="2" charset="0"/>
              </a:rPr>
              <a:t>"</a:t>
            </a:r>
            <a:r>
              <a:rPr lang="en-GB" sz="2800" b="1" dirty="0">
                <a:solidFill>
                  <a:srgbClr val="0000E6"/>
                </a:solidFill>
                <a:effectLst/>
                <a:latin typeface="Helvetica" pitchFamily="2" charset="0"/>
              </a:rPr>
              <a:t>*:work</a:t>
            </a:r>
            <a:r>
              <a:rPr lang="en-GB" sz="2800" dirty="0">
                <a:solidFill>
                  <a:srgbClr val="993300"/>
                </a:solidFill>
                <a:effectLst/>
                <a:latin typeface="Helvetica" pitchFamily="2" charset="0"/>
              </a:rPr>
              <a:t>"</a:t>
            </a:r>
            <a:r>
              <a:rPr lang="en-GB" sz="2800" dirty="0">
                <a:solidFill>
                  <a:srgbClr val="000096"/>
                </a:solidFill>
                <a:effectLst/>
                <a:latin typeface="Helvetica" pitchFamily="2" charset="0"/>
              </a:rPr>
              <a:t>&gt;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&lt;head&gt;&lt;/head&gt;</a:t>
            </a:r>
          </a:p>
          <a:p>
            <a:r>
              <a:rPr lang="en-GB" sz="2800" dirty="0">
                <a:solidFill>
                  <a:srgbClr val="000096"/>
                </a:solidFill>
                <a:latin typeface="Helvetica" pitchFamily="2" charset="0"/>
              </a:rPr>
              <a:t>      &lt;body&gt;&lt;/body&gt;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005AB4"/>
                </a:solidFill>
                <a:effectLst/>
                <a:latin typeface="Helvetica" pitchFamily="2" charset="0"/>
              </a:rPr>
              <a:t>&gt;</a:t>
            </a:r>
            <a:br>
              <a:rPr lang="en-GB" sz="2800" dirty="0">
                <a:effectLst/>
                <a:latin typeface="Helvetica" pitchFamily="2" charset="0"/>
              </a:rPr>
            </a:b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xsl:stylesheet</a:t>
            </a:r>
            <a:r>
              <a:rPr lang="en-GB" sz="2800" dirty="0">
                <a:solidFill>
                  <a:srgbClr val="005AB4"/>
                </a:solidFill>
                <a:effectLst/>
                <a:latin typeface="Helvetica" pitchFamily="2" charset="0"/>
              </a:rPr>
              <a:t>&gt;</a:t>
            </a:r>
            <a:endParaRPr lang="en-GB" sz="2800" dirty="0">
              <a:effectLst/>
              <a:latin typeface="Helvetica" pitchFamily="2" charset="0"/>
            </a:endParaRPr>
          </a:p>
        </p:txBody>
      </p:sp>
      <p:sp>
        <p:nvSpPr>
          <p:cNvPr id="3" name="Slide Number Placeholder 2">
            <a:extLst>
              <a:ext uri="{FF2B5EF4-FFF2-40B4-BE49-F238E27FC236}">
                <a16:creationId xmlns:a16="http://schemas.microsoft.com/office/drawing/2014/main" id="{D0507CF4-BDCF-C7DC-4F34-DF2139000EE7}"/>
              </a:ext>
            </a:extLst>
          </p:cNvPr>
          <p:cNvSpPr>
            <a:spLocks noGrp="1"/>
          </p:cNvSpPr>
          <p:nvPr>
            <p:ph type="sldNum" sz="quarter" idx="12"/>
          </p:nvPr>
        </p:nvSpPr>
        <p:spPr/>
        <p:txBody>
          <a:bodyPr/>
          <a:lstStyle/>
          <a:p>
            <a:fld id="{B9A6FB2C-6672-204D-B4C3-F63635C45829}" type="slidenum">
              <a:rPr lang="en-CA" smtClean="0"/>
              <a:t>67</a:t>
            </a:fld>
            <a:endParaRPr lang="en-CA"/>
          </a:p>
        </p:txBody>
      </p:sp>
    </p:spTree>
    <p:extLst>
      <p:ext uri="{BB962C8B-B14F-4D97-AF65-F5344CB8AC3E}">
        <p14:creationId xmlns:p14="http://schemas.microsoft.com/office/powerpoint/2010/main" val="20862966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7EC0E-0823-2EE8-0CD7-5D379799461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D1C0427-2A3E-A57F-BA12-1669730597BC}"/>
              </a:ext>
            </a:extLst>
          </p:cNvPr>
          <p:cNvSpPr txBox="1"/>
          <p:nvPr/>
        </p:nvSpPr>
        <p:spPr>
          <a:xfrm>
            <a:off x="3000650" y="1443841"/>
            <a:ext cx="6190699" cy="3970318"/>
          </a:xfrm>
          <a:prstGeom prst="rect">
            <a:avLst/>
          </a:prstGeom>
          <a:noFill/>
          <a:ln>
            <a:solidFill>
              <a:schemeClr val="bg2">
                <a:lumMod val="75000"/>
              </a:schemeClr>
            </a:solidFill>
          </a:ln>
        </p:spPr>
        <p:txBody>
          <a:bodyPr wrap="square">
            <a:spAutoFit/>
          </a:bodyPr>
          <a:lstStyle/>
          <a:p>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F5844C"/>
                </a:solidFill>
                <a:effectLst/>
                <a:latin typeface="Helvetica" pitchFamily="2" charset="0"/>
              </a:rPr>
              <a:t> match</a:t>
            </a:r>
            <a:r>
              <a:rPr lang="en-GB" sz="2800" dirty="0">
                <a:solidFill>
                  <a:srgbClr val="FF8040"/>
                </a:solidFill>
                <a:effectLst/>
                <a:latin typeface="Helvetica" pitchFamily="2" charset="0"/>
              </a:rPr>
              <a:t>=</a:t>
            </a:r>
            <a:r>
              <a:rPr lang="en-GB" sz="2800" dirty="0">
                <a:solidFill>
                  <a:srgbClr val="993300"/>
                </a:solidFill>
                <a:effectLst/>
                <a:latin typeface="Helvetica" pitchFamily="2" charset="0"/>
              </a:rPr>
              <a:t>"</a:t>
            </a:r>
            <a:r>
              <a:rPr lang="en-GB" sz="2800" b="1" dirty="0">
                <a:solidFill>
                  <a:srgbClr val="0000E6"/>
                </a:solidFill>
                <a:effectLst/>
                <a:latin typeface="Helvetica" pitchFamily="2" charset="0"/>
              </a:rPr>
              <a:t>*:work</a:t>
            </a:r>
            <a:r>
              <a:rPr lang="en-GB" sz="2800" dirty="0">
                <a:solidFill>
                  <a:srgbClr val="993300"/>
                </a:solidFill>
                <a:effectLst/>
                <a:latin typeface="Helvetica" pitchFamily="2" charset="0"/>
              </a:rPr>
              <a:t>"</a:t>
            </a:r>
            <a:r>
              <a:rPr lang="en-GB" sz="2800" dirty="0">
                <a:solidFill>
                  <a:srgbClr val="000096"/>
                </a:solidFill>
                <a:effectLst/>
                <a:latin typeface="Helvetica" pitchFamily="2" charset="0"/>
              </a:rPr>
              <a:t>&gt;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&lt;title&gt;</a:t>
            </a:r>
            <a:r>
              <a:rPr lang="en-GB" sz="2800" dirty="0">
                <a:solidFill>
                  <a:srgbClr val="000096"/>
                </a:solidFill>
                <a:effectLst/>
                <a:highlight>
                  <a:srgbClr val="FFFF00"/>
                </a:highlight>
                <a:latin typeface="Helvetica" pitchFamily="2" charset="0"/>
              </a:rPr>
              <a:t> </a:t>
            </a:r>
            <a:r>
              <a:rPr lang="en-GB" sz="2800" dirty="0">
                <a:effectLst/>
                <a:highlight>
                  <a:srgbClr val="FFFF00"/>
                </a:highlight>
                <a:latin typeface="Helvetica" pitchFamily="2" charset="0"/>
              </a:rPr>
              <a:t>TEXT FOR TITLE </a:t>
            </a:r>
            <a:r>
              <a:rPr lang="en-GB" sz="2800" dirty="0">
                <a:solidFill>
                  <a:srgbClr val="000096"/>
                </a:solidFill>
                <a:effectLst/>
                <a:latin typeface="Helvetica" pitchFamily="2" charset="0"/>
              </a:rPr>
              <a:t>&lt;/title&gt;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&lt;/head&gt;</a:t>
            </a:r>
          </a:p>
          <a:p>
            <a:r>
              <a:rPr lang="en-GB" sz="2800" dirty="0">
                <a:solidFill>
                  <a:srgbClr val="000096"/>
                </a:solidFill>
                <a:latin typeface="Helvetica" pitchFamily="2" charset="0"/>
              </a:rPr>
              <a:t>      &lt;body&gt;&lt;/body&gt;</a:t>
            </a:r>
            <a:br>
              <a:rPr lang="en-GB" sz="2800" dirty="0">
                <a:effectLst/>
                <a:latin typeface="Helvetica" pitchFamily="2" charset="0"/>
              </a:rPr>
            </a:br>
            <a:r>
              <a:rPr lang="en-GB" sz="2800" dirty="0">
                <a:effectLst/>
                <a:latin typeface="Helvetica" pitchFamily="2" charset="0"/>
              </a:rPr>
              <a:t>    </a:t>
            </a:r>
            <a:r>
              <a:rPr lang="en-GB" sz="2800" dirty="0">
                <a:solidFill>
                  <a:srgbClr val="000096"/>
                </a:solidFill>
                <a:effectLst/>
                <a:latin typeface="Helvetica" pitchFamily="2" charset="0"/>
              </a:rPr>
              <a:t>&lt;/html&gt;</a:t>
            </a:r>
            <a:br>
              <a:rPr lang="en-GB" sz="2800" dirty="0">
                <a:effectLst/>
                <a:latin typeface="Helvetica" pitchFamily="2" charset="0"/>
              </a:rPr>
            </a:br>
            <a:r>
              <a:rPr lang="en-GB" sz="2800" dirty="0">
                <a:effectLst/>
                <a:latin typeface="Helvetica" pitchFamily="2" charset="0"/>
              </a:rPr>
              <a:t>  </a:t>
            </a: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xsl:template</a:t>
            </a:r>
            <a:r>
              <a:rPr lang="en-GB" sz="2800" dirty="0">
                <a:solidFill>
                  <a:srgbClr val="005AB4"/>
                </a:solidFill>
                <a:effectLst/>
                <a:latin typeface="Helvetica" pitchFamily="2" charset="0"/>
              </a:rPr>
              <a:t>&gt;</a:t>
            </a:r>
            <a:br>
              <a:rPr lang="en-GB" sz="2800" dirty="0">
                <a:effectLst/>
                <a:latin typeface="Helvetica" pitchFamily="2" charset="0"/>
              </a:rPr>
            </a:br>
            <a:r>
              <a:rPr lang="en-GB" sz="2800" dirty="0">
                <a:solidFill>
                  <a:srgbClr val="005AB4"/>
                </a:solidFill>
                <a:effectLst/>
                <a:latin typeface="Helvetica" pitchFamily="2" charset="0"/>
              </a:rPr>
              <a:t>&lt;/</a:t>
            </a:r>
            <a:r>
              <a:rPr lang="en-GB" sz="2800" dirty="0" err="1">
                <a:solidFill>
                  <a:srgbClr val="005AB4"/>
                </a:solidFill>
                <a:effectLst/>
                <a:latin typeface="Helvetica" pitchFamily="2" charset="0"/>
              </a:rPr>
              <a:t>xsl:stylesheet</a:t>
            </a:r>
            <a:r>
              <a:rPr lang="en-GB" sz="2800" dirty="0">
                <a:solidFill>
                  <a:srgbClr val="005AB4"/>
                </a:solidFill>
                <a:effectLst/>
                <a:latin typeface="Helvetica" pitchFamily="2" charset="0"/>
              </a:rPr>
              <a:t>&gt;</a:t>
            </a:r>
            <a:endParaRPr lang="en-GB" sz="2800" dirty="0">
              <a:effectLst/>
              <a:latin typeface="Helvetica" pitchFamily="2" charset="0"/>
            </a:endParaRPr>
          </a:p>
        </p:txBody>
      </p:sp>
      <p:cxnSp>
        <p:nvCxnSpPr>
          <p:cNvPr id="4" name="Straight Arrow Connector 3">
            <a:extLst>
              <a:ext uri="{FF2B5EF4-FFF2-40B4-BE49-F238E27FC236}">
                <a16:creationId xmlns:a16="http://schemas.microsoft.com/office/drawing/2014/main" id="{37FC7C27-041F-5681-D8B0-09B24307C4A4}"/>
              </a:ext>
            </a:extLst>
          </p:cNvPr>
          <p:cNvCxnSpPr/>
          <p:nvPr/>
        </p:nvCxnSpPr>
        <p:spPr>
          <a:xfrm>
            <a:off x="7248939" y="3233530"/>
            <a:ext cx="2279374" cy="887896"/>
          </a:xfrm>
          <a:prstGeom prst="straightConnector1">
            <a:avLst/>
          </a:prstGeom>
          <a:ln w="38100" cap="flat" cmpd="sng" algn="ctr">
            <a:solidFill>
              <a:schemeClr val="dk1"/>
            </a:solidFill>
            <a:prstDash val="solid"/>
            <a:round/>
            <a:headEnd type="none" w="med" len="med"/>
            <a:tailEnd type="arrow" w="med" len="med"/>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0E77DF1C-0F61-6F68-E9A3-0E30511426F4}"/>
              </a:ext>
            </a:extLst>
          </p:cNvPr>
          <p:cNvSpPr txBox="1"/>
          <p:nvPr/>
        </p:nvSpPr>
        <p:spPr>
          <a:xfrm>
            <a:off x="9297366" y="3584713"/>
            <a:ext cx="2497069" cy="1569660"/>
          </a:xfrm>
          <a:prstGeom prst="rect">
            <a:avLst/>
          </a:prstGeom>
          <a:noFill/>
        </p:spPr>
        <p:txBody>
          <a:bodyPr wrap="square" rtlCol="0">
            <a:spAutoFit/>
          </a:bodyPr>
          <a:lstStyle/>
          <a:p>
            <a:pPr algn="ctr"/>
            <a:r>
              <a:rPr lang="en-CA" sz="2400" b="1" dirty="0"/>
              <a:t>The English </a:t>
            </a:r>
            <a:br>
              <a:rPr lang="en-CA" sz="2400" b="1" dirty="0"/>
            </a:br>
            <a:r>
              <a:rPr lang="en-CA" sz="2400" b="1" dirty="0"/>
              <a:t>main title</a:t>
            </a:r>
          </a:p>
          <a:p>
            <a:pPr algn="ctr"/>
            <a:r>
              <a:rPr lang="en-CA" sz="2400" dirty="0"/>
              <a:t>(the 1</a:t>
            </a:r>
            <a:r>
              <a:rPr lang="en-CA" sz="2400" baseline="30000" dirty="0"/>
              <a:t>st</a:t>
            </a:r>
            <a:r>
              <a:rPr lang="en-CA" sz="2400" dirty="0"/>
              <a:t> English title)</a:t>
            </a:r>
          </a:p>
        </p:txBody>
      </p:sp>
      <p:sp>
        <p:nvSpPr>
          <p:cNvPr id="2" name="Slide Number Placeholder 1">
            <a:extLst>
              <a:ext uri="{FF2B5EF4-FFF2-40B4-BE49-F238E27FC236}">
                <a16:creationId xmlns:a16="http://schemas.microsoft.com/office/drawing/2014/main" id="{F7E4DC7F-E7D4-F03F-E09A-2C39BF68ADC8}"/>
              </a:ext>
            </a:extLst>
          </p:cNvPr>
          <p:cNvSpPr>
            <a:spLocks noGrp="1"/>
          </p:cNvSpPr>
          <p:nvPr>
            <p:ph type="sldNum" sz="quarter" idx="12"/>
          </p:nvPr>
        </p:nvSpPr>
        <p:spPr/>
        <p:txBody>
          <a:bodyPr/>
          <a:lstStyle/>
          <a:p>
            <a:fld id="{B9A6FB2C-6672-204D-B4C3-F63635C45829}" type="slidenum">
              <a:rPr lang="en-CA" smtClean="0"/>
              <a:t>68</a:t>
            </a:fld>
            <a:endParaRPr lang="en-CA"/>
          </a:p>
        </p:txBody>
      </p:sp>
    </p:spTree>
    <p:extLst>
      <p:ext uri="{BB962C8B-B14F-4D97-AF65-F5344CB8AC3E}">
        <p14:creationId xmlns:p14="http://schemas.microsoft.com/office/powerpoint/2010/main" val="23213569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DED7C-74BC-A341-6FD8-C133B5170450}"/>
              </a:ext>
            </a:extLst>
          </p:cNvPr>
          <p:cNvSpPr txBox="1"/>
          <p:nvPr/>
        </p:nvSpPr>
        <p:spPr>
          <a:xfrm>
            <a:off x="858253" y="1182231"/>
            <a:ext cx="10475494" cy="4493538"/>
          </a:xfrm>
          <a:prstGeom prst="rect">
            <a:avLst/>
          </a:prstGeom>
          <a:noFill/>
          <a:ln>
            <a:solidFill>
              <a:schemeClr val="bg2">
                <a:lumMod val="75000"/>
              </a:schemeClr>
            </a:solidFill>
          </a:ln>
        </p:spPr>
        <p:txBody>
          <a:bodyPr wrap="square">
            <a:spAutoFit/>
          </a:bodyPr>
          <a:lstStyle/>
          <a:p>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F5844C"/>
                </a:solidFill>
                <a:effectLst/>
                <a:latin typeface="Helvetica" pitchFamily="2" charset="0"/>
              </a:rPr>
              <a:t> match</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*:work</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&lt;title&gt;</a:t>
            </a:r>
          </a:p>
          <a:p>
            <a:r>
              <a:rPr lang="en-GB" sz="2600" dirty="0">
                <a:solidFill>
                  <a:srgbClr val="000096"/>
                </a:solidFill>
                <a:latin typeface="Helvetica" pitchFamily="2" charset="0"/>
              </a:rPr>
              <a:t>          </a:t>
            </a:r>
            <a:r>
              <a:rPr lang="en-GB" sz="2600" dirty="0">
                <a:solidFill>
                  <a:srgbClr val="005AB4"/>
                </a:solidFill>
                <a:effectLst/>
                <a:highlight>
                  <a:srgbClr val="FFFF00"/>
                </a:highlight>
                <a:latin typeface="Helvetica" pitchFamily="2" charset="0"/>
              </a:rPr>
              <a:t>&lt;</a:t>
            </a:r>
            <a:r>
              <a:rPr lang="en-GB" sz="2600" dirty="0" err="1">
                <a:solidFill>
                  <a:srgbClr val="005AB4"/>
                </a:solidFill>
                <a:effectLst/>
                <a:highlight>
                  <a:srgbClr val="FFFF00"/>
                </a:highlight>
                <a:latin typeface="Helvetica" pitchFamily="2" charset="0"/>
              </a:rPr>
              <a:t>xsl:value-of</a:t>
            </a:r>
            <a:r>
              <a:rPr lang="en-GB" sz="2600" dirty="0">
                <a:solidFill>
                  <a:srgbClr val="F5844C"/>
                </a:solidFill>
                <a:effectLst/>
                <a:highlight>
                  <a:srgbClr val="FFFF00"/>
                </a:highlight>
                <a:latin typeface="Helvetica" pitchFamily="2" charset="0"/>
              </a:rPr>
              <a:t> select</a:t>
            </a:r>
            <a:r>
              <a:rPr lang="en-GB" sz="2600" dirty="0">
                <a:solidFill>
                  <a:srgbClr val="FF8040"/>
                </a:solidFill>
                <a:effectLst/>
                <a:highlight>
                  <a:srgbClr val="FFFF00"/>
                </a:highlight>
                <a:latin typeface="Helvetica" pitchFamily="2" charset="0"/>
              </a:rPr>
              <a:t>=</a:t>
            </a:r>
            <a:r>
              <a:rPr lang="en-GB" sz="2600" dirty="0">
                <a:solidFill>
                  <a:srgbClr val="993300"/>
                </a:solidFill>
                <a:effectLst/>
                <a:highlight>
                  <a:srgbClr val="FFFF00"/>
                </a:highlight>
                <a:latin typeface="Helvetica" pitchFamily="2" charset="0"/>
              </a:rPr>
              <a:t>"</a:t>
            </a:r>
            <a:r>
              <a:rPr lang="en-GB" sz="2600" b="1" dirty="0">
                <a:solidFill>
                  <a:srgbClr val="0000E6"/>
                </a:solidFill>
                <a:effectLst/>
                <a:highlight>
                  <a:srgbClr val="FFFF00"/>
                </a:highlight>
                <a:latin typeface="Helvetica" pitchFamily="2" charset="0"/>
              </a:rPr>
              <a:t>*:title</a:t>
            </a:r>
            <a:r>
              <a:rPr lang="en-GB" sz="2600" dirty="0">
                <a:effectLst/>
                <a:highlight>
                  <a:srgbClr val="FFFF00"/>
                </a:highlight>
                <a:latin typeface="Helvetica" pitchFamily="2" charset="0"/>
              </a:rPr>
              <a:t>[</a:t>
            </a:r>
            <a:r>
              <a:rPr lang="en-GB" sz="2600" b="1" i="1" dirty="0">
                <a:solidFill>
                  <a:srgbClr val="F08246"/>
                </a:solidFill>
                <a:effectLst/>
                <a:highlight>
                  <a:srgbClr val="FFFF00"/>
                </a:highlight>
                <a:latin typeface="Helvetica" pitchFamily="2" charset="0"/>
              </a:rPr>
              <a:t>@</a:t>
            </a:r>
            <a:r>
              <a:rPr lang="en-GB" sz="2600" b="1" i="1" dirty="0" err="1">
                <a:solidFill>
                  <a:srgbClr val="F08246"/>
                </a:solidFill>
                <a:effectLst/>
                <a:highlight>
                  <a:srgbClr val="FFFF00"/>
                </a:highlight>
                <a:latin typeface="Helvetica" pitchFamily="2" charset="0"/>
              </a:rPr>
              <a:t>xml:lang</a:t>
            </a:r>
            <a:r>
              <a:rPr lang="en-GB" sz="2600" dirty="0">
                <a:effectLst/>
                <a:highlight>
                  <a:srgbClr val="FFFF00"/>
                </a:highlight>
                <a:latin typeface="Helvetica" pitchFamily="2" charset="0"/>
              </a:rPr>
              <a:t> </a:t>
            </a:r>
            <a:r>
              <a:rPr lang="en-GB" sz="2600" dirty="0">
                <a:solidFill>
                  <a:srgbClr val="787800"/>
                </a:solidFill>
                <a:effectLst/>
                <a:highlight>
                  <a:srgbClr val="FFFF00"/>
                </a:highlight>
                <a:latin typeface="Helvetica" pitchFamily="2" charset="0"/>
              </a:rPr>
              <a:t>=</a:t>
            </a:r>
            <a:r>
              <a:rPr lang="en-GB" sz="2600" dirty="0">
                <a:effectLst/>
                <a:highlight>
                  <a:srgbClr val="FFFF00"/>
                </a:highlight>
                <a:latin typeface="Helvetica" pitchFamily="2" charset="0"/>
              </a:rPr>
              <a:t> </a:t>
            </a:r>
            <a:r>
              <a:rPr lang="en-GB" sz="2600" dirty="0">
                <a:solidFill>
                  <a:srgbClr val="323296"/>
                </a:solidFill>
                <a:effectLst/>
                <a:highlight>
                  <a:srgbClr val="FFFF00"/>
                </a:highlight>
                <a:latin typeface="Helvetica" pitchFamily="2" charset="0"/>
              </a:rPr>
              <a:t>'</a:t>
            </a:r>
            <a:r>
              <a:rPr lang="en-GB" sz="2600" dirty="0" err="1">
                <a:solidFill>
                  <a:srgbClr val="323296"/>
                </a:solidFill>
                <a:effectLst/>
                <a:highlight>
                  <a:srgbClr val="FFFF00"/>
                </a:highlight>
                <a:latin typeface="Helvetica" pitchFamily="2" charset="0"/>
              </a:rPr>
              <a:t>en</a:t>
            </a:r>
            <a:r>
              <a:rPr lang="en-GB" sz="2600" dirty="0">
                <a:solidFill>
                  <a:srgbClr val="323296"/>
                </a:solidFill>
                <a:effectLst/>
                <a:highlight>
                  <a:srgbClr val="FFFF00"/>
                </a:highlight>
                <a:latin typeface="Helvetica" pitchFamily="2" charset="0"/>
              </a:rPr>
              <a:t>'</a:t>
            </a:r>
            <a:r>
              <a:rPr lang="en-GB" sz="2600" dirty="0">
                <a:effectLst/>
                <a:highlight>
                  <a:srgbClr val="FFFF00"/>
                </a:highlight>
                <a:latin typeface="Helvetica" pitchFamily="2" charset="0"/>
              </a:rPr>
              <a:t>][</a:t>
            </a:r>
            <a:r>
              <a:rPr lang="en-GB" sz="2600" i="1" dirty="0">
                <a:solidFill>
                  <a:srgbClr val="004000"/>
                </a:solidFill>
                <a:effectLst/>
                <a:highlight>
                  <a:srgbClr val="FFFF00"/>
                </a:highlight>
                <a:latin typeface="Helvetica" pitchFamily="2" charset="0"/>
              </a:rPr>
              <a:t>position</a:t>
            </a:r>
            <a:r>
              <a:rPr lang="en-GB" sz="2600" dirty="0">
                <a:effectLst/>
                <a:highlight>
                  <a:srgbClr val="FFFF00"/>
                </a:highlight>
                <a:latin typeface="Helvetica" pitchFamily="2" charset="0"/>
              </a:rPr>
              <a:t>() </a:t>
            </a:r>
            <a:r>
              <a:rPr lang="en-GB" sz="2600" dirty="0">
                <a:solidFill>
                  <a:srgbClr val="787800"/>
                </a:solidFill>
                <a:effectLst/>
                <a:highlight>
                  <a:srgbClr val="FFFF00"/>
                </a:highlight>
                <a:latin typeface="Helvetica" pitchFamily="2" charset="0"/>
              </a:rPr>
              <a:t>=</a:t>
            </a:r>
            <a:r>
              <a:rPr lang="en-GB" sz="2600" dirty="0">
                <a:effectLst/>
                <a:highlight>
                  <a:srgbClr val="FFFF00"/>
                </a:highlight>
                <a:latin typeface="Helvetica" pitchFamily="2" charset="0"/>
              </a:rPr>
              <a:t> </a:t>
            </a:r>
            <a:r>
              <a:rPr lang="en-GB" sz="2600" dirty="0">
                <a:solidFill>
                  <a:srgbClr val="323296"/>
                </a:solidFill>
                <a:effectLst/>
                <a:highlight>
                  <a:srgbClr val="FFFF00"/>
                </a:highlight>
                <a:latin typeface="Helvetica" pitchFamily="2" charset="0"/>
              </a:rPr>
              <a:t>1</a:t>
            </a:r>
            <a:r>
              <a:rPr lang="en-GB" sz="2600" dirty="0">
                <a:effectLst/>
                <a:highlight>
                  <a:srgbClr val="FFFF00"/>
                </a:highlight>
                <a:latin typeface="Helvetica" pitchFamily="2" charset="0"/>
              </a:rPr>
              <a:t>]</a:t>
            </a:r>
            <a:r>
              <a:rPr lang="en-GB" sz="2600" dirty="0">
                <a:solidFill>
                  <a:srgbClr val="993300"/>
                </a:solidFill>
                <a:effectLst/>
                <a:highlight>
                  <a:srgbClr val="FFFF00"/>
                </a:highlight>
                <a:latin typeface="Helvetica" pitchFamily="2" charset="0"/>
              </a:rPr>
              <a:t>"</a:t>
            </a:r>
            <a:r>
              <a:rPr lang="en-GB" sz="2600" dirty="0">
                <a:solidFill>
                  <a:srgbClr val="000096"/>
                </a:solidFill>
                <a:effectLst/>
                <a:highlight>
                  <a:srgbClr val="FFFF00"/>
                </a:highlight>
                <a:latin typeface="Helvetica" pitchFamily="2" charset="0"/>
              </a:rPr>
              <a:t>/&gt;</a:t>
            </a:r>
          </a:p>
          <a:p>
            <a:r>
              <a:rPr lang="en-GB" sz="2600" dirty="0">
                <a:solidFill>
                  <a:srgbClr val="000096"/>
                </a:solidFill>
                <a:latin typeface="Helvetica" pitchFamily="2" charset="0"/>
              </a:rPr>
              <a:t>        </a:t>
            </a:r>
            <a:r>
              <a:rPr lang="en-GB" sz="2600" dirty="0">
                <a:solidFill>
                  <a:srgbClr val="000096"/>
                </a:solidFill>
                <a:effectLst/>
                <a:latin typeface="Helvetica" pitchFamily="2" charset="0"/>
              </a:rPr>
              <a:t>&lt;/title&gt;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p>
          <a:p>
            <a:r>
              <a:rPr lang="en-GB" sz="2600" dirty="0">
                <a:solidFill>
                  <a:srgbClr val="000096"/>
                </a:solidFill>
                <a:latin typeface="Helvetica" pitchFamily="2" charset="0"/>
              </a:rPr>
              <a:t>      &lt;body&gt;&lt;/body&gt;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005AB4"/>
                </a:solidFill>
                <a:effectLst/>
                <a:latin typeface="Helvetica" pitchFamily="2" charset="0"/>
              </a:rPr>
              <a:t>&gt;</a:t>
            </a:r>
            <a:br>
              <a:rPr lang="en-GB" sz="2600" dirty="0">
                <a:effectLst/>
                <a:latin typeface="Helvetica" pitchFamily="2" charset="0"/>
              </a:rPr>
            </a:b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xsl:stylesheet</a:t>
            </a:r>
            <a:r>
              <a:rPr lang="en-GB" sz="2600" dirty="0">
                <a:solidFill>
                  <a:srgbClr val="005AB4"/>
                </a:solidFill>
                <a:effectLst/>
                <a:latin typeface="Helvetica" pitchFamily="2" charset="0"/>
              </a:rPr>
              <a:t>&gt;</a:t>
            </a:r>
            <a:endParaRPr lang="en-GB" sz="2600" dirty="0">
              <a:effectLst/>
              <a:latin typeface="Helvetica" pitchFamily="2" charset="0"/>
            </a:endParaRPr>
          </a:p>
        </p:txBody>
      </p:sp>
      <p:sp>
        <p:nvSpPr>
          <p:cNvPr id="3" name="Slide Number Placeholder 2">
            <a:extLst>
              <a:ext uri="{FF2B5EF4-FFF2-40B4-BE49-F238E27FC236}">
                <a16:creationId xmlns:a16="http://schemas.microsoft.com/office/drawing/2014/main" id="{4E6A3489-C0CB-FFE0-22F9-53C006290CF8}"/>
              </a:ext>
            </a:extLst>
          </p:cNvPr>
          <p:cNvSpPr>
            <a:spLocks noGrp="1"/>
          </p:cNvSpPr>
          <p:nvPr>
            <p:ph type="sldNum" sz="quarter" idx="12"/>
          </p:nvPr>
        </p:nvSpPr>
        <p:spPr/>
        <p:txBody>
          <a:bodyPr/>
          <a:lstStyle/>
          <a:p>
            <a:fld id="{B9A6FB2C-6672-204D-B4C3-F63635C45829}" type="slidenum">
              <a:rPr lang="en-CA" smtClean="0"/>
              <a:t>69</a:t>
            </a:fld>
            <a:endParaRPr lang="en-CA"/>
          </a:p>
        </p:txBody>
      </p:sp>
    </p:spTree>
    <p:extLst>
      <p:ext uri="{BB962C8B-B14F-4D97-AF65-F5344CB8AC3E}">
        <p14:creationId xmlns:p14="http://schemas.microsoft.com/office/powerpoint/2010/main" val="2228611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3CD4A-36D6-8C5E-99F6-89CE6317559B}"/>
              </a:ext>
            </a:extLst>
          </p:cNvPr>
          <p:cNvSpPr>
            <a:spLocks noGrp="1"/>
          </p:cNvSpPr>
          <p:nvPr>
            <p:ph type="title"/>
          </p:nvPr>
        </p:nvSpPr>
        <p:spPr/>
        <p:txBody>
          <a:bodyPr/>
          <a:lstStyle/>
          <a:p>
            <a:r>
              <a:rPr lang="en-CA" dirty="0"/>
              <a:t>Examples: Paths and Nodes</a:t>
            </a:r>
            <a:endParaRPr lang="en-ES" dirty="0"/>
          </a:p>
        </p:txBody>
      </p:sp>
      <p:sp>
        <p:nvSpPr>
          <p:cNvPr id="3" name="Content Placeholder 2">
            <a:extLst>
              <a:ext uri="{FF2B5EF4-FFF2-40B4-BE49-F238E27FC236}">
                <a16:creationId xmlns:a16="http://schemas.microsoft.com/office/drawing/2014/main" id="{98C37238-CB37-1A94-4518-C7AA996BDE58}"/>
              </a:ext>
            </a:extLst>
          </p:cNvPr>
          <p:cNvSpPr>
            <a:spLocks noGrp="1"/>
          </p:cNvSpPr>
          <p:nvPr>
            <p:ph idx="1"/>
          </p:nvPr>
        </p:nvSpPr>
        <p:spPr>
          <a:xfrm>
            <a:off x="838200" y="1690688"/>
            <a:ext cx="10515600" cy="4486275"/>
          </a:xfrm>
        </p:spPr>
        <p:txBody>
          <a:bodyPr>
            <a:normAutofit/>
          </a:bodyPr>
          <a:lstStyle/>
          <a:p>
            <a:r>
              <a:rPr lang="en-ES">
                <a:latin typeface="Courier New" panose="02070309020205020404" pitchFamily="49" charset="0"/>
                <a:cs typeface="Courier New" panose="02070309020205020404" pitchFamily="49" charset="0"/>
              </a:rPr>
              <a:t>/</a:t>
            </a:r>
            <a:r>
              <a:rPr lang="en-CA" dirty="0">
                <a:latin typeface="Courier New" panose="02070309020205020404" pitchFamily="49" charset="0"/>
                <a:cs typeface="Courier New" panose="02070309020205020404" pitchFamily="49" charset="0"/>
              </a:rPr>
              <a:t> </a:t>
            </a:r>
            <a:r>
              <a:rPr lang="en-ES"/>
              <a:t>(</a:t>
            </a:r>
            <a:r>
              <a:rPr lang="en-ES" dirty="0"/>
              <a:t>this is called the “document node”)</a:t>
            </a:r>
          </a:p>
          <a:p>
            <a:r>
              <a:rPr lang="en-ES" dirty="0">
                <a:latin typeface="Courier New" panose="02070309020205020404" pitchFamily="49" charset="0"/>
                <a:cs typeface="Courier New" panose="02070309020205020404" pitchFamily="49" charset="0"/>
              </a:rPr>
              <a:t>/mei</a:t>
            </a:r>
          </a:p>
          <a:p>
            <a:r>
              <a:rPr lang="en-ES" dirty="0">
                <a:latin typeface="Courier New" panose="02070309020205020404" pitchFamily="49" charset="0"/>
                <a:cs typeface="Courier New" panose="02070309020205020404" pitchFamily="49" charset="0"/>
              </a:rPr>
              <a:t>/mei/meiHead/fileDesc</a:t>
            </a:r>
          </a:p>
          <a:p>
            <a:r>
              <a:rPr lang="en-ES" dirty="0">
                <a:latin typeface="Courier New" panose="02070309020205020404" pitchFamily="49" charset="0"/>
                <a:cs typeface="Courier New" panose="02070309020205020404" pitchFamily="49" charset="0"/>
              </a:rPr>
              <a:t>//fileDesc</a:t>
            </a:r>
          </a:p>
          <a:p>
            <a:r>
              <a:rPr lang="en-GB" dirty="0">
                <a:latin typeface="Courier New" panose="02070309020205020404" pitchFamily="49" charset="0"/>
                <a:cs typeface="Courier New" panose="02070309020205020404" pitchFamily="49" charset="0"/>
              </a:rPr>
              <a:t>/mei/</a:t>
            </a:r>
            <a:r>
              <a:rPr lang="en-GB" dirty="0" err="1">
                <a:latin typeface="Courier New" panose="02070309020205020404" pitchFamily="49" charset="0"/>
                <a:cs typeface="Courier New" panose="02070309020205020404" pitchFamily="49" charset="0"/>
              </a:rPr>
              <a:t>meiHead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fileDesc</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titleStmt</a:t>
            </a:r>
            <a:r>
              <a:rPr lang="en-GB" dirty="0">
                <a:latin typeface="Courier New" panose="02070309020205020404" pitchFamily="49" charset="0"/>
                <a:cs typeface="Courier New" panose="02070309020205020404" pitchFamily="49" charset="0"/>
              </a:rPr>
              <a:t>/title</a:t>
            </a:r>
            <a:endParaRPr lang="en-ES" dirty="0">
              <a:latin typeface="Courier New" panose="02070309020205020404" pitchFamily="49" charset="0"/>
              <a:cs typeface="Courier New" panose="02070309020205020404" pitchFamily="49" charset="0"/>
            </a:endParaRPr>
          </a:p>
          <a:p>
            <a:r>
              <a:rPr lang="en-ES" dirty="0">
                <a:latin typeface="Courier New" panose="02070309020205020404" pitchFamily="49" charset="0"/>
                <a:cs typeface="Courier New" panose="02070309020205020404" pitchFamily="49" charset="0"/>
              </a:rPr>
              <a:t>//title</a:t>
            </a:r>
          </a:p>
          <a:p>
            <a:r>
              <a:rPr lang="en-ES" dirty="0">
                <a:latin typeface="Courier New" panose="02070309020205020404" pitchFamily="49" charset="0"/>
                <a:cs typeface="Courier New" panose="02070309020205020404" pitchFamily="49" charset="0"/>
              </a:rPr>
              <a:t>//titleStmt</a:t>
            </a:r>
            <a:r>
              <a:rPr lang="en-ES">
                <a:latin typeface="Courier New" panose="02070309020205020404" pitchFamily="49" charset="0"/>
                <a:cs typeface="Courier New" panose="02070309020205020404" pitchFamily="49" charset="0"/>
              </a:rPr>
              <a:t>/title</a:t>
            </a:r>
            <a:endParaRPr lang="en-CA"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51703AA2-5C17-1E6D-184F-B4777A79C348}"/>
              </a:ext>
            </a:extLst>
          </p:cNvPr>
          <p:cNvSpPr>
            <a:spLocks noGrp="1"/>
          </p:cNvSpPr>
          <p:nvPr>
            <p:ph type="sldNum" sz="quarter" idx="12"/>
          </p:nvPr>
        </p:nvSpPr>
        <p:spPr/>
        <p:txBody>
          <a:bodyPr/>
          <a:lstStyle/>
          <a:p>
            <a:fld id="{B9A6FB2C-6672-204D-B4C3-F63635C45829}" type="slidenum">
              <a:rPr lang="en-CA" smtClean="0"/>
              <a:t>7</a:t>
            </a:fld>
            <a:endParaRPr lang="en-CA"/>
          </a:p>
        </p:txBody>
      </p:sp>
    </p:spTree>
    <p:extLst>
      <p:ext uri="{BB962C8B-B14F-4D97-AF65-F5344CB8AC3E}">
        <p14:creationId xmlns:p14="http://schemas.microsoft.com/office/powerpoint/2010/main" val="144616621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F3AF5-500C-197F-EB7F-7E94382F6CB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060B599-E450-8493-B6E7-712951941752}"/>
              </a:ext>
            </a:extLst>
          </p:cNvPr>
          <p:cNvSpPr txBox="1"/>
          <p:nvPr/>
        </p:nvSpPr>
        <p:spPr>
          <a:xfrm>
            <a:off x="858253" y="1182231"/>
            <a:ext cx="10475494" cy="4493538"/>
          </a:xfrm>
          <a:prstGeom prst="rect">
            <a:avLst/>
          </a:prstGeom>
          <a:noFill/>
          <a:ln>
            <a:solidFill>
              <a:schemeClr val="bg2">
                <a:lumMod val="75000"/>
              </a:schemeClr>
            </a:solidFill>
          </a:ln>
        </p:spPr>
        <p:txBody>
          <a:bodyPr wrap="square">
            <a:spAutoFit/>
          </a:bodyPr>
          <a:lstStyle/>
          <a:p>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F5844C"/>
                </a:solidFill>
                <a:effectLst/>
                <a:latin typeface="Helvetica" pitchFamily="2" charset="0"/>
              </a:rPr>
              <a:t> match</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*:work</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&lt;title&gt;</a:t>
            </a:r>
          </a:p>
          <a:p>
            <a:r>
              <a:rPr lang="en-GB" sz="2600" dirty="0">
                <a:solidFill>
                  <a:srgbClr val="000096"/>
                </a:solidFill>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xsl:value-of</a:t>
            </a:r>
            <a:r>
              <a:rPr lang="en-GB" sz="2600" dirty="0">
                <a:solidFill>
                  <a:srgbClr val="F5844C"/>
                </a:solidFill>
                <a:effectLst/>
                <a:latin typeface="Helvetica" pitchFamily="2" charset="0"/>
              </a:rPr>
              <a:t> select</a:t>
            </a:r>
            <a:r>
              <a:rPr lang="en-GB" sz="2600" dirty="0">
                <a:solidFill>
                  <a:srgbClr val="FF8040"/>
                </a:solidFill>
                <a:effectLst/>
                <a:latin typeface="Helvetica" pitchFamily="2" charset="0"/>
              </a:rPr>
              <a:t>=</a:t>
            </a:r>
            <a:r>
              <a:rPr lang="en-GB" sz="2600" dirty="0">
                <a:solidFill>
                  <a:srgbClr val="993300"/>
                </a:solidFill>
                <a:effectLst/>
                <a:latin typeface="Helvetica" pitchFamily="2" charset="0"/>
              </a:rPr>
              <a:t>"</a:t>
            </a:r>
            <a:r>
              <a:rPr lang="en-GB" sz="2600" b="1" dirty="0">
                <a:solidFill>
                  <a:srgbClr val="0000E6"/>
                </a:solidFill>
                <a:effectLst/>
                <a:latin typeface="Helvetica" pitchFamily="2" charset="0"/>
              </a:rPr>
              <a:t>*:title</a:t>
            </a:r>
            <a:r>
              <a:rPr lang="en-GB" sz="2600" dirty="0">
                <a:effectLst/>
                <a:latin typeface="Helvetica" pitchFamily="2" charset="0"/>
              </a:rPr>
              <a:t>[</a:t>
            </a:r>
            <a:r>
              <a:rPr lang="en-GB" sz="2600" b="1" i="1" dirty="0">
                <a:solidFill>
                  <a:srgbClr val="F08246"/>
                </a:solidFill>
                <a:effectLst/>
                <a:latin typeface="Helvetica" pitchFamily="2" charset="0"/>
              </a:rPr>
              <a:t>@</a:t>
            </a:r>
            <a:r>
              <a:rPr lang="en-GB" sz="2600" b="1" i="1" dirty="0" err="1">
                <a:solidFill>
                  <a:srgbClr val="F08246"/>
                </a:solidFill>
                <a:effectLst/>
                <a:latin typeface="Helvetica" pitchFamily="2" charset="0"/>
              </a:rPr>
              <a:t>xml:lang</a:t>
            </a:r>
            <a:r>
              <a:rPr lang="en-GB" sz="2600" dirty="0">
                <a:effectLst/>
                <a:latin typeface="Helvetica" pitchFamily="2" charset="0"/>
              </a:rPr>
              <a:t> </a:t>
            </a:r>
            <a:r>
              <a:rPr lang="en-GB" sz="2600" dirty="0">
                <a:solidFill>
                  <a:srgbClr val="787800"/>
                </a:solidFill>
                <a:effectLst/>
                <a:latin typeface="Helvetica" pitchFamily="2" charset="0"/>
              </a:rPr>
              <a:t>=</a:t>
            </a:r>
            <a:r>
              <a:rPr lang="en-GB" sz="2600" dirty="0">
                <a:effectLst/>
                <a:latin typeface="Helvetica" pitchFamily="2" charset="0"/>
              </a:rPr>
              <a:t> </a:t>
            </a:r>
            <a:r>
              <a:rPr lang="en-GB" sz="2600" dirty="0">
                <a:solidFill>
                  <a:srgbClr val="323296"/>
                </a:solidFill>
                <a:effectLst/>
                <a:latin typeface="Helvetica" pitchFamily="2" charset="0"/>
              </a:rPr>
              <a:t>'</a:t>
            </a:r>
            <a:r>
              <a:rPr lang="en-GB" sz="2600" dirty="0" err="1">
                <a:solidFill>
                  <a:srgbClr val="323296"/>
                </a:solidFill>
                <a:effectLst/>
                <a:latin typeface="Helvetica" pitchFamily="2" charset="0"/>
              </a:rPr>
              <a:t>en</a:t>
            </a:r>
            <a:r>
              <a:rPr lang="en-GB" sz="2600" dirty="0">
                <a:solidFill>
                  <a:srgbClr val="323296"/>
                </a:solidFill>
                <a:effectLst/>
                <a:latin typeface="Helvetica" pitchFamily="2" charset="0"/>
              </a:rPr>
              <a:t>'</a:t>
            </a:r>
            <a:r>
              <a:rPr lang="en-GB" sz="2600" dirty="0">
                <a:effectLst/>
                <a:latin typeface="Helvetica" pitchFamily="2" charset="0"/>
              </a:rPr>
              <a:t>][</a:t>
            </a:r>
            <a:r>
              <a:rPr lang="en-GB" sz="2600" i="1" dirty="0">
                <a:solidFill>
                  <a:srgbClr val="004000"/>
                </a:solidFill>
                <a:effectLst/>
                <a:latin typeface="Helvetica" pitchFamily="2" charset="0"/>
              </a:rPr>
              <a:t>position</a:t>
            </a:r>
            <a:r>
              <a:rPr lang="en-GB" sz="2600" dirty="0">
                <a:effectLst/>
                <a:latin typeface="Helvetica" pitchFamily="2" charset="0"/>
              </a:rPr>
              <a:t>() </a:t>
            </a:r>
            <a:r>
              <a:rPr lang="en-GB" sz="2600" dirty="0">
                <a:solidFill>
                  <a:srgbClr val="787800"/>
                </a:solidFill>
                <a:effectLst/>
                <a:latin typeface="Helvetica" pitchFamily="2" charset="0"/>
              </a:rPr>
              <a:t>=</a:t>
            </a:r>
            <a:r>
              <a:rPr lang="en-GB" sz="2600" dirty="0">
                <a:effectLst/>
                <a:latin typeface="Helvetica" pitchFamily="2" charset="0"/>
              </a:rPr>
              <a:t> </a:t>
            </a:r>
            <a:r>
              <a:rPr lang="en-GB" sz="2600" dirty="0">
                <a:solidFill>
                  <a:srgbClr val="323296"/>
                </a:solidFill>
                <a:effectLst/>
                <a:latin typeface="Helvetica" pitchFamily="2" charset="0"/>
              </a:rPr>
              <a:t>1</a:t>
            </a:r>
            <a:r>
              <a:rPr lang="en-GB" sz="2600" dirty="0">
                <a:effectLst/>
                <a:latin typeface="Helvetica" pitchFamily="2" charset="0"/>
              </a:rPr>
              <a:t>]</a:t>
            </a:r>
            <a:r>
              <a:rPr lang="en-GB" sz="2600" dirty="0">
                <a:solidFill>
                  <a:srgbClr val="993300"/>
                </a:solidFill>
                <a:effectLst/>
                <a:latin typeface="Helvetica" pitchFamily="2" charset="0"/>
              </a:rPr>
              <a:t>"</a:t>
            </a:r>
            <a:r>
              <a:rPr lang="en-GB" sz="2600" dirty="0">
                <a:solidFill>
                  <a:srgbClr val="000096"/>
                </a:solidFill>
                <a:effectLst/>
                <a:latin typeface="Helvetica" pitchFamily="2" charset="0"/>
              </a:rPr>
              <a:t>/&gt;</a:t>
            </a:r>
          </a:p>
          <a:p>
            <a:r>
              <a:rPr lang="en-GB" sz="2600" dirty="0">
                <a:solidFill>
                  <a:srgbClr val="000096"/>
                </a:solidFill>
                <a:latin typeface="Helvetica" pitchFamily="2" charset="0"/>
              </a:rPr>
              <a:t>        </a:t>
            </a:r>
            <a:r>
              <a:rPr lang="en-GB" sz="2600" dirty="0">
                <a:solidFill>
                  <a:srgbClr val="000096"/>
                </a:solidFill>
                <a:effectLst/>
                <a:latin typeface="Helvetica" pitchFamily="2" charset="0"/>
              </a:rPr>
              <a:t>&lt;/title&gt;</a:t>
            </a:r>
            <a:br>
              <a:rPr lang="en-GB" sz="2600" dirty="0">
                <a:effectLs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&lt;/head&gt;</a:t>
            </a:r>
          </a:p>
          <a:p>
            <a:r>
              <a:rPr lang="en-GB" sz="2600" dirty="0">
                <a:solidFill>
                  <a:srgbClr val="000096"/>
                </a:solidFill>
                <a:latin typeface="Helvetica" pitchFamily="2" charset="0"/>
              </a:rPr>
              <a:t>      </a:t>
            </a:r>
            <a:r>
              <a:rPr lang="en-GB" sz="2600" dirty="0">
                <a:solidFill>
                  <a:srgbClr val="000096"/>
                </a:solidFill>
                <a:highlight>
                  <a:srgbClr val="00FF00"/>
                </a:highlight>
                <a:latin typeface="Helvetica" pitchFamily="2" charset="0"/>
              </a:rPr>
              <a:t>&lt;body&gt;&lt;/body&gt;</a:t>
            </a:r>
            <a:br>
              <a:rPr lang="en-GB" sz="2600" dirty="0">
                <a:effectLst/>
                <a:highlight>
                  <a:srgbClr val="00FF00"/>
                </a:highlight>
                <a:latin typeface="Helvetica" pitchFamily="2" charset="0"/>
              </a:rPr>
            </a:br>
            <a:r>
              <a:rPr lang="en-GB" sz="2600" dirty="0">
                <a:effectLst/>
                <a:latin typeface="Helvetica" pitchFamily="2" charset="0"/>
              </a:rPr>
              <a:t>    </a:t>
            </a:r>
            <a:r>
              <a:rPr lang="en-GB" sz="2600" dirty="0">
                <a:solidFill>
                  <a:srgbClr val="000096"/>
                </a:solidFill>
                <a:effectLst/>
                <a:latin typeface="Helvetica" pitchFamily="2" charset="0"/>
              </a:rPr>
              <a:t>&lt;/html&gt;</a:t>
            </a:r>
            <a:br>
              <a:rPr lang="en-GB" sz="2600" dirty="0">
                <a:effectLst/>
                <a:latin typeface="Helvetica" pitchFamily="2" charset="0"/>
              </a:rPr>
            </a:br>
            <a:r>
              <a:rPr lang="en-GB" sz="2600" dirty="0">
                <a:effectLst/>
                <a:latin typeface="Helvetica" pitchFamily="2" charset="0"/>
              </a:rPr>
              <a:t>  </a:t>
            </a: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xsl:template</a:t>
            </a:r>
            <a:r>
              <a:rPr lang="en-GB" sz="2600" dirty="0">
                <a:solidFill>
                  <a:srgbClr val="005AB4"/>
                </a:solidFill>
                <a:effectLst/>
                <a:latin typeface="Helvetica" pitchFamily="2" charset="0"/>
              </a:rPr>
              <a:t>&gt;</a:t>
            </a:r>
            <a:br>
              <a:rPr lang="en-GB" sz="2600" dirty="0">
                <a:effectLst/>
                <a:latin typeface="Helvetica" pitchFamily="2" charset="0"/>
              </a:rPr>
            </a:br>
            <a:r>
              <a:rPr lang="en-GB" sz="2600" dirty="0">
                <a:solidFill>
                  <a:srgbClr val="005AB4"/>
                </a:solidFill>
                <a:effectLst/>
                <a:latin typeface="Helvetica" pitchFamily="2" charset="0"/>
              </a:rPr>
              <a:t>&lt;/</a:t>
            </a:r>
            <a:r>
              <a:rPr lang="en-GB" sz="2600" dirty="0" err="1">
                <a:solidFill>
                  <a:srgbClr val="005AB4"/>
                </a:solidFill>
                <a:effectLst/>
                <a:latin typeface="Helvetica" pitchFamily="2" charset="0"/>
              </a:rPr>
              <a:t>xsl:stylesheet</a:t>
            </a:r>
            <a:r>
              <a:rPr lang="en-GB" sz="2600" dirty="0">
                <a:solidFill>
                  <a:srgbClr val="005AB4"/>
                </a:solidFill>
                <a:effectLst/>
                <a:latin typeface="Helvetica" pitchFamily="2" charset="0"/>
              </a:rPr>
              <a:t>&gt;</a:t>
            </a:r>
            <a:endParaRPr lang="en-GB" sz="2600" dirty="0">
              <a:effectLst/>
              <a:latin typeface="Helvetica" pitchFamily="2" charset="0"/>
            </a:endParaRPr>
          </a:p>
        </p:txBody>
      </p:sp>
      <p:sp>
        <p:nvSpPr>
          <p:cNvPr id="3" name="TextBox 2">
            <a:extLst>
              <a:ext uri="{FF2B5EF4-FFF2-40B4-BE49-F238E27FC236}">
                <a16:creationId xmlns:a16="http://schemas.microsoft.com/office/drawing/2014/main" id="{5DFA38DA-387B-BBE9-5DB4-88F9426AC433}"/>
              </a:ext>
            </a:extLst>
          </p:cNvPr>
          <p:cNvSpPr txBox="1"/>
          <p:nvPr/>
        </p:nvSpPr>
        <p:spPr>
          <a:xfrm>
            <a:off x="4036943" y="3522014"/>
            <a:ext cx="4118113" cy="1398808"/>
          </a:xfrm>
          <a:prstGeom prst="rect">
            <a:avLst/>
          </a:prstGeom>
          <a:solidFill>
            <a:schemeClr val="accent6">
              <a:lumMod val="20000"/>
              <a:lumOff val="80000"/>
            </a:schemeClr>
          </a:solidFill>
          <a:effectLst>
            <a:softEdge rad="127000"/>
          </a:effectLst>
        </p:spPr>
        <p:txBody>
          <a:bodyPr wrap="square" lIns="144000" tIns="144000" rIns="144000" bIns="144000" rtlCol="0" anchor="ctr">
            <a:spAutoFit/>
          </a:bodyPr>
          <a:lstStyle/>
          <a:p>
            <a:pPr algn="ctr"/>
            <a:r>
              <a:rPr lang="en-CA" sz="3600" b="1" dirty="0">
                <a:ln>
                  <a:solidFill>
                    <a:srgbClr val="00B050"/>
                  </a:solidFill>
                </a:ln>
              </a:rPr>
              <a:t>Now, let’s fill in the &lt;body&gt;</a:t>
            </a:r>
          </a:p>
        </p:txBody>
      </p:sp>
      <p:sp>
        <p:nvSpPr>
          <p:cNvPr id="4" name="Slide Number Placeholder 3">
            <a:extLst>
              <a:ext uri="{FF2B5EF4-FFF2-40B4-BE49-F238E27FC236}">
                <a16:creationId xmlns:a16="http://schemas.microsoft.com/office/drawing/2014/main" id="{5338E8C9-DE67-9C23-018D-4592951BFA3C}"/>
              </a:ext>
            </a:extLst>
          </p:cNvPr>
          <p:cNvSpPr>
            <a:spLocks noGrp="1"/>
          </p:cNvSpPr>
          <p:nvPr>
            <p:ph type="sldNum" sz="quarter" idx="12"/>
          </p:nvPr>
        </p:nvSpPr>
        <p:spPr/>
        <p:txBody>
          <a:bodyPr/>
          <a:lstStyle/>
          <a:p>
            <a:fld id="{B9A6FB2C-6672-204D-B4C3-F63635C45829}" type="slidenum">
              <a:rPr lang="en-CA" smtClean="0"/>
              <a:t>70</a:t>
            </a:fld>
            <a:endParaRPr lang="en-CA"/>
          </a:p>
        </p:txBody>
      </p:sp>
    </p:spTree>
    <p:extLst>
      <p:ext uri="{BB962C8B-B14F-4D97-AF65-F5344CB8AC3E}">
        <p14:creationId xmlns:p14="http://schemas.microsoft.com/office/powerpoint/2010/main" val="12209654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D869B8-D1B9-FD0B-72B9-A7626BAD35CD}"/>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D50EC34A-EABE-A23D-4904-3B9B5D08271F}"/>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362CA36C-EE30-A71E-6C6A-80A2BC3EB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D0AB6155-9EE2-88F6-FD17-718570421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4E6BF2A4-E42D-11A0-6E0A-E473DF393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B8B831ED-795F-53DC-CEE8-C6177975F9A8}"/>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chemeClr val="accent6"/>
                  </a:solidFill>
                </a:ln>
                <a:solidFill>
                  <a:schemeClr val="accent6"/>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chemeClr val="accent2"/>
                  </a:solidFill>
                </a:ln>
                <a:solidFill>
                  <a:schemeClr val="accent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Slide Number Placeholder 2">
            <a:extLst>
              <a:ext uri="{FF2B5EF4-FFF2-40B4-BE49-F238E27FC236}">
                <a16:creationId xmlns:a16="http://schemas.microsoft.com/office/drawing/2014/main" id="{0F5DDA0D-9875-F1F5-D2A7-F0FC2D872A6D}"/>
              </a:ext>
            </a:extLst>
          </p:cNvPr>
          <p:cNvSpPr>
            <a:spLocks noGrp="1"/>
          </p:cNvSpPr>
          <p:nvPr>
            <p:ph type="sldNum" sz="quarter" idx="12"/>
          </p:nvPr>
        </p:nvSpPr>
        <p:spPr/>
        <p:txBody>
          <a:bodyPr/>
          <a:lstStyle/>
          <a:p>
            <a:fld id="{B9A6FB2C-6672-204D-B4C3-F63635C45829}" type="slidenum">
              <a:rPr lang="en-CA" smtClean="0"/>
              <a:t>71</a:t>
            </a:fld>
            <a:endParaRPr lang="en-CA"/>
          </a:p>
        </p:txBody>
      </p:sp>
    </p:spTree>
    <p:extLst>
      <p:ext uri="{BB962C8B-B14F-4D97-AF65-F5344CB8AC3E}">
        <p14:creationId xmlns:p14="http://schemas.microsoft.com/office/powerpoint/2010/main" val="7031874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19F9BD-BBDD-0B14-C073-C00BE7E3875F}"/>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87EF7F1D-B5A6-A810-6133-059C0AF5F133}"/>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C5538F38-87E0-1A42-C9E3-CF3CEDC532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CE64E2B0-FD8F-5424-3158-D4F35A30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8310C71A-B6B1-BC6E-8CD5-4CB40CBB1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A864B173-063D-BA6F-2B5B-72E86CBEFDC2}"/>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4EA72E"/>
                  </a:solidFill>
                </a:ln>
                <a:solidFill>
                  <a:srgbClr val="4EA72E"/>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97132"/>
                  </a:solidFill>
                </a:ln>
                <a:solidFill>
                  <a:srgbClr val="E9713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Rounded Rectangle 2">
            <a:extLst>
              <a:ext uri="{FF2B5EF4-FFF2-40B4-BE49-F238E27FC236}">
                <a16:creationId xmlns:a16="http://schemas.microsoft.com/office/drawing/2014/main" id="{6B60F3FA-C92B-6FB5-59E1-F2B128EACD8A}"/>
              </a:ext>
            </a:extLst>
          </p:cNvPr>
          <p:cNvSpPr/>
          <p:nvPr/>
        </p:nvSpPr>
        <p:spPr>
          <a:xfrm>
            <a:off x="4358786" y="8605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&lt;h1&gt;</a:t>
            </a:r>
          </a:p>
        </p:txBody>
      </p:sp>
      <p:sp>
        <p:nvSpPr>
          <p:cNvPr id="5" name="Rounded Rectangle 4">
            <a:extLst>
              <a:ext uri="{FF2B5EF4-FFF2-40B4-BE49-F238E27FC236}">
                <a16:creationId xmlns:a16="http://schemas.microsoft.com/office/drawing/2014/main" id="{888BA54F-2140-8E14-6E39-CB4AE0379FAA}"/>
              </a:ext>
            </a:extLst>
          </p:cNvPr>
          <p:cNvSpPr/>
          <p:nvPr/>
        </p:nvSpPr>
        <p:spPr>
          <a:xfrm>
            <a:off x="3016159" y="54369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7" name="Rounded Rectangle 6">
            <a:extLst>
              <a:ext uri="{FF2B5EF4-FFF2-40B4-BE49-F238E27FC236}">
                <a16:creationId xmlns:a16="http://schemas.microsoft.com/office/drawing/2014/main" id="{5079FB62-0F39-90DD-A0F9-774FCB440CB9}"/>
              </a:ext>
            </a:extLst>
          </p:cNvPr>
          <p:cNvSpPr/>
          <p:nvPr/>
        </p:nvSpPr>
        <p:spPr>
          <a:xfrm>
            <a:off x="2094972" y="1048712"/>
            <a:ext cx="2263814" cy="1177250"/>
          </a:xfrm>
          <a:prstGeom prst="roundRect">
            <a:avLst>
              <a:gd name="adj" fmla="val 1272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108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&lt;li&gt;1 (CNW)&lt;/li&gt;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p:txBody>
      </p:sp>
      <p:sp>
        <p:nvSpPr>
          <p:cNvPr id="6" name="Rounded Rectangle 5">
            <a:extLst>
              <a:ext uri="{FF2B5EF4-FFF2-40B4-BE49-F238E27FC236}">
                <a16:creationId xmlns:a16="http://schemas.microsoft.com/office/drawing/2014/main" id="{01345165-091B-2183-590A-D67713FC53CF}"/>
              </a:ext>
            </a:extLst>
          </p:cNvPr>
          <p:cNvSpPr/>
          <p:nvPr/>
        </p:nvSpPr>
        <p:spPr>
          <a:xfrm>
            <a:off x="1346275" y="978009"/>
            <a:ext cx="851648" cy="36742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8" name="Rounded Rectangle 7">
            <a:extLst>
              <a:ext uri="{FF2B5EF4-FFF2-40B4-BE49-F238E27FC236}">
                <a16:creationId xmlns:a16="http://schemas.microsoft.com/office/drawing/2014/main" id="{5F4C151E-355E-E7EC-F627-2F3DF58F9A9A}"/>
              </a:ext>
            </a:extLst>
          </p:cNvPr>
          <p:cNvSpPr/>
          <p:nvPr/>
        </p:nvSpPr>
        <p:spPr>
          <a:xfrm>
            <a:off x="1236602" y="2299827"/>
            <a:ext cx="2955168" cy="2058170"/>
          </a:xfrm>
          <a:prstGeom prst="roundRect">
            <a:avLst>
              <a:gd name="adj" fmla="val 8337"/>
            </a:avLst>
          </a:prstGeom>
          <a:solidFill>
            <a:srgbClr val="CC38B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&lt;h2&gt;Composer&lt;/h2&gt;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&lt;p&gt;Carl Nielsen&lt;/p&gt;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&lt;h2&gt;Author&lt;/h2&gt;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&lt;p&gt;Einar Christiansen&lt;/p&gt;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&lt;h2&gt;Creation&lt;/h2&gt;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&lt;p&gt;1899–1901&lt;/p&gt;</a:t>
            </a:r>
          </a:p>
        </p:txBody>
      </p:sp>
      <p:sp>
        <p:nvSpPr>
          <p:cNvPr id="9" name="TextBox 8">
            <a:extLst>
              <a:ext uri="{FF2B5EF4-FFF2-40B4-BE49-F238E27FC236}">
                <a16:creationId xmlns:a16="http://schemas.microsoft.com/office/drawing/2014/main" id="{58C2B086-31D2-0984-B45E-072B358441A9}"/>
              </a:ext>
            </a:extLst>
          </p:cNvPr>
          <p:cNvSpPr txBox="1"/>
          <p:nvPr/>
        </p:nvSpPr>
        <p:spPr>
          <a:xfrm>
            <a:off x="5210434" y="174360"/>
            <a:ext cx="16001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English</a:t>
            </a:r>
          </a:p>
        </p:txBody>
      </p:sp>
      <p:sp>
        <p:nvSpPr>
          <p:cNvPr id="10" name="TextBox 9">
            <a:extLst>
              <a:ext uri="{FF2B5EF4-FFF2-40B4-BE49-F238E27FC236}">
                <a16:creationId xmlns:a16="http://schemas.microsoft.com/office/drawing/2014/main" id="{482B52F5-FB27-E6E0-B1ED-432BD6BAFD00}"/>
              </a:ext>
            </a:extLst>
          </p:cNvPr>
          <p:cNvSpPr txBox="1"/>
          <p:nvPr/>
        </p:nvSpPr>
        <p:spPr>
          <a:xfrm>
            <a:off x="3867807" y="577246"/>
            <a:ext cx="15742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Danish</a:t>
            </a:r>
          </a:p>
        </p:txBody>
      </p:sp>
      <p:sp>
        <p:nvSpPr>
          <p:cNvPr id="11" name="Rounded Rectangle 10">
            <a:extLst>
              <a:ext uri="{FF2B5EF4-FFF2-40B4-BE49-F238E27FC236}">
                <a16:creationId xmlns:a16="http://schemas.microsoft.com/office/drawing/2014/main" id="{441886AD-928D-644D-ACE1-61B3A4FFCE17}"/>
              </a:ext>
            </a:extLst>
          </p:cNvPr>
          <p:cNvSpPr/>
          <p:nvPr/>
        </p:nvSpPr>
        <p:spPr>
          <a:xfrm>
            <a:off x="4342024" y="4008529"/>
            <a:ext cx="2955167" cy="698935"/>
          </a:xfrm>
          <a:prstGeom prst="roundRect">
            <a:avLst>
              <a:gd name="adj" fmla="val 8337"/>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 &lt;p&gt; with formatting (for links &lt;a&gt; and italics &lt;i&gt;)</a:t>
            </a:r>
          </a:p>
        </p:txBody>
      </p:sp>
      <p:sp>
        <p:nvSpPr>
          <p:cNvPr id="12" name="Rounded Rectangle 11">
            <a:extLst>
              <a:ext uri="{FF2B5EF4-FFF2-40B4-BE49-F238E27FC236}">
                <a16:creationId xmlns:a16="http://schemas.microsoft.com/office/drawing/2014/main" id="{F7A74377-B481-02D2-10A1-3FC9C6B2B6A4}"/>
              </a:ext>
            </a:extLst>
          </p:cNvPr>
          <p:cNvSpPr/>
          <p:nvPr/>
        </p:nvSpPr>
        <p:spPr>
          <a:xfrm>
            <a:off x="3695131" y="5542270"/>
            <a:ext cx="3606117" cy="694105"/>
          </a:xfrm>
          <a:prstGeom prst="roundRect">
            <a:avLst>
              <a:gd name="adj" fmla="val 8337"/>
            </a:avLst>
          </a:prstGeom>
          <a:solidFill>
            <a:srgbClr val="C3931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and list (&lt;ul&gt; with &lt;li&gt; children, with various information)</a:t>
            </a:r>
          </a:p>
        </p:txBody>
      </p:sp>
      <p:sp>
        <p:nvSpPr>
          <p:cNvPr id="13" name="Slide Number Placeholder 12">
            <a:extLst>
              <a:ext uri="{FF2B5EF4-FFF2-40B4-BE49-F238E27FC236}">
                <a16:creationId xmlns:a16="http://schemas.microsoft.com/office/drawing/2014/main" id="{B548B629-09B4-A7EE-AA80-B01D2B0BA6A1}"/>
              </a:ext>
            </a:extLst>
          </p:cNvPr>
          <p:cNvSpPr>
            <a:spLocks noGrp="1"/>
          </p:cNvSpPr>
          <p:nvPr>
            <p:ph type="sldNum" sz="quarter" idx="12"/>
          </p:nvPr>
        </p:nvSpPr>
        <p:spPr/>
        <p:txBody>
          <a:bodyPr/>
          <a:lstStyle/>
          <a:p>
            <a:fld id="{B9A6FB2C-6672-204D-B4C3-F63635C45829}" type="slidenum">
              <a:rPr lang="en-CA" smtClean="0"/>
              <a:t>72</a:t>
            </a:fld>
            <a:endParaRPr lang="en-CA"/>
          </a:p>
        </p:txBody>
      </p:sp>
    </p:spTree>
    <p:extLst>
      <p:ext uri="{BB962C8B-B14F-4D97-AF65-F5344CB8AC3E}">
        <p14:creationId xmlns:p14="http://schemas.microsoft.com/office/powerpoint/2010/main" val="2372319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D1942D-49F7-E5E0-6BBA-9B06408BDE48}"/>
            </a:ext>
          </a:extLst>
        </p:cNvPr>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9EB1D0D2-9879-6C73-6993-72B9A88D09B2}"/>
              </a:ext>
            </a:extLst>
          </p:cNvPr>
          <p:cNvPicPr>
            <a:picLocks noChangeAspect="1"/>
          </p:cNvPicPr>
          <p:nvPr/>
        </p:nvPicPr>
        <p:blipFill>
          <a:blip r:embed="rId3"/>
          <a:srcRect l="62" r="750" b="1714"/>
          <a:stretch>
            <a:fillRect/>
          </a:stretch>
        </p:blipFill>
        <p:spPr>
          <a:xfrm>
            <a:off x="83130" y="103628"/>
            <a:ext cx="7259781" cy="6736797"/>
          </a:xfrm>
          <a:prstGeom prst="rect">
            <a:avLst/>
          </a:prstGeom>
          <a:ln>
            <a:noFill/>
          </a:ln>
        </p:spPr>
      </p:pic>
      <p:sp>
        <p:nvSpPr>
          <p:cNvPr id="54" name="Rectangle 53">
            <a:extLst>
              <a:ext uri="{FF2B5EF4-FFF2-40B4-BE49-F238E27FC236}">
                <a16:creationId xmlns:a16="http://schemas.microsoft.com/office/drawing/2014/main" id="{12ACF26B-7096-DD42-B402-791F7948E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6" name="Rectangle 55">
            <a:extLst>
              <a:ext uri="{FF2B5EF4-FFF2-40B4-BE49-F238E27FC236}">
                <a16:creationId xmlns:a16="http://schemas.microsoft.com/office/drawing/2014/main" id="{1F74F372-92B5-7B25-4DA2-EC15FCE976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BE01D1FB-36E6-D57C-BF1E-F54592B34B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 name="Title 1">
            <a:extLst>
              <a:ext uri="{FF2B5EF4-FFF2-40B4-BE49-F238E27FC236}">
                <a16:creationId xmlns:a16="http://schemas.microsoft.com/office/drawing/2014/main" id="{C93B0B7A-1AED-229E-9C6C-947C2EA22B41}"/>
              </a:ext>
            </a:extLst>
          </p:cNvPr>
          <p:cNvSpPr txBox="1">
            <a:spLocks/>
          </p:cNvSpPr>
          <p:nvPr/>
        </p:nvSpPr>
        <p:spPr>
          <a:xfrm>
            <a:off x="7792536" y="471055"/>
            <a:ext cx="4059382" cy="5541818"/>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We will create a </a:t>
            </a:r>
            <a:r>
              <a:rPr kumimoji="0" lang="en-US" sz="2400" b="1" i="0" u="none" strike="noStrike" kern="1200" cap="none" spc="0" normalizeH="0" baseline="0" noProof="0" dirty="0">
                <a:ln>
                  <a:noFill/>
                </a:ln>
                <a:solidFill>
                  <a:prstClr val="black"/>
                </a:solidFill>
                <a:effectLst/>
                <a:highlight>
                  <a:srgbClr val="00FF00"/>
                </a:highlight>
                <a:uLnTx/>
                <a:uFillTx/>
                <a:latin typeface="Aptos" panose="02110004020202020204"/>
                <a:ea typeface="+mj-ea"/>
                <a:cs typeface="+mj-cs"/>
              </a:rPr>
              <a:t>webpage</a:t>
            </a:r>
            <a:r>
              <a:rPr kumimoji="0" lang="en-US" sz="2400" b="1" i="0" u="none" strike="noStrike" kern="1200" cap="none" spc="0" normalizeH="0" baseline="0" noProof="0" dirty="0">
                <a:ln>
                  <a:noFill/>
                </a:ln>
                <a:solidFill>
                  <a:prstClr val="black"/>
                </a:solidFill>
                <a:effectLst/>
                <a:uLnTx/>
                <a:uFillTx/>
                <a:latin typeface="Aptos" panose="02110004020202020204"/>
                <a:ea typeface="+mj-ea"/>
                <a:cs typeface="+mj-cs"/>
              </a:rPr>
              <a:t> with the information contained in the </a:t>
            </a:r>
            <a:r>
              <a:rPr kumimoji="0" lang="en-US" sz="2400" b="1" i="0" u="none" strike="noStrike" kern="1200" cap="none" spc="0" normalizeH="0" baseline="0" noProof="0" dirty="0">
                <a:ln>
                  <a:noFill/>
                </a:ln>
                <a:solidFill>
                  <a:prstClr val="black"/>
                </a:solidFill>
                <a:effectLst/>
                <a:highlight>
                  <a:srgbClr val="FF7B98"/>
                </a:highlight>
                <a:uLnTx/>
                <a:uFillTx/>
                <a:latin typeface="Aptos" panose="02110004020202020204"/>
                <a:ea typeface="+mj-ea"/>
                <a:cs typeface="+mj-cs"/>
              </a:rPr>
              <a:t>&lt;work&gt; </a:t>
            </a:r>
            <a:br>
              <a:rPr kumimoji="0" lang="en-US" sz="2000" b="0" i="0" u="none" strike="noStrike" kern="1200" cap="none" spc="0" normalizeH="0" baseline="0" noProof="0" dirty="0">
                <a:ln>
                  <a:noFill/>
                </a:ln>
                <a:solidFill>
                  <a:prstClr val="black"/>
                </a:solidFill>
                <a:effectLst/>
                <a:uLnTx/>
                <a:uFillTx/>
                <a:latin typeface="Aptos" panose="02110004020202020204"/>
                <a:ea typeface="+mj-ea"/>
                <a:cs typeface="+mj-cs"/>
              </a:rPr>
            </a:br>
            <a:r>
              <a:rPr kumimoji="0" lang="en-US" sz="2400" b="0" i="0" u="none" strike="noStrike" kern="1200" cap="none" spc="0" normalizeH="0" baseline="0" noProof="0" dirty="0">
                <a:ln>
                  <a:noFill/>
                </a:ln>
                <a:solidFill>
                  <a:prstClr val="black"/>
                </a:solidFill>
                <a:effectLst/>
                <a:uLnTx/>
                <a:uFillTx/>
                <a:latin typeface="Aptos" panose="02110004020202020204"/>
                <a:ea typeface="+mj-ea"/>
                <a:cs typeface="+mj-cs"/>
              </a:rPr>
              <a:t>(same MEI file)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4EA72E"/>
                  </a:solidFill>
                </a:ln>
                <a:solidFill>
                  <a:srgbClr val="4EA72E"/>
                </a:solidFill>
                <a:effectLst/>
                <a:uLnTx/>
                <a:uFillTx/>
                <a:latin typeface="Aptos" panose="02110004020202020204"/>
                <a:ea typeface="+mj-ea"/>
                <a:cs typeface="+mj-cs"/>
              </a:rPr>
              <a:t>Title</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0070C0"/>
                  </a:solidFill>
                </a:ln>
                <a:solidFill>
                  <a:srgbClr val="0070C0"/>
                </a:solidFill>
                <a:effectLst/>
                <a:uLnTx/>
                <a:uFillTx/>
                <a:latin typeface="Aptos" panose="02110004020202020204"/>
                <a:ea typeface="+mj-ea"/>
                <a:cs typeface="+mj-cs"/>
              </a:rPr>
              <a:t>Identifiers</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Composer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Author</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CC38BE"/>
                  </a:solidFill>
                </a:ln>
                <a:solidFill>
                  <a:srgbClr val="CC38BE"/>
                </a:solidFill>
                <a:effectLst/>
                <a:uLnTx/>
                <a:uFillTx/>
                <a:latin typeface="Aptos" panose="02110004020202020204"/>
                <a:ea typeface="+mj-ea"/>
                <a:cs typeface="+mj-cs"/>
              </a:rPr>
              <a:t>Creation</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97132"/>
                  </a:solidFill>
                </a:ln>
                <a:solidFill>
                  <a:srgbClr val="E97132"/>
                </a:solidFill>
                <a:effectLst/>
                <a:uLnTx/>
                <a:uFillTx/>
                <a:latin typeface="Aptos" panose="02110004020202020204"/>
                <a:ea typeface="+mj-ea"/>
                <a:cs typeface="+mj-cs"/>
              </a:rPr>
              <a:t>History</a:t>
            </a:r>
          </a:p>
          <a:p>
            <a:pPr marL="342900" marR="0" lvl="0" indent="-342900" algn="l" defTabSz="914400" rtl="0" eaLnBrk="1" fontAlgn="auto" latinLnBrk="0" hangingPunct="1">
              <a:lnSpc>
                <a:spcPct val="90000"/>
              </a:lnSpc>
              <a:spcBef>
                <a:spcPct val="0"/>
              </a:spcBef>
              <a:spcAft>
                <a:spcPts val="600"/>
              </a:spcAft>
              <a:buClrTx/>
              <a:buSzTx/>
              <a:buFont typeface="Arial" panose="020B0604020202020204" pitchFamily="34" charset="0"/>
              <a:buChar char="•"/>
              <a:tabLst/>
              <a:defRPr/>
            </a:pPr>
            <a:r>
              <a:rPr kumimoji="0" lang="en-US" sz="24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rPr>
              <a:t>Biography (only books)</a:t>
            </a:r>
            <a:endParaRPr kumimoji="0" lang="en-US" sz="2000" b="0" i="0" u="none" strike="noStrike" kern="1200" cap="none" spc="0" normalizeH="0" baseline="0" noProof="0" dirty="0">
              <a:ln>
                <a:solidFill>
                  <a:srgbClr val="EDB318"/>
                </a:solidFill>
              </a:ln>
              <a:solidFill>
                <a:srgbClr val="EDB318"/>
              </a:solidFill>
              <a:effectLst/>
              <a:uLnTx/>
              <a:uFillTx/>
              <a:latin typeface="Aptos" panose="02110004020202020204"/>
              <a:ea typeface="+mj-ea"/>
              <a:cs typeface="+mj-cs"/>
            </a:endParaRPr>
          </a:p>
        </p:txBody>
      </p:sp>
      <p:sp>
        <p:nvSpPr>
          <p:cNvPr id="3" name="Rounded Rectangle 2">
            <a:extLst>
              <a:ext uri="{FF2B5EF4-FFF2-40B4-BE49-F238E27FC236}">
                <a16:creationId xmlns:a16="http://schemas.microsoft.com/office/drawing/2014/main" id="{87EE41EA-25F8-6321-6B7D-6842881C1E55}"/>
              </a:ext>
            </a:extLst>
          </p:cNvPr>
          <p:cNvSpPr/>
          <p:nvPr/>
        </p:nvSpPr>
        <p:spPr>
          <a:xfrm>
            <a:off x="4358786" y="8605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&lt;h1&gt;</a:t>
            </a:r>
          </a:p>
        </p:txBody>
      </p:sp>
      <p:sp>
        <p:nvSpPr>
          <p:cNvPr id="5" name="Rounded Rectangle 4">
            <a:extLst>
              <a:ext uri="{FF2B5EF4-FFF2-40B4-BE49-F238E27FC236}">
                <a16:creationId xmlns:a16="http://schemas.microsoft.com/office/drawing/2014/main" id="{BC814EB4-E1D6-C486-B9B1-736C59CAD2ED}"/>
              </a:ext>
            </a:extLst>
          </p:cNvPr>
          <p:cNvSpPr/>
          <p:nvPr/>
        </p:nvSpPr>
        <p:spPr>
          <a:xfrm>
            <a:off x="3016159" y="543692"/>
            <a:ext cx="851648" cy="367427"/>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7" name="Rounded Rectangle 6">
            <a:extLst>
              <a:ext uri="{FF2B5EF4-FFF2-40B4-BE49-F238E27FC236}">
                <a16:creationId xmlns:a16="http://schemas.microsoft.com/office/drawing/2014/main" id="{40CFC826-727F-091A-E5AC-08BD5F6AB2CA}"/>
              </a:ext>
            </a:extLst>
          </p:cNvPr>
          <p:cNvSpPr/>
          <p:nvPr/>
        </p:nvSpPr>
        <p:spPr>
          <a:xfrm>
            <a:off x="2094972" y="1048712"/>
            <a:ext cx="2263814" cy="1177250"/>
          </a:xfrm>
          <a:prstGeom prst="roundRect">
            <a:avLst>
              <a:gd name="adj" fmla="val 12723"/>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lIns="1080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&lt;li&gt;1 (CNW)&lt;/li&gt;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&lt;/ul&gt;</a:t>
            </a:r>
          </a:p>
        </p:txBody>
      </p:sp>
      <p:sp>
        <p:nvSpPr>
          <p:cNvPr id="6" name="Rounded Rectangle 5">
            <a:extLst>
              <a:ext uri="{FF2B5EF4-FFF2-40B4-BE49-F238E27FC236}">
                <a16:creationId xmlns:a16="http://schemas.microsoft.com/office/drawing/2014/main" id="{5D26D3EF-9EB4-53AE-BC87-2D359D89CDE1}"/>
              </a:ext>
            </a:extLst>
          </p:cNvPr>
          <p:cNvSpPr/>
          <p:nvPr/>
        </p:nvSpPr>
        <p:spPr>
          <a:xfrm>
            <a:off x="1346275" y="978009"/>
            <a:ext cx="851648" cy="367427"/>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t>
            </a:r>
          </a:p>
        </p:txBody>
      </p:sp>
      <p:sp>
        <p:nvSpPr>
          <p:cNvPr id="8" name="Rounded Rectangle 7">
            <a:extLst>
              <a:ext uri="{FF2B5EF4-FFF2-40B4-BE49-F238E27FC236}">
                <a16:creationId xmlns:a16="http://schemas.microsoft.com/office/drawing/2014/main" id="{B8980406-107F-E569-0A07-ACEB7FC5B039}"/>
              </a:ext>
            </a:extLst>
          </p:cNvPr>
          <p:cNvSpPr/>
          <p:nvPr/>
        </p:nvSpPr>
        <p:spPr>
          <a:xfrm>
            <a:off x="1236602" y="2299827"/>
            <a:ext cx="2955168" cy="2058170"/>
          </a:xfrm>
          <a:prstGeom prst="roundRect">
            <a:avLst>
              <a:gd name="adj" fmla="val 8337"/>
            </a:avLst>
          </a:prstGeom>
          <a:solidFill>
            <a:srgbClr val="CC38B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&lt;h2&gt;Composer&lt;/h2&gt;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&lt;p&gt;Carl Nielsen&lt;/p&gt;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&lt;h2&gt;Author&lt;/h2&gt;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&lt;p&gt;Einar Christiansen&lt;/p&gt;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ES" sz="900" b="0" i="0" u="none" strike="noStrike" kern="1200" cap="none" spc="0" normalizeH="0" baseline="0" noProof="0" dirty="0">
              <a:ln>
                <a:noFill/>
              </a:ln>
              <a:solidFill>
                <a:prstClr val="white"/>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&lt;h2&gt;Creation&lt;/h2&gt;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&lt;p&gt;1899–1901&lt;/p&gt;</a:t>
            </a:r>
          </a:p>
        </p:txBody>
      </p:sp>
      <p:sp>
        <p:nvSpPr>
          <p:cNvPr id="9" name="TextBox 8">
            <a:extLst>
              <a:ext uri="{FF2B5EF4-FFF2-40B4-BE49-F238E27FC236}">
                <a16:creationId xmlns:a16="http://schemas.microsoft.com/office/drawing/2014/main" id="{1D7F49A4-3FD4-AF61-CF07-53D736B43142}"/>
              </a:ext>
            </a:extLst>
          </p:cNvPr>
          <p:cNvSpPr txBox="1"/>
          <p:nvPr/>
        </p:nvSpPr>
        <p:spPr>
          <a:xfrm>
            <a:off x="5210434" y="174360"/>
            <a:ext cx="160011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English</a:t>
            </a:r>
          </a:p>
        </p:txBody>
      </p:sp>
      <p:sp>
        <p:nvSpPr>
          <p:cNvPr id="10" name="TextBox 9">
            <a:extLst>
              <a:ext uri="{FF2B5EF4-FFF2-40B4-BE49-F238E27FC236}">
                <a16:creationId xmlns:a16="http://schemas.microsoft.com/office/drawing/2014/main" id="{E52BC747-5BDE-5279-86A1-55D7ECEE0B33}"/>
              </a:ext>
            </a:extLst>
          </p:cNvPr>
          <p:cNvSpPr txBox="1"/>
          <p:nvPr/>
        </p:nvSpPr>
        <p:spPr>
          <a:xfrm>
            <a:off x="3867807" y="577246"/>
            <a:ext cx="15742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T</a:t>
            </a:r>
            <a:r>
              <a:rPr kumimoji="0" lang="en-ES" sz="1800" b="0" i="1" u="none" strike="noStrike" kern="1200" cap="none" spc="0" normalizeH="0" baseline="0" noProof="0" dirty="0">
                <a:ln>
                  <a:solidFill>
                    <a:srgbClr val="4EA72E">
                      <a:lumMod val="75000"/>
                    </a:srgbClr>
                  </a:solidFill>
                </a:ln>
                <a:solidFill>
                  <a:srgbClr val="4EA72E"/>
                </a:solidFill>
                <a:effectLst/>
                <a:uLnTx/>
                <a:uFillTx/>
                <a:latin typeface="Aptos" panose="02110004020202020204"/>
                <a:ea typeface="+mn-ea"/>
                <a:cs typeface="+mn-cs"/>
              </a:rPr>
              <a:t>itle in Danish</a:t>
            </a:r>
          </a:p>
        </p:txBody>
      </p:sp>
      <p:sp>
        <p:nvSpPr>
          <p:cNvPr id="11" name="Rounded Rectangle 10">
            <a:extLst>
              <a:ext uri="{FF2B5EF4-FFF2-40B4-BE49-F238E27FC236}">
                <a16:creationId xmlns:a16="http://schemas.microsoft.com/office/drawing/2014/main" id="{51637889-1155-F48B-9C21-14313F9E0476}"/>
              </a:ext>
            </a:extLst>
          </p:cNvPr>
          <p:cNvSpPr/>
          <p:nvPr/>
        </p:nvSpPr>
        <p:spPr>
          <a:xfrm>
            <a:off x="4342024" y="4008529"/>
            <a:ext cx="2955167" cy="698935"/>
          </a:xfrm>
          <a:prstGeom prst="roundRect">
            <a:avLst>
              <a:gd name="adj" fmla="val 8337"/>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 &lt;p&gt; with formatting (for links &lt;a&gt; and italics &lt;i&gt;)</a:t>
            </a:r>
          </a:p>
        </p:txBody>
      </p:sp>
      <p:sp>
        <p:nvSpPr>
          <p:cNvPr id="12" name="Rounded Rectangle 11">
            <a:extLst>
              <a:ext uri="{FF2B5EF4-FFF2-40B4-BE49-F238E27FC236}">
                <a16:creationId xmlns:a16="http://schemas.microsoft.com/office/drawing/2014/main" id="{D0D7B24D-9779-0825-B871-7D46C8D20D07}"/>
              </a:ext>
            </a:extLst>
          </p:cNvPr>
          <p:cNvSpPr/>
          <p:nvPr/>
        </p:nvSpPr>
        <p:spPr>
          <a:xfrm>
            <a:off x="3695131" y="5542270"/>
            <a:ext cx="3606117" cy="694105"/>
          </a:xfrm>
          <a:prstGeom prst="roundRect">
            <a:avLst>
              <a:gd name="adj" fmla="val 8337"/>
            </a:avLst>
          </a:prstGeom>
          <a:solidFill>
            <a:srgbClr val="C3931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ES" sz="1800" b="0" i="0" u="none" strike="noStrike" kern="1200" cap="none" spc="0" normalizeH="0" baseline="0" noProof="0" dirty="0">
                <a:ln>
                  <a:noFill/>
                </a:ln>
                <a:solidFill>
                  <a:prstClr val="white"/>
                </a:solidFill>
                <a:effectLst/>
                <a:uLnTx/>
                <a:uFillTx/>
                <a:latin typeface="Aptos" panose="02110004020202020204"/>
                <a:ea typeface="+mn-ea"/>
                <a:cs typeface="+mn-cs"/>
              </a:rPr>
              <a:t>&lt;h2&gt; and list (&lt;ul&gt; with &lt;li&gt; children, with various information)</a:t>
            </a:r>
          </a:p>
        </p:txBody>
      </p:sp>
      <p:sp>
        <p:nvSpPr>
          <p:cNvPr id="13" name="Slide Number Placeholder 12">
            <a:extLst>
              <a:ext uri="{FF2B5EF4-FFF2-40B4-BE49-F238E27FC236}">
                <a16:creationId xmlns:a16="http://schemas.microsoft.com/office/drawing/2014/main" id="{AEB40033-6035-2246-0CFA-DBAE6C2D1D91}"/>
              </a:ext>
            </a:extLst>
          </p:cNvPr>
          <p:cNvSpPr>
            <a:spLocks noGrp="1"/>
          </p:cNvSpPr>
          <p:nvPr>
            <p:ph type="sldNum" sz="quarter" idx="12"/>
          </p:nvPr>
        </p:nvSpPr>
        <p:spPr/>
        <p:txBody>
          <a:bodyPr/>
          <a:lstStyle/>
          <a:p>
            <a:fld id="{B9A6FB2C-6672-204D-B4C3-F63635C45829}" type="slidenum">
              <a:rPr lang="en-CA" smtClean="0"/>
              <a:t>73</a:t>
            </a:fld>
            <a:endParaRPr lang="en-CA"/>
          </a:p>
        </p:txBody>
      </p:sp>
    </p:spTree>
    <p:extLst>
      <p:ext uri="{BB962C8B-B14F-4D97-AF65-F5344CB8AC3E}">
        <p14:creationId xmlns:p14="http://schemas.microsoft.com/office/powerpoint/2010/main" val="42506905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658DFC0-C77A-73A7-CEE3-B2CC5ABC73D2}"/>
              </a:ext>
            </a:extLst>
          </p:cNvPr>
          <p:cNvGrpSpPr/>
          <p:nvPr/>
        </p:nvGrpSpPr>
        <p:grpSpPr>
          <a:xfrm>
            <a:off x="675892" y="395704"/>
            <a:ext cx="10908000" cy="9510296"/>
            <a:chOff x="675892" y="395704"/>
            <a:chExt cx="10908000" cy="9510296"/>
          </a:xfrm>
        </p:grpSpPr>
        <p:sp>
          <p:nvSpPr>
            <p:cNvPr id="5" name="TextBox 4">
              <a:extLst>
                <a:ext uri="{FF2B5EF4-FFF2-40B4-BE49-F238E27FC236}">
                  <a16:creationId xmlns:a16="http://schemas.microsoft.com/office/drawing/2014/main" id="{940EB423-6439-6285-E3B4-E9F0A83A6C8F}"/>
                </a:ext>
              </a:extLst>
            </p:cNvPr>
            <p:cNvSpPr txBox="1"/>
            <p:nvPr/>
          </p:nvSpPr>
          <p:spPr>
            <a:xfrm>
              <a:off x="675892" y="395704"/>
              <a:ext cx="10908000" cy="9510296"/>
            </a:xfrm>
            <a:prstGeom prst="rect">
              <a:avLst/>
            </a:prstGeom>
            <a:noFill/>
            <a:ln>
              <a:solidFill>
                <a:schemeClr val="bg2">
                  <a:lumMod val="25000"/>
                </a:schemeClr>
              </a:solidFill>
            </a:ln>
          </p:spPr>
          <p:txBody>
            <a:bodyPr wrap="square">
              <a:spAutoFit/>
            </a:bodyPr>
            <a:lstStyle/>
            <a:p>
              <a:r>
                <a:rPr lang="en-GB" dirty="0">
                  <a:solidFill>
                    <a:srgbClr val="000096"/>
                  </a:solidFill>
                  <a:effectLst/>
                  <a:latin typeface="Helvetica" pitchFamily="2" charset="0"/>
                </a:rPr>
                <a:t>&lt;work</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"work_d1e45064422"</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"CNW"</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"identifier_N20DCD"</a:t>
              </a:r>
              <a:r>
                <a:rPr lang="en-GB" dirty="0">
                  <a:solidFill>
                    <a:srgbClr val="000096"/>
                  </a:solidFill>
                  <a:effectLst/>
                  <a:latin typeface="Helvetica" pitchFamily="2" charset="0"/>
                </a:rPr>
                <a:t>&gt;</a:t>
              </a:r>
              <a:r>
                <a:rPr lang="en-GB" dirty="0">
                  <a:solidFill>
                    <a:srgbClr val="000000"/>
                  </a:solidFill>
                  <a:effectLst/>
                  <a:latin typeface="Helvetica" pitchFamily="2" charset="0"/>
                </a:rPr>
                <a:t>1</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"CNU"</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"identifier_N20DD0"</a:t>
              </a:r>
              <a:r>
                <a:rPr lang="en-GB" dirty="0">
                  <a:solidFill>
                    <a:srgbClr val="000096"/>
                  </a:solidFill>
                  <a:effectLst/>
                  <a:latin typeface="Helvetica" pitchFamily="2" charset="0"/>
                </a:rPr>
                <a:t>&gt;</a:t>
              </a:r>
              <a:r>
                <a:rPr lang="en-GB" dirty="0">
                  <a:solidFill>
                    <a:srgbClr val="000000"/>
                  </a:solidFill>
                  <a:effectLst/>
                  <a:latin typeface="Helvetica" pitchFamily="2" charset="0"/>
                </a:rPr>
                <a:t>I/4–5</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"CNS"</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"identifier_N20DD3"</a:t>
              </a:r>
              <a:r>
                <a:rPr lang="en-GB" dirty="0">
                  <a:solidFill>
                    <a:srgbClr val="000096"/>
                  </a:solidFill>
                  <a:effectLst/>
                  <a:latin typeface="Helvetica" pitchFamily="2" charset="0"/>
                </a:rPr>
                <a:t>&gt;</a:t>
              </a:r>
              <a:r>
                <a:rPr lang="en-GB" dirty="0">
                  <a:solidFill>
                    <a:srgbClr val="000000"/>
                  </a:solidFill>
                  <a:effectLst/>
                  <a:latin typeface="Helvetica" pitchFamily="2" charset="0"/>
                </a:rPr>
                <a:t>330</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&lt;identifier</a:t>
              </a:r>
              <a:r>
                <a:rPr lang="en-GB" dirty="0">
                  <a:solidFill>
                    <a:srgbClr val="F5844C"/>
                  </a:solidFill>
                  <a:effectLst/>
                  <a:latin typeface="Helvetica" pitchFamily="2" charset="0"/>
                </a:rPr>
                <a:t> label</a:t>
              </a:r>
              <a:r>
                <a:rPr lang="en-GB" dirty="0">
                  <a:solidFill>
                    <a:srgbClr val="FF8040"/>
                  </a:solidFill>
                  <a:effectLst/>
                  <a:latin typeface="Helvetica" pitchFamily="2" charset="0"/>
                </a:rPr>
                <a:t>=</a:t>
              </a:r>
              <a:r>
                <a:rPr lang="en-GB" dirty="0">
                  <a:solidFill>
                    <a:srgbClr val="993300"/>
                  </a:solidFill>
                  <a:effectLst/>
                  <a:latin typeface="Helvetica" pitchFamily="2" charset="0"/>
                </a:rPr>
                <a:t>"FS"</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"identifier_N20DD6"</a:t>
              </a:r>
              <a:r>
                <a:rPr lang="en-GB" dirty="0">
                  <a:solidFill>
                    <a:srgbClr val="000096"/>
                  </a:solidFill>
                  <a:effectLst/>
                  <a:latin typeface="Helvetica" pitchFamily="2" charset="0"/>
                </a:rPr>
                <a:t>&gt;</a:t>
              </a:r>
              <a:r>
                <a:rPr lang="en-GB" dirty="0">
                  <a:solidFill>
                    <a:srgbClr val="000000"/>
                  </a:solidFill>
                  <a:effectLst/>
                  <a:latin typeface="Helvetica" pitchFamily="2" charset="0"/>
                </a:rPr>
                <a:t>25</a:t>
              </a:r>
              <a:r>
                <a:rPr lang="en-GB" dirty="0">
                  <a:solidFill>
                    <a:srgbClr val="000096"/>
                  </a:solidFill>
                  <a:effectLst/>
                  <a:latin typeface="Helvetica" pitchFamily="2" charset="0"/>
                </a:rPr>
                <a:t>&lt;/identifier&gt;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"main"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"title_3cac2ce0"</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"da"</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t>
              </a:r>
              <a:r>
                <a:rPr lang="en-GB" dirty="0" err="1">
                  <a:solidFill>
                    <a:srgbClr val="000000"/>
                  </a:solidFill>
                  <a:effectLst/>
                  <a:latin typeface="Helvetica" pitchFamily="2" charset="0"/>
                </a:rPr>
                <a:t>og</a:t>
              </a:r>
              <a:r>
                <a:rPr lang="en-GB" dirty="0">
                  <a:solidFill>
                    <a:srgbClr val="000000"/>
                  </a:solidFill>
                  <a:effectLst/>
                  <a:latin typeface="Helvetica" pitchFamily="2" charset="0"/>
                </a:rPr>
                <a:t> David</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"main"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"title_3143a854"</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en</a:t>
              </a:r>
              <a:r>
                <a:rPr lang="en-GB" dirty="0">
                  <a:solidFill>
                    <a:srgbClr val="993300"/>
                  </a:solidFill>
                  <a:effectLst/>
                  <a:latin typeface="Helvetica" pitchFamily="2" charset="0"/>
                </a:rPr>
                <a:t>"</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and David</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"subordinate"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"title_d86e4bbb"</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"da"</a:t>
              </a:r>
              <a:r>
                <a:rPr lang="en-GB" dirty="0">
                  <a:solidFill>
                    <a:srgbClr val="000096"/>
                  </a:solidFill>
                  <a:effectLst/>
                  <a:latin typeface="Helvetica" pitchFamily="2" charset="0"/>
                </a:rPr>
                <a:t>&gt;</a:t>
              </a:r>
              <a:r>
                <a:rPr lang="en-GB" dirty="0">
                  <a:solidFill>
                    <a:srgbClr val="000000"/>
                  </a:solidFill>
                  <a:effectLst/>
                  <a:latin typeface="Helvetica" pitchFamily="2" charset="0"/>
                </a:rPr>
                <a:t>Opera </a:t>
              </a:r>
              <a:r>
                <a:rPr lang="en-GB" dirty="0" err="1">
                  <a:solidFill>
                    <a:srgbClr val="000000"/>
                  </a:solidFill>
                  <a:effectLst/>
                  <a:latin typeface="Helvetica" pitchFamily="2" charset="0"/>
                </a:rPr>
                <a:t>i</a:t>
              </a:r>
              <a:r>
                <a:rPr lang="en-GB" dirty="0">
                  <a:solidFill>
                    <a:srgbClr val="000000"/>
                  </a:solidFill>
                  <a:effectLst/>
                  <a:latin typeface="Helvetica" pitchFamily="2" charset="0"/>
                </a:rPr>
                <a:t> fire </a:t>
              </a:r>
              <a:r>
                <a:rPr lang="en-GB" dirty="0" err="1">
                  <a:solidFill>
                    <a:srgbClr val="000000"/>
                  </a:solidFill>
                  <a:effectLst/>
                  <a:latin typeface="Helvetica" pitchFamily="2" charset="0"/>
                </a:rPr>
                <a:t>akter</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&lt;title</a:t>
              </a:r>
              <a:r>
                <a:rPr lang="en-GB" dirty="0">
                  <a:solidFill>
                    <a:srgbClr val="F5844C"/>
                  </a:solidFill>
                  <a:effectLst/>
                  <a:latin typeface="Helvetica" pitchFamily="2" charset="0"/>
                </a:rPr>
                <a:t> type</a:t>
              </a:r>
              <a:r>
                <a:rPr lang="en-GB" dirty="0">
                  <a:solidFill>
                    <a:srgbClr val="FF8040"/>
                  </a:solidFill>
                  <a:effectLst/>
                  <a:latin typeface="Helvetica" pitchFamily="2" charset="0"/>
                </a:rPr>
                <a:t>=</a:t>
              </a:r>
              <a:r>
                <a:rPr lang="en-GB" dirty="0">
                  <a:solidFill>
                    <a:srgbClr val="993300"/>
                  </a:solidFill>
                  <a:effectLst/>
                  <a:latin typeface="Helvetica" pitchFamily="2" charset="0"/>
                </a:rPr>
                <a:t>"subordinate"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"title_ef212608"</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xml:lang</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en</a:t>
              </a:r>
              <a:r>
                <a:rPr lang="en-GB" dirty="0">
                  <a:solidFill>
                    <a:srgbClr val="993300"/>
                  </a:solidFill>
                  <a:effectLst/>
                  <a:latin typeface="Helvetica" pitchFamily="2" charset="0"/>
                </a:rPr>
                <a:t>"</a:t>
              </a:r>
              <a:r>
                <a:rPr lang="en-GB" dirty="0">
                  <a:solidFill>
                    <a:srgbClr val="000096"/>
                  </a:solidFill>
                  <a:effectLst/>
                  <a:latin typeface="Helvetica" pitchFamily="2" charset="0"/>
                </a:rPr>
                <a:t>&gt;</a:t>
              </a:r>
              <a:r>
                <a:rPr lang="en-GB" dirty="0">
                  <a:solidFill>
                    <a:srgbClr val="000000"/>
                  </a:solidFill>
                  <a:effectLst/>
                  <a:latin typeface="Helvetica" pitchFamily="2" charset="0"/>
                </a:rPr>
                <a:t>Opera in Four Acts</a:t>
              </a:r>
              <a:r>
                <a:rPr lang="en-GB" dirty="0">
                  <a:solidFill>
                    <a:srgbClr val="000096"/>
                  </a:solidFill>
                  <a:effectLst/>
                  <a:latin typeface="Helvetica" pitchFamily="2" charset="0"/>
                </a:rPr>
                <a:t>&lt;/title&gt;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&lt;composer</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"persName_054b457c"</a:t>
              </a:r>
              <a:r>
                <a:rPr lang="en-GB" dirty="0">
                  <a:solidFill>
                    <a:srgbClr val="000096"/>
                  </a:solidFill>
                  <a:effectLst/>
                  <a:latin typeface="Helvetica" pitchFamily="2" charset="0"/>
                </a:rPr>
                <a:t>&gt;</a:t>
              </a:r>
              <a:r>
                <a:rPr lang="en-GB" dirty="0">
                  <a:solidFill>
                    <a:srgbClr val="000000"/>
                  </a:solidFill>
                  <a:effectLst/>
                  <a:latin typeface="Helvetica" pitchFamily="2" charset="0"/>
                </a:rPr>
                <a:t>Carl Nielsen</a:t>
              </a:r>
              <a:r>
                <a:rPr lang="en-GB" dirty="0">
                  <a:solidFill>
                    <a:srgbClr val="000096"/>
                  </a:solidFill>
                  <a:effectLst/>
                  <a:latin typeface="Helvetica" pitchFamily="2" charset="0"/>
                </a:rPr>
                <a:t>&lt;/composer&gt;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&lt;author</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"persName_fb8a90b3"</a:t>
              </a:r>
              <a:r>
                <a:rPr lang="en-GB" dirty="0">
                  <a:solidFill>
                    <a:srgbClr val="000096"/>
                  </a:solidFill>
                  <a:effectLst/>
                  <a:latin typeface="Helvetica" pitchFamily="2" charset="0"/>
                </a:rPr>
                <a:t>&gt;</a:t>
              </a:r>
              <a:r>
                <a:rPr lang="en-GB" dirty="0">
                  <a:solidFill>
                    <a:srgbClr val="000000"/>
                  </a:solidFill>
                  <a:effectLst/>
                  <a:latin typeface="Helvetica" pitchFamily="2" charset="0"/>
                </a:rPr>
                <a:t>Einar Christiansen</a:t>
              </a:r>
              <a:r>
                <a:rPr lang="en-GB" dirty="0">
                  <a:solidFill>
                    <a:srgbClr val="000096"/>
                  </a:solidFill>
                  <a:effectLst/>
                  <a:latin typeface="Helvetica" pitchFamily="2" charset="0"/>
                </a:rPr>
                <a:t>&lt;/author&gt;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&lt;creation</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"creation_d30e7e3c"</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&lt;date</a:t>
              </a:r>
              <a:r>
                <a:rPr lang="en-GB" dirty="0">
                  <a:solidFill>
                    <a:srgbClr val="F5844C"/>
                  </a:solidFill>
                  <a:effectLst/>
                  <a:latin typeface="Helvetica" pitchFamily="2" charset="0"/>
                </a:rPr>
                <a:t> </a:t>
              </a:r>
              <a:r>
                <a:rPr lang="en-GB" dirty="0" err="1">
                  <a:solidFill>
                    <a:srgbClr val="F5844C"/>
                  </a:solidFill>
                  <a:effectLst/>
                  <a:latin typeface="Helvetica" pitchFamily="2" charset="0"/>
                </a:rPr>
                <a:t>notafter</a:t>
              </a:r>
              <a:r>
                <a:rPr lang="en-GB" dirty="0">
                  <a:solidFill>
                    <a:srgbClr val="FF8040"/>
                  </a:solidFill>
                  <a:effectLst/>
                  <a:latin typeface="Helvetica" pitchFamily="2" charset="0"/>
                </a:rPr>
                <a:t>=</a:t>
              </a:r>
              <a:r>
                <a:rPr lang="en-GB" dirty="0">
                  <a:solidFill>
                    <a:srgbClr val="993300"/>
                  </a:solidFill>
                  <a:effectLst/>
                  <a:latin typeface="Helvetica" pitchFamily="2" charset="0"/>
                </a:rPr>
                <a:t>"1901"</a:t>
              </a:r>
              <a:r>
                <a:rPr lang="en-GB" dirty="0">
                  <a:solidFill>
                    <a:srgbClr val="F5844C"/>
                  </a:solidFill>
                  <a:effectLst/>
                  <a:latin typeface="Helvetica" pitchFamily="2" charset="0"/>
                </a:rPr>
                <a:t> </a:t>
              </a:r>
              <a:r>
                <a:rPr lang="en-GB" dirty="0" err="1">
                  <a:solidFill>
                    <a:srgbClr val="F5844C"/>
                  </a:solidFill>
                  <a:effectLst/>
                  <a:latin typeface="Helvetica" pitchFamily="2" charset="0"/>
                </a:rPr>
                <a:t>notbefore</a:t>
              </a:r>
              <a:r>
                <a:rPr lang="en-GB" dirty="0">
                  <a:solidFill>
                    <a:srgbClr val="FF8040"/>
                  </a:solidFill>
                  <a:effectLst/>
                  <a:latin typeface="Helvetica" pitchFamily="2" charset="0"/>
                </a:rPr>
                <a:t>=</a:t>
              </a:r>
              <a:r>
                <a:rPr lang="en-GB" dirty="0">
                  <a:solidFill>
                    <a:srgbClr val="993300"/>
                  </a:solidFill>
                  <a:effectLst/>
                  <a:latin typeface="Helvetica" pitchFamily="2" charset="0"/>
                </a:rPr>
                <a:t>"1899"</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"date_N20DF9"</a:t>
              </a:r>
              <a:r>
                <a:rPr lang="en-GB" dirty="0">
                  <a:solidFill>
                    <a:srgbClr val="000096"/>
                  </a:solidFill>
                  <a:effectLst/>
                  <a:latin typeface="Helvetica" pitchFamily="2" charset="0"/>
                </a:rPr>
                <a:t>&gt;</a:t>
              </a:r>
              <a:r>
                <a:rPr lang="en-GB" dirty="0">
                  <a:solidFill>
                    <a:srgbClr val="000000"/>
                  </a:solidFill>
                  <a:effectLst/>
                  <a:latin typeface="Helvetica" pitchFamily="2" charset="0"/>
                </a:rPr>
                <a:t>1899</a:t>
              </a:r>
              <a:r>
                <a:rPr lang="en-GB" dirty="0">
                  <a:solidFill>
                    <a:srgbClr val="000096"/>
                  </a:solidFill>
                  <a:effectLst/>
                  <a:latin typeface="Helvetica" pitchFamily="2" charset="0"/>
                </a:rPr>
                <a:t>&lt;/date&gt;</a:t>
              </a:r>
              <a:endParaRPr lang="en-GB" dirty="0">
                <a:solidFill>
                  <a:srgbClr val="000000"/>
                </a:solidFill>
                <a:latin typeface="Helvetica" pitchFamily="2" charset="0"/>
              </a:endParaRPr>
            </a:p>
            <a:p>
              <a:r>
                <a:rPr lang="en-GB" dirty="0">
                  <a:solidFill>
                    <a:srgbClr val="000096"/>
                  </a:solidFill>
                  <a:effectLst/>
                  <a:latin typeface="Helvetica" pitchFamily="2" charset="0"/>
                </a:rPr>
                <a:t>  &lt;/creation&gt;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&lt;history</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"history_fec11c69"</a:t>
              </a:r>
              <a:r>
                <a:rPr lang="en-GB" dirty="0">
                  <a:solidFill>
                    <a:srgbClr val="000096"/>
                  </a:solidFill>
                  <a:effectLst/>
                  <a:latin typeface="Helvetica" pitchFamily="2" charset="0"/>
                </a:rPr>
                <a:t>&gt;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&lt;p</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"idm829"</a:t>
              </a:r>
              <a:r>
                <a:rPr lang="en-GB" dirty="0">
                  <a:solidFill>
                    <a:srgbClr val="000096"/>
                  </a:solidFill>
                  <a:effectLst/>
                  <a:latin typeface="Helvetica" pitchFamily="2" charset="0"/>
                </a:rPr>
                <a:t>&gt;</a:t>
              </a:r>
              <a:r>
                <a:rPr lang="en-GB" dirty="0">
                  <a:solidFill>
                    <a:srgbClr val="000000"/>
                  </a:solidFill>
                  <a:effectLst/>
                  <a:latin typeface="Helvetica" pitchFamily="2" charset="0"/>
                </a:rPr>
                <a:t>At the end of 1896, when Nielsen had finished the choral work </a:t>
              </a:r>
              <a:r>
                <a:rPr lang="en-GB" dirty="0">
                  <a:solidFill>
                    <a:srgbClr val="000096"/>
                  </a:solidFill>
                  <a:effectLst/>
                  <a:latin typeface="Helvetica" pitchFamily="2" charset="0"/>
                </a:rPr>
                <a:t>&lt;ref</a:t>
              </a:r>
              <a:r>
                <a:rPr lang="en-GB" dirty="0">
                  <a:solidFill>
                    <a:srgbClr val="F5844C"/>
                  </a:solidFill>
                  <a:effectLst/>
                  <a:latin typeface="Helvetica" pitchFamily="2" charset="0"/>
                </a:rPr>
                <a:t> 	</a:t>
              </a:r>
              <a:r>
                <a:rPr lang="en-GB" dirty="0" err="1">
                  <a:solidFill>
                    <a:srgbClr val="0099CC"/>
                  </a:solidFill>
                  <a:effectLst/>
                  <a:latin typeface="Helvetica" pitchFamily="2" charset="0"/>
                </a:rPr>
                <a:t>xmlns:xl</a:t>
              </a:r>
              <a:r>
                <a:rPr lang="en-GB" dirty="0">
                  <a:solidFill>
                    <a:srgbClr val="FF8040"/>
                  </a:solidFill>
                  <a:effectLst/>
                  <a:latin typeface="Helvetica" pitchFamily="2" charset="0"/>
                </a:rPr>
                <a:t>=</a:t>
              </a:r>
              <a:r>
                <a:rPr lang="en-GB" dirty="0">
                  <a:solidFill>
                    <a:srgbClr val="993300"/>
                  </a:solidFill>
                  <a:effectLst/>
                  <a:latin typeface="Helvetica" pitchFamily="2" charset="0"/>
                  <a:hlinkClick r:id="rId2"/>
                </a:rPr>
                <a:t>http://www.w3.org/1999/xlink</a:t>
              </a:r>
              <a:r>
                <a:rPr lang="en-GB" dirty="0">
                  <a:solidFill>
                    <a:srgbClr val="000000"/>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"idm830”</a:t>
              </a:r>
              <a:r>
                <a:rPr lang="en-GB" dirty="0">
                  <a:solidFill>
                    <a:srgbClr val="000000"/>
                  </a:solidFill>
                  <a:latin typeface="Helvetica" pitchFamily="2" charset="0"/>
                </a:rPr>
                <a:t> 	</a:t>
              </a:r>
              <a:r>
                <a:rPr lang="en-GB" dirty="0">
                  <a:solidFill>
                    <a:srgbClr val="F5844C"/>
                  </a:solidFill>
                  <a:effectLst/>
                  <a:latin typeface="Helvetica" pitchFamily="2" charset="0"/>
                </a:rPr>
                <a:t>target</a:t>
              </a:r>
              <a:r>
                <a:rPr lang="en-GB" dirty="0">
                  <a:solidFill>
                    <a:srgbClr val="FF8040"/>
                  </a:solidFill>
                  <a:effectLst/>
                  <a:latin typeface="Helvetica" pitchFamily="2" charset="0"/>
                </a:rPr>
                <a:t>=</a:t>
              </a:r>
              <a:r>
                <a:rPr lang="en-GB" dirty="0">
                  <a:solidFill>
                    <a:srgbClr val="993300"/>
                  </a:solidFill>
                  <a:effectLst/>
                  <a:latin typeface="Helvetica" pitchFamily="2" charset="0"/>
                </a:rPr>
                <a:t>"</a:t>
              </a:r>
              <a:r>
                <a:rPr lang="en-GB" dirty="0" err="1">
                  <a:solidFill>
                    <a:srgbClr val="993300"/>
                  </a:solidFill>
                  <a:effectLst/>
                  <a:latin typeface="Helvetica" pitchFamily="2" charset="0"/>
                </a:rPr>
                <a:t>document.xq?doc</a:t>
              </a:r>
              <a:r>
                <a:rPr lang="en-GB" dirty="0">
                  <a:solidFill>
                    <a:srgbClr val="993300"/>
                  </a:solidFill>
                  <a:effectLst/>
                  <a:latin typeface="Helvetica" pitchFamily="2" charset="0"/>
                </a:rPr>
                <a:t>=cnw0100.xml”</a:t>
              </a:r>
              <a:r>
                <a:rPr lang="en-GB" dirty="0">
                  <a:solidFill>
                    <a:srgbClr val="000000"/>
                  </a:solidFill>
                  <a:latin typeface="Helvetica" pitchFamily="2" charset="0"/>
                </a:rPr>
                <a:t> </a:t>
              </a:r>
              <a:r>
                <a:rPr lang="en-GB" dirty="0" err="1">
                  <a:solidFill>
                    <a:srgbClr val="F5844C"/>
                  </a:solidFill>
                  <a:effectLst/>
                  <a:latin typeface="Helvetica" pitchFamily="2" charset="0"/>
                </a:rPr>
                <a:t>xl:show</a:t>
              </a:r>
              <a:r>
                <a:rPr lang="en-GB" dirty="0">
                  <a:solidFill>
                    <a:srgbClr val="FF8040"/>
                  </a:solidFill>
                  <a:effectLst/>
                  <a:latin typeface="Helvetica" pitchFamily="2" charset="0"/>
                </a:rPr>
                <a:t>=</a:t>
              </a:r>
              <a:r>
                <a:rPr lang="en-GB" dirty="0">
                  <a:solidFill>
                    <a:srgbClr val="993300"/>
                  </a:solidFill>
                  <a:effectLst/>
                  <a:latin typeface="Helvetica" pitchFamily="2" charset="0"/>
                </a:rPr>
                <a:t>"replace"</a:t>
              </a:r>
              <a:r>
                <a:rPr lang="en-GB" dirty="0">
                  <a:solidFill>
                    <a:srgbClr val="000096"/>
                  </a:solidFill>
                  <a:effectLst/>
                  <a:latin typeface="Helvetica" pitchFamily="2" charset="0"/>
                </a:rPr>
                <a:t>&gt;&lt;rend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"idm831"</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err="1">
                  <a:solidFill>
                    <a:srgbClr val="000000"/>
                  </a:solidFill>
                  <a:effectLst/>
                  <a:latin typeface="Helvetica" pitchFamily="2" charset="0"/>
                </a:rPr>
                <a:t>Hymnus</a:t>
              </a:r>
              <a:r>
                <a:rPr lang="en-GB" dirty="0">
                  <a:solidFill>
                    <a:srgbClr val="000000"/>
                  </a:solidFill>
                  <a:effectLst/>
                  <a:latin typeface="Helvetica" pitchFamily="2" charset="0"/>
                </a:rPr>
                <a:t> Amoris</a:t>
              </a:r>
              <a:r>
                <a:rPr lang="en-GB" dirty="0">
                  <a:solidFill>
                    <a:srgbClr val="000096"/>
                  </a:solidFill>
                  <a:effectLst/>
                  <a:latin typeface="Helvetica" pitchFamily="2" charset="0"/>
                </a:rPr>
                <a:t>&lt;/rend&gt;</a:t>
              </a:r>
              <a:r>
                <a:rPr lang="en-GB" dirty="0">
                  <a:solidFill>
                    <a:srgbClr val="000000"/>
                  </a:solidFill>
                  <a:effectLst/>
                  <a:latin typeface="Helvetica" pitchFamily="2" charset="0"/>
                </a:rPr>
                <a:t> (CNW 100)</a:t>
              </a:r>
              <a:r>
                <a:rPr lang="en-GB" dirty="0">
                  <a:solidFill>
                    <a:srgbClr val="000096"/>
                  </a:solidFill>
                  <a:effectLst/>
                  <a:latin typeface="Helvetica" pitchFamily="2" charset="0"/>
                </a:rPr>
                <a:t>&lt;/ref&gt;</a:t>
              </a:r>
              <a:r>
                <a:rPr lang="en-GB" dirty="0">
                  <a:solidFill>
                    <a:srgbClr val="000000"/>
                  </a:solidFill>
                  <a:effectLst/>
                  <a:latin typeface="Helvetica" pitchFamily="2" charset="0"/>
                </a:rPr>
                <a:t>, he</a:t>
              </a:r>
              <a:r>
                <a:rPr lang="en-GB" dirty="0">
                  <a:solidFill>
                    <a:srgbClr val="000000"/>
                  </a:solidFill>
                  <a:latin typeface="Helvetica" pitchFamily="2" charset="0"/>
                </a:rPr>
                <a:t> </a:t>
              </a:r>
              <a:r>
                <a:rPr lang="en-GB" dirty="0">
                  <a:solidFill>
                    <a:srgbClr val="000000"/>
                  </a:solidFill>
                  <a:effectLst/>
                  <a:latin typeface="Helvetica" pitchFamily="2" charset="0"/>
                </a:rPr>
                <a:t>began to plan an opera. The text 	for </a:t>
              </a:r>
              <a:r>
                <a:rPr lang="en-GB" dirty="0">
                  <a:solidFill>
                    <a:srgbClr val="000096"/>
                  </a:solidFill>
                  <a:effectLst/>
                  <a:latin typeface="Helvetica" pitchFamily="2" charset="0"/>
                </a:rPr>
                <a:t>&lt;rend</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"idm832"</a:t>
              </a:r>
              <a:r>
                <a:rPr lang="en-GB" dirty="0">
                  <a:solidFill>
                    <a:srgbClr val="F5844C"/>
                  </a:solidFill>
                  <a:effectLst/>
                  <a:latin typeface="Helvetica" pitchFamily="2" charset="0"/>
                </a:rPr>
                <a:t> </a:t>
              </a:r>
              <a:r>
                <a:rPr lang="en-GB" dirty="0" err="1">
                  <a:solidFill>
                    <a:srgbClr val="F5844C"/>
                  </a:solidFill>
                  <a:effectLst/>
                  <a:latin typeface="Helvetica" pitchFamily="2" charset="0"/>
                </a:rPr>
                <a:t>fontstyle</a:t>
              </a:r>
              <a:r>
                <a:rPr lang="en-GB" dirty="0">
                  <a:solidFill>
                    <a:srgbClr val="FF8040"/>
                  </a:solidFill>
                  <a:effectLst/>
                  <a:latin typeface="Helvetica" pitchFamily="2" charset="0"/>
                </a:rPr>
                <a:t>=</a:t>
              </a:r>
              <a:r>
                <a:rPr lang="en-GB" dirty="0">
                  <a:solidFill>
                    <a:srgbClr val="993300"/>
                  </a:solidFill>
                  <a:effectLst/>
                  <a:latin typeface="Helvetica" pitchFamily="2" charset="0"/>
                </a:rPr>
                <a:t>"italic"</a:t>
              </a:r>
              <a:r>
                <a:rPr lang="en-GB" dirty="0">
                  <a:solidFill>
                    <a:srgbClr val="000096"/>
                  </a:solidFill>
                  <a:effectLst/>
                  <a:latin typeface="Helvetica" pitchFamily="2" charset="0"/>
                </a:rPr>
                <a:t>&gt;</a:t>
              </a:r>
              <a:r>
                <a:rPr lang="en-GB" dirty="0">
                  <a:solidFill>
                    <a:srgbClr val="000000"/>
                  </a:solidFill>
                  <a:effectLst/>
                  <a:latin typeface="Helvetica" pitchFamily="2" charset="0"/>
                </a:rPr>
                <a:t>Saul </a:t>
              </a:r>
              <a:r>
                <a:rPr lang="en-GB" dirty="0" err="1">
                  <a:solidFill>
                    <a:srgbClr val="000000"/>
                  </a:solidFill>
                  <a:effectLst/>
                  <a:latin typeface="Helvetica" pitchFamily="2" charset="0"/>
                </a:rPr>
                <a:t>og</a:t>
              </a:r>
              <a:r>
                <a:rPr lang="en-GB" dirty="0">
                  <a:solidFill>
                    <a:srgbClr val="000000"/>
                  </a:solidFill>
                  <a:latin typeface="Helvetica" pitchFamily="2" charset="0"/>
                </a:rPr>
                <a:t> </a:t>
              </a:r>
              <a:r>
                <a:rPr lang="en-GB" dirty="0">
                  <a:solidFill>
                    <a:srgbClr val="000000"/>
                  </a:solidFill>
                  <a:effectLst/>
                  <a:latin typeface="Helvetica" pitchFamily="2" charset="0"/>
                </a:rPr>
                <a:t>David</a:t>
              </a:r>
              <a:r>
                <a:rPr lang="en-GB" dirty="0">
                  <a:solidFill>
                    <a:srgbClr val="000096"/>
                  </a:solidFill>
                  <a:effectLst/>
                  <a:latin typeface="Helvetica" pitchFamily="2" charset="0"/>
                </a:rPr>
                <a:t>&lt;/rend&gt;</a:t>
              </a:r>
              <a:r>
                <a:rPr lang="en-GB" dirty="0">
                  <a:solidFill>
                    <a:srgbClr val="000000"/>
                  </a:solidFill>
                  <a:effectLst/>
                  <a:latin typeface="Helvetica" pitchFamily="2" charset="0"/>
                </a:rPr>
                <a:t>, written by Einar Christiansen, 	was ready in 1899. A few months seem to</a:t>
              </a:r>
              <a:r>
                <a:rPr lang="en-GB" dirty="0">
                  <a:solidFill>
                    <a:srgbClr val="000000"/>
                  </a:solidFill>
                  <a:latin typeface="Helvetica" pitchFamily="2" charset="0"/>
                </a:rPr>
                <a:t> </a:t>
              </a:r>
              <a:r>
                <a:rPr lang="en-GB" dirty="0">
                  <a:solidFill>
                    <a:srgbClr val="000000"/>
                  </a:solidFill>
                  <a:effectLst/>
                  <a:latin typeface="Helvetica" pitchFamily="2" charset="0"/>
                </a:rPr>
                <a:t>have passed before Nielsen started in earnest on the 	composition. Part of the opera was</a:t>
              </a:r>
              <a:r>
                <a:rPr lang="en-GB" dirty="0">
                  <a:solidFill>
                    <a:srgbClr val="000000"/>
                  </a:solidFill>
                  <a:latin typeface="Helvetica" pitchFamily="2" charset="0"/>
                </a:rPr>
                <a:t> </a:t>
              </a:r>
              <a:r>
                <a:rPr lang="en-GB" dirty="0">
                  <a:solidFill>
                    <a:srgbClr val="000000"/>
                  </a:solidFill>
                  <a:effectLst/>
                  <a:latin typeface="Helvetica" pitchFamily="2" charset="0"/>
                </a:rPr>
                <a:t>composed during his stay in Italy from December 1899 to 	June 1900. The work was finished</a:t>
              </a:r>
              <a:r>
                <a:rPr lang="en-GB" dirty="0">
                  <a:solidFill>
                    <a:srgbClr val="000000"/>
                  </a:solidFill>
                  <a:latin typeface="Helvetica" pitchFamily="2" charset="0"/>
                </a:rPr>
                <a:t> </a:t>
              </a:r>
              <a:r>
                <a:rPr lang="en-GB" dirty="0">
                  <a:solidFill>
                    <a:srgbClr val="000000"/>
                  </a:solidFill>
                  <a:effectLst/>
                  <a:latin typeface="Helvetica" pitchFamily="2" charset="0"/>
                </a:rPr>
                <a:t>in April 1901 and accepted for performance at The Royal 	Theatre in September. Parts of the work were performed at a concert in November 1900.</a:t>
              </a:r>
              <a:r>
                <a:rPr lang="en-GB" dirty="0">
                  <a:solidFill>
                    <a:srgbClr val="000096"/>
                  </a:solidFill>
                  <a:effectLst/>
                  <a:latin typeface="Helvetica" pitchFamily="2" charset="0"/>
                </a:rPr>
                <a:t>&lt;/p&gt;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&lt;/history&gt;</a:t>
              </a:r>
              <a:br>
                <a:rPr lang="en-GB" dirty="0">
                  <a:solidFill>
                    <a:srgbClr val="000000"/>
                  </a:solidFill>
                  <a:effectLst/>
                  <a:latin typeface="Helvetica" pitchFamily="2" charset="0"/>
                </a:rPr>
              </a:br>
              <a:r>
                <a:rPr lang="en-GB" dirty="0">
                  <a:solidFill>
                    <a:srgbClr val="000000"/>
                  </a:solidFill>
                  <a:effectLst/>
                  <a:latin typeface="Helvetica" pitchFamily="2" charset="0"/>
                </a:rPr>
                <a:t>  </a:t>
              </a:r>
              <a:r>
                <a:rPr lang="en-GB" dirty="0">
                  <a:solidFill>
                    <a:srgbClr val="000096"/>
                  </a:solidFill>
                  <a:effectLst/>
                  <a:latin typeface="Helvetica" pitchFamily="2" charset="0"/>
                </a:rPr>
                <a:t>&lt;</a:t>
              </a:r>
              <a:r>
                <a:rPr lang="en-GB" dirty="0" err="1">
                  <a:solidFill>
                    <a:srgbClr val="000096"/>
                  </a:solidFill>
                  <a:effectLst/>
                  <a:latin typeface="Helvetica" pitchFamily="2" charset="0"/>
                </a:rPr>
                <a:t>bibList</a:t>
              </a:r>
              <a:r>
                <a:rPr lang="en-GB" dirty="0">
                  <a:solidFill>
                    <a:srgbClr val="F5844C"/>
                  </a:solidFill>
                  <a:effectLst/>
                  <a:latin typeface="Helvetica" pitchFamily="2" charset="0"/>
                </a:rPr>
                <a:t> </a:t>
              </a:r>
              <a:r>
                <a:rPr lang="en-GB" dirty="0" err="1">
                  <a:solidFill>
                    <a:srgbClr val="F5844C"/>
                  </a:solidFill>
                  <a:effectLst/>
                  <a:latin typeface="Helvetica" pitchFamily="2" charset="0"/>
                </a:rPr>
                <a:t>xml:id</a:t>
              </a:r>
              <a:r>
                <a:rPr lang="en-GB" dirty="0">
                  <a:solidFill>
                    <a:srgbClr val="FF8040"/>
                  </a:solidFill>
                  <a:effectLst/>
                  <a:latin typeface="Helvetica" pitchFamily="2" charset="0"/>
                </a:rPr>
                <a:t>=</a:t>
              </a:r>
              <a:r>
                <a:rPr lang="en-GB" dirty="0">
                  <a:solidFill>
                    <a:srgbClr val="993300"/>
                  </a:solidFill>
                  <a:effectLst/>
                  <a:latin typeface="Helvetica" pitchFamily="2" charset="0"/>
                </a:rPr>
                <a:t>"listBibl_9531b4bb-3110-496d-8f1d-dfc21413f3904482"</a:t>
              </a:r>
              <a:r>
                <a:rPr lang="en-GB" dirty="0">
                  <a:solidFill>
                    <a:srgbClr val="000096"/>
                  </a:solidFill>
                  <a:effectLst/>
                  <a:latin typeface="Helvetica" pitchFamily="2" charset="0"/>
                </a:rPr>
                <a:t>&gt;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a:t>
              </a:r>
              <a:r>
                <a:rPr lang="en-GB" dirty="0">
                  <a:solidFill>
                    <a:srgbClr val="F5844C"/>
                  </a:solidFill>
                  <a:latin typeface="Helvetica" pitchFamily="2" charset="0"/>
                </a:rPr>
                <a:t> …</a:t>
              </a:r>
              <a:r>
                <a:rPr lang="en-GB" dirty="0">
                  <a:solidFill>
                    <a:srgbClr val="000096"/>
                  </a:solidFill>
                  <a:latin typeface="Helvetica" pitchFamily="2" charset="0"/>
                </a:rPr>
                <a:t>&gt;</a:t>
              </a:r>
            </a:p>
            <a:p>
              <a:r>
                <a:rPr lang="en-GB" dirty="0">
                  <a:solidFill>
                    <a:srgbClr val="000096"/>
                  </a:solidFill>
                  <a:latin typeface="Helvetica" pitchFamily="2" charset="0"/>
                </a:rPr>
                <a:t>      &lt;genre&gt;book&lt;/genre&gt;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a:t>
              </a:r>
              <a:r>
                <a:rPr lang="en-GB" dirty="0">
                  <a:solidFill>
                    <a:srgbClr val="000096"/>
                  </a:solidFill>
                  <a:latin typeface="Helvetica" pitchFamily="2" charset="0"/>
                </a:rPr>
                <a:t>&gt;</a:t>
              </a:r>
            </a:p>
            <a:p>
              <a:r>
                <a:rPr lang="en-GB" dirty="0">
                  <a:solidFill>
                    <a:srgbClr val="000096"/>
                  </a:solidFill>
                  <a:latin typeface="Helvetica" pitchFamily="2" charset="0"/>
                </a:rPr>
                <a:t>    …</a:t>
              </a:r>
            </a:p>
            <a:p>
              <a:r>
                <a:rPr lang="en-GB" dirty="0">
                  <a:solidFill>
                    <a:srgbClr val="000096"/>
                  </a:solidFill>
                  <a:latin typeface="Helvetica" pitchFamily="2" charset="0"/>
                </a:rPr>
                <a:t>  &lt;</a:t>
              </a:r>
              <a:r>
                <a:rPr lang="en-GB" dirty="0" err="1">
                  <a:solidFill>
                    <a:srgbClr val="000096"/>
                  </a:solidFill>
                  <a:latin typeface="Helvetica" pitchFamily="2" charset="0"/>
                </a:rPr>
                <a:t>bibList</a:t>
              </a:r>
              <a:r>
                <a:rPr lang="en-GB" dirty="0">
                  <a:solidFill>
                    <a:srgbClr val="000096"/>
                  </a:solidFill>
                  <a:latin typeface="Helvetica" pitchFamily="2" charset="0"/>
                </a:rPr>
                <a:t>&gt;</a:t>
              </a:r>
            </a:p>
            <a:p>
              <a:r>
                <a:rPr lang="en-GB" dirty="0">
                  <a:solidFill>
                    <a:srgbClr val="000096"/>
                  </a:solidFill>
                  <a:latin typeface="Helvetica" pitchFamily="2" charset="0"/>
                </a:rPr>
                <a:t>&lt;/work&gt;</a:t>
              </a:r>
              <a:endParaRPr lang="en-GB" dirty="0">
                <a:solidFill>
                  <a:srgbClr val="993300"/>
                </a:solidFill>
                <a:effectLst/>
                <a:latin typeface="Helvetica" pitchFamily="2" charset="0"/>
              </a:endParaRPr>
            </a:p>
          </p:txBody>
        </p:sp>
        <p:sp>
          <p:nvSpPr>
            <p:cNvPr id="4" name="Rectangle 3">
              <a:extLst>
                <a:ext uri="{FF2B5EF4-FFF2-40B4-BE49-F238E27FC236}">
                  <a16:creationId xmlns:a16="http://schemas.microsoft.com/office/drawing/2014/main" id="{7D22B5EA-9B70-81D0-615D-4CA0D5905DDF}"/>
                </a:ext>
              </a:extLst>
            </p:cNvPr>
            <p:cNvSpPr/>
            <p:nvPr/>
          </p:nvSpPr>
          <p:spPr>
            <a:xfrm>
              <a:off x="803564" y="692727"/>
              <a:ext cx="7245927" cy="1116000"/>
            </a:xfrm>
            <a:prstGeom prst="rect">
              <a:avLst/>
            </a:prstGeom>
            <a:solidFill>
              <a:srgbClr val="00B0F0">
                <a:alpha val="14902"/>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6" name="Rectangle 5">
              <a:extLst>
                <a:ext uri="{FF2B5EF4-FFF2-40B4-BE49-F238E27FC236}">
                  <a16:creationId xmlns:a16="http://schemas.microsoft.com/office/drawing/2014/main" id="{16D54723-9540-E5B6-D78A-A2A569EC2731}"/>
                </a:ext>
              </a:extLst>
            </p:cNvPr>
            <p:cNvSpPr/>
            <p:nvPr/>
          </p:nvSpPr>
          <p:spPr>
            <a:xfrm>
              <a:off x="803563" y="1814945"/>
              <a:ext cx="9296401" cy="1116000"/>
            </a:xfrm>
            <a:prstGeom prst="rect">
              <a:avLst/>
            </a:prstGeom>
            <a:solidFill>
              <a:schemeClr val="accent6">
                <a:alpha val="14902"/>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7" name="Rectangle 6">
              <a:extLst>
                <a:ext uri="{FF2B5EF4-FFF2-40B4-BE49-F238E27FC236}">
                  <a16:creationId xmlns:a16="http://schemas.microsoft.com/office/drawing/2014/main" id="{51A8CA1F-1E45-523B-3CCA-1B65C47D708B}"/>
                </a:ext>
              </a:extLst>
            </p:cNvPr>
            <p:cNvSpPr/>
            <p:nvPr/>
          </p:nvSpPr>
          <p:spPr>
            <a:xfrm>
              <a:off x="803562" y="2930944"/>
              <a:ext cx="8298874" cy="1335600"/>
            </a:xfrm>
            <a:prstGeom prst="rect">
              <a:avLst/>
            </a:prstGeom>
            <a:solidFill>
              <a:schemeClr val="accent5">
                <a:alpha val="14902"/>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8" name="Rectangle 7">
              <a:extLst>
                <a:ext uri="{FF2B5EF4-FFF2-40B4-BE49-F238E27FC236}">
                  <a16:creationId xmlns:a16="http://schemas.microsoft.com/office/drawing/2014/main" id="{0F148B2D-6B32-1F5C-C277-0AB04FB0EC7A}"/>
                </a:ext>
              </a:extLst>
            </p:cNvPr>
            <p:cNvSpPr/>
            <p:nvPr/>
          </p:nvSpPr>
          <p:spPr>
            <a:xfrm>
              <a:off x="803561" y="4278512"/>
              <a:ext cx="10712547" cy="2988000"/>
            </a:xfrm>
            <a:prstGeom prst="rect">
              <a:avLst/>
            </a:prstGeom>
            <a:solidFill>
              <a:schemeClr val="accent2">
                <a:alpha val="14902"/>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sp>
          <p:nvSpPr>
            <p:cNvPr id="9" name="Rectangle 8">
              <a:extLst>
                <a:ext uri="{FF2B5EF4-FFF2-40B4-BE49-F238E27FC236}">
                  <a16:creationId xmlns:a16="http://schemas.microsoft.com/office/drawing/2014/main" id="{3295529B-E04A-A76C-AF6E-62927D0E30E4}"/>
                </a:ext>
              </a:extLst>
            </p:cNvPr>
            <p:cNvSpPr/>
            <p:nvPr/>
          </p:nvSpPr>
          <p:spPr>
            <a:xfrm>
              <a:off x="803561" y="7273636"/>
              <a:ext cx="7703130" cy="2189019"/>
            </a:xfrm>
            <a:prstGeom prst="rect">
              <a:avLst/>
            </a:prstGeom>
            <a:solidFill>
              <a:srgbClr val="FFC000">
                <a:alpha val="14902"/>
              </a:srgb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ES"/>
            </a:p>
          </p:txBody>
        </p:sp>
      </p:grpSp>
      <p:sp>
        <p:nvSpPr>
          <p:cNvPr id="2" name="Slide Number Placeholder 1">
            <a:extLst>
              <a:ext uri="{FF2B5EF4-FFF2-40B4-BE49-F238E27FC236}">
                <a16:creationId xmlns:a16="http://schemas.microsoft.com/office/drawing/2014/main" id="{5889F1D5-788E-9800-798C-08B8F14E63D8}"/>
              </a:ext>
            </a:extLst>
          </p:cNvPr>
          <p:cNvSpPr>
            <a:spLocks noGrp="1"/>
          </p:cNvSpPr>
          <p:nvPr>
            <p:ph type="sldNum" sz="quarter" idx="12"/>
          </p:nvPr>
        </p:nvSpPr>
        <p:spPr/>
        <p:txBody>
          <a:bodyPr/>
          <a:lstStyle/>
          <a:p>
            <a:fld id="{B9A6FB2C-6672-204D-B4C3-F63635C45829}" type="slidenum">
              <a:rPr lang="en-CA" smtClean="0"/>
              <a:t>74</a:t>
            </a:fld>
            <a:endParaRPr lang="en-CA"/>
          </a:p>
        </p:txBody>
      </p:sp>
    </p:spTree>
    <p:extLst>
      <p:ext uri="{BB962C8B-B14F-4D97-AF65-F5344CB8AC3E}">
        <p14:creationId xmlns:p14="http://schemas.microsoft.com/office/powerpoint/2010/main" val="2132076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3FB9A-9453-AE78-54CB-B547DA28381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1EFF05E7-C687-1394-BE55-20A1FA3D48C8}"/>
              </a:ext>
            </a:extLst>
          </p:cNvPr>
          <p:cNvGrpSpPr/>
          <p:nvPr/>
        </p:nvGrpSpPr>
        <p:grpSpPr>
          <a:xfrm>
            <a:off x="675892" y="-3067936"/>
            <a:ext cx="10908000" cy="9510296"/>
            <a:chOff x="675892" y="-3067936"/>
            <a:chExt cx="10908000" cy="9510296"/>
          </a:xfrm>
        </p:grpSpPr>
        <p:sp>
          <p:nvSpPr>
            <p:cNvPr id="5" name="TextBox 4">
              <a:extLst>
                <a:ext uri="{FF2B5EF4-FFF2-40B4-BE49-F238E27FC236}">
                  <a16:creationId xmlns:a16="http://schemas.microsoft.com/office/drawing/2014/main" id="{A683B9DB-07A7-251F-D7C7-9FF0860949CE}"/>
                </a:ext>
              </a:extLst>
            </p:cNvPr>
            <p:cNvSpPr txBox="1"/>
            <p:nvPr/>
          </p:nvSpPr>
          <p:spPr>
            <a:xfrm>
              <a:off x="675892" y="-3067936"/>
              <a:ext cx="10908000" cy="9510296"/>
            </a:xfrm>
            <a:prstGeom prst="rect">
              <a:avLst/>
            </a:prstGeom>
            <a:noFill/>
            <a:ln>
              <a:solidFill>
                <a:schemeClr val="bg2">
                  <a:lumMod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&lt;work</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"work_d1e45064422"</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"CNW"</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"identifier_N20DCD"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1</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"CNU"</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I/4–5</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"CNS"</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"identifier_N20DD3"</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330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label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"FS"</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"identifier_N20DD6"</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25</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&lt;/identifier&gt;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"main"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"title_3cac2ce0"</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og</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"main"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"title_3143a854"</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en</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and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"subordinate"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"title_d86e4bbb"</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Opera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i</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fire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akter</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type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"subordinate"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"title_ef212608"</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xml:lang</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en</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Opera in Four Acts</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&lt;/title&gt;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&lt;composer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"persName_054b457c"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Carl Nielsen</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&lt;/composer&gt;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&lt;author</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"persName_fb8a90b3"</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Einar Christiansen</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&lt;/author&gt;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&lt;creation</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"creation_d30e7e3c"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&lt;date</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notafter</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"1901"</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notbefore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"1899"</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"date_N20DF9"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1899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&lt;/date&gt;</a:t>
              </a:r>
              <a:endPar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&lt;/creation&gt;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&lt;history</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"history_fec11c69"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&lt;p</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"idm829"</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At the end of 1896, when Nielsen had finished the choral work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&lt;ref</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0099CC"/>
                  </a:solidFill>
                  <a:effectLst/>
                  <a:uLnTx/>
                  <a:uFillTx/>
                  <a:latin typeface="Helvetica" pitchFamily="2" charset="0"/>
                  <a:ea typeface="+mn-ea"/>
                  <a:cs typeface="+mn-cs"/>
                </a:rPr>
                <a:t>xmlns:xl</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hlinkClick r:id="rId2"/>
                </a:rPr>
                <a:t>http://www.w3.org/1999/xlink</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"idm830”</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target</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a:t>
              </a:r>
              <a:r>
                <a:rPr kumimoji="0" lang="en-GB" sz="1800" b="0" i="0" u="none" strike="noStrike" kern="1200" cap="none" spc="0" normalizeH="0" baseline="0" noProof="0" dirty="0" err="1">
                  <a:ln>
                    <a:noFill/>
                  </a:ln>
                  <a:solidFill>
                    <a:srgbClr val="993300"/>
                  </a:solidFill>
                  <a:effectLst/>
                  <a:uLnTx/>
                  <a:uFillTx/>
                  <a:latin typeface="Helvetica" pitchFamily="2" charset="0"/>
                  <a:ea typeface="+mn-ea"/>
                  <a:cs typeface="+mn-cs"/>
                </a:rPr>
                <a:t>document.xq?doc</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=cnw0100.xml”</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xl:show</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"replace"</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&gt;&lt;rend</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"idm831"</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fontstyle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"italic"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Hymnus</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Amoris</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(CNW 100)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&lt;/ref&gt;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he began to plan an opera. The text 	for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"idm832"</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fontstyle</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"italic"</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Saul </a:t>
              </a:r>
              <a:r>
                <a:rPr kumimoji="0" lang="en-GB" sz="1800" b="0" i="0" u="none" strike="noStrike" kern="1200" cap="none" spc="0" normalizeH="0" baseline="0" noProof="0" dirty="0" err="1">
                  <a:ln>
                    <a:noFill/>
                  </a:ln>
                  <a:solidFill>
                    <a:srgbClr val="000000"/>
                  </a:solidFill>
                  <a:effectLst/>
                  <a:uLnTx/>
                  <a:uFillTx/>
                  <a:latin typeface="Helvetica" pitchFamily="2" charset="0"/>
                  <a:ea typeface="+mn-ea"/>
                  <a:cs typeface="+mn-cs"/>
                </a:rPr>
                <a:t>og</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David</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&lt;/rend&gt;</a:t>
              </a: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written by Einar Christiansen, 	was ready in 1899. A few months seem to have passed before Nielsen started in earnest on the 	composition. Part of the opera was composed during his stay in Italy from December 1899 to 	June 1900. The work was finished in April 1901 and accepted for performance at The Royal 	Theatre in September. Parts of the work were performed at a concert in November 1900.</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&lt;/p&gt;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&lt;/history&gt;</a:t>
              </a:r>
              <a:b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br>
              <a:r>
                <a:rPr kumimoji="0" lang="en-GB" sz="1800" b="0" i="0" u="none" strike="noStrike" kern="1200" cap="none" spc="0" normalizeH="0" baseline="0" noProof="0" dirty="0">
                  <a:ln>
                    <a:noFill/>
                  </a:ln>
                  <a:solidFill>
                    <a:srgbClr val="000000"/>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bibList</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err="1">
                  <a:ln>
                    <a:noFill/>
                  </a:ln>
                  <a:solidFill>
                    <a:srgbClr val="F5844C"/>
                  </a:solidFill>
                  <a:effectLst/>
                  <a:uLnTx/>
                  <a:uFillTx/>
                  <a:latin typeface="Helvetica" pitchFamily="2" charset="0"/>
                  <a:ea typeface="+mn-ea"/>
                  <a:cs typeface="+mn-cs"/>
                </a:rPr>
                <a:t>xml:id</a:t>
              </a:r>
              <a:r>
                <a:rPr kumimoji="0" lang="en-GB" sz="1800" b="0" i="0" u="none" strike="noStrike" kern="1200" cap="none" spc="0" normalizeH="0" baseline="0" noProof="0" dirty="0">
                  <a:ln>
                    <a:noFill/>
                  </a:ln>
                  <a:solidFill>
                    <a:srgbClr val="FF8040"/>
                  </a:solidFill>
                  <a:effectLst/>
                  <a:uLnTx/>
                  <a:uFillTx/>
                  <a:latin typeface="Helvetica" pitchFamily="2" charset="0"/>
                  <a:ea typeface="+mn-ea"/>
                  <a:cs typeface="+mn-cs"/>
                </a:rPr>
                <a:t>=</a:t>
              </a:r>
              <a:r>
                <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rPr>
                <a:t>"listBibl_9531b4bb-3110-496d-8f1d-dfc21413f3904482"</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a:t>
              </a:r>
              <a:r>
                <a:rPr kumimoji="0" lang="en-GB" sz="1800" b="0" i="0" u="none" strike="noStrike" kern="1200" cap="none" spc="0" normalizeH="0" baseline="0" noProof="0" dirty="0">
                  <a:ln>
                    <a:noFill/>
                  </a:ln>
                  <a:solidFill>
                    <a:srgbClr val="F5844C"/>
                  </a:solidFill>
                  <a:effectLst/>
                  <a:uLnTx/>
                  <a:uFillTx/>
                  <a:latin typeface="Helvetica" pitchFamily="2" charset="0"/>
                  <a:ea typeface="+mn-ea"/>
                  <a:cs typeface="+mn-cs"/>
                </a:rPr>
                <a:t> …</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&lt;genre&gt;book&lt;/genre&gt;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  &lt;</a:t>
              </a:r>
              <a:r>
                <a:rPr kumimoji="0" lang="en-GB" sz="1800" b="0" i="0" u="none" strike="noStrike" kern="1200" cap="none" spc="0" normalizeH="0" baseline="0" noProof="0" dirty="0" err="1">
                  <a:ln>
                    <a:noFill/>
                  </a:ln>
                  <a:solidFill>
                    <a:srgbClr val="000096"/>
                  </a:solidFill>
                  <a:effectLst/>
                  <a:uLnTx/>
                  <a:uFillTx/>
                  <a:latin typeface="Helvetica" pitchFamily="2" charset="0"/>
                  <a:ea typeface="+mn-ea"/>
                  <a:cs typeface="+mn-cs"/>
                </a:rPr>
                <a:t>bibList</a:t>
              </a: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000096"/>
                  </a:solidFill>
                  <a:effectLst/>
                  <a:uLnTx/>
                  <a:uFillTx/>
                  <a:latin typeface="Helvetica" pitchFamily="2" charset="0"/>
                  <a:ea typeface="+mn-ea"/>
                  <a:cs typeface="+mn-cs"/>
                </a:rPr>
                <a:t>&lt;/work&gt;</a:t>
              </a:r>
              <a:endParaRPr kumimoji="0" lang="en-GB" sz="1800" b="0" i="0" u="none" strike="noStrike" kern="1200" cap="none" spc="0" normalizeH="0" baseline="0" noProof="0" dirty="0">
                <a:ln>
                  <a:noFill/>
                </a:ln>
                <a:solidFill>
                  <a:srgbClr val="993300"/>
                </a:solidFill>
                <a:effectLst/>
                <a:uLnTx/>
                <a:uFillTx/>
                <a:latin typeface="Helvetica" pitchFamily="2" charset="0"/>
                <a:ea typeface="+mn-ea"/>
                <a:cs typeface="+mn-cs"/>
              </a:endParaRPr>
            </a:p>
          </p:txBody>
        </p:sp>
        <p:sp>
          <p:nvSpPr>
            <p:cNvPr id="4" name="Rectangle 3">
              <a:extLst>
                <a:ext uri="{FF2B5EF4-FFF2-40B4-BE49-F238E27FC236}">
                  <a16:creationId xmlns:a16="http://schemas.microsoft.com/office/drawing/2014/main" id="{0C10B5D4-6BB9-C1E2-B1EC-1EB164A8EE3C}"/>
                </a:ext>
              </a:extLst>
            </p:cNvPr>
            <p:cNvSpPr/>
            <p:nvPr/>
          </p:nvSpPr>
          <p:spPr>
            <a:xfrm>
              <a:off x="803564" y="-2770913"/>
              <a:ext cx="7245927" cy="1116000"/>
            </a:xfrm>
            <a:prstGeom prst="rect">
              <a:avLst/>
            </a:prstGeom>
            <a:solidFill>
              <a:srgbClr val="00B0F0">
                <a:alpha val="14902"/>
              </a:srgbClr>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 name="Rectangle 5">
              <a:extLst>
                <a:ext uri="{FF2B5EF4-FFF2-40B4-BE49-F238E27FC236}">
                  <a16:creationId xmlns:a16="http://schemas.microsoft.com/office/drawing/2014/main" id="{BED49C22-8EEF-374F-2452-EB1DF2D1E255}"/>
                </a:ext>
              </a:extLst>
            </p:cNvPr>
            <p:cNvSpPr/>
            <p:nvPr/>
          </p:nvSpPr>
          <p:spPr>
            <a:xfrm>
              <a:off x="803563" y="-1648695"/>
              <a:ext cx="9296401" cy="1116000"/>
            </a:xfrm>
            <a:prstGeom prst="rect">
              <a:avLst/>
            </a:prstGeom>
            <a:solidFill>
              <a:schemeClr val="accent6">
                <a:alpha val="14902"/>
              </a:schemeClr>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ACAA3D7D-D163-B56E-A5EB-90D62FD8AA10}"/>
                </a:ext>
              </a:extLst>
            </p:cNvPr>
            <p:cNvSpPr/>
            <p:nvPr/>
          </p:nvSpPr>
          <p:spPr>
            <a:xfrm>
              <a:off x="803562" y="-532696"/>
              <a:ext cx="8298874" cy="1335600"/>
            </a:xfrm>
            <a:prstGeom prst="rect">
              <a:avLst/>
            </a:prstGeom>
            <a:solidFill>
              <a:schemeClr val="accent5">
                <a:alpha val="14902"/>
              </a:schemeClr>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8" name="Rectangle 7">
              <a:extLst>
                <a:ext uri="{FF2B5EF4-FFF2-40B4-BE49-F238E27FC236}">
                  <a16:creationId xmlns:a16="http://schemas.microsoft.com/office/drawing/2014/main" id="{3D4D936A-9512-3C6A-0DC3-49148B3C297F}"/>
                </a:ext>
              </a:extLst>
            </p:cNvPr>
            <p:cNvSpPr/>
            <p:nvPr/>
          </p:nvSpPr>
          <p:spPr>
            <a:xfrm>
              <a:off x="803561" y="814872"/>
              <a:ext cx="10712547" cy="2988000"/>
            </a:xfrm>
            <a:prstGeom prst="rect">
              <a:avLst/>
            </a:prstGeom>
            <a:solidFill>
              <a:schemeClr val="accent2">
                <a:alpha val="14902"/>
              </a:schemeClr>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Rectangle 8">
              <a:extLst>
                <a:ext uri="{FF2B5EF4-FFF2-40B4-BE49-F238E27FC236}">
                  <a16:creationId xmlns:a16="http://schemas.microsoft.com/office/drawing/2014/main" id="{6F0E9CAF-5DB3-2BDF-5428-9FA5632263F0}"/>
                </a:ext>
              </a:extLst>
            </p:cNvPr>
            <p:cNvSpPr/>
            <p:nvPr/>
          </p:nvSpPr>
          <p:spPr>
            <a:xfrm>
              <a:off x="803561" y="3809996"/>
              <a:ext cx="7703130" cy="2189019"/>
            </a:xfrm>
            <a:prstGeom prst="rect">
              <a:avLst/>
            </a:prstGeom>
            <a:solidFill>
              <a:srgbClr val="FFC000">
                <a:alpha val="14902"/>
              </a:srgbClr>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E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3" name="Slide Number Placeholder 2">
            <a:extLst>
              <a:ext uri="{FF2B5EF4-FFF2-40B4-BE49-F238E27FC236}">
                <a16:creationId xmlns:a16="http://schemas.microsoft.com/office/drawing/2014/main" id="{EF2A21DA-5D42-DE2D-A7C7-AF2C03AEA3A8}"/>
              </a:ext>
            </a:extLst>
          </p:cNvPr>
          <p:cNvSpPr>
            <a:spLocks noGrp="1"/>
          </p:cNvSpPr>
          <p:nvPr>
            <p:ph type="sldNum" sz="quarter" idx="12"/>
          </p:nvPr>
        </p:nvSpPr>
        <p:spPr/>
        <p:txBody>
          <a:bodyPr/>
          <a:lstStyle/>
          <a:p>
            <a:fld id="{B9A6FB2C-6672-204D-B4C3-F63635C45829}" type="slidenum">
              <a:rPr lang="en-CA" smtClean="0"/>
              <a:t>75</a:t>
            </a:fld>
            <a:endParaRPr lang="en-CA"/>
          </a:p>
        </p:txBody>
      </p:sp>
    </p:spTree>
    <p:extLst>
      <p:ext uri="{BB962C8B-B14F-4D97-AF65-F5344CB8AC3E}">
        <p14:creationId xmlns:p14="http://schemas.microsoft.com/office/powerpoint/2010/main" val="984335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F55208-4398-DFAC-1B03-BB30D56A36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8797A-4EA0-7D57-1B41-57056CF2A7B3}"/>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B48279B3-7FAB-746B-3869-BB6572FB4EA1}"/>
              </a:ext>
            </a:extLst>
          </p:cNvPr>
          <p:cNvSpPr>
            <a:spLocks noGrp="1"/>
          </p:cNvSpPr>
          <p:nvPr>
            <p:ph type="subTitle" idx="1"/>
          </p:nvPr>
        </p:nvSpPr>
        <p:spPr/>
        <p:txBody>
          <a:bodyPr/>
          <a:lstStyle/>
          <a:p>
            <a:r>
              <a:rPr lang="en-CA" sz="4000" b="1" dirty="0"/>
              <a:t>Extracting (pulling) information</a:t>
            </a:r>
            <a:endParaRPr lang="en-ES" sz="4000" b="1" dirty="0"/>
          </a:p>
          <a:p>
            <a:r>
              <a:rPr lang="en-CA" sz="3600" dirty="0"/>
              <a:t>Music</a:t>
            </a:r>
            <a:r>
              <a:rPr lang="en-ES" sz="3600"/>
              <a:t> </a:t>
            </a:r>
            <a:r>
              <a:rPr lang="en-ES" sz="3600" dirty="0"/>
              <a:t>Example</a:t>
            </a:r>
            <a:endParaRPr lang="en-CA" sz="3600" dirty="0"/>
          </a:p>
        </p:txBody>
      </p:sp>
      <p:sp>
        <p:nvSpPr>
          <p:cNvPr id="4" name="Slide Number Placeholder 3">
            <a:extLst>
              <a:ext uri="{FF2B5EF4-FFF2-40B4-BE49-F238E27FC236}">
                <a16:creationId xmlns:a16="http://schemas.microsoft.com/office/drawing/2014/main" id="{90D3C5F5-4C2F-8A6D-F142-4792DD53A1AB}"/>
              </a:ext>
            </a:extLst>
          </p:cNvPr>
          <p:cNvSpPr>
            <a:spLocks noGrp="1"/>
          </p:cNvSpPr>
          <p:nvPr>
            <p:ph type="sldNum" sz="quarter" idx="12"/>
          </p:nvPr>
        </p:nvSpPr>
        <p:spPr/>
        <p:txBody>
          <a:bodyPr/>
          <a:lstStyle/>
          <a:p>
            <a:fld id="{B9A6FB2C-6672-204D-B4C3-F63635C45829}" type="slidenum">
              <a:rPr lang="en-CA" smtClean="0"/>
              <a:t>76</a:t>
            </a:fld>
            <a:endParaRPr lang="en-CA"/>
          </a:p>
        </p:txBody>
      </p:sp>
    </p:spTree>
    <p:extLst>
      <p:ext uri="{BB962C8B-B14F-4D97-AF65-F5344CB8AC3E}">
        <p14:creationId xmlns:p14="http://schemas.microsoft.com/office/powerpoint/2010/main" val="17777590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68ADC-EE84-961F-7A24-FFB5DC624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A9D47-88F0-6A6F-6440-32DB0A8D8641}"/>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8D1DD5DB-34D6-2872-8A12-8A57B605AB18}"/>
              </a:ext>
            </a:extLst>
          </p:cNvPr>
          <p:cNvSpPr>
            <a:spLocks noGrp="1"/>
          </p:cNvSpPr>
          <p:nvPr>
            <p:ph idx="1"/>
          </p:nvPr>
        </p:nvSpPr>
        <p:spPr>
          <a:xfrm>
            <a:off x="838200" y="1800225"/>
            <a:ext cx="10515600" cy="4376738"/>
          </a:xfrm>
        </p:spPr>
        <p:txBody>
          <a:bodyPr>
            <a:normAutofit/>
          </a:bodyPr>
          <a:lstStyle/>
          <a:p>
            <a:pPr marL="0" indent="0">
              <a:buNone/>
            </a:pPr>
            <a:r>
              <a:rPr lang="en-CA" dirty="0">
                <a:sym typeface="Wingdings" pitchFamily="2" charset="2"/>
                <a:hlinkClick r:id="rId2"/>
              </a:rPr>
              <a:t>https://github.com/martha-thomae/XSLT-examples-for-MEI</a:t>
            </a:r>
            <a:endParaRPr lang="en-CA" dirty="0"/>
          </a:p>
          <a:p>
            <a:endParaRPr lang="en-CA" dirty="0"/>
          </a:p>
          <a:p>
            <a:r>
              <a:rPr lang="en-CA" dirty="0"/>
              <a:t>File to process</a:t>
            </a:r>
            <a:r>
              <a:rPr lang="en-CA" dirty="0">
                <a:sym typeface="Wingdings" pitchFamily="2" charset="2"/>
              </a:rPr>
              <a:t> (input): </a:t>
            </a:r>
            <a:r>
              <a:rPr lang="en-CA" u="sng" dirty="0">
                <a:hlinkClick r:id="rId3"/>
              </a:rPr>
              <a:t>Bach-JS_Ein_feste_Burg.mei</a:t>
            </a:r>
            <a:endParaRPr lang="en-CA" dirty="0"/>
          </a:p>
          <a:p>
            <a:r>
              <a:rPr lang="en-CA" dirty="0">
                <a:sym typeface="Wingdings" pitchFamily="2" charset="2"/>
              </a:rPr>
              <a:t>Folder: </a:t>
            </a:r>
            <a:r>
              <a:rPr lang="en-CA" dirty="0">
                <a:sym typeface="Wingdings" pitchFamily="2" charset="2"/>
                <a:hlinkClick r:id="rId4"/>
              </a:rPr>
              <a:t>3_meiCensus</a:t>
            </a:r>
            <a:endParaRPr lang="en-CA" dirty="0">
              <a:sym typeface="Wingdings" pitchFamily="2" charset="2"/>
            </a:endParaRPr>
          </a:p>
          <a:p>
            <a:r>
              <a:rPr lang="en-CA" dirty="0">
                <a:sym typeface="Wingdings" pitchFamily="2" charset="2"/>
              </a:rPr>
              <a:t>Final XSLT file: </a:t>
            </a:r>
            <a:r>
              <a:rPr lang="en-CA" dirty="0">
                <a:sym typeface="Wingdings" pitchFamily="2" charset="2"/>
                <a:hlinkClick r:id="rId5"/>
              </a:rPr>
              <a:t>meiCensus_complete.xsl</a:t>
            </a:r>
            <a:endParaRPr lang="en-CA" dirty="0">
              <a:sym typeface="Wingdings" pitchFamily="2" charset="2"/>
            </a:endParaRPr>
          </a:p>
          <a:p>
            <a:endParaRPr lang="en-CA" dirty="0">
              <a:sym typeface="Wingdings" pitchFamily="2" charset="2"/>
            </a:endParaRPr>
          </a:p>
        </p:txBody>
      </p:sp>
      <p:sp>
        <p:nvSpPr>
          <p:cNvPr id="4" name="Slide Number Placeholder 3">
            <a:extLst>
              <a:ext uri="{FF2B5EF4-FFF2-40B4-BE49-F238E27FC236}">
                <a16:creationId xmlns:a16="http://schemas.microsoft.com/office/drawing/2014/main" id="{5F1BCD28-D982-DE53-850B-4202F761FCC2}"/>
              </a:ext>
            </a:extLst>
          </p:cNvPr>
          <p:cNvSpPr>
            <a:spLocks noGrp="1"/>
          </p:cNvSpPr>
          <p:nvPr>
            <p:ph type="sldNum" sz="quarter" idx="12"/>
          </p:nvPr>
        </p:nvSpPr>
        <p:spPr/>
        <p:txBody>
          <a:bodyPr/>
          <a:lstStyle/>
          <a:p>
            <a:fld id="{B9A6FB2C-6672-204D-B4C3-F63635C45829}" type="slidenum">
              <a:rPr lang="en-CA" smtClean="0"/>
              <a:t>77</a:t>
            </a:fld>
            <a:endParaRPr lang="en-CA"/>
          </a:p>
        </p:txBody>
      </p:sp>
    </p:spTree>
    <p:extLst>
      <p:ext uri="{BB962C8B-B14F-4D97-AF65-F5344CB8AC3E}">
        <p14:creationId xmlns:p14="http://schemas.microsoft.com/office/powerpoint/2010/main" val="40421360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97333C45-165E-E19E-698C-3B42B6C8819A}"/>
              </a:ext>
            </a:extLst>
          </p:cNvPr>
          <p:cNvSpPr txBox="1">
            <a:spLocks/>
          </p:cNvSpPr>
          <p:nvPr/>
        </p:nvSpPr>
        <p:spPr>
          <a:xfrm>
            <a:off x="593651" y="730472"/>
            <a:ext cx="5626396" cy="54364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Extract information from the MEI file </a:t>
            </a:r>
            <a:r>
              <a:rPr lang="en-GB" b="1" dirty="0">
                <a:sym typeface="Wingdings" pitchFamily="2" charset="2"/>
              </a:rPr>
              <a:t>(this is called, a pull)</a:t>
            </a:r>
          </a:p>
          <a:p>
            <a:r>
              <a:rPr lang="en-GB" dirty="0">
                <a:sym typeface="Wingdings" pitchFamily="2" charset="2"/>
              </a:rPr>
              <a:t>And show it as </a:t>
            </a:r>
            <a:r>
              <a:rPr lang="en-GB" b="1" dirty="0">
                <a:sym typeface="Wingdings" pitchFamily="2" charset="2"/>
              </a:rPr>
              <a:t>text</a:t>
            </a:r>
            <a:r>
              <a:rPr lang="en-GB" dirty="0">
                <a:sym typeface="Wingdings" pitchFamily="2" charset="2"/>
              </a:rPr>
              <a:t>  - - - - - - - - - - &gt; </a:t>
            </a:r>
          </a:p>
          <a:p>
            <a:endParaRPr lang="en-GB" dirty="0"/>
          </a:p>
          <a:p>
            <a:r>
              <a:rPr lang="en-GB" dirty="0"/>
              <a:t>The @method in </a:t>
            </a:r>
            <a:r>
              <a:rPr lang="en-GB" dirty="0">
                <a:solidFill>
                  <a:srgbClr val="0070C0"/>
                </a:solidFill>
              </a:rPr>
              <a:t>&lt;</a:t>
            </a:r>
            <a:r>
              <a:rPr lang="en-GB" dirty="0" err="1">
                <a:solidFill>
                  <a:srgbClr val="0070C0"/>
                </a:solidFill>
              </a:rPr>
              <a:t>xsl:output</a:t>
            </a:r>
            <a:r>
              <a:rPr lang="en-GB" dirty="0">
                <a:solidFill>
                  <a:srgbClr val="0070C0"/>
                </a:solidFill>
              </a:rPr>
              <a:t>&gt;</a:t>
            </a:r>
          </a:p>
          <a:p>
            <a:pPr lvl="1"/>
            <a:r>
              <a:rPr lang="en-GB" sz="2300" dirty="0"/>
              <a:t>For MEI output: </a:t>
            </a:r>
            <a:r>
              <a:rPr lang="en-GB" sz="2300" dirty="0">
                <a:solidFill>
                  <a:schemeClr val="accent2"/>
                </a:solidFill>
              </a:rPr>
              <a:t>method = </a:t>
            </a:r>
            <a:r>
              <a:rPr lang="en-GB" sz="2300" dirty="0">
                <a:solidFill>
                  <a:schemeClr val="accent2">
                    <a:lumMod val="50000"/>
                  </a:schemeClr>
                </a:solidFill>
              </a:rPr>
              <a:t>"xml"</a:t>
            </a:r>
            <a:endParaRPr lang="en-GB" sz="2300" dirty="0">
              <a:solidFill>
                <a:schemeClr val="accent2"/>
              </a:solidFill>
            </a:endParaRPr>
          </a:p>
          <a:p>
            <a:pPr lvl="1"/>
            <a:r>
              <a:rPr lang="en-GB" sz="2300" dirty="0"/>
              <a:t>For HTML output: </a:t>
            </a:r>
            <a:r>
              <a:rPr lang="en-GB" sz="2300" dirty="0">
                <a:solidFill>
                  <a:schemeClr val="accent2"/>
                </a:solidFill>
              </a:rPr>
              <a:t>method = </a:t>
            </a:r>
            <a:r>
              <a:rPr lang="en-GB" sz="2300" dirty="0">
                <a:solidFill>
                  <a:schemeClr val="accent2">
                    <a:lumMod val="50000"/>
                  </a:schemeClr>
                </a:solidFill>
              </a:rPr>
              <a:t>"</a:t>
            </a:r>
            <a:r>
              <a:rPr lang="en-GB" sz="2300" dirty="0" err="1">
                <a:solidFill>
                  <a:schemeClr val="accent2">
                    <a:lumMod val="50000"/>
                  </a:schemeClr>
                </a:solidFill>
              </a:rPr>
              <a:t>xhtml</a:t>
            </a:r>
            <a:r>
              <a:rPr lang="en-GB" sz="2300" dirty="0">
                <a:solidFill>
                  <a:schemeClr val="accent2">
                    <a:lumMod val="50000"/>
                  </a:schemeClr>
                </a:solidFill>
              </a:rPr>
              <a:t>"</a:t>
            </a:r>
          </a:p>
          <a:p>
            <a:pPr lvl="1"/>
            <a:r>
              <a:rPr lang="en-GB" sz="2300" b="1" dirty="0"/>
              <a:t>For text output: </a:t>
            </a:r>
            <a:r>
              <a:rPr lang="en-GB" sz="2300" b="1" dirty="0">
                <a:solidFill>
                  <a:schemeClr val="accent2"/>
                </a:solidFill>
              </a:rPr>
              <a:t>method = </a:t>
            </a:r>
            <a:r>
              <a:rPr lang="en-GB" sz="2300" b="1" dirty="0">
                <a:solidFill>
                  <a:schemeClr val="accent2">
                    <a:lumMod val="50000"/>
                  </a:schemeClr>
                </a:solidFill>
              </a:rPr>
              <a:t>"text"</a:t>
            </a:r>
          </a:p>
          <a:p>
            <a:pPr lvl="1"/>
            <a:endParaRPr lang="en-GB" b="1" dirty="0">
              <a:solidFill>
                <a:schemeClr val="accent2">
                  <a:lumMod val="50000"/>
                </a:schemeClr>
              </a:solidFill>
            </a:endParaRPr>
          </a:p>
          <a:p>
            <a:pPr marL="0" indent="0">
              <a:buNone/>
            </a:pPr>
            <a:endParaRPr lang="en-GB" dirty="0"/>
          </a:p>
          <a:p>
            <a:endParaRPr lang="en-ES" dirty="0"/>
          </a:p>
        </p:txBody>
      </p:sp>
      <p:sp>
        <p:nvSpPr>
          <p:cNvPr id="2" name="TextBox 1">
            <a:extLst>
              <a:ext uri="{FF2B5EF4-FFF2-40B4-BE49-F238E27FC236}">
                <a16:creationId xmlns:a16="http://schemas.microsoft.com/office/drawing/2014/main" id="{8D44C42A-7296-FCE0-E16C-C2FD924908DE}"/>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3" name="Slide Number Placeholder 2">
            <a:extLst>
              <a:ext uri="{FF2B5EF4-FFF2-40B4-BE49-F238E27FC236}">
                <a16:creationId xmlns:a16="http://schemas.microsoft.com/office/drawing/2014/main" id="{FA41233B-2F05-9C6A-CF20-FF5DF550586E}"/>
              </a:ext>
            </a:extLst>
          </p:cNvPr>
          <p:cNvSpPr>
            <a:spLocks noGrp="1"/>
          </p:cNvSpPr>
          <p:nvPr>
            <p:ph type="sldNum" sz="quarter" idx="12"/>
          </p:nvPr>
        </p:nvSpPr>
        <p:spPr/>
        <p:txBody>
          <a:bodyPr/>
          <a:lstStyle/>
          <a:p>
            <a:fld id="{B9A6FB2C-6672-204D-B4C3-F63635C45829}" type="slidenum">
              <a:rPr lang="en-CA" smtClean="0"/>
              <a:t>78</a:t>
            </a:fld>
            <a:endParaRPr lang="en-CA"/>
          </a:p>
        </p:txBody>
      </p:sp>
    </p:spTree>
    <p:extLst>
      <p:ext uri="{BB962C8B-B14F-4D97-AF65-F5344CB8AC3E}">
        <p14:creationId xmlns:p14="http://schemas.microsoft.com/office/powerpoint/2010/main" val="13292579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1274C-DEB2-E705-FCB1-183AC13440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FFE6610-05CC-6101-67A8-C918B8E731BA}"/>
              </a:ext>
            </a:extLst>
          </p:cNvPr>
          <p:cNvSpPr txBox="1"/>
          <p:nvPr/>
        </p:nvSpPr>
        <p:spPr>
          <a:xfrm>
            <a:off x="3817320" y="2598003"/>
            <a:ext cx="2278680" cy="461665"/>
          </a:xfrm>
          <a:prstGeom prst="rect">
            <a:avLst/>
          </a:prstGeom>
          <a:noFill/>
        </p:spPr>
        <p:txBody>
          <a:bodyPr wrap="square" rtlCol="0">
            <a:spAutoFit/>
          </a:bodyPr>
          <a:lstStyle/>
          <a:p>
            <a:pPr algn="r"/>
            <a:r>
              <a:rPr lang="en-CA" sz="2400" b="1" dirty="0">
                <a:solidFill>
                  <a:srgbClr val="EDB318"/>
                </a:solidFill>
              </a:rPr>
              <a:t>Simple counts</a:t>
            </a:r>
          </a:p>
        </p:txBody>
      </p:sp>
      <p:sp>
        <p:nvSpPr>
          <p:cNvPr id="6" name="TextBox 5">
            <a:extLst>
              <a:ext uri="{FF2B5EF4-FFF2-40B4-BE49-F238E27FC236}">
                <a16:creationId xmlns:a16="http://schemas.microsoft.com/office/drawing/2014/main" id="{9F0C6A5E-DB1A-701F-F236-100D265FFC0C}"/>
              </a:ext>
            </a:extLst>
          </p:cNvPr>
          <p:cNvSpPr txBox="1"/>
          <p:nvPr/>
        </p:nvSpPr>
        <p:spPr>
          <a:xfrm>
            <a:off x="1124225" y="305068"/>
            <a:ext cx="5127577" cy="830997"/>
          </a:xfrm>
          <a:prstGeom prst="rect">
            <a:avLst/>
          </a:prstGeom>
          <a:noFill/>
        </p:spPr>
        <p:txBody>
          <a:bodyPr wrap="square" rtlCol="0">
            <a:spAutoFit/>
          </a:bodyPr>
          <a:lstStyle/>
          <a:p>
            <a:pPr algn="r"/>
            <a:r>
              <a:rPr lang="en-CA" sz="2400" b="1" dirty="0">
                <a:solidFill>
                  <a:srgbClr val="00B5F9"/>
                </a:solidFill>
              </a:rPr>
              <a:t>Variable (with a simple value)</a:t>
            </a:r>
          </a:p>
          <a:p>
            <a:pPr algn="r"/>
            <a:r>
              <a:rPr lang="en-CA" sz="2400" b="1" dirty="0">
                <a:solidFill>
                  <a:srgbClr val="00B5F9"/>
                </a:solidFill>
              </a:rPr>
              <a:t>Example of other XPath functions</a:t>
            </a:r>
          </a:p>
        </p:txBody>
      </p:sp>
      <p:sp>
        <p:nvSpPr>
          <p:cNvPr id="11" name="TextBox 10">
            <a:extLst>
              <a:ext uri="{FF2B5EF4-FFF2-40B4-BE49-F238E27FC236}">
                <a16:creationId xmlns:a16="http://schemas.microsoft.com/office/drawing/2014/main" id="{06B21682-8CA4-16ED-4162-34F26422C028}"/>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a:t>
            </a:r>
            <a:r>
              <a:rPr lang="en-CA" sz="2000" dirty="0">
                <a:effectLst/>
                <a:highlight>
                  <a:srgbClr val="00B5F9"/>
                </a:highlight>
                <a:latin typeface="Helvetica" pitchFamily="2" charset="0"/>
              </a:rPr>
              <a:t>Bach-</a:t>
            </a:r>
            <a:r>
              <a:rPr lang="en-CA" sz="2000" dirty="0" err="1">
                <a:effectLst/>
                <a:highlight>
                  <a:srgbClr val="00B5F9"/>
                </a:highligh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highlight>
                  <a:srgbClr val="FFC000"/>
                </a:highlight>
                <a:latin typeface="Helvetica" pitchFamily="2" charset="0"/>
              </a:rPr>
              <a:t>Number of measures: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empty measures: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a:t>
            </a:r>
            <a:r>
              <a:rPr lang="en-CA" sz="2000" dirty="0" err="1">
                <a:effectLst/>
                <a:highlight>
                  <a:srgbClr val="FFC000"/>
                </a:highlight>
                <a:latin typeface="Helvetica" pitchFamily="2" charset="0"/>
              </a:rPr>
              <a:t>barlines</a:t>
            </a:r>
            <a:r>
              <a:rPr lang="en-CA" sz="2000" dirty="0">
                <a:effectLst/>
                <a:highlight>
                  <a:srgbClr val="FFC000"/>
                </a:highlight>
                <a:latin typeface="Helvetica" pitchFamily="2" charset="0"/>
              </a:rPr>
              <a:t>: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notes: 260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noteheads: 261</a:t>
            </a:r>
            <a:br>
              <a:rPr lang="en-CA" sz="2000" dirty="0">
                <a:effectLst/>
                <a:latin typeface="Helvetica" pitchFamily="2" charset="0"/>
              </a:rPr>
            </a:br>
            <a:r>
              <a:rPr lang="en-CA" sz="2000" dirty="0">
                <a:effectLst/>
                <a:highlight>
                  <a:srgbClr val="FFC000"/>
                </a:highlight>
                <a:latin typeface="Helvetica" pitchFamily="2" charset="0"/>
              </a:rPr>
              <a:t>Number of rests: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ties: 1</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beams: 47</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notes: 95</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rests: 0</a:t>
            </a:r>
          </a:p>
          <a:p>
            <a:r>
              <a:rPr lang="en-CA" sz="2000" dirty="0">
                <a:highlight>
                  <a:srgbClr val="FF7B98"/>
                </a:highlight>
                <a:latin typeface="Helvetica" pitchFamily="2" charset="0"/>
              </a:rPr>
              <a:t>Maximum number of staves: 2</a:t>
            </a:r>
            <a:br>
              <a:rPr lang="en-CA" sz="2000" dirty="0">
                <a:highlight>
                  <a:srgbClr val="FF7B98"/>
                </a:highlight>
                <a:latin typeface="Helvetica" pitchFamily="2" charset="0"/>
              </a:rPr>
            </a:br>
            <a:r>
              <a:rPr lang="en-CA" sz="2000" dirty="0">
                <a:highlight>
                  <a:srgbClr val="FF7B98"/>
                </a:highlight>
                <a:latin typeface="Helvetica" pitchFamily="2" charset="0"/>
              </a:rPr>
              <a:t>Maximum number of layers: 4</a:t>
            </a:r>
            <a:endParaRPr lang="en-CA" sz="2000" dirty="0">
              <a:effectLst/>
              <a:highlight>
                <a:srgbClr val="FFC000"/>
              </a:highlight>
              <a:latin typeface="Helvetica" pitchFamily="2" charset="0"/>
            </a:endParaRPr>
          </a:p>
          <a:p>
            <a:r>
              <a:rPr lang="en-CA" sz="2000" dirty="0">
                <a:highlight>
                  <a:srgbClr val="43C915"/>
                </a:highlight>
                <a:latin typeface="Helvetica" pitchFamily="2" charset="0"/>
              </a:rPr>
              <a:t>Longest note duration: 2</a:t>
            </a:r>
            <a:br>
              <a:rPr lang="en-CA" sz="2000" dirty="0">
                <a:highlight>
                  <a:srgbClr val="43C915"/>
                </a:highlight>
                <a:latin typeface="Helvetica" pitchFamily="2" charset="0"/>
              </a:rPr>
            </a:br>
            <a:r>
              <a:rPr lang="en-CA" sz="2000"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D091CB1D-CDCB-500E-439B-3DA4B9F09C66}"/>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
        <p:nvSpPr>
          <p:cNvPr id="7" name="TextBox 6">
            <a:extLst>
              <a:ext uri="{FF2B5EF4-FFF2-40B4-BE49-F238E27FC236}">
                <a16:creationId xmlns:a16="http://schemas.microsoft.com/office/drawing/2014/main" id="{58DCE270-37E2-EDED-3BA0-234C9A8EFD61}"/>
              </a:ext>
            </a:extLst>
          </p:cNvPr>
          <p:cNvSpPr txBox="1"/>
          <p:nvPr/>
        </p:nvSpPr>
        <p:spPr>
          <a:xfrm>
            <a:off x="1931854" y="4521606"/>
            <a:ext cx="4297496" cy="830997"/>
          </a:xfrm>
          <a:prstGeom prst="rect">
            <a:avLst/>
          </a:prstGeom>
          <a:noFill/>
        </p:spPr>
        <p:txBody>
          <a:bodyPr wrap="square" rtlCol="0">
            <a:spAutoFit/>
          </a:bodyPr>
          <a:lstStyle/>
          <a:p>
            <a:pPr algn="r"/>
            <a:r>
              <a:rPr lang="en-CA" sz="2400" b="1" dirty="0">
                <a:solidFill>
                  <a:srgbClr val="FF7B98"/>
                </a:solidFill>
              </a:rPr>
              <a:t>Variable containing mini-xml documents </a:t>
            </a:r>
            <a:r>
              <a:rPr lang="en-CA" sz="2400" b="1" dirty="0"/>
              <a:t>+</a:t>
            </a:r>
            <a:r>
              <a:rPr lang="en-CA" sz="2400" b="1" dirty="0">
                <a:solidFill>
                  <a:srgbClr val="FF7B98"/>
                </a:solidFill>
              </a:rPr>
              <a:t> sorting</a:t>
            </a:r>
          </a:p>
        </p:txBody>
      </p:sp>
      <p:sp>
        <p:nvSpPr>
          <p:cNvPr id="4" name="Slide Number Placeholder 3">
            <a:extLst>
              <a:ext uri="{FF2B5EF4-FFF2-40B4-BE49-F238E27FC236}">
                <a16:creationId xmlns:a16="http://schemas.microsoft.com/office/drawing/2014/main" id="{3AC91422-FB76-303C-BCB9-25856FA7838F}"/>
              </a:ext>
            </a:extLst>
          </p:cNvPr>
          <p:cNvSpPr>
            <a:spLocks noGrp="1"/>
          </p:cNvSpPr>
          <p:nvPr>
            <p:ph type="sldNum" sz="quarter" idx="12"/>
          </p:nvPr>
        </p:nvSpPr>
        <p:spPr/>
        <p:txBody>
          <a:bodyPr/>
          <a:lstStyle/>
          <a:p>
            <a:fld id="{B9A6FB2C-6672-204D-B4C3-F63635C45829}" type="slidenum">
              <a:rPr lang="en-CA" smtClean="0"/>
              <a:t>79</a:t>
            </a:fld>
            <a:endParaRPr lang="en-CA"/>
          </a:p>
        </p:txBody>
      </p:sp>
    </p:spTree>
    <p:extLst>
      <p:ext uri="{BB962C8B-B14F-4D97-AF65-F5344CB8AC3E}">
        <p14:creationId xmlns:p14="http://schemas.microsoft.com/office/powerpoint/2010/main" val="18370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8A4AC-3920-018F-B358-62D922242B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EDEB5-3020-6CC2-2F2C-E8D5E0824F07}"/>
              </a:ext>
            </a:extLst>
          </p:cNvPr>
          <p:cNvSpPr>
            <a:spLocks noGrp="1"/>
          </p:cNvSpPr>
          <p:nvPr>
            <p:ph type="title"/>
          </p:nvPr>
        </p:nvSpPr>
        <p:spPr/>
        <p:txBody>
          <a:bodyPr/>
          <a:lstStyle/>
          <a:p>
            <a:r>
              <a:rPr lang="en-CA" dirty="0"/>
              <a:t>Examples: Nodes and Axes</a:t>
            </a:r>
            <a:endParaRPr lang="en-ES" dirty="0"/>
          </a:p>
        </p:txBody>
      </p:sp>
      <p:sp>
        <p:nvSpPr>
          <p:cNvPr id="3" name="Content Placeholder 2">
            <a:extLst>
              <a:ext uri="{FF2B5EF4-FFF2-40B4-BE49-F238E27FC236}">
                <a16:creationId xmlns:a16="http://schemas.microsoft.com/office/drawing/2014/main" id="{103E9218-1594-1CA9-71AB-7D24A98D8E42}"/>
              </a:ext>
            </a:extLst>
          </p:cNvPr>
          <p:cNvSpPr>
            <a:spLocks noGrp="1"/>
          </p:cNvSpPr>
          <p:nvPr>
            <p:ph idx="1"/>
          </p:nvPr>
        </p:nvSpPr>
        <p:spPr>
          <a:xfrm>
            <a:off x="838200" y="1690688"/>
            <a:ext cx="10515600" cy="4486275"/>
          </a:xfrm>
        </p:spPr>
        <p:txBody>
          <a:bodyPr anchor="ctr">
            <a:normAutofit fontScale="92500" lnSpcReduction="10000"/>
          </a:bodyPr>
          <a:lstStyle/>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fileDesc</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descendant::</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ancestor::</a:t>
            </a:r>
            <a:r>
              <a:rPr lang="en-CA" dirty="0">
                <a:latin typeface="Courier New" panose="02070309020205020404" pitchFamily="49" charset="0"/>
                <a:cs typeface="Courier New" panose="02070309020205020404" pitchFamily="49" charset="0"/>
              </a:rPr>
              <a:t>composer</a:t>
            </a: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preceding-sibling::</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r>
              <a:rPr lang="en-CA" dirty="0">
                <a:latin typeface="Courier New" panose="02070309020205020404" pitchFamily="49" charset="0"/>
                <a:cs typeface="Courier New" panose="02070309020205020404" pitchFamily="49" charset="0"/>
              </a:rPr>
              <a:t>//</a:t>
            </a:r>
            <a:r>
              <a:rPr lang="en-CA" dirty="0" err="1">
                <a:latin typeface="Courier New" panose="02070309020205020404" pitchFamily="49" charset="0"/>
                <a:cs typeface="Courier New" panose="02070309020205020404" pitchFamily="49" charset="0"/>
              </a:rPr>
              <a:t>persName</a:t>
            </a:r>
            <a:r>
              <a:rPr lang="en-CA" dirty="0">
                <a:latin typeface="Courier New" panose="02070309020205020404" pitchFamily="49" charset="0"/>
                <a:cs typeface="Courier New" panose="02070309020205020404" pitchFamily="49" charset="0"/>
              </a:rPr>
              <a:t>/</a:t>
            </a:r>
            <a:r>
              <a:rPr lang="en-CA" dirty="0">
                <a:solidFill>
                  <a:srgbClr val="C39316"/>
                </a:solidFill>
                <a:latin typeface="Courier New" panose="02070309020205020404" pitchFamily="49" charset="0"/>
                <a:cs typeface="Courier New" panose="02070309020205020404" pitchFamily="49" charset="0"/>
              </a:rPr>
              <a:t>following-sibling::</a:t>
            </a:r>
            <a:r>
              <a:rPr lang="en-CA" dirty="0" err="1">
                <a:latin typeface="Courier New" panose="02070309020205020404" pitchFamily="49" charset="0"/>
                <a:cs typeface="Courier New" panose="02070309020205020404" pitchFamily="49" charset="0"/>
              </a:rPr>
              <a:t>persName</a:t>
            </a:r>
            <a:endParaRPr lang="en-CA" dirty="0">
              <a:latin typeface="Courier New" panose="02070309020205020404" pitchFamily="49" charset="0"/>
              <a:cs typeface="Courier New" panose="02070309020205020404" pitchFamily="49" charset="0"/>
            </a:endParaRPr>
          </a:p>
          <a:p>
            <a:pPr marL="0" indent="0">
              <a:buNone/>
            </a:pPr>
            <a:endParaRPr lang="en-CA" sz="1900" dirty="0">
              <a:cs typeface="Courier New" panose="02070309020205020404" pitchFamily="49" charset="0"/>
            </a:endParaRPr>
          </a:p>
          <a:p>
            <a:pPr marL="0" indent="0">
              <a:buNone/>
            </a:pPr>
            <a:r>
              <a:rPr lang="en-CA" dirty="0">
                <a:cs typeface="Courier New" panose="02070309020205020404" pitchFamily="49" charset="0"/>
              </a:rPr>
              <a:t>One can find nodes by their name (as shown so far), or by their type:</a:t>
            </a:r>
          </a:p>
          <a:p>
            <a:r>
              <a:rPr lang="en-CA" dirty="0">
                <a:latin typeface="Courier New" panose="02070309020205020404" pitchFamily="49" charset="0"/>
                <a:cs typeface="Courier New" panose="02070309020205020404" pitchFamily="49" charset="0"/>
              </a:rPr>
              <a:t>//element()</a:t>
            </a:r>
          </a:p>
          <a:p>
            <a:r>
              <a:rPr lang="en-CA" dirty="0">
                <a:latin typeface="Courier New" panose="02070309020205020404" pitchFamily="49" charset="0"/>
                <a:cs typeface="Courier New" panose="02070309020205020404" pitchFamily="49" charset="0"/>
              </a:rPr>
              <a:t>//attribute()</a:t>
            </a:r>
          </a:p>
          <a:p>
            <a:r>
              <a:rPr lang="en-CA" dirty="0">
                <a:latin typeface="Courier New" panose="02070309020205020404" pitchFamily="49" charset="0"/>
                <a:cs typeface="Courier New" panose="02070309020205020404" pitchFamily="49" charset="0"/>
              </a:rPr>
              <a:t>//text()</a:t>
            </a:r>
          </a:p>
          <a:p>
            <a:r>
              <a:rPr lang="en-CA" dirty="0">
                <a:latin typeface="Courier New" panose="02070309020205020404" pitchFamily="49" charset="0"/>
                <a:cs typeface="Courier New" panose="02070309020205020404" pitchFamily="49" charset="0"/>
              </a:rPr>
              <a:t>//processing-instruction()</a:t>
            </a:r>
          </a:p>
        </p:txBody>
      </p:sp>
      <p:sp>
        <p:nvSpPr>
          <p:cNvPr id="4" name="Slide Number Placeholder 3">
            <a:extLst>
              <a:ext uri="{FF2B5EF4-FFF2-40B4-BE49-F238E27FC236}">
                <a16:creationId xmlns:a16="http://schemas.microsoft.com/office/drawing/2014/main" id="{E8530583-53F7-A395-8548-612606E6AE51}"/>
              </a:ext>
            </a:extLst>
          </p:cNvPr>
          <p:cNvSpPr>
            <a:spLocks noGrp="1"/>
          </p:cNvSpPr>
          <p:nvPr>
            <p:ph type="sldNum" sz="quarter" idx="12"/>
          </p:nvPr>
        </p:nvSpPr>
        <p:spPr/>
        <p:txBody>
          <a:bodyPr/>
          <a:lstStyle/>
          <a:p>
            <a:fld id="{B9A6FB2C-6672-204D-B4C3-F63635C45829}" type="slidenum">
              <a:rPr lang="en-CA" smtClean="0"/>
              <a:t>8</a:t>
            </a:fld>
            <a:endParaRPr lang="en-CA"/>
          </a:p>
        </p:txBody>
      </p:sp>
    </p:spTree>
    <p:extLst>
      <p:ext uri="{BB962C8B-B14F-4D97-AF65-F5344CB8AC3E}">
        <p14:creationId xmlns:p14="http://schemas.microsoft.com/office/powerpoint/2010/main" val="20793426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B175D-2192-6C18-C73C-B094B74E71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2ED867E-48CE-B7D8-4D05-84F2F69681F2}"/>
              </a:ext>
            </a:extLst>
          </p:cNvPr>
          <p:cNvSpPr txBox="1"/>
          <p:nvPr/>
        </p:nvSpPr>
        <p:spPr>
          <a:xfrm>
            <a:off x="3817320" y="2598003"/>
            <a:ext cx="2278680" cy="461665"/>
          </a:xfrm>
          <a:prstGeom prst="rect">
            <a:avLst/>
          </a:prstGeom>
          <a:noFill/>
        </p:spPr>
        <p:txBody>
          <a:bodyPr wrap="square" rtlCol="0">
            <a:spAutoFit/>
          </a:bodyPr>
          <a:lstStyle/>
          <a:p>
            <a:pPr algn="r"/>
            <a:r>
              <a:rPr lang="en-CA" sz="2400" b="1" dirty="0">
                <a:solidFill>
                  <a:srgbClr val="EDB318"/>
                </a:solidFill>
              </a:rPr>
              <a:t>Simple counts</a:t>
            </a:r>
          </a:p>
        </p:txBody>
      </p:sp>
      <p:sp>
        <p:nvSpPr>
          <p:cNvPr id="11" name="TextBox 10">
            <a:extLst>
              <a:ext uri="{FF2B5EF4-FFF2-40B4-BE49-F238E27FC236}">
                <a16:creationId xmlns:a16="http://schemas.microsoft.com/office/drawing/2014/main" id="{69FFDE7A-5A98-AF52-5FED-86E5EFEC7614}"/>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highlight>
                  <a:srgbClr val="FFC000"/>
                </a:highlight>
                <a:latin typeface="Helvetica" pitchFamily="2" charset="0"/>
              </a:rPr>
              <a:t>Number of measures: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empty measures: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a:t>
            </a:r>
            <a:r>
              <a:rPr lang="en-CA" sz="2000" dirty="0" err="1">
                <a:effectLst/>
                <a:highlight>
                  <a:srgbClr val="FFC000"/>
                </a:highlight>
                <a:latin typeface="Helvetica" pitchFamily="2" charset="0"/>
              </a:rPr>
              <a:t>barlines</a:t>
            </a:r>
            <a:r>
              <a:rPr lang="en-CA" sz="2000" dirty="0">
                <a:effectLst/>
                <a:highlight>
                  <a:srgbClr val="FFC000"/>
                </a:highlight>
                <a:latin typeface="Helvetica" pitchFamily="2" charset="0"/>
              </a:rPr>
              <a:t>: 16</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notes: 260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noteheads: 261</a:t>
            </a:r>
            <a:br>
              <a:rPr lang="en-CA" sz="2000" dirty="0">
                <a:effectLst/>
                <a:latin typeface="Helvetica" pitchFamily="2" charset="0"/>
              </a:rPr>
            </a:br>
            <a:r>
              <a:rPr lang="en-CA" sz="2000" dirty="0">
                <a:effectLst/>
                <a:highlight>
                  <a:srgbClr val="FFC000"/>
                </a:highlight>
                <a:latin typeface="Helvetica" pitchFamily="2" charset="0"/>
              </a:rPr>
              <a:t>Number of rests: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ties: 1</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beams: 47</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chords: 0</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notes: 95</a:t>
            </a:r>
            <a:br>
              <a:rPr lang="en-CA" sz="2000" dirty="0">
                <a:effectLst/>
                <a:highlight>
                  <a:srgbClr val="FFC000"/>
                </a:highlight>
                <a:latin typeface="Helvetica" pitchFamily="2" charset="0"/>
              </a:rPr>
            </a:br>
            <a:r>
              <a:rPr lang="en-CA" sz="2000" dirty="0">
                <a:effectLst/>
                <a:highlight>
                  <a:srgbClr val="FFC000"/>
                </a:highligh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3" name="Slide Number Placeholder 2">
            <a:extLst>
              <a:ext uri="{FF2B5EF4-FFF2-40B4-BE49-F238E27FC236}">
                <a16:creationId xmlns:a16="http://schemas.microsoft.com/office/drawing/2014/main" id="{F69821CE-8BE5-7067-8FF2-E9CE9DDB6CD8}"/>
              </a:ext>
            </a:extLst>
          </p:cNvPr>
          <p:cNvSpPr>
            <a:spLocks noGrp="1"/>
          </p:cNvSpPr>
          <p:nvPr>
            <p:ph type="sldNum" sz="quarter" idx="12"/>
          </p:nvPr>
        </p:nvSpPr>
        <p:spPr/>
        <p:txBody>
          <a:bodyPr/>
          <a:lstStyle/>
          <a:p>
            <a:fld id="{B9A6FB2C-6672-204D-B4C3-F63635C45829}" type="slidenum">
              <a:rPr lang="en-CA" smtClean="0"/>
              <a:t>80</a:t>
            </a:fld>
            <a:endParaRPr lang="en-CA"/>
          </a:p>
        </p:txBody>
      </p:sp>
    </p:spTree>
    <p:extLst>
      <p:ext uri="{BB962C8B-B14F-4D97-AF65-F5344CB8AC3E}">
        <p14:creationId xmlns:p14="http://schemas.microsoft.com/office/powerpoint/2010/main" val="40046833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90BA0-CD8E-39D9-456A-88C7B8884C0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1674F1C-8B5E-E74A-E6D9-82417D4602C5}"/>
              </a:ext>
            </a:extLst>
          </p:cNvPr>
          <p:cNvSpPr txBox="1"/>
          <p:nvPr/>
        </p:nvSpPr>
        <p:spPr>
          <a:xfrm>
            <a:off x="741436" y="1351508"/>
            <a:ext cx="10709127" cy="4154984"/>
          </a:xfrm>
          <a:prstGeom prst="rect">
            <a:avLst/>
          </a:prstGeom>
          <a:noFill/>
          <a:ln>
            <a:solidFill>
              <a:schemeClr val="bg2">
                <a:lumMod val="75000"/>
              </a:schemeClr>
            </a:solidFill>
          </a:ln>
        </p:spPr>
        <p:txBody>
          <a:bodyPr wrap="square">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000000"/>
                </a:solidFill>
                <a:effectLst/>
                <a:latin typeface="Helvetica" pitchFamily="2" charset="0"/>
              </a:rPr>
              <a:t>Number of measures: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solidFill>
                  <a:srgbClr val="000000"/>
                </a:solidFill>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*:measure</a:t>
            </a:r>
            <a:r>
              <a:rPr lang="en-CA" sz="2400" dirty="0">
                <a:solidFill>
                  <a:srgbClr val="000000"/>
                </a:solidFill>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p>
          <a:p>
            <a:r>
              <a:rPr lang="en-CA" sz="2400" dirty="0">
                <a:solidFill>
                  <a:srgbClr val="000096"/>
                </a:solidFill>
                <a:latin typeface="Helvetica" pitchFamily="2" charset="0"/>
              </a:rPr>
              <a:t>  …</a:t>
            </a:r>
          </a:p>
          <a:p>
            <a:r>
              <a:rPr lang="en-CA" sz="2400" dirty="0">
                <a:solidFill>
                  <a:srgbClr val="005AB4"/>
                </a:solidFill>
                <a:latin typeface="Helvetica" pitchFamily="2" charset="0"/>
              </a:rPr>
              <a:t>  &lt;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r>
              <a:rPr lang="en-CA" sz="2400" dirty="0">
                <a:solidFill>
                  <a:srgbClr val="969600"/>
                </a:solidFill>
                <a:latin typeface="Helvetica" pitchFamily="2" charset="0"/>
              </a:rPr>
              <a:t>&amp;#</a:t>
            </a:r>
            <a:r>
              <a:rPr lang="en-CA" sz="2400" dirty="0" err="1">
                <a:solidFill>
                  <a:srgbClr val="969600"/>
                </a:solidFill>
                <a:latin typeface="Helvetica" pitchFamily="2" charset="0"/>
              </a:rPr>
              <a:t>xa;</a:t>
            </a:r>
            <a:r>
              <a:rPr lang="en-CA" sz="2400" dirty="0" err="1">
                <a:solidFill>
                  <a:srgbClr val="000000"/>
                </a:solidFill>
                <a:latin typeface="Helvetica" pitchFamily="2" charset="0"/>
              </a:rPr>
              <a:t>Number</a:t>
            </a:r>
            <a:r>
              <a:rPr lang="en-CA" sz="2400" dirty="0">
                <a:solidFill>
                  <a:srgbClr val="000000"/>
                </a:solidFill>
                <a:latin typeface="Helvetica" pitchFamily="2" charset="0"/>
              </a:rPr>
              <a:t> of chords: </a:t>
            </a:r>
            <a:r>
              <a:rPr lang="en-CA" sz="2400" dirty="0">
                <a:solidFill>
                  <a:srgbClr val="005AB4"/>
                </a:solidFill>
                <a:latin typeface="Helvetica" pitchFamily="2" charset="0"/>
              </a:rPr>
              <a:t>&lt;/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br>
              <a:rPr lang="en-CA" sz="2400" dirty="0">
                <a:solidFill>
                  <a:srgbClr val="000000"/>
                </a:solidFill>
                <a:latin typeface="Helvetica" pitchFamily="2" charset="0"/>
              </a:rPr>
            </a:br>
            <a:r>
              <a:rPr lang="en-CA" sz="2400" dirty="0">
                <a:solidFill>
                  <a:srgbClr val="000000"/>
                </a:solidFill>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solidFill>
                  <a:srgbClr val="000000"/>
                </a:solidFill>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*:chord</a:t>
            </a:r>
            <a:r>
              <a:rPr lang="en-CA" sz="2400" dirty="0">
                <a:solidFill>
                  <a:srgbClr val="000000"/>
                </a:solidFill>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p>
          <a:p>
            <a:r>
              <a:rPr lang="en-CA" sz="2400" dirty="0">
                <a:solidFill>
                  <a:srgbClr val="000096"/>
                </a:solidFill>
                <a:latin typeface="Helvetica" pitchFamily="2" charset="0"/>
              </a:rPr>
              <a:t>  …</a:t>
            </a:r>
          </a:p>
          <a:p>
            <a:r>
              <a:rPr lang="en-CA" sz="2400" dirty="0">
                <a:solidFill>
                  <a:srgbClr val="005AB4"/>
                </a:solidFill>
                <a:latin typeface="Helvetica" pitchFamily="2" charset="0"/>
              </a:rPr>
              <a:t>  &lt;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r>
              <a:rPr lang="en-CA" sz="2400" dirty="0">
                <a:solidFill>
                  <a:srgbClr val="969600"/>
                </a:solidFill>
                <a:latin typeface="Helvetica" pitchFamily="2" charset="0"/>
              </a:rPr>
              <a:t>&amp;#</a:t>
            </a:r>
            <a:r>
              <a:rPr lang="en-CA" sz="2400" dirty="0" err="1">
                <a:solidFill>
                  <a:srgbClr val="969600"/>
                </a:solidFill>
                <a:latin typeface="Helvetica" pitchFamily="2" charset="0"/>
              </a:rPr>
              <a:t>xa;</a:t>
            </a:r>
            <a:r>
              <a:rPr lang="en-CA" sz="2400" dirty="0" err="1">
                <a:latin typeface="Helvetica" pitchFamily="2" charset="0"/>
              </a:rPr>
              <a:t>Number</a:t>
            </a:r>
            <a:r>
              <a:rPr lang="en-CA" sz="2400" dirty="0">
                <a:latin typeface="Helvetica" pitchFamily="2" charset="0"/>
              </a:rPr>
              <a:t> of notes: </a:t>
            </a:r>
            <a:r>
              <a:rPr lang="en-CA" sz="2400" dirty="0">
                <a:solidFill>
                  <a:srgbClr val="005AB4"/>
                </a:solidFill>
                <a:latin typeface="Helvetica" pitchFamily="2" charset="0"/>
              </a:rPr>
              <a:t>&lt;/</a:t>
            </a:r>
            <a:r>
              <a:rPr lang="en-CA" sz="2400" dirty="0" err="1">
                <a:solidFill>
                  <a:srgbClr val="005AB4"/>
                </a:solidFill>
                <a:latin typeface="Helvetica" pitchFamily="2" charset="0"/>
              </a:rPr>
              <a:t>xsl:text</a:t>
            </a:r>
            <a:r>
              <a:rPr lang="en-CA" sz="2400" dirty="0">
                <a:solidFill>
                  <a:srgbClr val="005AB4"/>
                </a:solidFill>
                <a:latin typeface="Helvetica" pitchFamily="2" charset="0"/>
              </a:rPr>
              <a:t>&gt;</a:t>
            </a:r>
            <a:br>
              <a:rPr lang="en-CA" sz="2400" dirty="0">
                <a:latin typeface="Helvetica" pitchFamily="2" charset="0"/>
              </a:rPr>
            </a:br>
            <a:r>
              <a:rPr lang="en-CA" sz="2400" dirty="0">
                <a:latin typeface="Helvetica" pitchFamily="2" charset="0"/>
              </a:rPr>
              <a:t>  </a:t>
            </a:r>
            <a:r>
              <a:rPr lang="en-CA" sz="2400" dirty="0">
                <a:solidFill>
                  <a:srgbClr val="005AB4"/>
                </a:solidFill>
                <a:latin typeface="Helvetica" pitchFamily="2" charset="0"/>
              </a:rPr>
              <a:t>&lt;</a:t>
            </a:r>
            <a:r>
              <a:rPr lang="en-CA" sz="2400" dirty="0" err="1">
                <a:solidFill>
                  <a:srgbClr val="005AB4"/>
                </a:solidFill>
                <a:latin typeface="Helvetica" pitchFamily="2" charset="0"/>
              </a:rPr>
              <a:t>xsl:value-of</a:t>
            </a:r>
            <a:r>
              <a:rPr lang="en-CA" sz="2400" dirty="0">
                <a:solidFill>
                  <a:srgbClr val="F5844C"/>
                </a:solidFill>
                <a:latin typeface="Helvetica" pitchFamily="2" charset="0"/>
              </a:rPr>
              <a:t> select</a:t>
            </a:r>
            <a:r>
              <a:rPr lang="en-CA" sz="2400" dirty="0">
                <a:solidFill>
                  <a:srgbClr val="FF8040"/>
                </a:solidFill>
                <a:latin typeface="Helvetica" pitchFamily="2" charset="0"/>
              </a:rPr>
              <a:t>=</a:t>
            </a:r>
            <a:r>
              <a:rPr lang="en-CA" sz="2400" dirty="0">
                <a:solidFill>
                  <a:srgbClr val="993300"/>
                </a:solidFill>
                <a:latin typeface="Helvetica" pitchFamily="2" charset="0"/>
              </a:rPr>
              <a:t>"</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*:note</a:t>
            </a:r>
            <a:r>
              <a:rPr lang="en-CA" sz="2400" dirty="0">
                <a:latin typeface="Helvetica" pitchFamily="2" charset="0"/>
              </a:rPr>
              <a:t>) </a:t>
            </a:r>
            <a:r>
              <a:rPr lang="en-CA" sz="2400" dirty="0">
                <a:solidFill>
                  <a:srgbClr val="787800"/>
                </a:solidFill>
                <a:latin typeface="Helvetica" pitchFamily="2" charset="0"/>
              </a:rPr>
              <a:t>-</a:t>
            </a:r>
            <a:r>
              <a:rPr lang="en-CA" sz="2400" dirty="0">
                <a:latin typeface="Helvetica" pitchFamily="2" charset="0"/>
              </a:rPr>
              <a:t> </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*:tie</a:t>
            </a:r>
            <a:r>
              <a:rPr lang="en-CA" sz="2400" dirty="0">
                <a:latin typeface="Helvetica" pitchFamily="2" charset="0"/>
              </a:rPr>
              <a:t>) -</a:t>
            </a:r>
            <a:r>
              <a:rPr lang="en-CA" sz="2400" dirty="0">
                <a:solidFill>
                  <a:srgbClr val="787800"/>
                </a:solidFill>
                <a:latin typeface="Helvetica" pitchFamily="2" charset="0"/>
              </a:rPr>
              <a:t> </a:t>
            </a:r>
            <a:r>
              <a:rPr lang="en-CA" sz="2400" i="1" dirty="0">
                <a:solidFill>
                  <a:srgbClr val="004000"/>
                </a:solidFill>
                <a:latin typeface="Helvetica" pitchFamily="2" charset="0"/>
              </a:rPr>
              <a:t>count</a:t>
            </a:r>
            <a:r>
              <a:rPr lang="en-CA" sz="2400" dirty="0">
                <a:latin typeface="Helvetica" pitchFamily="2" charset="0"/>
              </a:rPr>
              <a:t>(</a:t>
            </a:r>
            <a:r>
              <a:rPr lang="en-CA" sz="2400" dirty="0">
                <a:solidFill>
                  <a:srgbClr val="787800"/>
                </a:solidFill>
                <a:latin typeface="Helvetica" pitchFamily="2" charset="0"/>
              </a:rPr>
              <a:t>//</a:t>
            </a:r>
            <a:r>
              <a:rPr lang="en-CA" sz="2400" b="1" dirty="0">
                <a:solidFill>
                  <a:srgbClr val="0000E6"/>
                </a:solidFill>
                <a:latin typeface="Helvetica" pitchFamily="2" charset="0"/>
              </a:rPr>
              <a:t>*:note</a:t>
            </a:r>
            <a:r>
              <a:rPr lang="en-CA" sz="2400" dirty="0">
                <a:latin typeface="Helvetica" pitchFamily="2" charset="0"/>
              </a:rPr>
              <a:t>[</a:t>
            </a:r>
            <a:r>
              <a:rPr lang="en-CA" sz="2400" b="1" i="1" dirty="0">
                <a:solidFill>
                  <a:srgbClr val="F08246"/>
                </a:solidFill>
                <a:latin typeface="Helvetica" pitchFamily="2" charset="0"/>
              </a:rPr>
              <a:t>@tie</a:t>
            </a:r>
            <a:r>
              <a:rPr lang="en-CA" sz="2400" dirty="0">
                <a:latin typeface="Helvetica" pitchFamily="2" charset="0"/>
              </a:rPr>
              <a:t>])</a:t>
            </a:r>
            <a:r>
              <a:rPr lang="en-CA" sz="2400" dirty="0">
                <a:solidFill>
                  <a:srgbClr val="993300"/>
                </a:solidFill>
                <a:latin typeface="Helvetica" pitchFamily="2" charset="0"/>
              </a:rPr>
              <a:t>"</a:t>
            </a:r>
            <a:r>
              <a:rPr lang="en-CA" sz="2400" dirty="0">
                <a:solidFill>
                  <a:srgbClr val="000096"/>
                </a:solidFill>
                <a:latin typeface="Helvetica" pitchFamily="2" charset="0"/>
              </a:rPr>
              <a:t>/&gt;</a:t>
            </a:r>
            <a:endParaRPr lang="en-CA" sz="2400" dirty="0">
              <a:latin typeface="Helvetica" pitchFamily="2" charset="0"/>
            </a:endParaRPr>
          </a:p>
          <a:p>
            <a:r>
              <a:rPr lang="en-CA" sz="2400" dirty="0">
                <a:solidFill>
                  <a:srgbClr val="000096"/>
                </a:solidFill>
                <a:latin typeface="Helvetica" pitchFamily="2" charset="0"/>
              </a:rPr>
              <a:t>  …</a:t>
            </a:r>
          </a:p>
          <a:p>
            <a:r>
              <a:rPr lang="en-CA" sz="2400" dirty="0">
                <a:solidFill>
                  <a:srgbClr val="005AB4"/>
                </a:solidFill>
                <a:latin typeface="Helvetica" pitchFamily="2" charset="0"/>
              </a:rPr>
              <a:t>&lt;/</a:t>
            </a:r>
            <a:r>
              <a:rPr lang="en-CA" sz="2400" dirty="0" err="1">
                <a:solidFill>
                  <a:srgbClr val="005AB4"/>
                </a:solidFill>
                <a:latin typeface="Helvetica" pitchFamily="2" charset="0"/>
              </a:rPr>
              <a:t>xsl:template</a:t>
            </a:r>
            <a:r>
              <a:rPr lang="en-CA" sz="2400" dirty="0">
                <a:solidFill>
                  <a:srgbClr val="005AB4"/>
                </a:solidFill>
                <a:latin typeface="Helvetica" pitchFamily="2" charset="0"/>
              </a:rPr>
              <a:t>&gt;</a:t>
            </a:r>
            <a:endParaRPr lang="en-CA" sz="2400" dirty="0">
              <a:solidFill>
                <a:srgbClr val="005AB4"/>
              </a:solidFill>
              <a:effectLst/>
              <a:latin typeface="Helvetica" pitchFamily="2" charset="0"/>
            </a:endParaRPr>
          </a:p>
        </p:txBody>
      </p:sp>
      <p:sp>
        <p:nvSpPr>
          <p:cNvPr id="2" name="Slide Number Placeholder 1">
            <a:extLst>
              <a:ext uri="{FF2B5EF4-FFF2-40B4-BE49-F238E27FC236}">
                <a16:creationId xmlns:a16="http://schemas.microsoft.com/office/drawing/2014/main" id="{69748619-855A-3F51-2A9C-A0310975AEF8}"/>
              </a:ext>
            </a:extLst>
          </p:cNvPr>
          <p:cNvSpPr>
            <a:spLocks noGrp="1"/>
          </p:cNvSpPr>
          <p:nvPr>
            <p:ph type="sldNum" sz="quarter" idx="12"/>
          </p:nvPr>
        </p:nvSpPr>
        <p:spPr/>
        <p:txBody>
          <a:bodyPr/>
          <a:lstStyle/>
          <a:p>
            <a:fld id="{B9A6FB2C-6672-204D-B4C3-F63635C45829}" type="slidenum">
              <a:rPr lang="en-CA" smtClean="0"/>
              <a:t>81</a:t>
            </a:fld>
            <a:endParaRPr lang="en-CA"/>
          </a:p>
        </p:txBody>
      </p:sp>
    </p:spTree>
    <p:extLst>
      <p:ext uri="{BB962C8B-B14F-4D97-AF65-F5344CB8AC3E}">
        <p14:creationId xmlns:p14="http://schemas.microsoft.com/office/powerpoint/2010/main" val="21403039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D2579-7B16-42B9-13BE-B0E93EE2570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5AC868A-B061-979F-8F47-9CBD45813CDD}"/>
              </a:ext>
            </a:extLst>
          </p:cNvPr>
          <p:cNvSpPr txBox="1"/>
          <p:nvPr/>
        </p:nvSpPr>
        <p:spPr>
          <a:xfrm>
            <a:off x="1124225" y="305068"/>
            <a:ext cx="5127577" cy="830997"/>
          </a:xfrm>
          <a:prstGeom prst="rect">
            <a:avLst/>
          </a:prstGeom>
          <a:noFill/>
        </p:spPr>
        <p:txBody>
          <a:bodyPr wrap="square" rtlCol="0">
            <a:spAutoFit/>
          </a:bodyPr>
          <a:lstStyle/>
          <a:p>
            <a:pPr algn="r"/>
            <a:r>
              <a:rPr lang="en-CA" sz="2400" b="1" dirty="0">
                <a:solidFill>
                  <a:srgbClr val="00B5F9"/>
                </a:solidFill>
              </a:rPr>
              <a:t>Variable (with a simple value)</a:t>
            </a:r>
          </a:p>
          <a:p>
            <a:pPr algn="r"/>
            <a:r>
              <a:rPr lang="en-CA" sz="2400" b="1" dirty="0">
                <a:solidFill>
                  <a:srgbClr val="00B5F9"/>
                </a:solidFill>
              </a:rPr>
              <a:t>Example of other XPath functions</a:t>
            </a:r>
          </a:p>
        </p:txBody>
      </p:sp>
      <p:sp>
        <p:nvSpPr>
          <p:cNvPr id="11" name="TextBox 10">
            <a:extLst>
              <a:ext uri="{FF2B5EF4-FFF2-40B4-BE49-F238E27FC236}">
                <a16:creationId xmlns:a16="http://schemas.microsoft.com/office/drawing/2014/main" id="{8C1C424C-C86A-2175-662C-9C7F3CF2E385}"/>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a:t>
            </a:r>
            <a:r>
              <a:rPr lang="en-CA" sz="2000" dirty="0">
                <a:effectLst/>
                <a:highlight>
                  <a:srgbClr val="00B5F9"/>
                </a:highlight>
                <a:latin typeface="Helvetica" pitchFamily="2" charset="0"/>
              </a:rPr>
              <a:t>Bach-</a:t>
            </a:r>
            <a:r>
              <a:rPr lang="en-CA" sz="2000" dirty="0" err="1">
                <a:effectLst/>
                <a:highlight>
                  <a:srgbClr val="00B5F9"/>
                </a:highligh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2" name="Slide Number Placeholder 1">
            <a:extLst>
              <a:ext uri="{FF2B5EF4-FFF2-40B4-BE49-F238E27FC236}">
                <a16:creationId xmlns:a16="http://schemas.microsoft.com/office/drawing/2014/main" id="{69E9F134-83C1-4975-B688-74258B14AE1E}"/>
              </a:ext>
            </a:extLst>
          </p:cNvPr>
          <p:cNvSpPr>
            <a:spLocks noGrp="1"/>
          </p:cNvSpPr>
          <p:nvPr>
            <p:ph type="sldNum" sz="quarter" idx="12"/>
          </p:nvPr>
        </p:nvSpPr>
        <p:spPr/>
        <p:txBody>
          <a:bodyPr/>
          <a:lstStyle/>
          <a:p>
            <a:fld id="{B9A6FB2C-6672-204D-B4C3-F63635C45829}" type="slidenum">
              <a:rPr lang="en-CA" smtClean="0"/>
              <a:t>82</a:t>
            </a:fld>
            <a:endParaRPr lang="en-CA"/>
          </a:p>
        </p:txBody>
      </p:sp>
    </p:spTree>
    <p:extLst>
      <p:ext uri="{BB962C8B-B14F-4D97-AF65-F5344CB8AC3E}">
        <p14:creationId xmlns:p14="http://schemas.microsoft.com/office/powerpoint/2010/main" val="23312544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78CE4-2888-A4BD-0078-EBDE8D915E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8AE8AE-ED51-2E8C-D7F6-9A4A2BE4D5AE}"/>
              </a:ext>
            </a:extLst>
          </p:cNvPr>
          <p:cNvSpPr txBox="1"/>
          <p:nvPr/>
        </p:nvSpPr>
        <p:spPr>
          <a:xfrm>
            <a:off x="2235311" y="1351508"/>
            <a:ext cx="7721378" cy="4154984"/>
          </a:xfrm>
          <a:prstGeom prst="rect">
            <a:avLst/>
          </a:prstGeom>
          <a:noFill/>
          <a:ln>
            <a:solidFill>
              <a:schemeClr val="bg2">
                <a:lumMod val="75000"/>
              </a:schemeClr>
            </a:solidFill>
          </a:ln>
        </p:spPr>
        <p:txBody>
          <a:bodyPr wrap="square">
            <a:spAutoFit/>
          </a:bodyPr>
          <a:lstStyle/>
          <a:p>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xsl:variable</a:t>
            </a:r>
            <a:r>
              <a:rPr lang="en-CA" sz="2400" dirty="0">
                <a:solidFill>
                  <a:srgbClr val="F5844C"/>
                </a:solidFill>
                <a:effectLst/>
                <a:highlight>
                  <a:srgbClr val="EBEBEB"/>
                </a:highlight>
                <a:latin typeface="Helvetica" pitchFamily="2" charset="0"/>
              </a:rPr>
              <a:t> name</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err="1">
                <a:solidFill>
                  <a:srgbClr val="993300"/>
                </a:solidFill>
                <a:effectLst/>
                <a:highlight>
                  <a:srgbClr val="EBEBEB"/>
                </a:highlight>
                <a:latin typeface="Helvetica" pitchFamily="2" charset="0"/>
              </a:rPr>
              <a:t>inputFilename</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xsl:value-of</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tokenize</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base-</a:t>
            </a:r>
            <a:r>
              <a:rPr lang="en-CA" sz="2400" i="1" dirty="0" err="1">
                <a:solidFill>
                  <a:srgbClr val="004000"/>
                </a:solidFill>
                <a:effectLst/>
                <a:highlight>
                  <a:srgbClr val="EBEBEB"/>
                </a:highlight>
                <a:latin typeface="Helvetica" pitchFamily="2" charset="0"/>
              </a:rPr>
              <a:t>uri</a:t>
            </a:r>
            <a:r>
              <a:rPr lang="en-CA" sz="2400" dirty="0">
                <a:solidFill>
                  <a:srgbClr val="000000"/>
                </a:solidFill>
                <a:effectLst/>
                <a:highlight>
                  <a:srgbClr val="EBEBEB"/>
                </a:highligh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dirty="0">
                <a:solidFill>
                  <a:srgbClr val="787800"/>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 </a:t>
            </a:r>
            <a:r>
              <a:rPr lang="en-CA" sz="2400" dirty="0">
                <a:solidFill>
                  <a:srgbClr val="323296"/>
                </a:solidFill>
                <a:effectLst/>
                <a:highlight>
                  <a:srgbClr val="EBEBEB"/>
                </a:highlight>
                <a:latin typeface="Helvetica" pitchFamily="2" charset="0"/>
              </a:rPr>
              <a:t>'/'</a:t>
            </a:r>
            <a:r>
              <a:rPr lang="en-CA" sz="2400" dirty="0">
                <a:solidFill>
                  <a:srgbClr val="000000"/>
                </a:solidFill>
                <a:effectLst/>
                <a:highlight>
                  <a:srgbClr val="EBEBEB"/>
                </a:highlight>
                <a:latin typeface="Helvetica" pitchFamily="2" charset="0"/>
              </a:rPr>
              <a:t>)[</a:t>
            </a:r>
            <a:r>
              <a:rPr lang="en-CA" sz="2400" i="1" dirty="0">
                <a:solidFill>
                  <a:srgbClr val="004000"/>
                </a:solidFill>
                <a:effectLst/>
                <a:highlight>
                  <a:srgbClr val="EBEBEB"/>
                </a:highlight>
                <a:latin typeface="Helvetica" pitchFamily="2" charset="0"/>
              </a:rPr>
              <a:t>last</a:t>
            </a:r>
            <a:r>
              <a:rPr lang="en-CA" sz="2400" dirty="0">
                <a:solidFill>
                  <a:srgbClr val="00000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xsl:variable</a:t>
            </a:r>
            <a:r>
              <a:rPr lang="en-CA" sz="2400" dirty="0">
                <a:solidFill>
                  <a:srgbClr val="005AB4"/>
                </a:solidFill>
                <a:effectLst/>
                <a:highlight>
                  <a:srgbClr val="EBEBEB"/>
                </a:highlight>
                <a:latin typeface="Helvetica" pitchFamily="2" charset="0"/>
              </a:rPr>
              <a:t>&gt;</a:t>
            </a:r>
            <a:br>
              <a:rPr lang="en-CA" sz="2400" dirty="0">
                <a:solidFill>
                  <a:srgbClr val="000000"/>
                </a:solidFill>
                <a:effectLst/>
                <a:latin typeface="Helvetica" pitchFamily="2" charset="0"/>
              </a:rPr>
            </a:b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xsl:template</a:t>
            </a:r>
            <a:r>
              <a:rPr lang="en-CA" sz="2400" dirty="0">
                <a:solidFill>
                  <a:srgbClr val="F5844C"/>
                </a:solidFill>
                <a:effectLst/>
                <a:latin typeface="Helvetica" pitchFamily="2" charset="0"/>
              </a:rPr>
              <a:t> match</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r>
              <a:rPr lang="en-CA" sz="2400" dirty="0">
                <a:solidFill>
                  <a:srgbClr val="000000"/>
                </a:solidFill>
                <a:effectLst/>
                <a:highlight>
                  <a:srgbClr val="EBEBEB"/>
                </a:highlight>
                <a:latin typeface="Helvetica" pitchFamily="2" charset="0"/>
              </a:rPr>
              <a:t>MEI Census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xsl:value-of</a:t>
            </a:r>
            <a:r>
              <a:rPr lang="en-CA" sz="2400" dirty="0">
                <a:solidFill>
                  <a:srgbClr val="F5844C"/>
                </a:solidFill>
                <a:effectLst/>
                <a:highlight>
                  <a:srgbClr val="EBEBEB"/>
                </a:highlight>
                <a:latin typeface="Helvetica" pitchFamily="2" charset="0"/>
              </a:rPr>
              <a:t> select</a:t>
            </a:r>
            <a:r>
              <a:rPr lang="en-CA" sz="2400" dirty="0">
                <a:solidFill>
                  <a:srgbClr val="FF8040"/>
                </a:solidFill>
                <a:effectLst/>
                <a:highlight>
                  <a:srgbClr val="EBEBEB"/>
                </a:highlight>
                <a:latin typeface="Helvetica" pitchFamily="2" charset="0"/>
              </a:rPr>
              <a:t>=</a:t>
            </a:r>
            <a:r>
              <a:rPr lang="en-CA" sz="2400" dirty="0">
                <a:solidFill>
                  <a:srgbClr val="993300"/>
                </a:solidFill>
                <a:effectLst/>
                <a:highlight>
                  <a:srgbClr val="EBEBEB"/>
                </a:highlight>
                <a:latin typeface="Helvetica" pitchFamily="2" charset="0"/>
              </a:rPr>
              <a:t>"</a:t>
            </a:r>
            <a:r>
              <a:rPr lang="en-CA" sz="2400" b="1" dirty="0">
                <a:solidFill>
                  <a:srgbClr val="963296"/>
                </a:solidFill>
                <a:effectLst/>
                <a:highlight>
                  <a:srgbClr val="EBEBEB"/>
                </a:highlight>
                <a:latin typeface="Helvetica" pitchFamily="2" charset="0"/>
              </a:rPr>
              <a:t>$</a:t>
            </a:r>
            <a:r>
              <a:rPr lang="en-CA" sz="2400" b="1" dirty="0" err="1">
                <a:solidFill>
                  <a:srgbClr val="963296"/>
                </a:solidFill>
                <a:effectLst/>
                <a:highlight>
                  <a:srgbClr val="EBEBEB"/>
                </a:highlight>
                <a:latin typeface="Helvetica" pitchFamily="2" charset="0"/>
              </a:rPr>
              <a:t>inputFilename</a:t>
            </a:r>
            <a:r>
              <a:rPr lang="en-CA" sz="2400" dirty="0">
                <a:solidFill>
                  <a:srgbClr val="993300"/>
                </a:solidFill>
                <a:effectLst/>
                <a:highlight>
                  <a:srgbClr val="EBEBEB"/>
                </a:highlight>
                <a:latin typeface="Helvetica" pitchFamily="2" charset="0"/>
              </a:rPr>
              <a:t>"</a:t>
            </a:r>
            <a:r>
              <a:rPr lang="en-CA" sz="2400" dirty="0">
                <a:solidFill>
                  <a:srgbClr val="000096"/>
                </a:solidFill>
                <a:effectLst/>
                <a:highlight>
                  <a:srgbClr val="EBEBEB"/>
                </a:highlight>
                <a:latin typeface="Helvetica" pitchFamily="2" charset="0"/>
              </a:rPr>
              <a:t>/&gt;</a:t>
            </a:r>
            <a:br>
              <a:rPr lang="en-CA" sz="2400" dirty="0">
                <a:solidFill>
                  <a:srgbClr val="000000"/>
                </a:solidFill>
                <a:effectLst/>
                <a:highlight>
                  <a:srgbClr val="EBEBEB"/>
                </a:highlight>
                <a:latin typeface="Helvetica" pitchFamily="2" charset="0"/>
              </a:rPr>
            </a:br>
            <a:r>
              <a:rPr lang="en-CA" sz="2400" dirty="0">
                <a:solidFill>
                  <a:srgbClr val="000000"/>
                </a:solidFill>
                <a:effectLst/>
                <a:highlight>
                  <a:srgbClr val="EBEBEB"/>
                </a:highlight>
                <a:latin typeface="Helvetica" pitchFamily="2" charset="0"/>
              </a:rPr>
              <a:t>  </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r>
              <a:rPr lang="en-CA" sz="2400" dirty="0">
                <a:solidFill>
                  <a:srgbClr val="000000"/>
                </a:solidFill>
                <a:effectLst/>
                <a:highlight>
                  <a:srgbClr val="EBEBEB"/>
                </a:highlight>
                <a:latin typeface="Helvetica" pitchFamily="2" charset="0"/>
              </a:rPr>
              <a:t>)</a:t>
            </a:r>
            <a:r>
              <a:rPr lang="en-CA" sz="2400" dirty="0">
                <a:solidFill>
                  <a:srgbClr val="969600"/>
                </a:solidFill>
                <a:effectLst/>
                <a:highlight>
                  <a:srgbClr val="EBEBEB"/>
                </a:highlight>
                <a:latin typeface="Helvetica" pitchFamily="2" charset="0"/>
              </a:rPr>
              <a:t>&amp;#xa;&amp;#xa;</a:t>
            </a:r>
            <a:r>
              <a:rPr lang="en-CA" sz="2400" dirty="0">
                <a:solidFill>
                  <a:srgbClr val="005AB4"/>
                </a:solidFill>
                <a:effectLst/>
                <a:highlight>
                  <a:srgbClr val="EBEBEB"/>
                </a:highlight>
                <a:latin typeface="Helvetica" pitchFamily="2" charset="0"/>
              </a:rPr>
              <a:t>&lt;/</a:t>
            </a:r>
            <a:r>
              <a:rPr lang="en-CA" sz="2400" dirty="0" err="1">
                <a:solidFill>
                  <a:srgbClr val="005AB4"/>
                </a:solidFill>
                <a:effectLst/>
                <a:highlight>
                  <a:srgbClr val="EBEBEB"/>
                </a:highlight>
                <a:latin typeface="Helvetica" pitchFamily="2" charset="0"/>
              </a:rPr>
              <a:t>xsl:text</a:t>
            </a:r>
            <a:r>
              <a:rPr lang="en-CA" sz="2400" dirty="0">
                <a:solidFill>
                  <a:srgbClr val="005AB4"/>
                </a:solidFill>
                <a:effectLst/>
                <a:highlight>
                  <a:srgbClr val="EBEBEB"/>
                </a:highligh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000000"/>
                </a:solidFill>
                <a:effectLst/>
                <a:latin typeface="Helvetica" pitchFamily="2" charset="0"/>
              </a:rPr>
              <a:t>Number of measures: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endParaRPr lang="en-CA" sz="2400" dirty="0">
              <a:solidFill>
                <a:srgbClr val="000096"/>
              </a:solidFill>
              <a:latin typeface="Helvetica" pitchFamily="2" charset="0"/>
            </a:endParaRPr>
          </a:p>
          <a:p>
            <a:r>
              <a:rPr lang="en-CA" sz="2400" dirty="0">
                <a:solidFill>
                  <a:srgbClr val="000096"/>
                </a:solidFill>
                <a:latin typeface="Helvetica" pitchFamily="2" charset="0"/>
              </a:rPr>
              <a:t>  …</a:t>
            </a:r>
          </a:p>
          <a:p>
            <a:r>
              <a:rPr lang="en-CA" sz="2400" dirty="0">
                <a:solidFill>
                  <a:srgbClr val="005AB4"/>
                </a:solidFill>
                <a:latin typeface="Helvetica" pitchFamily="2" charset="0"/>
              </a:rPr>
              <a:t>&lt;/</a:t>
            </a:r>
            <a:r>
              <a:rPr lang="en-CA" sz="2400" dirty="0" err="1">
                <a:solidFill>
                  <a:srgbClr val="005AB4"/>
                </a:solidFill>
                <a:latin typeface="Helvetica" pitchFamily="2" charset="0"/>
              </a:rPr>
              <a:t>xsl:template</a:t>
            </a:r>
            <a:r>
              <a:rPr lang="en-CA" sz="2400" dirty="0">
                <a:solidFill>
                  <a:srgbClr val="005AB4"/>
                </a:solidFill>
                <a:latin typeface="Helvetica" pitchFamily="2" charset="0"/>
              </a:rPr>
              <a:t>&gt;</a:t>
            </a:r>
            <a:endParaRPr lang="en-CA" sz="2400" dirty="0">
              <a:solidFill>
                <a:srgbClr val="005AB4"/>
              </a:solidFill>
              <a:effectLst/>
              <a:latin typeface="Helvetica" pitchFamily="2" charset="0"/>
            </a:endParaRPr>
          </a:p>
        </p:txBody>
      </p:sp>
      <p:sp>
        <p:nvSpPr>
          <p:cNvPr id="2" name="Slide Number Placeholder 1">
            <a:extLst>
              <a:ext uri="{FF2B5EF4-FFF2-40B4-BE49-F238E27FC236}">
                <a16:creationId xmlns:a16="http://schemas.microsoft.com/office/drawing/2014/main" id="{6559F874-EEA0-578F-6738-75A7B8B5F67B}"/>
              </a:ext>
            </a:extLst>
          </p:cNvPr>
          <p:cNvSpPr>
            <a:spLocks noGrp="1"/>
          </p:cNvSpPr>
          <p:nvPr>
            <p:ph type="sldNum" sz="quarter" idx="12"/>
          </p:nvPr>
        </p:nvSpPr>
        <p:spPr/>
        <p:txBody>
          <a:bodyPr/>
          <a:lstStyle/>
          <a:p>
            <a:fld id="{B9A6FB2C-6672-204D-B4C3-F63635C45829}" type="slidenum">
              <a:rPr lang="en-CA" smtClean="0"/>
              <a:t>83</a:t>
            </a:fld>
            <a:endParaRPr lang="en-CA"/>
          </a:p>
        </p:txBody>
      </p:sp>
    </p:spTree>
    <p:extLst>
      <p:ext uri="{BB962C8B-B14F-4D97-AF65-F5344CB8AC3E}">
        <p14:creationId xmlns:p14="http://schemas.microsoft.com/office/powerpoint/2010/main" val="864181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97D20-66B9-1376-26A8-9401D5009E30}"/>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99834DF-C5F2-2A87-A69F-058752DEAE54}"/>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highlight>
                  <a:srgbClr val="FF7B98"/>
                </a:highlight>
                <a:latin typeface="Helvetica" pitchFamily="2" charset="0"/>
              </a:rPr>
              <a:t>Maximum number of staves: 2</a:t>
            </a:r>
            <a:br>
              <a:rPr lang="en-CA" sz="2000" dirty="0">
                <a:highlight>
                  <a:srgbClr val="FF7B98"/>
                </a:highlight>
                <a:latin typeface="Helvetica" pitchFamily="2" charset="0"/>
              </a:rPr>
            </a:br>
            <a:r>
              <a:rPr lang="en-CA" sz="2000" dirty="0">
                <a:highlight>
                  <a:srgbClr val="FF7B98"/>
                </a:highlight>
                <a:latin typeface="Helvetica" pitchFamily="2" charset="0"/>
              </a:rPr>
              <a:t>Maximum number of layers: 4</a:t>
            </a:r>
            <a:endParaRPr lang="en-CA" sz="2000" dirty="0">
              <a:effectLst/>
              <a:highlight>
                <a:srgbClr val="FFC000"/>
              </a:highlight>
              <a:latin typeface="Helvetica" pitchFamily="2" charset="0"/>
            </a:endParaRPr>
          </a:p>
          <a:p>
            <a:r>
              <a:rPr lang="en-CA" sz="2000" dirty="0">
                <a:latin typeface="Helvetica" pitchFamily="2" charset="0"/>
              </a:rPr>
              <a:t>Longest note duration: 2</a:t>
            </a:r>
            <a:br>
              <a:rPr lang="en-CA" sz="2000" dirty="0">
                <a:latin typeface="Helvetica" pitchFamily="2" charset="0"/>
              </a:rPr>
            </a:br>
            <a:r>
              <a:rPr lang="en-CA" sz="2000" dirty="0">
                <a:latin typeface="Helvetica" pitchFamily="2" charset="0"/>
              </a:rPr>
              <a:t>Shortest note duration: 16</a:t>
            </a:r>
            <a:br>
              <a:rPr lang="en-CA" sz="2000" dirty="0">
                <a:latin typeface="Helvetica" pitchFamily="2" charset="0"/>
              </a:rPr>
            </a:br>
            <a:r>
              <a:rPr lang="en-CA" sz="2000" dirty="0">
                <a:latin typeface="Helvetica" pitchFamily="2" charset="0"/>
              </a:rPr>
              <a:t>Highest note: d♮5</a:t>
            </a:r>
            <a:br>
              <a:rPr lang="en-CA" sz="2000" dirty="0">
                <a:latin typeface="Helvetica" pitchFamily="2" charset="0"/>
              </a:rPr>
            </a:br>
            <a:r>
              <a:rPr lang="en-CA" sz="2000" dirty="0">
                <a:latin typeface="Helvetica" pitchFamily="2" charset="0"/>
              </a:rPr>
              <a:t>Lowest note: d♮2</a:t>
            </a:r>
            <a:endParaRPr lang="en-CA" sz="2000" dirty="0">
              <a:effectLst/>
              <a:latin typeface="Helvetica" pitchFamily="2" charset="0"/>
            </a:endParaRPr>
          </a:p>
        </p:txBody>
      </p:sp>
      <p:sp>
        <p:nvSpPr>
          <p:cNvPr id="7" name="TextBox 6">
            <a:extLst>
              <a:ext uri="{FF2B5EF4-FFF2-40B4-BE49-F238E27FC236}">
                <a16:creationId xmlns:a16="http://schemas.microsoft.com/office/drawing/2014/main" id="{E618C321-DBE7-F7C1-289A-27A5C8B8EA95}"/>
              </a:ext>
            </a:extLst>
          </p:cNvPr>
          <p:cNvSpPr txBox="1"/>
          <p:nvPr/>
        </p:nvSpPr>
        <p:spPr>
          <a:xfrm>
            <a:off x="1931854" y="4521606"/>
            <a:ext cx="4297496" cy="830997"/>
          </a:xfrm>
          <a:prstGeom prst="rect">
            <a:avLst/>
          </a:prstGeom>
          <a:noFill/>
        </p:spPr>
        <p:txBody>
          <a:bodyPr wrap="square" rtlCol="0">
            <a:spAutoFit/>
          </a:bodyPr>
          <a:lstStyle/>
          <a:p>
            <a:pPr algn="r"/>
            <a:r>
              <a:rPr lang="en-CA" sz="2400" b="1" dirty="0">
                <a:solidFill>
                  <a:srgbClr val="FF7B98"/>
                </a:solidFill>
              </a:rPr>
              <a:t>Variable containing mini-xml documents </a:t>
            </a:r>
            <a:r>
              <a:rPr lang="en-CA" sz="2400" b="1" dirty="0"/>
              <a:t>+</a:t>
            </a:r>
            <a:r>
              <a:rPr lang="en-CA" sz="2400" b="1" dirty="0">
                <a:solidFill>
                  <a:srgbClr val="FF7B98"/>
                </a:solidFill>
              </a:rPr>
              <a:t> sorting</a:t>
            </a:r>
          </a:p>
        </p:txBody>
      </p:sp>
      <p:sp>
        <p:nvSpPr>
          <p:cNvPr id="2" name="Slide Number Placeholder 1">
            <a:extLst>
              <a:ext uri="{FF2B5EF4-FFF2-40B4-BE49-F238E27FC236}">
                <a16:creationId xmlns:a16="http://schemas.microsoft.com/office/drawing/2014/main" id="{4DCAB581-4CAA-346F-7103-F1A12F736E81}"/>
              </a:ext>
            </a:extLst>
          </p:cNvPr>
          <p:cNvSpPr>
            <a:spLocks noGrp="1"/>
          </p:cNvSpPr>
          <p:nvPr>
            <p:ph type="sldNum" sz="quarter" idx="12"/>
          </p:nvPr>
        </p:nvSpPr>
        <p:spPr/>
        <p:txBody>
          <a:bodyPr/>
          <a:lstStyle/>
          <a:p>
            <a:fld id="{B9A6FB2C-6672-204D-B4C3-F63635C45829}" type="slidenum">
              <a:rPr lang="en-CA" smtClean="0"/>
              <a:t>84</a:t>
            </a:fld>
            <a:endParaRPr lang="en-CA"/>
          </a:p>
        </p:txBody>
      </p:sp>
    </p:spTree>
    <p:extLst>
      <p:ext uri="{BB962C8B-B14F-4D97-AF65-F5344CB8AC3E}">
        <p14:creationId xmlns:p14="http://schemas.microsoft.com/office/powerpoint/2010/main" val="26917912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115714-64B0-3D28-7DFD-55E1BDD6F3BA}"/>
              </a:ext>
            </a:extLst>
          </p:cNvPr>
          <p:cNvSpPr txBox="1"/>
          <p:nvPr/>
        </p:nvSpPr>
        <p:spPr>
          <a:xfrm>
            <a:off x="765565" y="1433139"/>
            <a:ext cx="6800067" cy="3838725"/>
          </a:xfrm>
          <a:prstGeom prst="rect">
            <a:avLst/>
          </a:prstGeom>
          <a:solidFill>
            <a:schemeClr val="bg1"/>
          </a:solidFill>
          <a:ln>
            <a:solidFill>
              <a:schemeClr val="bg2">
                <a:lumMod val="75000"/>
              </a:schemeClr>
            </a:solidFill>
          </a:ln>
        </p:spPr>
        <p:txBody>
          <a:bodyPr wrap="square" tIns="72000" bIns="72000" anchor="ctr">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xsl:variable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err="1">
                <a:solidFill>
                  <a:srgbClr val="993300"/>
                </a:solidFill>
                <a:effectLst/>
                <a:latin typeface="Helvetica" pitchFamily="2" charset="0"/>
              </a:rPr>
              <a:t>measuresStaves</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xsl:for-each</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*:measure</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xsl:sort</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i="1" dirty="0">
                <a:solidFill>
                  <a:srgbClr val="004000"/>
                </a:solidFill>
                <a:effectLst/>
                <a:latin typeface="Helvetica" pitchFamily="2" charset="0"/>
              </a:rPr>
              <a:t>count</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*:staff</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0096"/>
                </a:solidFill>
                <a:effectLst/>
                <a:latin typeface="Helvetica" pitchFamily="2" charset="0"/>
              </a:rPr>
              <a:t>&lt;measure&gt;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F5844C"/>
                </a:solidFill>
                <a:effectLst/>
                <a:latin typeface="Helvetica" pitchFamily="2" charset="0"/>
              </a:rPr>
              <a:t> name</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"staves"</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i="1" dirty="0">
                <a:solidFill>
                  <a:srgbClr val="004000"/>
                </a:solidFill>
                <a:effectLst/>
                <a:latin typeface="Helvetica" pitchFamily="2" charset="0"/>
              </a:rPr>
              <a:t>count</a:t>
            </a:r>
            <a:r>
              <a:rPr lang="en-CA" sz="2400" dirty="0">
                <a:solidFill>
                  <a:srgbClr val="000000"/>
                </a:solidFill>
                <a:effectLst/>
                <a:latin typeface="Helvetica" pitchFamily="2" charset="0"/>
              </a:rPr>
              <a:t>(</a:t>
            </a:r>
            <a:r>
              <a:rPr lang="en-CA" sz="2400" b="1" dirty="0">
                <a:solidFill>
                  <a:srgbClr val="0000E6"/>
                </a:solidFill>
                <a:effectLst/>
                <a:latin typeface="Helvetica" pitchFamily="2" charset="0"/>
              </a:rPr>
              <a:t>*:staff</a:t>
            </a:r>
            <a:r>
              <a:rPr lang="en-CA" sz="2400" dirty="0">
                <a:solidFill>
                  <a:srgbClr val="000000"/>
                </a:solidFill>
                <a:effectLst/>
                <a:latin typeface="Helvetica" pitchFamily="2" charset="0"/>
              </a:rPr>
              <a:t>)</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xsl:attribute</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0096"/>
                </a:solidFill>
                <a:effectLst/>
                <a:latin typeface="Helvetica" pitchFamily="2" charset="0"/>
              </a:rPr>
              <a:t>&lt;/measure&gt;</a:t>
            </a:r>
            <a:br>
              <a:rPr lang="en-CA" sz="2400" dirty="0">
                <a:solidFill>
                  <a:srgbClr val="000000"/>
                </a:solidFill>
                <a:effectLst/>
                <a:latin typeface="Helvetica" pitchFamily="2" charset="0"/>
              </a:rPr>
            </a:br>
            <a:r>
              <a:rPr lang="en-CA" sz="2400" dirty="0">
                <a:solidFill>
                  <a:srgbClr val="000000"/>
                </a:solidFill>
                <a:effectLst/>
                <a:latin typeface="Helvetica" pitchFamily="2" charset="0"/>
              </a:rPr>
              <a:t>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xsl:for-each</a:t>
            </a:r>
            <a:r>
              <a:rPr lang="en-CA" sz="2400" dirty="0">
                <a:solidFill>
                  <a:srgbClr val="005AB4"/>
                </a:solidFill>
                <a:effectLst/>
                <a:latin typeface="Helvetica" pitchFamily="2" charset="0"/>
              </a:rPr>
              <a:t>&gt;</a:t>
            </a:r>
            <a:endParaRPr lang="en-CA" sz="2400" dirty="0">
              <a:solidFill>
                <a:srgbClr val="000000"/>
              </a:solidFill>
              <a:latin typeface="Helvetica" pitchFamily="2" charset="0"/>
            </a:endParaRPr>
          </a:p>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xsl:variable</a:t>
            </a:r>
            <a:r>
              <a:rPr lang="en-CA" sz="2400" dirty="0">
                <a:solidFill>
                  <a:srgbClr val="005AB4"/>
                </a:solidFill>
                <a:effectLst/>
                <a:latin typeface="Helvetica" pitchFamily="2" charset="0"/>
              </a:rPr>
              <a:t>&gt;</a:t>
            </a:r>
          </a:p>
        </p:txBody>
      </p:sp>
      <p:sp>
        <p:nvSpPr>
          <p:cNvPr id="5" name="Title 1">
            <a:extLst>
              <a:ext uri="{FF2B5EF4-FFF2-40B4-BE49-F238E27FC236}">
                <a16:creationId xmlns:a16="http://schemas.microsoft.com/office/drawing/2014/main" id="{AAD1A3B5-7487-3C88-6135-B4E58BA8C647}"/>
              </a:ext>
            </a:extLst>
          </p:cNvPr>
          <p:cNvSpPr txBox="1">
            <a:spLocks/>
          </p:cNvSpPr>
          <p:nvPr/>
        </p:nvSpPr>
        <p:spPr>
          <a:xfrm>
            <a:off x="676664" y="441324"/>
            <a:ext cx="6800067" cy="86481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Maximum Number of Staves:</a:t>
            </a:r>
          </a:p>
        </p:txBody>
      </p:sp>
      <p:sp>
        <p:nvSpPr>
          <p:cNvPr id="9" name="TextBox 8">
            <a:extLst>
              <a:ext uri="{FF2B5EF4-FFF2-40B4-BE49-F238E27FC236}">
                <a16:creationId xmlns:a16="http://schemas.microsoft.com/office/drawing/2014/main" id="{914C2C42-C617-6013-187B-9BEEFE8654AB}"/>
              </a:ext>
            </a:extLst>
          </p:cNvPr>
          <p:cNvSpPr txBox="1"/>
          <p:nvPr/>
        </p:nvSpPr>
        <p:spPr>
          <a:xfrm>
            <a:off x="765566" y="5333404"/>
            <a:ext cx="9635734" cy="884070"/>
          </a:xfrm>
          <a:prstGeom prst="rect">
            <a:avLst/>
          </a:prstGeom>
          <a:solidFill>
            <a:schemeClr val="bg2"/>
          </a:solidFill>
          <a:ln>
            <a:solidFill>
              <a:schemeClr val="bg2">
                <a:lumMod val="75000"/>
              </a:schemeClr>
            </a:solidFill>
          </a:ln>
        </p:spPr>
        <p:txBody>
          <a:bodyPr wrap="square" lIns="90000" tIns="72000" bIns="72000" anchor="b">
            <a:spAutoFit/>
          </a:bodyPr>
          <a:lstStyle/>
          <a:p>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solidFill>
                  <a:srgbClr val="000000"/>
                </a:solidFill>
                <a:effectLst/>
                <a:latin typeface="Helvetica" pitchFamily="2" charset="0"/>
              </a:rPr>
              <a:t>Maximum</a:t>
            </a:r>
            <a:r>
              <a:rPr lang="en-CA" sz="2400" dirty="0">
                <a:solidFill>
                  <a:srgbClr val="000000"/>
                </a:solidFill>
                <a:effectLst/>
                <a:latin typeface="Helvetica" pitchFamily="2" charset="0"/>
              </a:rPr>
              <a:t> number of staves: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solidFill>
                  <a:srgbClr val="000000"/>
                </a:solidFill>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measuresStaves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measure</a:t>
            </a:r>
            <a:r>
              <a:rPr lang="en-CA" sz="2400" dirty="0">
                <a:solidFill>
                  <a:srgbClr val="000000"/>
                </a:solidFill>
                <a:effectLst/>
                <a:latin typeface="Helvetica" pitchFamily="2" charset="0"/>
              </a:rPr>
              <a:t>[</a:t>
            </a:r>
            <a:r>
              <a:rPr lang="en-CA" sz="2400" i="1" dirty="0">
                <a:solidFill>
                  <a:srgbClr val="004000"/>
                </a:solidFill>
                <a:effectLst/>
                <a:latin typeface="Helvetica" pitchFamily="2" charset="0"/>
              </a:rPr>
              <a:t>last</a:t>
            </a:r>
            <a:r>
              <a:rPr lang="en-CA" sz="2400" dirty="0">
                <a:solidFill>
                  <a:srgbClr val="000000"/>
                </a:solidFill>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@staves</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endParaRPr lang="en-CA" sz="2400" dirty="0">
              <a:solidFill>
                <a:srgbClr val="005AB4"/>
              </a:solidFill>
              <a:effectLst/>
              <a:latin typeface="Helvetica" pitchFamily="2" charset="0"/>
            </a:endParaRPr>
          </a:p>
        </p:txBody>
      </p:sp>
      <p:sp>
        <p:nvSpPr>
          <p:cNvPr id="4" name="TextBox 3">
            <a:extLst>
              <a:ext uri="{FF2B5EF4-FFF2-40B4-BE49-F238E27FC236}">
                <a16:creationId xmlns:a16="http://schemas.microsoft.com/office/drawing/2014/main" id="{071935B4-A45B-9F41-2EAF-90945B7D552A}"/>
              </a:ext>
            </a:extLst>
          </p:cNvPr>
          <p:cNvSpPr txBox="1"/>
          <p:nvPr/>
        </p:nvSpPr>
        <p:spPr>
          <a:xfrm>
            <a:off x="7779026" y="1512652"/>
            <a:ext cx="3740174" cy="3046988"/>
          </a:xfrm>
          <a:prstGeom prst="rect">
            <a:avLst/>
          </a:prstGeom>
          <a:solidFill>
            <a:schemeClr val="accent6">
              <a:lumMod val="20000"/>
              <a:lumOff val="80000"/>
            </a:schemeClr>
          </a:solidFill>
          <a:effectLst>
            <a:glow rad="228600">
              <a:schemeClr val="accent6">
                <a:satMod val="175000"/>
                <a:alpha val="40000"/>
              </a:schemeClr>
            </a:glow>
          </a:effectLst>
        </p:spPr>
        <p:txBody>
          <a:bodyPr wrap="square">
            <a:spAutoFit/>
          </a:bodyPr>
          <a:lstStyle/>
          <a:p>
            <a:r>
              <a:rPr lang="en-CA" sz="2400" dirty="0">
                <a:solidFill>
                  <a:srgbClr val="006400"/>
                </a:solidFill>
                <a:effectLst/>
                <a:latin typeface="Helvetica" pitchFamily="2" charset="0"/>
              </a:rPr>
              <a:t>&lt;!-- </a:t>
            </a:r>
            <a:r>
              <a:rPr lang="en-CA" sz="2400" b="1" dirty="0">
                <a:solidFill>
                  <a:srgbClr val="006400"/>
                </a:solidFill>
                <a:effectLst/>
                <a:latin typeface="Helvetica" pitchFamily="2" charset="0"/>
              </a:rPr>
              <a:t>To find the maximum number of staves and layers: </a:t>
            </a:r>
            <a:br>
              <a:rPr lang="en-CA" sz="2400" b="1" dirty="0">
                <a:solidFill>
                  <a:srgbClr val="000000"/>
                </a:solidFill>
                <a:effectLst/>
                <a:latin typeface="Helvetica" pitchFamily="2" charset="0"/>
              </a:rPr>
            </a:br>
            <a:r>
              <a:rPr lang="en-CA" sz="2400" dirty="0">
                <a:solidFill>
                  <a:srgbClr val="006400"/>
                </a:solidFill>
                <a:effectLst/>
                <a:latin typeface="Helvetica" pitchFamily="2" charset="0"/>
              </a:rPr>
              <a:t>Variables containing a mini-xml document to apply sorting and find the minimum and maximum number of something --&gt;</a:t>
            </a:r>
          </a:p>
        </p:txBody>
      </p:sp>
      <p:sp>
        <p:nvSpPr>
          <p:cNvPr id="2" name="Slide Number Placeholder 1">
            <a:extLst>
              <a:ext uri="{FF2B5EF4-FFF2-40B4-BE49-F238E27FC236}">
                <a16:creationId xmlns:a16="http://schemas.microsoft.com/office/drawing/2014/main" id="{5BD7BF91-96CC-1886-C834-9A419359265E}"/>
              </a:ext>
            </a:extLst>
          </p:cNvPr>
          <p:cNvSpPr>
            <a:spLocks noGrp="1"/>
          </p:cNvSpPr>
          <p:nvPr>
            <p:ph type="sldNum" sz="quarter" idx="12"/>
          </p:nvPr>
        </p:nvSpPr>
        <p:spPr/>
        <p:txBody>
          <a:bodyPr/>
          <a:lstStyle/>
          <a:p>
            <a:fld id="{B9A6FB2C-6672-204D-B4C3-F63635C45829}" type="slidenum">
              <a:rPr lang="en-CA" smtClean="0"/>
              <a:t>85</a:t>
            </a:fld>
            <a:endParaRPr lang="en-CA"/>
          </a:p>
        </p:txBody>
      </p:sp>
    </p:spTree>
    <p:extLst>
      <p:ext uri="{BB962C8B-B14F-4D97-AF65-F5344CB8AC3E}">
        <p14:creationId xmlns:p14="http://schemas.microsoft.com/office/powerpoint/2010/main" val="10036113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AF08E-6CC8-0058-95DF-251E7B97D7A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0D477C-C047-BA1C-2A18-48BB801E2B90}"/>
              </a:ext>
            </a:extLst>
          </p:cNvPr>
          <p:cNvSpPr txBox="1"/>
          <p:nvPr/>
        </p:nvSpPr>
        <p:spPr>
          <a:xfrm>
            <a:off x="346467" y="1496670"/>
            <a:ext cx="5004000" cy="3170099"/>
          </a:xfrm>
          <a:prstGeom prst="rect">
            <a:avLst/>
          </a:prstGeom>
          <a:noFill/>
          <a:ln>
            <a:solidFill>
              <a:schemeClr val="bg2">
                <a:lumMod val="75000"/>
              </a:schemeClr>
            </a:solidFill>
            <a:prstDash val="dash"/>
          </a:ln>
        </p:spPr>
        <p:txBody>
          <a:bodyPr wrap="square" anchor="ctr">
            <a:spAutoFit/>
          </a:bodyPr>
          <a:lstStyle/>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measuresStaves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count</a:t>
            </a:r>
            <a:r>
              <a:rPr lang="en-CA" sz="2000" dirty="0">
                <a:solidFill>
                  <a:srgbClr val="000000"/>
                </a:solidFill>
                <a:effectLst/>
                <a:latin typeface="Helvetica" pitchFamily="2" charset="0"/>
              </a:rPr>
              <a:t>(</a:t>
            </a:r>
            <a:r>
              <a:rPr lang="en-CA" sz="2000" b="1" dirty="0">
                <a:solidFill>
                  <a:srgbClr val="0000E6"/>
                </a:solidFill>
                <a:effectLst/>
                <a:latin typeface="Helvetica" pitchFamily="2" charset="0"/>
              </a:rPr>
              <a:t>*:staff</a:t>
            </a:r>
            <a:r>
              <a:rPr lang="en-CA" sz="2000" dirty="0">
                <a:solidFill>
                  <a:srgbClr val="00000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&lt;measure&gt;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xsl:attribute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"staves"</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count</a:t>
            </a:r>
            <a:r>
              <a:rPr lang="en-CA" sz="2000" dirty="0">
                <a:solidFill>
                  <a:srgbClr val="000000"/>
                </a:solidFill>
                <a:effectLst/>
                <a:latin typeface="Helvetica" pitchFamily="2" charset="0"/>
              </a:rPr>
              <a:t>(</a:t>
            </a:r>
            <a:r>
              <a:rPr lang="en-CA" sz="2000" b="1" dirty="0">
                <a:solidFill>
                  <a:srgbClr val="0000E6"/>
                </a:solidFill>
                <a:effectLst/>
                <a:latin typeface="Helvetica" pitchFamily="2" charset="0"/>
              </a:rPr>
              <a:t>*:staff</a:t>
            </a:r>
            <a:r>
              <a:rPr lang="en-CA" sz="2000" dirty="0">
                <a:solidFill>
                  <a:srgbClr val="00000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xsl:attribute</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0096"/>
                </a:solidFill>
                <a:effectLst/>
                <a:latin typeface="Helvetica" pitchFamily="2" charset="0"/>
              </a:rPr>
              <a:t>&lt;/measure&gt;</a:t>
            </a:r>
            <a:br>
              <a:rPr lang="en-CA" sz="2000" dirty="0">
                <a:solidFill>
                  <a:srgbClr val="000000"/>
                </a:solidFill>
                <a:effectLst/>
                <a:latin typeface="Helvetica" pitchFamily="2" charset="0"/>
              </a:rPr>
            </a:br>
            <a:r>
              <a:rPr lang="en-CA" sz="2000" dirty="0">
                <a:solidFill>
                  <a:srgbClr val="000000"/>
                </a:solidFill>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endParaRPr lang="en-CA" sz="2000" dirty="0">
              <a:solidFill>
                <a:srgbClr val="000000"/>
              </a:solidFill>
              <a:latin typeface="Helvetica" pitchFamily="2" charset="0"/>
            </a:endParaRP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p>
        </p:txBody>
      </p:sp>
      <p:sp>
        <p:nvSpPr>
          <p:cNvPr id="4" name="TextBox 3">
            <a:extLst>
              <a:ext uri="{FF2B5EF4-FFF2-40B4-BE49-F238E27FC236}">
                <a16:creationId xmlns:a16="http://schemas.microsoft.com/office/drawing/2014/main" id="{ADFD44FF-59B7-BEA5-A579-0B2BDDD7B0BD}"/>
              </a:ext>
            </a:extLst>
          </p:cNvPr>
          <p:cNvSpPr txBox="1"/>
          <p:nvPr/>
        </p:nvSpPr>
        <p:spPr>
          <a:xfrm>
            <a:off x="5410201" y="1496670"/>
            <a:ext cx="6516000" cy="3170099"/>
          </a:xfrm>
          <a:prstGeom prst="rect">
            <a:avLst/>
          </a:prstGeom>
          <a:noFill/>
          <a:ln w="57150">
            <a:solidFill>
              <a:schemeClr val="bg2">
                <a:lumMod val="75000"/>
              </a:schemeClr>
            </a:solidFill>
          </a:ln>
          <a:effectLst>
            <a:outerShdw blurRad="50800" dist="38100" dir="2700000" algn="tl" rotWithShape="0">
              <a:prstClr val="black">
                <a:alpha val="40000"/>
              </a:prstClr>
            </a:outerShdw>
          </a:effectLst>
        </p:spPr>
        <p:txBody>
          <a:bodyPr wrap="square" anchor="ctr">
            <a:spAutoFit/>
          </a:bodyPr>
          <a:lstStyle/>
          <a:p>
            <a:r>
              <a:rPr lang="en-CA" sz="2000" dirty="0">
                <a:solidFill>
                  <a:srgbClr val="005AB4"/>
                </a:solidFill>
                <a:latin typeface="Helvetica" pitchFamily="2" charset="0"/>
              </a:rPr>
              <a:t>&lt;</a:t>
            </a:r>
            <a:r>
              <a:rPr lang="en-CA" sz="2000" dirty="0" err="1">
                <a:solidFill>
                  <a:srgbClr val="005AB4"/>
                </a:solidFill>
                <a:latin typeface="Helvetica" pitchFamily="2" charset="0"/>
              </a:rPr>
              <a:t>xsl:variable</a:t>
            </a:r>
            <a:r>
              <a:rPr lang="en-CA" sz="2000" dirty="0">
                <a:solidFill>
                  <a:srgbClr val="F5844C"/>
                </a:solidFill>
                <a:latin typeface="Helvetica" pitchFamily="2" charset="0"/>
              </a:rPr>
              <a:t> name</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dirty="0" err="1">
                <a:solidFill>
                  <a:srgbClr val="993300"/>
                </a:solidFill>
                <a:latin typeface="Helvetica" pitchFamily="2" charset="0"/>
              </a:rPr>
              <a:t>measuresLayers</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xsl:for-each</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dirty="0">
                <a:solidFill>
                  <a:srgbClr val="787800"/>
                </a:solidFill>
                <a:latin typeface="Helvetica" pitchFamily="2" charset="0"/>
              </a:rPr>
              <a:t>//</a:t>
            </a:r>
            <a:r>
              <a:rPr lang="en-CA" sz="2000" b="1" dirty="0">
                <a:solidFill>
                  <a:srgbClr val="0000E6"/>
                </a:solidFill>
                <a:latin typeface="Helvetica" pitchFamily="2" charset="0"/>
              </a:rPr>
              <a:t>*:measure</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xsl:sort</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i="1" dirty="0">
                <a:solidFill>
                  <a:srgbClr val="004000"/>
                </a:solidFill>
                <a:latin typeface="Helvetica" pitchFamily="2" charset="0"/>
              </a:rPr>
              <a:t>count</a:t>
            </a:r>
            <a:r>
              <a:rPr lang="en-CA" sz="2000" dirty="0">
                <a:solidFill>
                  <a:srgbClr val="000000"/>
                </a:solidFill>
                <a:latin typeface="Helvetica" pitchFamily="2" charset="0"/>
              </a:rPr>
              <a:t>(</a:t>
            </a:r>
            <a:r>
              <a:rPr lang="en-CA" sz="2000" dirty="0">
                <a:solidFill>
                  <a:srgbClr val="009696"/>
                </a:solidFill>
                <a:latin typeface="Helvetica" pitchFamily="2" charset="0"/>
              </a:rPr>
              <a:t>descendant::</a:t>
            </a:r>
            <a:r>
              <a:rPr lang="en-CA" sz="2000" b="1" dirty="0">
                <a:solidFill>
                  <a:srgbClr val="0000E6"/>
                </a:solidFill>
                <a:latin typeface="Helvetica" pitchFamily="2" charset="0"/>
              </a:rPr>
              <a:t>*:layer</a:t>
            </a:r>
            <a:r>
              <a:rPr lang="en-CA" sz="2000" dirty="0">
                <a:solidFill>
                  <a:srgbClr val="000000"/>
                </a:solidFill>
                <a:latin typeface="Helvetica" pitchFamily="2" charset="0"/>
              </a:rPr>
              <a:t>)</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0096"/>
                </a:solidFill>
                <a:latin typeface="Helvetica" pitchFamily="2" charset="0"/>
              </a:rPr>
              <a:t>&lt;measure&gt;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xsl:attribute</a:t>
            </a:r>
            <a:r>
              <a:rPr lang="en-CA" sz="2000" dirty="0">
                <a:solidFill>
                  <a:srgbClr val="F5844C"/>
                </a:solidFill>
                <a:latin typeface="Helvetica" pitchFamily="2" charset="0"/>
              </a:rPr>
              <a:t> name</a:t>
            </a:r>
            <a:r>
              <a:rPr lang="en-CA" sz="2000" dirty="0">
                <a:solidFill>
                  <a:srgbClr val="FF8040"/>
                </a:solidFill>
                <a:latin typeface="Helvetica" pitchFamily="2" charset="0"/>
              </a:rPr>
              <a:t>=</a:t>
            </a:r>
            <a:r>
              <a:rPr lang="en-CA" sz="2000" dirty="0">
                <a:solidFill>
                  <a:srgbClr val="993300"/>
                </a:solidFill>
                <a:latin typeface="Helvetica" pitchFamily="2" charset="0"/>
              </a:rPr>
              <a:t>"layers"</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xsl:value-of</a:t>
            </a:r>
            <a:r>
              <a:rPr lang="en-CA" sz="2000" dirty="0">
                <a:solidFill>
                  <a:srgbClr val="F5844C"/>
                </a:solidFill>
                <a:latin typeface="Helvetica" pitchFamily="2" charset="0"/>
              </a:rPr>
              <a:t> select</a:t>
            </a:r>
            <a:r>
              <a:rPr lang="en-CA" sz="2000" dirty="0">
                <a:solidFill>
                  <a:srgbClr val="FF8040"/>
                </a:solidFill>
                <a:latin typeface="Helvetica" pitchFamily="2" charset="0"/>
              </a:rPr>
              <a:t>=</a:t>
            </a:r>
            <a:r>
              <a:rPr lang="en-CA" sz="2000" dirty="0">
                <a:solidFill>
                  <a:srgbClr val="993300"/>
                </a:solidFill>
                <a:latin typeface="Helvetica" pitchFamily="2" charset="0"/>
              </a:rPr>
              <a:t>"</a:t>
            </a:r>
            <a:r>
              <a:rPr lang="en-CA" sz="2000" i="1" dirty="0">
                <a:solidFill>
                  <a:srgbClr val="004000"/>
                </a:solidFill>
                <a:latin typeface="Helvetica" pitchFamily="2" charset="0"/>
              </a:rPr>
              <a:t>count</a:t>
            </a:r>
            <a:r>
              <a:rPr lang="en-CA" sz="2000" dirty="0">
                <a:solidFill>
                  <a:srgbClr val="000000"/>
                </a:solidFill>
                <a:latin typeface="Helvetica" pitchFamily="2" charset="0"/>
              </a:rPr>
              <a:t>(</a:t>
            </a:r>
            <a:r>
              <a:rPr lang="en-CA" sz="2000" dirty="0">
                <a:solidFill>
                  <a:srgbClr val="009696"/>
                </a:solidFill>
                <a:latin typeface="Helvetica" pitchFamily="2" charset="0"/>
              </a:rPr>
              <a:t>descendant::</a:t>
            </a:r>
            <a:r>
              <a:rPr lang="en-CA" sz="2000" b="1" dirty="0">
                <a:solidFill>
                  <a:srgbClr val="0000E6"/>
                </a:solidFill>
                <a:latin typeface="Helvetica" pitchFamily="2" charset="0"/>
              </a:rPr>
              <a:t>*:layer</a:t>
            </a:r>
            <a:r>
              <a:rPr lang="en-CA" sz="2000" dirty="0">
                <a:solidFill>
                  <a:srgbClr val="000000"/>
                </a:solidFill>
                <a:latin typeface="Helvetica" pitchFamily="2" charset="0"/>
              </a:rPr>
              <a:t>)</a:t>
            </a:r>
            <a:r>
              <a:rPr lang="en-CA" sz="2000" dirty="0">
                <a:solidFill>
                  <a:srgbClr val="993300"/>
                </a:solidFill>
                <a:latin typeface="Helvetica" pitchFamily="2" charset="0"/>
              </a:rPr>
              <a:t>"</a:t>
            </a:r>
            <a:r>
              <a:rPr lang="en-CA" sz="2000" dirty="0">
                <a:solidFill>
                  <a:srgbClr val="000096"/>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xsl:attribute</a:t>
            </a:r>
            <a:r>
              <a:rPr lang="en-CA" sz="2000" dirty="0">
                <a:solidFill>
                  <a:srgbClr val="005AB4"/>
                </a:solidFill>
                <a:latin typeface="Helvetica" pitchFamily="2" charset="0"/>
              </a:rPr>
              <a:t>&gt;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0096"/>
                </a:solidFill>
                <a:latin typeface="Helvetica" pitchFamily="2" charset="0"/>
              </a:rPr>
              <a:t>&lt;/measure&gt;</a:t>
            </a:r>
            <a:br>
              <a:rPr lang="en-CA" sz="2000" dirty="0">
                <a:solidFill>
                  <a:srgbClr val="000000"/>
                </a:solidFill>
                <a:latin typeface="Helvetica" pitchFamily="2" charset="0"/>
              </a:rPr>
            </a:br>
            <a:r>
              <a:rPr lang="en-CA" sz="2000" dirty="0">
                <a:solidFill>
                  <a:srgbClr val="000000"/>
                </a:solidFill>
                <a:latin typeface="Helvetica" pitchFamily="2" charset="0"/>
              </a:rPr>
              <a:t>  </a:t>
            </a:r>
            <a:r>
              <a:rPr lang="en-CA" sz="2000" dirty="0">
                <a:solidFill>
                  <a:srgbClr val="005AB4"/>
                </a:solidFill>
                <a:latin typeface="Helvetica" pitchFamily="2" charset="0"/>
              </a:rPr>
              <a:t>&lt;/</a:t>
            </a:r>
            <a:r>
              <a:rPr lang="en-CA" sz="2000" dirty="0" err="1">
                <a:solidFill>
                  <a:srgbClr val="005AB4"/>
                </a:solidFill>
                <a:latin typeface="Helvetica" pitchFamily="2" charset="0"/>
              </a:rPr>
              <a:t>xsl:for-each</a:t>
            </a:r>
            <a:r>
              <a:rPr lang="en-CA" sz="2000" dirty="0">
                <a:solidFill>
                  <a:srgbClr val="005AB4"/>
                </a:solidFill>
                <a:latin typeface="Helvetica" pitchFamily="2" charset="0"/>
              </a:rPr>
              <a:t>&gt;</a:t>
            </a:r>
            <a:br>
              <a:rPr lang="en-CA" sz="2000" dirty="0">
                <a:solidFill>
                  <a:srgbClr val="000000"/>
                </a:solidFill>
                <a:latin typeface="Helvetica" pitchFamily="2" charset="0"/>
              </a:rPr>
            </a:br>
            <a:r>
              <a:rPr lang="en-CA" sz="2000" dirty="0">
                <a:solidFill>
                  <a:srgbClr val="005AB4"/>
                </a:solidFill>
                <a:latin typeface="Helvetica" pitchFamily="2" charset="0"/>
              </a:rPr>
              <a:t>&lt;/</a:t>
            </a:r>
            <a:r>
              <a:rPr lang="en-CA" sz="2000" dirty="0" err="1">
                <a:solidFill>
                  <a:srgbClr val="005AB4"/>
                </a:solidFill>
                <a:latin typeface="Helvetica" pitchFamily="2" charset="0"/>
              </a:rPr>
              <a:t>xsl:variable</a:t>
            </a:r>
            <a:r>
              <a:rPr lang="en-CA" sz="2000" dirty="0">
                <a:solidFill>
                  <a:srgbClr val="005AB4"/>
                </a:solidFill>
                <a:latin typeface="Helvetica" pitchFamily="2" charset="0"/>
              </a:rPr>
              <a:t>&gt;</a:t>
            </a:r>
          </a:p>
        </p:txBody>
      </p:sp>
      <p:sp>
        <p:nvSpPr>
          <p:cNvPr id="10" name="TextBox 9">
            <a:extLst>
              <a:ext uri="{FF2B5EF4-FFF2-40B4-BE49-F238E27FC236}">
                <a16:creationId xmlns:a16="http://schemas.microsoft.com/office/drawing/2014/main" id="{B1BBEFA7-B9DD-289E-693F-4805DF596DD6}"/>
              </a:ext>
            </a:extLst>
          </p:cNvPr>
          <p:cNvSpPr txBox="1"/>
          <p:nvPr/>
        </p:nvSpPr>
        <p:spPr>
          <a:xfrm>
            <a:off x="2052833" y="4889145"/>
            <a:ext cx="8086333" cy="1323439"/>
          </a:xfrm>
          <a:prstGeom prst="rect">
            <a:avLst/>
          </a:prstGeom>
          <a:solidFill>
            <a:schemeClr val="bg2"/>
          </a:solidFill>
          <a:ln>
            <a:solidFill>
              <a:schemeClr val="bg2">
                <a:lumMod val="75000"/>
              </a:schemeClr>
            </a:solidFill>
          </a:ln>
        </p:spPr>
        <p:txBody>
          <a:bodyPr wrap="square">
            <a:spAutoFit/>
          </a:bodyPr>
          <a:lstStyle/>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r>
              <a:rPr lang="en-CA" sz="2000" dirty="0">
                <a:solidFill>
                  <a:srgbClr val="969600"/>
                </a:solidFill>
                <a:effectLst/>
                <a:latin typeface="Helvetica" pitchFamily="2" charset="0"/>
              </a:rPr>
              <a:t>&amp;#</a:t>
            </a:r>
            <a:r>
              <a:rPr lang="en-CA" sz="2000" dirty="0" err="1">
                <a:solidFill>
                  <a:srgbClr val="969600"/>
                </a:solidFill>
                <a:effectLst/>
                <a:latin typeface="Helvetica" pitchFamily="2" charset="0"/>
              </a:rPr>
              <a:t>xa;</a:t>
            </a:r>
            <a:r>
              <a:rPr lang="en-CA" sz="2000" dirty="0" err="1">
                <a:solidFill>
                  <a:srgbClr val="000000"/>
                </a:solidFill>
                <a:effectLst/>
                <a:latin typeface="Helvetica" pitchFamily="2" charset="0"/>
              </a:rPr>
              <a:t>Maximum</a:t>
            </a:r>
            <a:r>
              <a:rPr lang="en-CA" sz="2000" dirty="0">
                <a:solidFill>
                  <a:srgbClr val="000000"/>
                </a:solidFill>
                <a:effectLst/>
                <a:latin typeface="Helvetica" pitchFamily="2" charset="0"/>
              </a:rPr>
              <a:t> number of staves: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dirty="0">
                <a:solidFill>
                  <a:srgbClr val="963296"/>
                </a:solidFill>
                <a:effectLst/>
                <a:latin typeface="Helvetica" pitchFamily="2" charset="0"/>
              </a:rPr>
              <a:t>$</a:t>
            </a:r>
            <a:r>
              <a:rPr lang="en-CA" sz="2000" b="1" dirty="0" err="1">
                <a:solidFill>
                  <a:srgbClr val="963296"/>
                </a:solidFill>
                <a:effectLst/>
                <a:latin typeface="Helvetica" pitchFamily="2" charset="0"/>
              </a:rPr>
              <a:t>measuresStaves</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000000"/>
                </a:solidFill>
                <a:effectLst/>
                <a:latin typeface="Helvetica" pitchFamily="2" charset="0"/>
              </a:rPr>
              <a:t>[</a:t>
            </a:r>
            <a:r>
              <a:rPr lang="en-CA" sz="2000" i="1" dirty="0">
                <a:solidFill>
                  <a:srgbClr val="004000"/>
                </a:solidFill>
                <a:effectLst/>
                <a:latin typeface="Helvetica" pitchFamily="2" charset="0"/>
              </a:rPr>
              <a:t>last</a:t>
            </a:r>
            <a:r>
              <a:rPr lang="en-CA" sz="2000" dirty="0">
                <a:solidFill>
                  <a:srgbClr val="000000"/>
                </a:solidFill>
                <a:effectLst/>
                <a:latin typeface="Helvetica" pitchFamily="2" charset="0"/>
              </a:rPr>
              <a:t>()]</a:t>
            </a:r>
            <a:r>
              <a:rPr lang="en-CA" sz="2000" dirty="0">
                <a:solidFill>
                  <a:srgbClr val="787800"/>
                </a:solidFill>
                <a:effectLst/>
                <a:latin typeface="Helvetica" pitchFamily="2" charset="0"/>
              </a:rPr>
              <a:t>/</a:t>
            </a:r>
            <a:r>
              <a:rPr lang="en-CA" sz="2000" b="1" i="1" dirty="0">
                <a:solidFill>
                  <a:srgbClr val="F08246"/>
                </a:solidFill>
                <a:effectLst/>
                <a:latin typeface="Helvetica" pitchFamily="2" charset="0"/>
              </a:rPr>
              <a:t>@staves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r>
              <a:rPr lang="en-CA" sz="2000" dirty="0">
                <a:solidFill>
                  <a:srgbClr val="969600"/>
                </a:solidFill>
                <a:effectLst/>
                <a:latin typeface="Helvetica" pitchFamily="2" charset="0"/>
              </a:rPr>
              <a:t>&amp;#</a:t>
            </a:r>
            <a:r>
              <a:rPr lang="en-CA" sz="2000" dirty="0" err="1">
                <a:solidFill>
                  <a:srgbClr val="969600"/>
                </a:solidFill>
                <a:effectLst/>
                <a:latin typeface="Helvetica" pitchFamily="2" charset="0"/>
              </a:rPr>
              <a:t>xa;</a:t>
            </a:r>
            <a:r>
              <a:rPr lang="en-CA" sz="2000" dirty="0" err="1">
                <a:solidFill>
                  <a:srgbClr val="000000"/>
                </a:solidFill>
                <a:effectLst/>
                <a:latin typeface="Helvetica" pitchFamily="2" charset="0"/>
              </a:rPr>
              <a:t>Maximum</a:t>
            </a:r>
            <a:r>
              <a:rPr lang="en-CA" sz="2000" dirty="0">
                <a:solidFill>
                  <a:srgbClr val="000000"/>
                </a:solidFill>
                <a:effectLst/>
                <a:latin typeface="Helvetica" pitchFamily="2" charset="0"/>
              </a:rPr>
              <a:t> number of layers: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xsl:text</a:t>
            </a:r>
            <a:r>
              <a:rPr lang="en-CA" sz="2000" dirty="0">
                <a:solidFill>
                  <a:srgbClr val="005AB4"/>
                </a:solidFill>
                <a:effectLst/>
                <a:latin typeface="Helvetica" pitchFamily="2" charset="0"/>
              </a:rPr>
              <a:t>&gt;</a:t>
            </a:r>
            <a:br>
              <a:rPr lang="en-CA" sz="2000" dirty="0">
                <a:solidFill>
                  <a:srgbClr val="000000"/>
                </a:solidFill>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dirty="0">
                <a:solidFill>
                  <a:srgbClr val="963296"/>
                </a:solidFill>
                <a:effectLst/>
                <a:latin typeface="Helvetica" pitchFamily="2" charset="0"/>
              </a:rPr>
              <a:t>$</a:t>
            </a:r>
            <a:r>
              <a:rPr lang="en-CA" sz="2000" b="1" dirty="0" err="1">
                <a:solidFill>
                  <a:srgbClr val="963296"/>
                </a:solidFill>
                <a:effectLst/>
                <a:latin typeface="Helvetica" pitchFamily="2" charset="0"/>
              </a:rPr>
              <a:t>measuresLayers</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measure</a:t>
            </a:r>
            <a:r>
              <a:rPr lang="en-CA" sz="2000" dirty="0">
                <a:solidFill>
                  <a:srgbClr val="000000"/>
                </a:solidFill>
                <a:effectLst/>
                <a:latin typeface="Helvetica" pitchFamily="2" charset="0"/>
              </a:rPr>
              <a:t>[</a:t>
            </a:r>
            <a:r>
              <a:rPr lang="en-CA" sz="2000" i="1" dirty="0">
                <a:solidFill>
                  <a:srgbClr val="004000"/>
                </a:solidFill>
                <a:effectLst/>
                <a:latin typeface="Helvetica" pitchFamily="2" charset="0"/>
              </a:rPr>
              <a:t>last</a:t>
            </a:r>
            <a:r>
              <a:rPr lang="en-CA" sz="2000" dirty="0">
                <a:solidFill>
                  <a:srgbClr val="000000"/>
                </a:solidFill>
                <a:effectLst/>
                <a:latin typeface="Helvetica" pitchFamily="2" charset="0"/>
              </a:rPr>
              <a:t>()]</a:t>
            </a:r>
            <a:r>
              <a:rPr lang="en-CA" sz="2000" dirty="0">
                <a:solidFill>
                  <a:srgbClr val="787800"/>
                </a:solidFill>
                <a:effectLst/>
                <a:latin typeface="Helvetica" pitchFamily="2" charset="0"/>
              </a:rPr>
              <a:t>/</a:t>
            </a:r>
            <a:r>
              <a:rPr lang="en-CA" sz="2000" b="1" i="1" dirty="0">
                <a:solidFill>
                  <a:srgbClr val="F08246"/>
                </a:solidFill>
                <a:effectLst/>
                <a:latin typeface="Helvetica" pitchFamily="2" charset="0"/>
              </a:rPr>
              <a:t>@layers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5AB4"/>
              </a:solidFill>
              <a:effectLst/>
              <a:latin typeface="Helvetica" pitchFamily="2" charset="0"/>
            </a:endParaRPr>
          </a:p>
        </p:txBody>
      </p:sp>
      <p:sp>
        <p:nvSpPr>
          <p:cNvPr id="11" name="Title 1">
            <a:extLst>
              <a:ext uri="{FF2B5EF4-FFF2-40B4-BE49-F238E27FC236}">
                <a16:creationId xmlns:a16="http://schemas.microsoft.com/office/drawing/2014/main" id="{6802163C-5CEE-80C2-EB7A-64B58B3BE647}"/>
              </a:ext>
            </a:extLst>
          </p:cNvPr>
          <p:cNvSpPr txBox="1">
            <a:spLocks/>
          </p:cNvSpPr>
          <p:nvPr/>
        </p:nvSpPr>
        <p:spPr>
          <a:xfrm>
            <a:off x="655832" y="409479"/>
            <a:ext cx="10880336" cy="864815"/>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Maximum Number of Layers?</a:t>
            </a:r>
          </a:p>
        </p:txBody>
      </p:sp>
      <p:sp>
        <p:nvSpPr>
          <p:cNvPr id="2" name="Slide Number Placeholder 1">
            <a:extLst>
              <a:ext uri="{FF2B5EF4-FFF2-40B4-BE49-F238E27FC236}">
                <a16:creationId xmlns:a16="http://schemas.microsoft.com/office/drawing/2014/main" id="{E5A0291C-4630-D24C-AF6F-2D898B5B190F}"/>
              </a:ext>
            </a:extLst>
          </p:cNvPr>
          <p:cNvSpPr>
            <a:spLocks noGrp="1"/>
          </p:cNvSpPr>
          <p:nvPr>
            <p:ph type="sldNum" sz="quarter" idx="12"/>
          </p:nvPr>
        </p:nvSpPr>
        <p:spPr/>
        <p:txBody>
          <a:bodyPr/>
          <a:lstStyle/>
          <a:p>
            <a:fld id="{B9A6FB2C-6672-204D-B4C3-F63635C45829}" type="slidenum">
              <a:rPr lang="en-CA" smtClean="0"/>
              <a:t>86</a:t>
            </a:fld>
            <a:endParaRPr lang="en-CA"/>
          </a:p>
        </p:txBody>
      </p:sp>
    </p:spTree>
    <p:extLst>
      <p:ext uri="{BB962C8B-B14F-4D97-AF65-F5344CB8AC3E}">
        <p14:creationId xmlns:p14="http://schemas.microsoft.com/office/powerpoint/2010/main" val="4039221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088F0-0F3C-6DAC-CF2F-0B1B9782C65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225AA5D5-338D-4569-9523-2D34466C98AA}"/>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dirty="0">
                <a:highlight>
                  <a:srgbClr val="43C915"/>
                </a:highlight>
                <a:latin typeface="Helvetica" pitchFamily="2" charset="0"/>
              </a:rPr>
              <a:t>Longest note duration: 2</a:t>
            </a:r>
            <a:br>
              <a:rPr lang="en-CA" sz="2000" dirty="0">
                <a:highlight>
                  <a:srgbClr val="43C915"/>
                </a:highlight>
                <a:latin typeface="Helvetica" pitchFamily="2" charset="0"/>
              </a:rPr>
            </a:br>
            <a:r>
              <a:rPr lang="en-CA" sz="2000"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41A3B99B-1ECC-60CC-E109-B38587FC101C}"/>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
        <p:nvSpPr>
          <p:cNvPr id="2" name="Slide Number Placeholder 1">
            <a:extLst>
              <a:ext uri="{FF2B5EF4-FFF2-40B4-BE49-F238E27FC236}">
                <a16:creationId xmlns:a16="http://schemas.microsoft.com/office/drawing/2014/main" id="{E4FC9473-28FB-DEAB-1B41-40237CB72657}"/>
              </a:ext>
            </a:extLst>
          </p:cNvPr>
          <p:cNvSpPr>
            <a:spLocks noGrp="1"/>
          </p:cNvSpPr>
          <p:nvPr>
            <p:ph type="sldNum" sz="quarter" idx="12"/>
          </p:nvPr>
        </p:nvSpPr>
        <p:spPr/>
        <p:txBody>
          <a:bodyPr/>
          <a:lstStyle/>
          <a:p>
            <a:fld id="{B9A6FB2C-6672-204D-B4C3-F63635C45829}" type="slidenum">
              <a:rPr lang="en-CA" smtClean="0"/>
              <a:t>87</a:t>
            </a:fld>
            <a:endParaRPr lang="en-CA"/>
          </a:p>
        </p:txBody>
      </p:sp>
    </p:spTree>
    <p:extLst>
      <p:ext uri="{BB962C8B-B14F-4D97-AF65-F5344CB8AC3E}">
        <p14:creationId xmlns:p14="http://schemas.microsoft.com/office/powerpoint/2010/main" val="5610361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965C4-3D4A-4F3A-2A16-F7C6D8491524}"/>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3BCE334C-0033-6FAB-AE19-E75B18B90D56}"/>
              </a:ext>
            </a:extLst>
          </p:cNvPr>
          <p:cNvSpPr txBox="1"/>
          <p:nvPr/>
        </p:nvSpPr>
        <p:spPr>
          <a:xfrm>
            <a:off x="6362700" y="305067"/>
            <a:ext cx="5349137" cy="6247864"/>
          </a:xfrm>
          <a:prstGeom prst="rect">
            <a:avLst/>
          </a:prstGeom>
          <a:noFill/>
          <a:ln>
            <a:solidFill>
              <a:schemeClr val="bg2">
                <a:lumMod val="75000"/>
              </a:schemeClr>
            </a:solidFill>
          </a:ln>
        </p:spPr>
        <p:txBody>
          <a:bodyPr wrap="square" lIns="180000" anchor="ctr">
            <a:spAutoFit/>
          </a:bodyPr>
          <a:lstStyle/>
          <a:p>
            <a:r>
              <a:rPr lang="en-CA" sz="2000" dirty="0">
                <a:effectLst/>
                <a:latin typeface="Helvetica" pitchFamily="2" charset="0"/>
              </a:rPr>
              <a:t>MEI Census (Bach-</a:t>
            </a:r>
            <a:r>
              <a:rPr lang="en-CA" sz="2000" dirty="0" err="1">
                <a:effectLst/>
                <a:latin typeface="Helvetica" pitchFamily="2" charset="0"/>
              </a:rPr>
              <a:t>JS_Ein_feste_Burg.mei</a:t>
            </a:r>
            <a:r>
              <a:rPr lang="en-CA" sz="2000" dirty="0">
                <a:effectLst/>
                <a:latin typeface="Helvetica" pitchFamily="2" charset="0"/>
              </a:rPr>
              <a:t>)</a:t>
            </a:r>
            <a:br>
              <a:rPr lang="en-CA" sz="2000" dirty="0">
                <a:effectLst/>
                <a:latin typeface="Helvetica" pitchFamily="2" charset="0"/>
              </a:rPr>
            </a:br>
            <a:br>
              <a:rPr lang="en-CA" sz="2000" dirty="0">
                <a:effectLst/>
                <a:latin typeface="Helvetica" pitchFamily="2" charset="0"/>
              </a:rPr>
            </a:br>
            <a:r>
              <a:rPr lang="en-CA" sz="2000" dirty="0">
                <a:effectLst/>
                <a:latin typeface="Helvetica" pitchFamily="2" charset="0"/>
              </a:rPr>
              <a:t>Number of measures: 16</a:t>
            </a:r>
            <a:br>
              <a:rPr lang="en-CA" sz="2000" dirty="0">
                <a:effectLst/>
                <a:latin typeface="Helvetica" pitchFamily="2" charset="0"/>
              </a:rPr>
            </a:br>
            <a:r>
              <a:rPr lang="en-CA" sz="2000" dirty="0">
                <a:effectLst/>
                <a:latin typeface="Helvetica" pitchFamily="2" charset="0"/>
              </a:rPr>
              <a:t>Number of empty measures: 0</a:t>
            </a:r>
            <a:br>
              <a:rPr lang="en-CA" sz="2000" dirty="0">
                <a:effectLst/>
                <a:latin typeface="Helvetica" pitchFamily="2" charset="0"/>
              </a:rPr>
            </a:br>
            <a:r>
              <a:rPr lang="en-CA" sz="2000" dirty="0">
                <a:effectLst/>
                <a:latin typeface="Helvetica" pitchFamily="2" charset="0"/>
              </a:rPr>
              <a:t>Number of </a:t>
            </a:r>
            <a:r>
              <a:rPr lang="en-CA" sz="2000" dirty="0" err="1">
                <a:effectLst/>
                <a:latin typeface="Helvetica" pitchFamily="2" charset="0"/>
              </a:rPr>
              <a:t>barlines</a:t>
            </a:r>
            <a:r>
              <a:rPr lang="en-CA" sz="2000" dirty="0">
                <a:effectLst/>
                <a:latin typeface="Helvetica" pitchFamily="2" charset="0"/>
              </a:rPr>
              <a:t>: 16</a:t>
            </a:r>
            <a:br>
              <a:rPr lang="en-CA" sz="2000" dirty="0">
                <a:effectLst/>
                <a:latin typeface="Helvetica" pitchFamily="2" charset="0"/>
              </a:rPr>
            </a:br>
            <a:r>
              <a:rPr lang="en-CA" sz="2000" dirty="0">
                <a:effectLst/>
                <a:latin typeface="Helvetica" pitchFamily="2" charset="0"/>
              </a:rPr>
              <a:t>Number of chords: 0</a:t>
            </a:r>
            <a:br>
              <a:rPr lang="en-CA" sz="2000" dirty="0">
                <a:effectLst/>
                <a:latin typeface="Helvetica" pitchFamily="2" charset="0"/>
              </a:rPr>
            </a:br>
            <a:r>
              <a:rPr lang="en-CA" sz="2000" dirty="0">
                <a:effectLst/>
                <a:latin typeface="Helvetica" pitchFamily="2" charset="0"/>
              </a:rPr>
              <a:t>Number of notes: 260</a:t>
            </a:r>
            <a:br>
              <a:rPr lang="en-CA" sz="2000" dirty="0">
                <a:effectLst/>
                <a:latin typeface="Helvetica" pitchFamily="2" charset="0"/>
              </a:rPr>
            </a:br>
            <a:r>
              <a:rPr lang="en-CA" sz="2000" dirty="0">
                <a:effectLst/>
                <a:latin typeface="Helvetica" pitchFamily="2" charset="0"/>
              </a:rPr>
              <a:t>Number of noteheads: 261</a:t>
            </a:r>
            <a:br>
              <a:rPr lang="en-CA" sz="2000" dirty="0">
                <a:effectLst/>
                <a:latin typeface="Helvetica" pitchFamily="2" charset="0"/>
              </a:rPr>
            </a:br>
            <a:r>
              <a:rPr lang="en-CA" sz="2000" dirty="0">
                <a:effectLst/>
                <a:latin typeface="Helvetica" pitchFamily="2" charset="0"/>
              </a:rPr>
              <a:t>Number of rests: 0</a:t>
            </a:r>
            <a:br>
              <a:rPr lang="en-CA" sz="2000" dirty="0">
                <a:effectLst/>
                <a:latin typeface="Helvetica" pitchFamily="2" charset="0"/>
              </a:rPr>
            </a:br>
            <a:r>
              <a:rPr lang="en-CA" sz="2000" dirty="0">
                <a:effectLst/>
                <a:latin typeface="Helvetica" pitchFamily="2" charset="0"/>
              </a:rPr>
              <a:t>Number of ties: 1</a:t>
            </a:r>
            <a:br>
              <a:rPr lang="en-CA" sz="2000" dirty="0">
                <a:effectLst/>
                <a:latin typeface="Helvetica" pitchFamily="2" charset="0"/>
              </a:rPr>
            </a:br>
            <a:r>
              <a:rPr lang="en-CA" sz="2000" dirty="0">
                <a:effectLst/>
                <a:latin typeface="Helvetica" pitchFamily="2" charset="0"/>
              </a:rPr>
              <a:t>Number of beams: 47</a:t>
            </a:r>
            <a:br>
              <a:rPr lang="en-CA" sz="2000" dirty="0">
                <a:effectLst/>
                <a:latin typeface="Helvetica" pitchFamily="2" charset="0"/>
              </a:rPr>
            </a:br>
            <a:r>
              <a:rPr lang="en-CA" sz="2000" dirty="0">
                <a:effectLst/>
                <a:latin typeface="Helvetica" pitchFamily="2" charset="0"/>
              </a:rPr>
              <a:t>Number of beamed chords: 0</a:t>
            </a:r>
            <a:br>
              <a:rPr lang="en-CA" sz="2000" dirty="0">
                <a:effectLst/>
                <a:latin typeface="Helvetica" pitchFamily="2" charset="0"/>
              </a:rPr>
            </a:br>
            <a:r>
              <a:rPr lang="en-CA" sz="2000" dirty="0">
                <a:effectLst/>
                <a:latin typeface="Helvetica" pitchFamily="2" charset="0"/>
              </a:rPr>
              <a:t>Number of beamed notes: 95</a:t>
            </a:r>
            <a:br>
              <a:rPr lang="en-CA" sz="2000" dirty="0">
                <a:effectLst/>
                <a:latin typeface="Helvetica" pitchFamily="2" charset="0"/>
              </a:rPr>
            </a:br>
            <a:r>
              <a:rPr lang="en-CA" sz="2000" dirty="0">
                <a:effectLst/>
                <a:latin typeface="Helvetica" pitchFamily="2" charset="0"/>
              </a:rPr>
              <a:t>Number of beamed rests: 0</a:t>
            </a:r>
          </a:p>
          <a:p>
            <a:r>
              <a:rPr lang="en-CA" sz="2000" dirty="0">
                <a:latin typeface="Helvetica" pitchFamily="2" charset="0"/>
              </a:rPr>
              <a:t>Maximum number of staves: 2</a:t>
            </a:r>
            <a:br>
              <a:rPr lang="en-CA" sz="2000" dirty="0">
                <a:latin typeface="Helvetica" pitchFamily="2" charset="0"/>
              </a:rPr>
            </a:br>
            <a:r>
              <a:rPr lang="en-CA" sz="2000" dirty="0">
                <a:latin typeface="Helvetica" pitchFamily="2" charset="0"/>
              </a:rPr>
              <a:t>Maximum number of layers: 4</a:t>
            </a:r>
            <a:endParaRPr lang="en-CA" sz="2000" dirty="0">
              <a:effectLst/>
              <a:latin typeface="Helvetica" pitchFamily="2" charset="0"/>
            </a:endParaRPr>
          </a:p>
          <a:p>
            <a:r>
              <a:rPr lang="en-CA" sz="2000" b="1" dirty="0">
                <a:highlight>
                  <a:srgbClr val="43C915"/>
                </a:highlight>
                <a:latin typeface="Helvetica" pitchFamily="2" charset="0"/>
              </a:rPr>
              <a:t>Longest note duration: 2</a:t>
            </a:r>
            <a:br>
              <a:rPr lang="en-CA" sz="2000" b="1" dirty="0">
                <a:highlight>
                  <a:srgbClr val="43C915"/>
                </a:highlight>
                <a:latin typeface="Helvetica" pitchFamily="2" charset="0"/>
              </a:rPr>
            </a:br>
            <a:r>
              <a:rPr lang="en-CA" sz="2000" b="1" dirty="0">
                <a:highlight>
                  <a:srgbClr val="43C915"/>
                </a:highlight>
                <a:latin typeface="Helvetica" pitchFamily="2" charset="0"/>
              </a:rPr>
              <a:t>Shortest note duration: 16</a:t>
            </a:r>
            <a:br>
              <a:rPr lang="en-CA" sz="2000" dirty="0">
                <a:highlight>
                  <a:srgbClr val="43C915"/>
                </a:highlight>
                <a:latin typeface="Helvetica" pitchFamily="2" charset="0"/>
              </a:rPr>
            </a:br>
            <a:r>
              <a:rPr lang="en-CA" sz="2000" dirty="0">
                <a:highlight>
                  <a:srgbClr val="43C915"/>
                </a:highlight>
                <a:latin typeface="Helvetica" pitchFamily="2" charset="0"/>
              </a:rPr>
              <a:t>Highest note: d♮5</a:t>
            </a:r>
            <a:br>
              <a:rPr lang="en-CA" sz="2000" dirty="0">
                <a:highlight>
                  <a:srgbClr val="43C915"/>
                </a:highlight>
                <a:latin typeface="Helvetica" pitchFamily="2" charset="0"/>
              </a:rPr>
            </a:br>
            <a:r>
              <a:rPr lang="en-CA" sz="2000" dirty="0">
                <a:highlight>
                  <a:srgbClr val="43C915"/>
                </a:highlight>
                <a:latin typeface="Helvetica" pitchFamily="2" charset="0"/>
              </a:rPr>
              <a:t>Lowest note: d♮2</a:t>
            </a:r>
            <a:endParaRPr lang="en-CA" sz="2000" dirty="0">
              <a:effectLst/>
              <a:highlight>
                <a:srgbClr val="FF7B98"/>
              </a:highlight>
              <a:latin typeface="Helvetica" pitchFamily="2" charset="0"/>
            </a:endParaRPr>
          </a:p>
        </p:txBody>
      </p:sp>
      <p:sp>
        <p:nvSpPr>
          <p:cNvPr id="3" name="TextBox 2">
            <a:extLst>
              <a:ext uri="{FF2B5EF4-FFF2-40B4-BE49-F238E27FC236}">
                <a16:creationId xmlns:a16="http://schemas.microsoft.com/office/drawing/2014/main" id="{52615C76-B910-6371-DB79-59701B2A6023}"/>
              </a:ext>
            </a:extLst>
          </p:cNvPr>
          <p:cNvSpPr txBox="1"/>
          <p:nvPr/>
        </p:nvSpPr>
        <p:spPr>
          <a:xfrm>
            <a:off x="880213" y="5352602"/>
            <a:ext cx="5349137" cy="1200329"/>
          </a:xfrm>
          <a:prstGeom prst="rect">
            <a:avLst/>
          </a:prstGeom>
          <a:noFill/>
        </p:spPr>
        <p:txBody>
          <a:bodyPr wrap="square" rtlCol="0">
            <a:spAutoFit/>
          </a:bodyPr>
          <a:lstStyle/>
          <a:p>
            <a:pPr algn="r"/>
            <a:r>
              <a:rPr lang="en-CA" sz="2400" b="1" dirty="0">
                <a:solidFill>
                  <a:srgbClr val="43C915"/>
                </a:solidFill>
              </a:rPr>
              <a:t>Two steps: variable containing </a:t>
            </a:r>
            <a:br>
              <a:rPr lang="en-CA" sz="2400" b="1" dirty="0">
                <a:solidFill>
                  <a:srgbClr val="43C915"/>
                </a:solidFill>
              </a:rPr>
            </a:br>
            <a:r>
              <a:rPr lang="en-CA" sz="2400" b="1" dirty="0">
                <a:solidFill>
                  <a:srgbClr val="43C915"/>
                </a:solidFill>
              </a:rPr>
              <a:t>mini-xml documents </a:t>
            </a:r>
            <a:r>
              <a:rPr lang="en-CA" sz="2400" b="1" dirty="0"/>
              <a:t>+</a:t>
            </a:r>
            <a:r>
              <a:rPr lang="en-CA" sz="2400" b="1" dirty="0">
                <a:solidFill>
                  <a:srgbClr val="43C915"/>
                </a:solidFill>
              </a:rPr>
              <a:t> replacement (numeric values) </a:t>
            </a:r>
            <a:r>
              <a:rPr lang="en-CA" sz="2400" b="1" dirty="0"/>
              <a:t>+</a:t>
            </a:r>
            <a:r>
              <a:rPr lang="en-CA" sz="2400" b="1" dirty="0">
                <a:solidFill>
                  <a:srgbClr val="43C915"/>
                </a:solidFill>
              </a:rPr>
              <a:t> sorting</a:t>
            </a:r>
          </a:p>
        </p:txBody>
      </p:sp>
      <p:sp>
        <p:nvSpPr>
          <p:cNvPr id="2" name="Slide Number Placeholder 1">
            <a:extLst>
              <a:ext uri="{FF2B5EF4-FFF2-40B4-BE49-F238E27FC236}">
                <a16:creationId xmlns:a16="http://schemas.microsoft.com/office/drawing/2014/main" id="{B2A99688-9A52-24D2-10C1-A234A226EF92}"/>
              </a:ext>
            </a:extLst>
          </p:cNvPr>
          <p:cNvSpPr>
            <a:spLocks noGrp="1"/>
          </p:cNvSpPr>
          <p:nvPr>
            <p:ph type="sldNum" sz="quarter" idx="12"/>
          </p:nvPr>
        </p:nvSpPr>
        <p:spPr/>
        <p:txBody>
          <a:bodyPr/>
          <a:lstStyle/>
          <a:p>
            <a:fld id="{B9A6FB2C-6672-204D-B4C3-F63635C45829}" type="slidenum">
              <a:rPr lang="en-CA" smtClean="0"/>
              <a:t>88</a:t>
            </a:fld>
            <a:endParaRPr lang="en-CA"/>
          </a:p>
        </p:txBody>
      </p:sp>
    </p:spTree>
    <p:extLst>
      <p:ext uri="{BB962C8B-B14F-4D97-AF65-F5344CB8AC3E}">
        <p14:creationId xmlns:p14="http://schemas.microsoft.com/office/powerpoint/2010/main" val="4550463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77B5C-7B47-2F19-1FD2-1E0D894E905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0827651-DCF3-D984-03D6-0FC9D91CCA29}"/>
              </a:ext>
            </a:extLst>
          </p:cNvPr>
          <p:cNvSpPr txBox="1"/>
          <p:nvPr/>
        </p:nvSpPr>
        <p:spPr>
          <a:xfrm>
            <a:off x="483453" y="440139"/>
            <a:ext cx="11142490" cy="10476000"/>
          </a:xfrm>
          <a:prstGeom prst="rect">
            <a:avLst/>
          </a:prstGeom>
          <a:noFill/>
          <a:ln>
            <a:solidFill>
              <a:schemeClr val="bg2">
                <a:lumMod val="90000"/>
              </a:schemeClr>
            </a:solidFill>
          </a:ln>
        </p:spPr>
        <p:txBody>
          <a:bodyPr wrap="square" anchor="ctr">
            <a:spAutoFit/>
          </a:bodyPr>
          <a:lstStyle/>
          <a:p>
            <a:r>
              <a:rPr lang="en-CA" sz="2000" dirty="0">
                <a:solidFill>
                  <a:srgbClr val="006400"/>
                </a:solidFill>
                <a:latin typeface="Helvetica" pitchFamily="2" charset="0"/>
              </a:rPr>
              <a:t>&lt;!-- </a:t>
            </a:r>
            <a:r>
              <a:rPr lang="en-CA" sz="2000" b="1" dirty="0">
                <a:solidFill>
                  <a:srgbClr val="006400"/>
                </a:solidFill>
                <a:latin typeface="Helvetica" pitchFamily="2" charset="0"/>
              </a:rPr>
              <a:t>To find shortest and longest durations: </a:t>
            </a:r>
            <a:br>
              <a:rPr lang="en-CA" sz="2000" b="1" dirty="0">
                <a:solidFill>
                  <a:srgbClr val="000000"/>
                </a:solidFill>
                <a:latin typeface="Helvetica" pitchFamily="2" charset="0"/>
              </a:rPr>
            </a:br>
            <a:r>
              <a:rPr lang="en-CA" sz="2000" b="1" dirty="0">
                <a:solidFill>
                  <a:srgbClr val="000000"/>
                </a:solidFill>
                <a:latin typeface="Helvetica" pitchFamily="2" charset="0"/>
              </a:rPr>
              <a:t>    </a:t>
            </a:r>
            <a:r>
              <a:rPr lang="en-CA" sz="2000" dirty="0">
                <a:solidFill>
                  <a:srgbClr val="006400"/>
                </a:solidFill>
                <a:latin typeface="Helvetica" pitchFamily="2" charset="0"/>
              </a:rPr>
              <a:t>Variables containing a mini-xml document to apply sorting and find the minimum and maximum </a:t>
            </a:r>
          </a:p>
          <a:p>
            <a:r>
              <a:rPr lang="en-CA" sz="2000" dirty="0">
                <a:solidFill>
                  <a:srgbClr val="006400"/>
                </a:solidFill>
                <a:latin typeface="Helvetica" pitchFamily="2" charset="0"/>
              </a:rPr>
              <a:t>    number of something</a:t>
            </a:r>
            <a:r>
              <a:rPr lang="en-CA" sz="2000" dirty="0">
                <a:solidFill>
                  <a:srgbClr val="000000"/>
                </a:solidFill>
                <a:latin typeface="Helvetica" pitchFamily="2" charset="0"/>
              </a:rPr>
              <a:t> </a:t>
            </a:r>
            <a:r>
              <a:rPr lang="en-CA" sz="2000" dirty="0">
                <a:solidFill>
                  <a:srgbClr val="006400"/>
                </a:solidFill>
                <a:latin typeface="Helvetica" pitchFamily="2" charset="0"/>
              </a:rPr>
              <a:t>(also, use of 'replace' function to facilitate the sorting) --&gt;</a:t>
            </a: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sortedDurations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*:note</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 </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*:chord</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latin typeface="Helvetica" pitchFamily="2" charset="0"/>
              </a:rPr>
              <a:t>'^</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F5844C"/>
                </a:solidFill>
                <a:effectLst/>
                <a:latin typeface="Helvetica" pitchFamily="2" charset="0"/>
              </a:rPr>
              <a:t> data-type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"number"</a:t>
            </a:r>
            <a:r>
              <a:rPr lang="en-CA" sz="2000" dirty="0">
                <a:solidFill>
                  <a:srgbClr val="F5844C"/>
                </a:solidFill>
                <a:effectLst/>
                <a:latin typeface="Helvetica" pitchFamily="2" charset="0"/>
              </a:rPr>
              <a:t> order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"ascending"</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0096"/>
                </a:solidFill>
                <a:effectLst/>
                <a:latin typeface="Helvetica" pitchFamily="2" charset="0"/>
              </a:rPr>
              <a:t>&lt;dur</a:t>
            </a:r>
            <a:r>
              <a:rPr lang="en-CA" sz="2000" dirty="0">
                <a:solidFill>
                  <a:srgbClr val="F5844C"/>
                </a:solidFill>
                <a:effectLst/>
                <a:latin typeface="Helvetica" pitchFamily="2" charset="0"/>
              </a:rPr>
              <a:t> dur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i="1" dirty="0">
                <a:solidFill>
                  <a:srgbClr val="F08246"/>
                </a:solidFill>
                <a:effectLst/>
                <a:latin typeface="Helvetica" pitchFamily="2" charset="0"/>
              </a:rPr>
              <a:t>@dur</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6400"/>
                </a:solidFill>
                <a:effectLst/>
                <a:latin typeface="Helvetica" pitchFamily="2" charset="0"/>
              </a:rPr>
              <a:t>&lt;!-- breve and long may occur in CMN, others only in Mensural --&gt;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endParaRPr lang="en-CA" sz="2000" dirty="0">
              <a:solidFill>
                <a:srgbClr val="787800"/>
              </a:solidFill>
              <a:latin typeface="Helvetica" pitchFamily="2" charset="0"/>
            </a:endParaRPr>
          </a:p>
          <a:p>
            <a:pPr lvl="4"/>
            <a:r>
              <a:rPr lang="en-CA" sz="2000" dirty="0">
                <a:solidFill>
                  <a:srgbClr val="323296"/>
                </a:solidFill>
                <a:effectLst/>
                <a:latin typeface="Helvetica" pitchFamily="2" charset="0"/>
              </a:rPr>
              <a:t>		'maxima'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0096"/>
              </a:solidFill>
              <a:latin typeface="Helvetica" pitchFamily="2" charset="0"/>
            </a:endParaRPr>
          </a:p>
          <a:p>
            <a:r>
              <a:rPr lang="en-CA" sz="2000" dirty="0">
                <a:effectLst/>
                <a:latin typeface="Helvetica" pitchFamily="2" charset="0"/>
              </a:rPr>
              <a:t>    </a:t>
            </a:r>
            <a:r>
              <a:rPr lang="en-CA" sz="2000" dirty="0">
                <a:solidFill>
                  <a:srgbClr val="000096"/>
                </a:solidFill>
                <a:effectLst/>
                <a:latin typeface="Helvetica" pitchFamily="2" charset="0"/>
              </a:rPr>
              <a:t>&lt;/dur&gt;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br>
              <a:rPr lang="en-CA" sz="2000" dirty="0">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endParaRPr lang="en-CA" sz="2000" dirty="0">
              <a:effectLst/>
              <a:latin typeface="Helvetica" pitchFamily="2" charset="0"/>
            </a:endParaRPr>
          </a:p>
        </p:txBody>
      </p:sp>
      <p:sp>
        <p:nvSpPr>
          <p:cNvPr id="2" name="Slide Number Placeholder 1">
            <a:extLst>
              <a:ext uri="{FF2B5EF4-FFF2-40B4-BE49-F238E27FC236}">
                <a16:creationId xmlns:a16="http://schemas.microsoft.com/office/drawing/2014/main" id="{FAD2427B-0B9C-7EB1-3350-A52FA220615F}"/>
              </a:ext>
            </a:extLst>
          </p:cNvPr>
          <p:cNvSpPr>
            <a:spLocks noGrp="1"/>
          </p:cNvSpPr>
          <p:nvPr>
            <p:ph type="sldNum" sz="quarter" idx="12"/>
          </p:nvPr>
        </p:nvSpPr>
        <p:spPr/>
        <p:txBody>
          <a:bodyPr/>
          <a:lstStyle/>
          <a:p>
            <a:fld id="{B9A6FB2C-6672-204D-B4C3-F63635C45829}" type="slidenum">
              <a:rPr lang="en-CA" smtClean="0"/>
              <a:t>89</a:t>
            </a:fld>
            <a:endParaRPr lang="en-CA"/>
          </a:p>
        </p:txBody>
      </p:sp>
    </p:spTree>
    <p:extLst>
      <p:ext uri="{BB962C8B-B14F-4D97-AF65-F5344CB8AC3E}">
        <p14:creationId xmlns:p14="http://schemas.microsoft.com/office/powerpoint/2010/main" val="369635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3C054-CEFC-135C-C9B9-9FB7FD9A91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63A3B-089E-65E1-DDB5-DD10C311A2ED}"/>
              </a:ext>
            </a:extLst>
          </p:cNvPr>
          <p:cNvSpPr>
            <a:spLocks noGrp="1"/>
          </p:cNvSpPr>
          <p:nvPr>
            <p:ph type="title"/>
          </p:nvPr>
        </p:nvSpPr>
        <p:spPr/>
        <p:txBody>
          <a:bodyPr/>
          <a:lstStyle/>
          <a:p>
            <a:r>
              <a:rPr lang="en-CA" dirty="0"/>
              <a:t>Examples</a:t>
            </a:r>
            <a:r>
              <a:rPr lang="en-ES"/>
              <a:t>: </a:t>
            </a:r>
            <a:r>
              <a:rPr lang="en-ES" dirty="0"/>
              <a:t>Attributes and Predicates</a:t>
            </a:r>
          </a:p>
        </p:txBody>
      </p:sp>
      <p:sp>
        <p:nvSpPr>
          <p:cNvPr id="3" name="Content Placeholder 2">
            <a:extLst>
              <a:ext uri="{FF2B5EF4-FFF2-40B4-BE49-F238E27FC236}">
                <a16:creationId xmlns:a16="http://schemas.microsoft.com/office/drawing/2014/main" id="{4D6E2382-4222-E81D-35AA-39EAAE203ACD}"/>
              </a:ext>
            </a:extLst>
          </p:cNvPr>
          <p:cNvSpPr>
            <a:spLocks noGrp="1"/>
          </p:cNvSpPr>
          <p:nvPr>
            <p:ph idx="1"/>
          </p:nvPr>
        </p:nvSpPr>
        <p:spPr>
          <a:xfrm>
            <a:off x="838200" y="1690688"/>
            <a:ext cx="10515600" cy="4486275"/>
          </a:xfrm>
        </p:spPr>
        <p:txBody>
          <a:bodyPr>
            <a:noAutofit/>
          </a:bodyPr>
          <a:lstStyle/>
          <a:p>
            <a:pPr marL="0" indent="0">
              <a:buNone/>
            </a:pPr>
            <a:r>
              <a:rPr lang="en-CA" dirty="0"/>
              <a:t>Let’s try these:</a:t>
            </a:r>
            <a:endParaRPr lang="en-ES" dirty="0"/>
          </a:p>
          <a:p>
            <a:r>
              <a:rPr lang="en-ES" dirty="0">
                <a:latin typeface="Courier New" panose="02070309020205020404" pitchFamily="49" charset="0"/>
                <a:cs typeface="Courier New" panose="02070309020205020404" pitchFamily="49" charset="0"/>
              </a:rPr>
              <a:t>//note</a:t>
            </a:r>
          </a:p>
          <a:p>
            <a:r>
              <a:rPr lang="en-ES" dirty="0">
                <a:latin typeface="Courier New" panose="02070309020205020404" pitchFamily="49" charset="0"/>
                <a:cs typeface="Courier New" panose="02070309020205020404" pitchFamily="49" charset="0"/>
              </a:rPr>
              <a:t>//note</a:t>
            </a:r>
            <a:r>
              <a:rPr lang="en-ES">
                <a:latin typeface="Courier New" panose="02070309020205020404" pitchFamily="49" charset="0"/>
                <a:cs typeface="Courier New" panose="02070309020205020404" pitchFamily="49" charset="0"/>
              </a:rPr>
              <a:t>/@pname</a:t>
            </a:r>
            <a:r>
              <a:rPr lang="en-CA" dirty="0">
                <a:latin typeface="Courier New" panose="02070309020205020404" pitchFamily="49" charset="0"/>
                <a:cs typeface="Courier New" panose="02070309020205020404" pitchFamily="49" charset="0"/>
              </a:rPr>
              <a:t> </a:t>
            </a:r>
            <a:r>
              <a:rPr lang="en-CA" dirty="0"/>
              <a:t>(also  </a:t>
            </a:r>
            <a:r>
              <a:rPr lang="en-CA" dirty="0">
                <a:latin typeface="Courier New" panose="02070309020205020404" pitchFamily="49" charset="0"/>
                <a:cs typeface="Courier New" panose="02070309020205020404" pitchFamily="49" charset="0"/>
              </a:rPr>
              <a:t>//note/</a:t>
            </a:r>
            <a:r>
              <a:rPr lang="en-CA" dirty="0">
                <a:solidFill>
                  <a:srgbClr val="C39316"/>
                </a:solidFill>
                <a:latin typeface="Courier New" panose="02070309020205020404" pitchFamily="49" charset="0"/>
                <a:cs typeface="Courier New" panose="02070309020205020404" pitchFamily="49" charset="0"/>
              </a:rPr>
              <a:t>attribute::</a:t>
            </a:r>
            <a:r>
              <a:rPr lang="en-CA" dirty="0" err="1">
                <a:latin typeface="Courier New" panose="02070309020205020404" pitchFamily="49" charset="0"/>
                <a:cs typeface="Courier New" panose="02070309020205020404" pitchFamily="49" charset="0"/>
              </a:rPr>
              <a:t>pname</a:t>
            </a:r>
            <a:r>
              <a:rPr lang="en-CA" dirty="0"/>
              <a:t>)</a:t>
            </a:r>
            <a:endParaRPr lang="en-ES" dirty="0"/>
          </a:p>
          <a:p>
            <a:r>
              <a:rPr lang="en-GB" dirty="0">
                <a:latin typeface="Courier New" panose="02070309020205020404" pitchFamily="49" charset="0"/>
                <a:cs typeface="Courier New" panose="02070309020205020404" pitchFamily="49" charset="0"/>
              </a:rPr>
              <a:t>//note</a:t>
            </a:r>
            <a:r>
              <a:rPr lang="en-GB" dirty="0">
                <a:solidFill>
                  <a:schemeClr val="accent6"/>
                </a:solidFill>
                <a:latin typeface="Courier New" panose="02070309020205020404" pitchFamily="49" charset="0"/>
                <a:cs typeface="Courier New" panose="02070309020205020404" pitchFamily="49" charset="0"/>
              </a:rPr>
              <a:t>[@</a:t>
            </a:r>
            <a:r>
              <a:rPr lang="en-GB" dirty="0" err="1">
                <a:solidFill>
                  <a:schemeClr val="accent6"/>
                </a:solidFill>
                <a:latin typeface="Courier New" panose="02070309020205020404" pitchFamily="49" charset="0"/>
                <a:cs typeface="Courier New" panose="02070309020205020404" pitchFamily="49" charset="0"/>
              </a:rPr>
              <a:t>pname</a:t>
            </a:r>
            <a:r>
              <a:rPr lang="en-GB" dirty="0">
                <a:solidFill>
                  <a:schemeClr val="accent6"/>
                </a:solidFill>
                <a:latin typeface="Courier New" panose="02070309020205020404" pitchFamily="49" charset="0"/>
                <a:cs typeface="Courier New" panose="02070309020205020404" pitchFamily="49" charset="0"/>
              </a:rPr>
              <a:t>='c’]</a:t>
            </a:r>
          </a:p>
          <a:p>
            <a:r>
              <a:rPr lang="en-GB" dirty="0">
                <a:latin typeface="Courier New" panose="02070309020205020404" pitchFamily="49" charset="0"/>
                <a:cs typeface="Courier New" panose="02070309020205020404" pitchFamily="49" charset="0"/>
              </a:rPr>
              <a:t>//note</a:t>
            </a:r>
            <a:r>
              <a:rPr lang="en-GB" dirty="0">
                <a:solidFill>
                  <a:schemeClr val="accent6"/>
                </a:solidFill>
                <a:latin typeface="Courier New" panose="02070309020205020404" pitchFamily="49" charset="0"/>
                <a:cs typeface="Courier New" panose="02070309020205020404" pitchFamily="49" charset="0"/>
              </a:rPr>
              <a:t>[@</a:t>
            </a:r>
            <a:r>
              <a:rPr lang="en-GB" dirty="0" err="1">
                <a:solidFill>
                  <a:schemeClr val="accent6"/>
                </a:solidFill>
                <a:latin typeface="Courier New" panose="02070309020205020404" pitchFamily="49" charset="0"/>
                <a:cs typeface="Courier New" panose="02070309020205020404" pitchFamily="49" charset="0"/>
              </a:rPr>
              <a:t>pname</a:t>
            </a:r>
            <a:r>
              <a:rPr lang="en-GB" dirty="0">
                <a:solidFill>
                  <a:schemeClr val="accent6"/>
                </a:solidFill>
                <a:latin typeface="Courier New" panose="02070309020205020404" pitchFamily="49" charset="0"/>
                <a:cs typeface="Courier New" panose="02070309020205020404" pitchFamily="49" charset="0"/>
              </a:rPr>
              <a:t>='c']</a:t>
            </a:r>
            <a:r>
              <a:rPr lang="en-GB" dirty="0">
                <a:latin typeface="Courier New" panose="02070309020205020404" pitchFamily="49" charset="0"/>
                <a:cs typeface="Courier New" panose="02070309020205020404" pitchFamily="49" charset="0"/>
              </a:rPr>
              <a:t>/@dur</a:t>
            </a:r>
          </a:p>
          <a:p>
            <a:pPr marL="0" indent="0">
              <a:buNone/>
            </a:pPr>
            <a:endParaRPr lang="en-GB" sz="1400" dirty="0"/>
          </a:p>
          <a:p>
            <a:pPr marL="0" indent="0">
              <a:buNone/>
            </a:pPr>
            <a:r>
              <a:rPr lang="en-GB" dirty="0"/>
              <a:t>Tasks:</a:t>
            </a:r>
          </a:p>
          <a:p>
            <a:r>
              <a:rPr lang="en-GB" dirty="0"/>
              <a:t>Find the octave of the notes</a:t>
            </a:r>
          </a:p>
          <a:p>
            <a:r>
              <a:rPr lang="en-GB" dirty="0"/>
              <a:t>Find the pitch name of all whole notes</a:t>
            </a:r>
            <a:endParaRPr lang="en-ES" dirty="0"/>
          </a:p>
        </p:txBody>
      </p:sp>
      <p:sp>
        <p:nvSpPr>
          <p:cNvPr id="4" name="Slide Number Placeholder 3">
            <a:extLst>
              <a:ext uri="{FF2B5EF4-FFF2-40B4-BE49-F238E27FC236}">
                <a16:creationId xmlns:a16="http://schemas.microsoft.com/office/drawing/2014/main" id="{C753CEA2-58F7-CA4E-68C9-074B86B63D6B}"/>
              </a:ext>
            </a:extLst>
          </p:cNvPr>
          <p:cNvSpPr>
            <a:spLocks noGrp="1"/>
          </p:cNvSpPr>
          <p:nvPr>
            <p:ph type="sldNum" sz="quarter" idx="12"/>
          </p:nvPr>
        </p:nvSpPr>
        <p:spPr/>
        <p:txBody>
          <a:bodyPr/>
          <a:lstStyle/>
          <a:p>
            <a:fld id="{B9A6FB2C-6672-204D-B4C3-F63635C45829}" type="slidenum">
              <a:rPr lang="en-CA" smtClean="0"/>
              <a:t>9</a:t>
            </a:fld>
            <a:endParaRPr lang="en-CA"/>
          </a:p>
        </p:txBody>
      </p:sp>
    </p:spTree>
    <p:extLst>
      <p:ext uri="{BB962C8B-B14F-4D97-AF65-F5344CB8AC3E}">
        <p14:creationId xmlns:p14="http://schemas.microsoft.com/office/powerpoint/2010/main" val="34105049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A670B-4380-157F-85D4-22FBF547AC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EA54885-2303-3AD9-E945-B151056D24F0}"/>
              </a:ext>
            </a:extLst>
          </p:cNvPr>
          <p:cNvSpPr txBox="1"/>
          <p:nvPr/>
        </p:nvSpPr>
        <p:spPr>
          <a:xfrm>
            <a:off x="483453" y="-4153021"/>
            <a:ext cx="11142490" cy="10476000"/>
          </a:xfrm>
          <a:prstGeom prst="rect">
            <a:avLst/>
          </a:prstGeom>
          <a:noFill/>
          <a:ln>
            <a:solidFill>
              <a:schemeClr val="bg2">
                <a:lumMod val="90000"/>
              </a:schemeClr>
            </a:solidFill>
          </a:ln>
        </p:spPr>
        <p:txBody>
          <a:bodyPr wrap="square" anchor="ctr">
            <a:spAutoFit/>
          </a:bodyPr>
          <a:lstStyle/>
          <a:p>
            <a:r>
              <a:rPr lang="en-CA" sz="2000" dirty="0">
                <a:solidFill>
                  <a:srgbClr val="006400"/>
                </a:solidFill>
                <a:latin typeface="Helvetica" pitchFamily="2" charset="0"/>
              </a:rPr>
              <a:t>&lt;!-- </a:t>
            </a:r>
            <a:r>
              <a:rPr lang="en-CA" sz="2000" b="1" dirty="0">
                <a:solidFill>
                  <a:srgbClr val="006400"/>
                </a:solidFill>
                <a:latin typeface="Helvetica" pitchFamily="2" charset="0"/>
              </a:rPr>
              <a:t>To find shortest and longest durations: </a:t>
            </a:r>
            <a:br>
              <a:rPr lang="en-CA" sz="2000" b="1" dirty="0">
                <a:solidFill>
                  <a:srgbClr val="000000"/>
                </a:solidFill>
                <a:latin typeface="Helvetica" pitchFamily="2" charset="0"/>
              </a:rPr>
            </a:br>
            <a:r>
              <a:rPr lang="en-CA" sz="2000" b="1" dirty="0">
                <a:solidFill>
                  <a:srgbClr val="000000"/>
                </a:solidFill>
                <a:latin typeface="Helvetica" pitchFamily="2" charset="0"/>
              </a:rPr>
              <a:t>    </a:t>
            </a:r>
            <a:r>
              <a:rPr lang="en-CA" sz="2000" dirty="0">
                <a:solidFill>
                  <a:srgbClr val="006400"/>
                </a:solidFill>
                <a:latin typeface="Helvetica" pitchFamily="2" charset="0"/>
              </a:rPr>
              <a:t>Variables containing a mini-xml document to apply sorting and find the minimum and maximum </a:t>
            </a:r>
          </a:p>
          <a:p>
            <a:r>
              <a:rPr lang="en-CA" sz="2000" dirty="0">
                <a:solidFill>
                  <a:srgbClr val="006400"/>
                </a:solidFill>
                <a:latin typeface="Helvetica" pitchFamily="2" charset="0"/>
              </a:rPr>
              <a:t>    number of something</a:t>
            </a:r>
            <a:r>
              <a:rPr lang="en-CA" sz="2000" dirty="0">
                <a:solidFill>
                  <a:srgbClr val="000000"/>
                </a:solidFill>
                <a:latin typeface="Helvetica" pitchFamily="2" charset="0"/>
              </a:rPr>
              <a:t> </a:t>
            </a:r>
            <a:r>
              <a:rPr lang="en-CA" sz="2000" dirty="0">
                <a:solidFill>
                  <a:srgbClr val="006400"/>
                </a:solidFill>
                <a:latin typeface="Helvetica" pitchFamily="2" charset="0"/>
              </a:rPr>
              <a:t>(also, use of 'replace' function to facilitate the sorting) --&gt;</a:t>
            </a:r>
          </a:p>
          <a:p>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F5844C"/>
                </a:solidFill>
                <a:effectLst/>
                <a:latin typeface="Helvetica" pitchFamily="2" charset="0"/>
              </a:rPr>
              <a:t> name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err="1">
                <a:solidFill>
                  <a:srgbClr val="993300"/>
                </a:solidFill>
                <a:effectLst/>
                <a:latin typeface="Helvetica" pitchFamily="2" charset="0"/>
              </a:rPr>
              <a:t>sortedDurations</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*:note</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 </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787800"/>
                </a:solidFill>
                <a:effectLst/>
                <a:latin typeface="Helvetica" pitchFamily="2" charset="0"/>
              </a:rPr>
              <a:t>//</a:t>
            </a:r>
            <a:r>
              <a:rPr lang="en-CA" sz="2000" b="1" dirty="0">
                <a:solidFill>
                  <a:srgbClr val="0000E6"/>
                </a:solidFill>
                <a:effectLst/>
                <a:latin typeface="Helvetica" pitchFamily="2" charset="0"/>
              </a:rPr>
              <a:t>*:chord</a:t>
            </a:r>
            <a:r>
              <a:rPr lang="en-CA" sz="2000" dirty="0">
                <a:effectLst/>
                <a:latin typeface="Helvetica" pitchFamily="2" charset="0"/>
              </a:rPr>
              <a:t>[</a:t>
            </a:r>
            <a:r>
              <a:rPr lang="en-CA" sz="2000" b="1" i="1" dirty="0">
                <a:solidFill>
                  <a:srgbClr val="F08246"/>
                </a:solidFill>
                <a:effectLst/>
                <a:latin typeface="Helvetica" pitchFamily="2" charset="0"/>
              </a:rPr>
              <a:t>@dur</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xsl:sort</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latin typeface="Helvetica" pitchFamily="2" charset="0"/>
              </a:rPr>
              <a:t>'^</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br>
              <a:rPr lang="en-CA" sz="2000" dirty="0">
                <a:solidFill>
                  <a:srgbClr val="787800"/>
                </a:solidFill>
                <a:latin typeface="Helvetica" pitchFamily="2" charset="0"/>
              </a:rPr>
            </a:br>
            <a:r>
              <a:rPr lang="en-CA" sz="2000" dirty="0">
                <a:solidFill>
                  <a:srgbClr val="787800"/>
                </a:solidFill>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F5844C"/>
                </a:solidFill>
                <a:effectLst/>
                <a:latin typeface="Helvetica" pitchFamily="2" charset="0"/>
              </a:rPr>
              <a:t> data-type</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"number"</a:t>
            </a:r>
            <a:r>
              <a:rPr lang="en-CA" sz="2000" dirty="0">
                <a:solidFill>
                  <a:srgbClr val="F5844C"/>
                </a:solidFill>
                <a:effectLst/>
                <a:latin typeface="Helvetica" pitchFamily="2" charset="0"/>
              </a:rPr>
              <a:t> order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"ascending"</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0096"/>
                </a:solidFill>
                <a:effectLst/>
                <a:latin typeface="Helvetica" pitchFamily="2" charset="0"/>
              </a:rPr>
              <a:t>&lt;dur</a:t>
            </a:r>
            <a:r>
              <a:rPr lang="en-CA" sz="2000" dirty="0">
                <a:solidFill>
                  <a:srgbClr val="F5844C"/>
                </a:solidFill>
                <a:effectLst/>
                <a:latin typeface="Helvetica" pitchFamily="2" charset="0"/>
              </a:rPr>
              <a:t> dur</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b="1" i="1" dirty="0">
                <a:solidFill>
                  <a:srgbClr val="F08246"/>
                </a:solidFill>
                <a:effectLst/>
                <a:latin typeface="Helvetica" pitchFamily="2" charset="0"/>
              </a:rPr>
              <a:t>@dur</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br>
              <a:rPr lang="en-CA" sz="2000" dirty="0">
                <a:effectLst/>
                <a:latin typeface="Helvetica" pitchFamily="2" charset="0"/>
              </a:rPr>
            </a:br>
            <a:r>
              <a:rPr lang="en-CA" sz="2000" dirty="0">
                <a:effectLst/>
                <a:latin typeface="Helvetica" pitchFamily="2" charset="0"/>
              </a:rPr>
              <a:t>      </a:t>
            </a:r>
            <a:r>
              <a:rPr lang="en-CA" sz="2000" dirty="0">
                <a:solidFill>
                  <a:srgbClr val="006400"/>
                </a:solidFill>
                <a:effectLst/>
                <a:latin typeface="Helvetica" pitchFamily="2" charset="0"/>
              </a:rPr>
              <a:t>&lt;!-- breve and long may occur in CMN, others only in Mensural --&gt;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xsl:value-of</a:t>
            </a:r>
            <a:r>
              <a:rPr lang="en-CA" sz="2000" dirty="0">
                <a:solidFill>
                  <a:srgbClr val="F5844C"/>
                </a:solidFill>
                <a:effectLst/>
                <a:latin typeface="Helvetica" pitchFamily="2" charset="0"/>
              </a:rPr>
              <a:t> select</a:t>
            </a:r>
            <a:r>
              <a:rPr lang="en-CA" sz="2000" dirty="0">
                <a:solidFill>
                  <a:srgbClr val="FF8040"/>
                </a:solidFill>
                <a:effectLst/>
                <a:latin typeface="Helvetica" pitchFamily="2" charset="0"/>
              </a:rPr>
              <a:t>=</a:t>
            </a:r>
            <a:r>
              <a:rPr lang="en-CA" sz="2000" dirty="0">
                <a:solidFill>
                  <a:srgbClr val="993300"/>
                </a:solidFill>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latin typeface="Helvetica" pitchFamily="2" charset="0"/>
              </a:rPr>
              <a:t>			 </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r>
              <a:rPr lang="en-CA" sz="2000" i="1" dirty="0">
                <a:solidFill>
                  <a:srgbClr val="004000"/>
                </a:solidFill>
                <a:effectLst/>
                <a:latin typeface="Helvetica" pitchFamily="2" charset="0"/>
              </a:rPr>
              <a:t>replace</a:t>
            </a:r>
            <a:r>
              <a:rPr lang="en-CA" sz="2000" dirty="0">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b="1" i="1" dirty="0">
                <a:solidFill>
                  <a:srgbClr val="F08246"/>
                </a:solidFill>
                <a:effectLst/>
                <a:latin typeface="Helvetica" pitchFamily="2" charset="0"/>
              </a:rPr>
              <a:t>@dur</a:t>
            </a:r>
            <a:r>
              <a:rPr lang="en-CA" sz="2000" dirty="0">
                <a:solidFill>
                  <a:srgbClr val="787800"/>
                </a:solidFill>
                <a:effectLst/>
                <a:latin typeface="Helvetica" pitchFamily="2" charset="0"/>
              </a:rPr>
              <a:t>,</a:t>
            </a:r>
            <a:r>
              <a:rPr lang="en-CA" sz="2000" dirty="0">
                <a:solidFill>
                  <a:srgbClr val="787800"/>
                </a:solidFill>
                <a:latin typeface="Helvetica" pitchFamily="2" charset="0"/>
              </a:rPr>
              <a:t> </a:t>
            </a:r>
            <a:r>
              <a:rPr lang="en-CA" sz="2000" dirty="0">
                <a:solidFill>
                  <a:srgbClr val="323296"/>
                </a:solidFill>
                <a:effectLst/>
                <a:latin typeface="Helvetica" pitchFamily="2" charset="0"/>
              </a:rPr>
              <a:t>'breve'</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'longa'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'.5’</a:t>
            </a:r>
            <a:r>
              <a:rPr lang="en-CA" sz="2000" dirty="0">
                <a:effectLst/>
                <a:latin typeface="Helvetica" pitchFamily="2" charset="0"/>
              </a:rPr>
              <a:t>)</a:t>
            </a:r>
            <a:r>
              <a:rPr lang="en-CA" sz="2000" dirty="0">
                <a:solidFill>
                  <a:srgbClr val="787800"/>
                </a:solidFill>
                <a:effectLst/>
                <a:latin typeface="Helvetica" pitchFamily="2" charset="0"/>
              </a:rPr>
              <a:t>,</a:t>
            </a:r>
            <a:endParaRPr lang="en-CA" sz="2000" dirty="0">
              <a:solidFill>
                <a:srgbClr val="787800"/>
              </a:solidFill>
              <a:latin typeface="Helvetica" pitchFamily="2" charset="0"/>
            </a:endParaRPr>
          </a:p>
          <a:p>
            <a:pPr lvl="4"/>
            <a:r>
              <a:rPr lang="en-CA" sz="2000" dirty="0">
                <a:solidFill>
                  <a:srgbClr val="323296"/>
                </a:solidFill>
                <a:effectLst/>
                <a:latin typeface="Helvetica" pitchFamily="2" charset="0"/>
              </a:rPr>
              <a:t>		'maxima'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'.25’</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'^brevis'</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semibrevis</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'2’</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'^minima'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'4’</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semiminima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'8’</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'^fusa'</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'16’</a:t>
            </a:r>
            <a:r>
              <a:rPr lang="en-CA" sz="2000" dirty="0">
                <a:effectLst/>
                <a:latin typeface="Helvetica" pitchFamily="2" charset="0"/>
              </a:rPr>
              <a:t>)</a:t>
            </a:r>
            <a:r>
              <a:rPr lang="en-CA" sz="2000" dirty="0">
                <a:solidFill>
                  <a:srgbClr val="787800"/>
                </a:solidFill>
                <a:effectLst/>
                <a:latin typeface="Helvetica" pitchFamily="2" charset="0"/>
              </a:rPr>
              <a:t>,</a:t>
            </a:r>
            <a:br>
              <a:rPr lang="en-CA" sz="2000" dirty="0">
                <a:effectLst/>
                <a:latin typeface="Helvetica" pitchFamily="2" charset="0"/>
              </a:rPr>
            </a:br>
            <a:r>
              <a:rPr lang="en-CA" sz="2000" dirty="0">
                <a:effectLst/>
                <a:latin typeface="Helvetica" pitchFamily="2" charset="0"/>
              </a:rPr>
              <a:t>		</a:t>
            </a:r>
            <a:r>
              <a:rPr lang="en-CA" sz="2000" dirty="0">
                <a:solidFill>
                  <a:srgbClr val="323296"/>
                </a:solidFill>
                <a:effectLst/>
                <a:latin typeface="Helvetica" pitchFamily="2" charset="0"/>
              </a:rPr>
              <a:t>'</a:t>
            </a:r>
            <a:r>
              <a:rPr lang="en-CA" sz="2000" dirty="0" err="1">
                <a:solidFill>
                  <a:srgbClr val="323296"/>
                </a:solidFill>
                <a:effectLst/>
                <a:latin typeface="Helvetica" pitchFamily="2" charset="0"/>
              </a:rPr>
              <a:t>semifusa</a:t>
            </a:r>
            <a:r>
              <a:rPr lang="en-CA" sz="2000" dirty="0">
                <a:solidFill>
                  <a:srgbClr val="323296"/>
                </a:solidFill>
                <a:effectLst/>
                <a:latin typeface="Helvetica" pitchFamily="2" charset="0"/>
              </a:rPr>
              <a:t>'</a:t>
            </a:r>
            <a:r>
              <a:rPr lang="en-CA" sz="2000" dirty="0">
                <a:solidFill>
                  <a:srgbClr val="787800"/>
                </a:solidFill>
                <a:effectLst/>
                <a:latin typeface="Helvetica" pitchFamily="2" charset="0"/>
              </a:rPr>
              <a:t>,</a:t>
            </a:r>
            <a:r>
              <a:rPr lang="en-CA" sz="2000" dirty="0">
                <a:effectLst/>
                <a:latin typeface="Helvetica" pitchFamily="2" charset="0"/>
              </a:rPr>
              <a:t> </a:t>
            </a:r>
            <a:r>
              <a:rPr lang="en-CA" sz="2000" dirty="0">
                <a:solidFill>
                  <a:srgbClr val="323296"/>
                </a:solidFill>
                <a:effectLst/>
                <a:latin typeface="Helvetica" pitchFamily="2" charset="0"/>
              </a:rPr>
              <a:t>'32'</a:t>
            </a:r>
            <a:r>
              <a:rPr lang="en-CA" sz="2000" dirty="0">
                <a:effectLst/>
                <a:latin typeface="Helvetica" pitchFamily="2" charset="0"/>
              </a:rPr>
              <a:t>)</a:t>
            </a:r>
            <a:r>
              <a:rPr lang="en-CA" sz="2000" dirty="0">
                <a:solidFill>
                  <a:srgbClr val="993300"/>
                </a:solidFill>
                <a:effectLst/>
                <a:latin typeface="Helvetica" pitchFamily="2" charset="0"/>
              </a:rPr>
              <a:t>"</a:t>
            </a:r>
            <a:r>
              <a:rPr lang="en-CA" sz="2000" dirty="0">
                <a:solidFill>
                  <a:srgbClr val="000096"/>
                </a:solidFill>
                <a:effectLst/>
                <a:latin typeface="Helvetica" pitchFamily="2" charset="0"/>
              </a:rPr>
              <a:t>/&gt;</a:t>
            </a:r>
            <a:endParaRPr lang="en-CA" sz="2000" dirty="0">
              <a:solidFill>
                <a:srgbClr val="000096"/>
              </a:solidFill>
              <a:latin typeface="Helvetica" pitchFamily="2" charset="0"/>
            </a:endParaRPr>
          </a:p>
          <a:p>
            <a:r>
              <a:rPr lang="en-CA" sz="2000" dirty="0">
                <a:effectLst/>
                <a:latin typeface="Helvetica" pitchFamily="2" charset="0"/>
              </a:rPr>
              <a:t>    </a:t>
            </a:r>
            <a:r>
              <a:rPr lang="en-CA" sz="2000" dirty="0">
                <a:solidFill>
                  <a:srgbClr val="000096"/>
                </a:solidFill>
                <a:effectLst/>
                <a:latin typeface="Helvetica" pitchFamily="2" charset="0"/>
              </a:rPr>
              <a:t>&lt;/dur&gt;</a:t>
            </a:r>
            <a:br>
              <a:rPr lang="en-CA" sz="2000" dirty="0">
                <a:effectLst/>
                <a:latin typeface="Helvetica" pitchFamily="2" charset="0"/>
              </a:rPr>
            </a:br>
            <a:r>
              <a:rPr lang="en-CA" sz="2000" dirty="0">
                <a:effectLst/>
                <a:latin typeface="Helvetica" pitchFamily="2" charset="0"/>
              </a:rPr>
              <a:t>  </a:t>
            </a: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xsl:for-each</a:t>
            </a:r>
            <a:r>
              <a:rPr lang="en-CA" sz="2000" dirty="0">
                <a:solidFill>
                  <a:srgbClr val="005AB4"/>
                </a:solidFill>
                <a:effectLst/>
                <a:latin typeface="Helvetica" pitchFamily="2" charset="0"/>
              </a:rPr>
              <a:t>&gt;</a:t>
            </a:r>
            <a:br>
              <a:rPr lang="en-CA" sz="2000" dirty="0">
                <a:effectLst/>
                <a:latin typeface="Helvetica" pitchFamily="2" charset="0"/>
              </a:rPr>
            </a:br>
            <a:r>
              <a:rPr lang="en-CA" sz="2000" dirty="0">
                <a:solidFill>
                  <a:srgbClr val="005AB4"/>
                </a:solidFill>
                <a:effectLst/>
                <a:latin typeface="Helvetica" pitchFamily="2" charset="0"/>
              </a:rPr>
              <a:t>&lt;/</a:t>
            </a:r>
            <a:r>
              <a:rPr lang="en-CA" sz="2000" dirty="0" err="1">
                <a:solidFill>
                  <a:srgbClr val="005AB4"/>
                </a:solidFill>
                <a:effectLst/>
                <a:latin typeface="Helvetica" pitchFamily="2" charset="0"/>
              </a:rPr>
              <a:t>xsl:variable</a:t>
            </a:r>
            <a:r>
              <a:rPr lang="en-CA" sz="2000" dirty="0">
                <a:solidFill>
                  <a:srgbClr val="005AB4"/>
                </a:solidFill>
                <a:effectLst/>
                <a:latin typeface="Helvetica" pitchFamily="2" charset="0"/>
              </a:rPr>
              <a:t>&gt;</a:t>
            </a:r>
            <a:endParaRPr lang="en-CA" sz="2000" dirty="0">
              <a:effectLst/>
              <a:latin typeface="Helvetica" pitchFamily="2" charset="0"/>
            </a:endParaRPr>
          </a:p>
        </p:txBody>
      </p:sp>
      <p:sp>
        <p:nvSpPr>
          <p:cNvPr id="4" name="TextBox 3">
            <a:extLst>
              <a:ext uri="{FF2B5EF4-FFF2-40B4-BE49-F238E27FC236}">
                <a16:creationId xmlns:a16="http://schemas.microsoft.com/office/drawing/2014/main" id="{7802C16C-09FC-8F26-A33E-C0DFDD89B8FF}"/>
              </a:ext>
            </a:extLst>
          </p:cNvPr>
          <p:cNvSpPr txBox="1"/>
          <p:nvPr/>
        </p:nvSpPr>
        <p:spPr>
          <a:xfrm>
            <a:off x="6725729" y="4080915"/>
            <a:ext cx="4982818" cy="2308324"/>
          </a:xfrm>
          <a:prstGeom prst="rect">
            <a:avLst/>
          </a:prstGeom>
          <a:solidFill>
            <a:schemeClr val="accent2">
              <a:lumMod val="40000"/>
              <a:lumOff val="60000"/>
            </a:schemeClr>
          </a:solidFill>
          <a:ln>
            <a:solidFill>
              <a:schemeClr val="tx1"/>
            </a:solidFill>
          </a:ln>
        </p:spPr>
        <p:txBody>
          <a:bodyPr wrap="square">
            <a:spAutoFit/>
          </a:bodyPr>
          <a:lstStyle/>
          <a:p>
            <a:pPr algn="ctr"/>
            <a:r>
              <a:rPr lang="en-CA" sz="2400" b="1" dirty="0"/>
              <a:t>New set of elements that only exist in the variable</a:t>
            </a:r>
            <a:br>
              <a:rPr lang="en-CA" sz="2400" dirty="0"/>
            </a:br>
            <a:r>
              <a:rPr lang="en-CA" sz="2400" dirty="0"/>
              <a:t>These are </a:t>
            </a:r>
            <a:r>
              <a:rPr lang="en-CA" sz="2400" dirty="0">
                <a:latin typeface="Courier New" panose="02070309020205020404" pitchFamily="49" charset="0"/>
                <a:cs typeface="Courier New" panose="02070309020205020404" pitchFamily="49" charset="0"/>
              </a:rPr>
              <a:t>&lt;dur&gt;</a:t>
            </a:r>
            <a:r>
              <a:rPr lang="en-CA" sz="2400" dirty="0"/>
              <a:t> elements that have the original duration and the replaced one:</a:t>
            </a:r>
            <a:endParaRPr lang="en-CA" sz="1050" dirty="0"/>
          </a:p>
          <a:p>
            <a:pPr algn="ctr"/>
            <a:r>
              <a:rPr lang="en-CA" sz="2400" dirty="0">
                <a:solidFill>
                  <a:schemeClr val="accent1"/>
                </a:solidFill>
                <a:latin typeface="Courier New" panose="02070309020205020404" pitchFamily="49" charset="0"/>
                <a:cs typeface="Courier New" panose="02070309020205020404" pitchFamily="49" charset="0"/>
              </a:rPr>
              <a:t>&lt;dur dur="brevis"&gt;.5&lt;/dur&gt;</a:t>
            </a:r>
          </a:p>
        </p:txBody>
      </p:sp>
      <p:sp>
        <p:nvSpPr>
          <p:cNvPr id="2" name="Slide Number Placeholder 1">
            <a:extLst>
              <a:ext uri="{FF2B5EF4-FFF2-40B4-BE49-F238E27FC236}">
                <a16:creationId xmlns:a16="http://schemas.microsoft.com/office/drawing/2014/main" id="{62E0788E-2FBD-9522-D458-1ACAA8042DF0}"/>
              </a:ext>
            </a:extLst>
          </p:cNvPr>
          <p:cNvSpPr>
            <a:spLocks noGrp="1"/>
          </p:cNvSpPr>
          <p:nvPr>
            <p:ph type="sldNum" sz="quarter" idx="12"/>
          </p:nvPr>
        </p:nvSpPr>
        <p:spPr/>
        <p:txBody>
          <a:bodyPr/>
          <a:lstStyle/>
          <a:p>
            <a:fld id="{B9A6FB2C-6672-204D-B4C3-F63635C45829}" type="slidenum">
              <a:rPr lang="en-CA" smtClean="0"/>
              <a:t>90</a:t>
            </a:fld>
            <a:endParaRPr lang="en-CA"/>
          </a:p>
        </p:txBody>
      </p:sp>
    </p:spTree>
    <p:extLst>
      <p:ext uri="{BB962C8B-B14F-4D97-AF65-F5344CB8AC3E}">
        <p14:creationId xmlns:p14="http://schemas.microsoft.com/office/powerpoint/2010/main" val="2392005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5DA6B3-2D8C-8B61-F96D-4621CE8AD0D4}"/>
              </a:ext>
            </a:extLst>
          </p:cNvPr>
          <p:cNvSpPr txBox="1"/>
          <p:nvPr/>
        </p:nvSpPr>
        <p:spPr>
          <a:xfrm>
            <a:off x="1747735" y="2459504"/>
            <a:ext cx="8696528" cy="1938992"/>
          </a:xfrm>
          <a:prstGeom prst="rect">
            <a:avLst/>
          </a:prstGeom>
          <a:noFill/>
          <a:ln>
            <a:solidFill>
              <a:schemeClr val="bg2">
                <a:lumMod val="90000"/>
              </a:schemeClr>
            </a:solidFill>
          </a:ln>
        </p:spPr>
        <p:txBody>
          <a:bodyPr wrap="square">
            <a:spAutoFit/>
          </a:bodyPr>
          <a:lstStyle/>
          <a:p>
            <a:r>
              <a:rPr lang="en-CA" sz="2400" dirty="0">
                <a:solidFill>
                  <a:srgbClr val="006400"/>
                </a:solidFill>
                <a:effectLst/>
                <a:latin typeface="Helvetica" pitchFamily="2" charset="0"/>
              </a:rPr>
              <a:t>&lt;!-- Results --&gt;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effectLst/>
                <a:latin typeface="Helvetica" pitchFamily="2" charset="0"/>
              </a:rPr>
              <a:t>Longest</a:t>
            </a:r>
            <a:r>
              <a:rPr lang="en-CA" sz="2400" dirty="0">
                <a:effectLst/>
                <a:latin typeface="Helvetica" pitchFamily="2" charset="0"/>
              </a:rPr>
              <a:t> note duration: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sortedDurations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*:dur</a:t>
            </a:r>
            <a:r>
              <a:rPr lang="en-CA" sz="2400" dirty="0">
                <a:effectLst/>
                <a:latin typeface="Helvetica" pitchFamily="2" charset="0"/>
              </a:rPr>
              <a:t>[</a:t>
            </a:r>
            <a:r>
              <a:rPr lang="en-CA" sz="2400" dirty="0">
                <a:solidFill>
                  <a:srgbClr val="323296"/>
                </a:solidFill>
                <a:effectLst/>
                <a:latin typeface="Helvetica" pitchFamily="2" charset="0"/>
              </a:rPr>
              <a:t>1</a:t>
            </a:r>
            <a:r>
              <a:rPr lang="en-CA" sz="2400" dirty="0">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@dur</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r>
              <a:rPr lang="en-CA" sz="2400" dirty="0">
                <a:solidFill>
                  <a:srgbClr val="969600"/>
                </a:solidFill>
                <a:effectLst/>
                <a:latin typeface="Helvetica" pitchFamily="2" charset="0"/>
              </a:rPr>
              <a:t>&amp;#</a:t>
            </a:r>
            <a:r>
              <a:rPr lang="en-CA" sz="2400" dirty="0" err="1">
                <a:solidFill>
                  <a:srgbClr val="969600"/>
                </a:solidFill>
                <a:effectLst/>
                <a:latin typeface="Helvetica" pitchFamily="2" charset="0"/>
              </a:rPr>
              <a:t>xa;</a:t>
            </a:r>
            <a:r>
              <a:rPr lang="en-CA" sz="2400" dirty="0" err="1">
                <a:effectLst/>
                <a:latin typeface="Helvetica" pitchFamily="2" charset="0"/>
              </a:rPr>
              <a:t>Shortest</a:t>
            </a:r>
            <a:r>
              <a:rPr lang="en-CA" sz="2400" dirty="0">
                <a:effectLst/>
                <a:latin typeface="Helvetica" pitchFamily="2" charset="0"/>
              </a:rPr>
              <a:t> note duration: </a:t>
            </a: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xsl:text</a:t>
            </a:r>
            <a:r>
              <a:rPr lang="en-CA" sz="2400" dirty="0">
                <a:solidFill>
                  <a:srgbClr val="005AB4"/>
                </a:solidFill>
                <a:effectLst/>
                <a:latin typeface="Helvetica" pitchFamily="2" charset="0"/>
              </a:rPr>
              <a:t>&gt;</a:t>
            </a:r>
            <a:br>
              <a:rPr lang="en-CA" sz="2400" dirty="0">
                <a:effectLst/>
                <a:latin typeface="Helvetica" pitchFamily="2" charset="0"/>
              </a:rPr>
            </a:br>
            <a:r>
              <a:rPr lang="en-CA" sz="2400" dirty="0">
                <a:solidFill>
                  <a:srgbClr val="005AB4"/>
                </a:solidFill>
                <a:effectLst/>
                <a:latin typeface="Helvetica" pitchFamily="2" charset="0"/>
              </a:rPr>
              <a:t>&lt;</a:t>
            </a:r>
            <a:r>
              <a:rPr lang="en-CA" sz="2400" dirty="0" err="1">
                <a:solidFill>
                  <a:srgbClr val="005AB4"/>
                </a:solidFill>
                <a:effectLst/>
                <a:latin typeface="Helvetica" pitchFamily="2" charset="0"/>
              </a:rPr>
              <a:t>xsl:value-of</a:t>
            </a:r>
            <a:r>
              <a:rPr lang="en-CA" sz="2400" dirty="0">
                <a:solidFill>
                  <a:srgbClr val="F5844C"/>
                </a:solidFill>
                <a:effectLst/>
                <a:latin typeface="Helvetica" pitchFamily="2" charset="0"/>
              </a:rPr>
              <a:t> select</a:t>
            </a:r>
            <a:r>
              <a:rPr lang="en-CA" sz="2400" dirty="0">
                <a:solidFill>
                  <a:srgbClr val="FF8040"/>
                </a:solidFill>
                <a:effectLst/>
                <a:latin typeface="Helvetica" pitchFamily="2" charset="0"/>
              </a:rPr>
              <a:t>=</a:t>
            </a:r>
            <a:r>
              <a:rPr lang="en-CA" sz="2400" dirty="0">
                <a:solidFill>
                  <a:srgbClr val="993300"/>
                </a:solidFill>
                <a:effectLst/>
                <a:latin typeface="Helvetica" pitchFamily="2" charset="0"/>
              </a:rPr>
              <a:t>"</a:t>
            </a:r>
            <a:r>
              <a:rPr lang="en-CA" sz="2400" b="1" dirty="0">
                <a:solidFill>
                  <a:srgbClr val="963296"/>
                </a:solidFill>
                <a:effectLst/>
                <a:latin typeface="Helvetica" pitchFamily="2" charset="0"/>
              </a:rPr>
              <a:t>$</a:t>
            </a:r>
            <a:r>
              <a:rPr lang="en-CA" sz="2400" b="1" dirty="0" err="1">
                <a:solidFill>
                  <a:srgbClr val="963296"/>
                </a:solidFill>
                <a:effectLst/>
                <a:latin typeface="Helvetica" pitchFamily="2" charset="0"/>
              </a:rPr>
              <a:t>sortedDurations</a:t>
            </a:r>
            <a:r>
              <a:rPr lang="en-CA" sz="2400" dirty="0">
                <a:solidFill>
                  <a:srgbClr val="787800"/>
                </a:solidFill>
                <a:effectLst/>
                <a:latin typeface="Helvetica" pitchFamily="2" charset="0"/>
              </a:rPr>
              <a:t>/</a:t>
            </a:r>
            <a:r>
              <a:rPr lang="en-CA" sz="2400" b="1" dirty="0">
                <a:solidFill>
                  <a:srgbClr val="0000E6"/>
                </a:solidFill>
                <a:effectLst/>
                <a:latin typeface="Helvetica" pitchFamily="2" charset="0"/>
              </a:rPr>
              <a:t>*:dur</a:t>
            </a:r>
            <a:r>
              <a:rPr lang="en-CA" sz="2400" dirty="0">
                <a:effectLst/>
                <a:latin typeface="Helvetica" pitchFamily="2" charset="0"/>
              </a:rPr>
              <a:t>[</a:t>
            </a:r>
            <a:r>
              <a:rPr lang="en-CA" sz="2400" i="1" dirty="0">
                <a:solidFill>
                  <a:srgbClr val="004000"/>
                </a:solidFill>
                <a:effectLst/>
                <a:latin typeface="Helvetica" pitchFamily="2" charset="0"/>
              </a:rPr>
              <a:t>last</a:t>
            </a:r>
            <a:r>
              <a:rPr lang="en-CA" sz="2400" dirty="0">
                <a:effectLst/>
                <a:latin typeface="Helvetica" pitchFamily="2" charset="0"/>
              </a:rPr>
              <a:t>()]</a:t>
            </a:r>
            <a:r>
              <a:rPr lang="en-CA" sz="2400" dirty="0">
                <a:solidFill>
                  <a:srgbClr val="787800"/>
                </a:solidFill>
                <a:effectLst/>
                <a:latin typeface="Helvetica" pitchFamily="2" charset="0"/>
              </a:rPr>
              <a:t>/</a:t>
            </a:r>
            <a:r>
              <a:rPr lang="en-CA" sz="2400" b="1" i="1" dirty="0">
                <a:solidFill>
                  <a:srgbClr val="F08246"/>
                </a:solidFill>
                <a:effectLst/>
                <a:latin typeface="Helvetica" pitchFamily="2" charset="0"/>
              </a:rPr>
              <a:t>@dur</a:t>
            </a:r>
            <a:r>
              <a:rPr lang="en-CA" sz="2400" dirty="0">
                <a:solidFill>
                  <a:srgbClr val="993300"/>
                </a:solidFill>
                <a:effectLst/>
                <a:latin typeface="Helvetica" pitchFamily="2" charset="0"/>
              </a:rPr>
              <a:t>"</a:t>
            </a:r>
            <a:r>
              <a:rPr lang="en-CA" sz="2400" dirty="0">
                <a:solidFill>
                  <a:srgbClr val="000096"/>
                </a:solidFill>
                <a:effectLst/>
                <a:latin typeface="Helvetica" pitchFamily="2" charset="0"/>
              </a:rPr>
              <a:t>/&gt;</a:t>
            </a:r>
            <a:endParaRPr lang="en-CA" sz="2400" dirty="0">
              <a:effectLst/>
              <a:latin typeface="Helvetica" pitchFamily="2" charset="0"/>
            </a:endParaRPr>
          </a:p>
        </p:txBody>
      </p:sp>
      <p:sp>
        <p:nvSpPr>
          <p:cNvPr id="6" name="TextBox 5">
            <a:extLst>
              <a:ext uri="{FF2B5EF4-FFF2-40B4-BE49-F238E27FC236}">
                <a16:creationId xmlns:a16="http://schemas.microsoft.com/office/drawing/2014/main" id="{EE195720-E5D6-1564-C407-0BA49CF0842E}"/>
              </a:ext>
            </a:extLst>
          </p:cNvPr>
          <p:cNvSpPr txBox="1"/>
          <p:nvPr/>
        </p:nvSpPr>
        <p:spPr>
          <a:xfrm>
            <a:off x="937465" y="463072"/>
            <a:ext cx="10317069" cy="1569660"/>
          </a:xfrm>
          <a:prstGeom prst="rect">
            <a:avLst/>
          </a:prstGeom>
          <a:solidFill>
            <a:schemeClr val="accent1">
              <a:lumMod val="20000"/>
              <a:lumOff val="80000"/>
            </a:schemeClr>
          </a:solidFill>
          <a:ln>
            <a:solidFill>
              <a:schemeClr val="tx1"/>
            </a:solidFill>
          </a:ln>
        </p:spPr>
        <p:txBody>
          <a:bodyPr wrap="square">
            <a:spAutoFit/>
          </a:bodyPr>
          <a:lstStyle/>
          <a:p>
            <a:pPr algn="ctr"/>
            <a:r>
              <a:rPr lang="en-CA" sz="2400" b="1" dirty="0"/>
              <a:t>The variable </a:t>
            </a:r>
            <a:r>
              <a:rPr lang="en-CA" sz="2400" b="1" dirty="0">
                <a:latin typeface="Courier New" panose="02070309020205020404" pitchFamily="49" charset="0"/>
                <a:cs typeface="Courier New" panose="02070309020205020404" pitchFamily="49" charset="0"/>
              </a:rPr>
              <a:t>$</a:t>
            </a:r>
            <a:r>
              <a:rPr lang="en-CA" sz="2400" b="1" dirty="0" err="1">
                <a:latin typeface="Courier New" panose="02070309020205020404" pitchFamily="49" charset="0"/>
                <a:cs typeface="Courier New" panose="02070309020205020404" pitchFamily="49" charset="0"/>
              </a:rPr>
              <a:t>sortedDurations</a:t>
            </a:r>
            <a:r>
              <a:rPr lang="en-CA" sz="2400" b="1" dirty="0">
                <a:latin typeface="Courier New" panose="02070309020205020404" pitchFamily="49" charset="0"/>
                <a:cs typeface="Courier New" panose="02070309020205020404" pitchFamily="49" charset="0"/>
              </a:rPr>
              <a:t> </a:t>
            </a:r>
            <a:r>
              <a:rPr lang="en-CA" sz="2400" b="1" dirty="0"/>
              <a:t>is a tree. </a:t>
            </a:r>
          </a:p>
          <a:p>
            <a:pPr algn="ctr"/>
            <a:r>
              <a:rPr lang="en-CA" sz="2400" dirty="0"/>
              <a:t>Therefore, one can navigate it using XPath expressions to get to the first and last </a:t>
            </a:r>
            <a:r>
              <a:rPr lang="en-CA" sz="2400" dirty="0">
                <a:latin typeface="Courier New" panose="02070309020205020404" pitchFamily="49" charset="0"/>
                <a:cs typeface="Courier New" panose="02070309020205020404" pitchFamily="49" charset="0"/>
              </a:rPr>
              <a:t>&lt;dur&gt;</a:t>
            </a:r>
            <a:r>
              <a:rPr lang="en-CA" sz="2400" dirty="0"/>
              <a:t> elements (which correspond to the longest and shortest durations given the sorting)</a:t>
            </a:r>
            <a:endParaRPr lang="en-CA" sz="2400" dirty="0">
              <a:solidFill>
                <a:schemeClr val="accent1"/>
              </a:solidFill>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AAC3572B-D442-76B8-C28A-37F7569DFDD3}"/>
              </a:ext>
            </a:extLst>
          </p:cNvPr>
          <p:cNvSpPr>
            <a:spLocks noGrp="1"/>
          </p:cNvSpPr>
          <p:nvPr>
            <p:ph type="sldNum" sz="quarter" idx="12"/>
          </p:nvPr>
        </p:nvSpPr>
        <p:spPr/>
        <p:txBody>
          <a:bodyPr/>
          <a:lstStyle/>
          <a:p>
            <a:fld id="{B9A6FB2C-6672-204D-B4C3-F63635C45829}" type="slidenum">
              <a:rPr lang="en-CA" smtClean="0"/>
              <a:t>91</a:t>
            </a:fld>
            <a:endParaRPr lang="en-CA"/>
          </a:p>
        </p:txBody>
      </p:sp>
    </p:spTree>
    <p:extLst>
      <p:ext uri="{BB962C8B-B14F-4D97-AF65-F5344CB8AC3E}">
        <p14:creationId xmlns:p14="http://schemas.microsoft.com/office/powerpoint/2010/main" val="42017055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26D06B-B890-2A13-4AFD-6E34C44EA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4C16F-0849-CC4A-75F7-603C4085DB37}"/>
              </a:ext>
            </a:extLst>
          </p:cNvPr>
          <p:cNvSpPr>
            <a:spLocks noGrp="1"/>
          </p:cNvSpPr>
          <p:nvPr>
            <p:ph type="ctrTitle"/>
          </p:nvPr>
        </p:nvSpPr>
        <p:spPr/>
        <p:txBody>
          <a:bodyPr/>
          <a:lstStyle/>
          <a:p>
            <a:r>
              <a:rPr lang="en-CA" sz="7200" b="1" dirty="0"/>
              <a:t>XSLT</a:t>
            </a:r>
            <a:endParaRPr lang="en-CA" b="1" dirty="0"/>
          </a:p>
        </p:txBody>
      </p:sp>
      <p:sp>
        <p:nvSpPr>
          <p:cNvPr id="3" name="Subtitle 2">
            <a:extLst>
              <a:ext uri="{FF2B5EF4-FFF2-40B4-BE49-F238E27FC236}">
                <a16:creationId xmlns:a16="http://schemas.microsoft.com/office/drawing/2014/main" id="{8AB5777D-6B9E-9F34-6F5B-00A1ED599262}"/>
              </a:ext>
            </a:extLst>
          </p:cNvPr>
          <p:cNvSpPr>
            <a:spLocks noGrp="1"/>
          </p:cNvSpPr>
          <p:nvPr>
            <p:ph type="subTitle" idx="1"/>
          </p:nvPr>
        </p:nvSpPr>
        <p:spPr/>
        <p:txBody>
          <a:bodyPr>
            <a:normAutofit lnSpcReduction="10000"/>
          </a:bodyPr>
          <a:lstStyle/>
          <a:p>
            <a:r>
              <a:rPr lang="en-CA" sz="4000" b="1" dirty="0"/>
              <a:t>Pulling the music information </a:t>
            </a:r>
            <a:br>
              <a:rPr lang="en-CA" sz="4000" b="1" dirty="0"/>
            </a:br>
            <a:r>
              <a:rPr lang="en-CA" sz="4000" b="1" dirty="0"/>
              <a:t>into a TSV Table</a:t>
            </a:r>
            <a:endParaRPr lang="en-ES" sz="4000" b="1" dirty="0"/>
          </a:p>
          <a:p>
            <a:r>
              <a:rPr lang="en-CA" sz="3600" dirty="0"/>
              <a:t>Extra</a:t>
            </a:r>
            <a:r>
              <a:rPr lang="en-ES" sz="3600"/>
              <a:t> Example</a:t>
            </a:r>
            <a:endParaRPr lang="en-CA" sz="3600" dirty="0"/>
          </a:p>
        </p:txBody>
      </p:sp>
      <p:sp>
        <p:nvSpPr>
          <p:cNvPr id="4" name="Slide Number Placeholder 3">
            <a:extLst>
              <a:ext uri="{FF2B5EF4-FFF2-40B4-BE49-F238E27FC236}">
                <a16:creationId xmlns:a16="http://schemas.microsoft.com/office/drawing/2014/main" id="{A670CCFA-6041-0C17-DEF7-6AD80D07AC3F}"/>
              </a:ext>
            </a:extLst>
          </p:cNvPr>
          <p:cNvSpPr>
            <a:spLocks noGrp="1"/>
          </p:cNvSpPr>
          <p:nvPr>
            <p:ph type="sldNum" sz="quarter" idx="12"/>
          </p:nvPr>
        </p:nvSpPr>
        <p:spPr/>
        <p:txBody>
          <a:bodyPr/>
          <a:lstStyle/>
          <a:p>
            <a:fld id="{B9A6FB2C-6672-204D-B4C3-F63635C45829}" type="slidenum">
              <a:rPr lang="en-CA" smtClean="0"/>
              <a:t>92</a:t>
            </a:fld>
            <a:endParaRPr lang="en-CA"/>
          </a:p>
        </p:txBody>
      </p:sp>
    </p:spTree>
    <p:extLst>
      <p:ext uri="{BB962C8B-B14F-4D97-AF65-F5344CB8AC3E}">
        <p14:creationId xmlns:p14="http://schemas.microsoft.com/office/powerpoint/2010/main" val="339523648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B52FD-B66D-6ED3-EEBC-5221E51DC0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7FC75-076F-B417-B758-3CAD4DBDBF0B}"/>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54F238B9-C053-4790-CB8A-E374C77C1CDD}"/>
              </a:ext>
            </a:extLst>
          </p:cNvPr>
          <p:cNvSpPr>
            <a:spLocks noGrp="1"/>
          </p:cNvSpPr>
          <p:nvPr>
            <p:ph idx="1"/>
          </p:nvPr>
        </p:nvSpPr>
        <p:spPr>
          <a:xfrm>
            <a:off x="838200" y="1800225"/>
            <a:ext cx="10515600" cy="4376738"/>
          </a:xfrm>
        </p:spPr>
        <p:txBody>
          <a:bodyPr>
            <a:normAutofit/>
          </a:bodyPr>
          <a:lstStyle/>
          <a:p>
            <a:pPr marL="0" indent="0">
              <a:buNone/>
            </a:pPr>
            <a:r>
              <a:rPr lang="en-CA" dirty="0">
                <a:sym typeface="Wingdings" pitchFamily="2" charset="2"/>
                <a:hlinkClick r:id="rId2"/>
              </a:rPr>
              <a:t>https://github.com/martha-thomae/XSLT-examples-for-MEI</a:t>
            </a:r>
            <a:endParaRPr lang="en-CA" dirty="0"/>
          </a:p>
          <a:p>
            <a:endParaRPr lang="en-CA" dirty="0"/>
          </a:p>
          <a:p>
            <a:r>
              <a:rPr lang="en-CA" dirty="0"/>
              <a:t>File to process</a:t>
            </a:r>
            <a:r>
              <a:rPr lang="en-CA" dirty="0">
                <a:sym typeface="Wingdings" pitchFamily="2" charset="2"/>
              </a:rPr>
              <a:t> (input): </a:t>
            </a:r>
            <a:r>
              <a:rPr lang="en-CA" u="sng" dirty="0">
                <a:hlinkClick r:id="rId3"/>
              </a:rPr>
              <a:t>Bach-JS_Ein_feste_Burg.mei</a:t>
            </a:r>
            <a:endParaRPr lang="en-CA" dirty="0"/>
          </a:p>
          <a:p>
            <a:r>
              <a:rPr lang="en-CA" dirty="0">
                <a:sym typeface="Wingdings" pitchFamily="2" charset="2"/>
              </a:rPr>
              <a:t>Folder: </a:t>
            </a:r>
            <a:r>
              <a:rPr lang="en-CA" dirty="0">
                <a:sym typeface="Wingdings" pitchFamily="2" charset="2"/>
                <a:hlinkClick r:id="rId4"/>
              </a:rPr>
              <a:t>4_meiPitchDistribution</a:t>
            </a:r>
            <a:endParaRPr lang="en-CA" dirty="0">
              <a:sym typeface="Wingdings" pitchFamily="2" charset="2"/>
            </a:endParaRPr>
          </a:p>
        </p:txBody>
      </p:sp>
      <p:sp>
        <p:nvSpPr>
          <p:cNvPr id="4" name="Slide Number Placeholder 3">
            <a:extLst>
              <a:ext uri="{FF2B5EF4-FFF2-40B4-BE49-F238E27FC236}">
                <a16:creationId xmlns:a16="http://schemas.microsoft.com/office/drawing/2014/main" id="{B89845BE-586D-564E-CD18-EEBCA1CDB46A}"/>
              </a:ext>
            </a:extLst>
          </p:cNvPr>
          <p:cNvSpPr>
            <a:spLocks noGrp="1"/>
          </p:cNvSpPr>
          <p:nvPr>
            <p:ph type="sldNum" sz="quarter" idx="12"/>
          </p:nvPr>
        </p:nvSpPr>
        <p:spPr/>
        <p:txBody>
          <a:bodyPr/>
          <a:lstStyle/>
          <a:p>
            <a:fld id="{B9A6FB2C-6672-204D-B4C3-F63635C45829}" type="slidenum">
              <a:rPr lang="en-CA" smtClean="0"/>
              <a:t>93</a:t>
            </a:fld>
            <a:endParaRPr lang="en-CA"/>
          </a:p>
        </p:txBody>
      </p:sp>
    </p:spTree>
    <p:extLst>
      <p:ext uri="{BB962C8B-B14F-4D97-AF65-F5344CB8AC3E}">
        <p14:creationId xmlns:p14="http://schemas.microsoft.com/office/powerpoint/2010/main" val="32129822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CBA-C872-ADB2-2DAF-746E5A712A2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5DA60F6C-2C26-9A35-62F9-EC7FD9208CD2}"/>
              </a:ext>
            </a:extLst>
          </p:cNvPr>
          <p:cNvGraphicFramePr>
            <a:graphicFrameLocks noGrp="1"/>
          </p:cNvGraphicFramePr>
          <p:nvPr>
            <p:extLst>
              <p:ext uri="{D42A27DB-BD31-4B8C-83A1-F6EECF244321}">
                <p14:modId xmlns:p14="http://schemas.microsoft.com/office/powerpoint/2010/main" val="2912223818"/>
              </p:ext>
            </p:extLst>
          </p:nvPr>
        </p:nvGraphicFramePr>
        <p:xfrm>
          <a:off x="5967110" y="355215"/>
          <a:ext cx="5676900" cy="6147570"/>
        </p:xfrm>
        <a:graphic>
          <a:graphicData uri="http://schemas.openxmlformats.org/drawingml/2006/table">
            <a:tbl>
              <a:tblPr>
                <a:tableStyleId>{68D230F3-CF80-4859-8CE7-A43EE81993B5}</a:tableStyleId>
              </a:tblPr>
              <a:tblGrid>
                <a:gridCol w="1199660">
                  <a:extLst>
                    <a:ext uri="{9D8B030D-6E8A-4147-A177-3AD203B41FA5}">
                      <a16:colId xmlns:a16="http://schemas.microsoft.com/office/drawing/2014/main" val="1316511588"/>
                    </a:ext>
                  </a:extLst>
                </a:gridCol>
                <a:gridCol w="956739">
                  <a:extLst>
                    <a:ext uri="{9D8B030D-6E8A-4147-A177-3AD203B41FA5}">
                      <a16:colId xmlns:a16="http://schemas.microsoft.com/office/drawing/2014/main" val="1419808887"/>
                    </a:ext>
                  </a:extLst>
                </a:gridCol>
                <a:gridCol w="1827521">
                  <a:extLst>
                    <a:ext uri="{9D8B030D-6E8A-4147-A177-3AD203B41FA5}">
                      <a16:colId xmlns:a16="http://schemas.microsoft.com/office/drawing/2014/main" val="1538696475"/>
                    </a:ext>
                  </a:extLst>
                </a:gridCol>
                <a:gridCol w="1692980">
                  <a:extLst>
                    <a:ext uri="{9D8B030D-6E8A-4147-A177-3AD203B41FA5}">
                      <a16:colId xmlns:a16="http://schemas.microsoft.com/office/drawing/2014/main" val="1317941405"/>
                    </a:ext>
                  </a:extLst>
                </a:gridCol>
              </a:tblGrid>
              <a:tr h="217183">
                <a:tc>
                  <a:txBody>
                    <a:bodyPr/>
                    <a:lstStyle/>
                    <a:p>
                      <a:pPr algn="l" fontAlgn="b"/>
                      <a:r>
                        <a:rPr lang="en-CA" sz="1500" b="1" u="none" strike="noStrike" dirty="0">
                          <a:solidFill>
                            <a:schemeClr val="tx1"/>
                          </a:solidFill>
                          <a:effectLst/>
                        </a:rPr>
                        <a:t>Pitch Name</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MIDI key</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Pitch Class Number</a:t>
                      </a:r>
                      <a:endParaRPr lang="en-CA" sz="1500" b="1"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1" u="none" strike="noStrike" dirty="0">
                          <a:solidFill>
                            <a:schemeClr val="tx1"/>
                          </a:solidFill>
                          <a:effectLst/>
                        </a:rPr>
                        <a:t>Pitch Name Count</a:t>
                      </a:r>
                      <a:endParaRPr lang="en-CA" sz="1500" b="1"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020617479"/>
                  </a:ext>
                </a:extLst>
              </a:tr>
              <a:tr h="204678">
                <a:tc>
                  <a:txBody>
                    <a:bodyPr/>
                    <a:lstStyle/>
                    <a:p>
                      <a:pPr algn="l" fontAlgn="b"/>
                      <a:r>
                        <a:rPr lang="en-CA" sz="1500" b="0" u="none" strike="noStrike" dirty="0">
                          <a:solidFill>
                            <a:schemeClr val="tx1"/>
                          </a:solidFill>
                          <a:effectLst/>
                        </a:rPr>
                        <a:t>d♮2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09342669"/>
                  </a:ext>
                </a:extLst>
              </a:tr>
              <a:tr h="204678">
                <a:tc>
                  <a:txBody>
                    <a:bodyPr/>
                    <a:lstStyle/>
                    <a:p>
                      <a:pPr algn="l" fontAlgn="b"/>
                      <a:r>
                        <a:rPr lang="en-CA" sz="1500" b="0" u="none" strike="noStrike" dirty="0">
                          <a:solidFill>
                            <a:schemeClr val="tx1"/>
                          </a:solidFill>
                          <a:effectLst/>
                        </a:rPr>
                        <a:t>g♮2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209242507"/>
                  </a:ext>
                </a:extLst>
              </a:tr>
              <a:tr h="204678">
                <a:tc>
                  <a:txBody>
                    <a:bodyPr/>
                    <a:lstStyle/>
                    <a:p>
                      <a:pPr algn="l" fontAlgn="b"/>
                      <a:r>
                        <a:rPr lang="en-CA" sz="1500" b="0" u="none" strike="noStrike" dirty="0">
                          <a:solidFill>
                            <a:schemeClr val="tx1"/>
                          </a:solidFill>
                          <a:effectLst/>
                        </a:rPr>
                        <a:t>a♮2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955337831"/>
                  </a:ext>
                </a:extLst>
              </a:tr>
              <a:tr h="204678">
                <a:tc>
                  <a:txBody>
                    <a:bodyPr/>
                    <a:lstStyle/>
                    <a:p>
                      <a:pPr algn="l" fontAlgn="b"/>
                      <a:r>
                        <a:rPr lang="en-CA" sz="1500" b="0" u="none" strike="noStrike" dirty="0">
                          <a:solidFill>
                            <a:schemeClr val="tx1"/>
                          </a:solidFill>
                          <a:effectLst/>
                        </a:rPr>
                        <a:t>b♮2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5</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178104015"/>
                  </a:ext>
                </a:extLst>
              </a:tr>
              <a:tr h="204678">
                <a:tc>
                  <a:txBody>
                    <a:bodyPr/>
                    <a:lstStyle/>
                    <a:p>
                      <a:pPr algn="l" fontAlgn="b"/>
                      <a:r>
                        <a:rPr lang="en-CA" sz="1500" b="0" u="none" strike="noStrike">
                          <a:solidFill>
                            <a:schemeClr val="tx1"/>
                          </a:solidFill>
                          <a:effectLst/>
                        </a:rPr>
                        <a:t>c♮3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36</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119997639"/>
                  </a:ext>
                </a:extLst>
              </a:tr>
              <a:tr h="204678">
                <a:tc>
                  <a:txBody>
                    <a:bodyPr/>
                    <a:lstStyle/>
                    <a:p>
                      <a:pPr algn="l" fontAlgn="b"/>
                      <a:r>
                        <a:rPr lang="en-CA" sz="1500" b="0" u="none" strike="noStrike">
                          <a:solidFill>
                            <a:schemeClr val="tx1"/>
                          </a:solidFill>
                          <a:effectLst/>
                        </a:rPr>
                        <a:t>d♮3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38</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12</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207807631"/>
                  </a:ext>
                </a:extLst>
              </a:tr>
              <a:tr h="204678">
                <a:tc>
                  <a:txBody>
                    <a:bodyPr/>
                    <a:lstStyle/>
                    <a:p>
                      <a:pPr algn="l" fontAlgn="b"/>
                      <a:r>
                        <a:rPr lang="en-CA" sz="1500" b="0" u="none" strike="noStrike">
                          <a:solidFill>
                            <a:schemeClr val="tx1"/>
                          </a:solidFill>
                          <a:effectLst/>
                        </a:rPr>
                        <a:t>d♯3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46273568"/>
                  </a:ext>
                </a:extLst>
              </a:tr>
              <a:tr h="204678">
                <a:tc>
                  <a:txBody>
                    <a:bodyPr/>
                    <a:lstStyle/>
                    <a:p>
                      <a:pPr algn="l" fontAlgn="b"/>
                      <a:r>
                        <a:rPr lang="en-CA" sz="1500" b="0" u="none" strike="noStrike">
                          <a:solidFill>
                            <a:schemeClr val="tx1"/>
                          </a:solidFill>
                          <a:effectLst/>
                        </a:rPr>
                        <a:t>e♮3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40</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4</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17</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885567615"/>
                  </a:ext>
                </a:extLst>
              </a:tr>
              <a:tr h="204678">
                <a:tc>
                  <a:txBody>
                    <a:bodyPr/>
                    <a:lstStyle/>
                    <a:p>
                      <a:pPr algn="l" fontAlgn="b"/>
                      <a:r>
                        <a:rPr lang="en-CA" sz="1500" b="0" u="none" strike="noStrike">
                          <a:solidFill>
                            <a:schemeClr val="tx1"/>
                          </a:solidFill>
                          <a:effectLst/>
                        </a:rPr>
                        <a:t>f♮3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18</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103460201"/>
                  </a:ext>
                </a:extLst>
              </a:tr>
              <a:tr h="204678">
                <a:tc>
                  <a:txBody>
                    <a:bodyPr/>
                    <a:lstStyle/>
                    <a:p>
                      <a:pPr algn="l" fontAlgn="b"/>
                      <a:r>
                        <a:rPr lang="en-CA" sz="1500" b="0" u="none" strike="noStrike">
                          <a:solidFill>
                            <a:schemeClr val="tx1"/>
                          </a:solidFill>
                          <a:effectLst/>
                        </a:rPr>
                        <a:t>g♮3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7</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532975476"/>
                  </a:ext>
                </a:extLst>
              </a:tr>
              <a:tr h="204678">
                <a:tc>
                  <a:txBody>
                    <a:bodyPr/>
                    <a:lstStyle/>
                    <a:p>
                      <a:pPr algn="l" fontAlgn="b"/>
                      <a:r>
                        <a:rPr lang="en-CA" sz="1500" b="0" u="none" strike="noStrike">
                          <a:solidFill>
                            <a:schemeClr val="tx1"/>
                          </a:solidFill>
                          <a:effectLst/>
                        </a:rPr>
                        <a:t>g♯3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8</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176189173"/>
                  </a:ext>
                </a:extLst>
              </a:tr>
              <a:tr h="204678">
                <a:tc>
                  <a:txBody>
                    <a:bodyPr/>
                    <a:lstStyle/>
                    <a:p>
                      <a:pPr algn="l" fontAlgn="b"/>
                      <a:r>
                        <a:rPr lang="en-CA" sz="1500" b="0" u="none" strike="noStrike">
                          <a:solidFill>
                            <a:schemeClr val="tx1"/>
                          </a:solidFill>
                          <a:effectLst/>
                        </a:rPr>
                        <a:t>a♮3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9</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14</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489956471"/>
                  </a:ext>
                </a:extLst>
              </a:tr>
              <a:tr h="204678">
                <a:tc>
                  <a:txBody>
                    <a:bodyPr/>
                    <a:lstStyle/>
                    <a:p>
                      <a:pPr algn="l" fontAlgn="b"/>
                      <a:r>
                        <a:rPr lang="en-CA" sz="1500" b="0" u="none" strike="noStrike">
                          <a:solidFill>
                            <a:schemeClr val="tx1"/>
                          </a:solidFill>
                          <a:effectLst/>
                        </a:rPr>
                        <a:t>a♯3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931315442"/>
                  </a:ext>
                </a:extLst>
              </a:tr>
              <a:tr h="204678">
                <a:tc>
                  <a:txBody>
                    <a:bodyPr/>
                    <a:lstStyle/>
                    <a:p>
                      <a:pPr algn="l" fontAlgn="b"/>
                      <a:r>
                        <a:rPr lang="en-CA" sz="1500" b="0" u="none" strike="noStrike">
                          <a:solidFill>
                            <a:schemeClr val="tx1"/>
                          </a:solidFill>
                          <a:effectLst/>
                        </a:rPr>
                        <a:t>b♮3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11</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14</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225493066"/>
                  </a:ext>
                </a:extLst>
              </a:tr>
              <a:tr h="204678">
                <a:tc>
                  <a:txBody>
                    <a:bodyPr/>
                    <a:lstStyle/>
                    <a:p>
                      <a:pPr algn="l" fontAlgn="b"/>
                      <a:r>
                        <a:rPr lang="en-CA" sz="1500" b="0" u="none" strike="noStrike">
                          <a:solidFill>
                            <a:schemeClr val="tx1"/>
                          </a:solidFill>
                          <a:effectLst/>
                        </a:rPr>
                        <a:t>c♮4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48</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0</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13</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928367838"/>
                  </a:ext>
                </a:extLst>
              </a:tr>
              <a:tr h="204678">
                <a:tc>
                  <a:txBody>
                    <a:bodyPr/>
                    <a:lstStyle/>
                    <a:p>
                      <a:pPr algn="l" fontAlgn="b"/>
                      <a:r>
                        <a:rPr lang="en-CA" sz="1500" b="0" u="none" strike="noStrike">
                          <a:solidFill>
                            <a:schemeClr val="tx1"/>
                          </a:solidFill>
                          <a:effectLst/>
                        </a:rPr>
                        <a:t>d♮4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29</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693199217"/>
                  </a:ext>
                </a:extLst>
              </a:tr>
              <a:tr h="204678">
                <a:tc>
                  <a:txBody>
                    <a:bodyPr/>
                    <a:lstStyle/>
                    <a:p>
                      <a:pPr algn="l" fontAlgn="b"/>
                      <a:r>
                        <a:rPr lang="en-CA" sz="1500" b="0" u="none" strike="noStrike">
                          <a:solidFill>
                            <a:schemeClr val="tx1"/>
                          </a:solidFill>
                          <a:effectLst/>
                        </a:rPr>
                        <a:t>d♯4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82840877"/>
                  </a:ext>
                </a:extLst>
              </a:tr>
              <a:tr h="204678">
                <a:tc>
                  <a:txBody>
                    <a:bodyPr/>
                    <a:lstStyle/>
                    <a:p>
                      <a:pPr algn="l" fontAlgn="b"/>
                      <a:r>
                        <a:rPr lang="en-CA" sz="1500" b="0" u="none" strike="noStrike">
                          <a:solidFill>
                            <a:schemeClr val="tx1"/>
                          </a:solidFill>
                          <a:effectLst/>
                        </a:rPr>
                        <a:t>e♮4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52</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25</a:t>
                      </a:r>
                      <a:endParaRPr lang="en-CA" sz="1500" b="0" i="0" u="none" strike="noStrike">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996063475"/>
                  </a:ext>
                </a:extLst>
              </a:tr>
              <a:tr h="204678">
                <a:tc>
                  <a:txBody>
                    <a:bodyPr/>
                    <a:lstStyle/>
                    <a:p>
                      <a:pPr algn="l" fontAlgn="b"/>
                      <a:r>
                        <a:rPr lang="en-CA" sz="1500" b="0" u="none" strike="noStrike">
                          <a:solidFill>
                            <a:schemeClr val="tx1"/>
                          </a:solidFill>
                          <a:effectLst/>
                        </a:rPr>
                        <a:t>f♮4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53</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22</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818929745"/>
                  </a:ext>
                </a:extLst>
              </a:tr>
              <a:tr h="204678">
                <a:tc>
                  <a:txBody>
                    <a:bodyPr/>
                    <a:lstStyle/>
                    <a:p>
                      <a:pPr algn="l" fontAlgn="b"/>
                      <a:r>
                        <a:rPr lang="en-CA" sz="1500" b="0" u="none" strike="noStrike">
                          <a:solidFill>
                            <a:schemeClr val="tx1"/>
                          </a:solidFill>
                          <a:effectLst/>
                        </a:rPr>
                        <a:t>g♮4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9</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626905367"/>
                  </a:ext>
                </a:extLst>
              </a:tr>
              <a:tr h="204678">
                <a:tc>
                  <a:txBody>
                    <a:bodyPr/>
                    <a:lstStyle/>
                    <a:p>
                      <a:pPr algn="l" fontAlgn="b"/>
                      <a:r>
                        <a:rPr lang="en-CA" sz="1500" b="0" u="none" strike="noStrike">
                          <a:solidFill>
                            <a:schemeClr val="tx1"/>
                          </a:solidFill>
                          <a:effectLst/>
                        </a:rPr>
                        <a:t>g♯4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56</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8</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3</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107626923"/>
                  </a:ext>
                </a:extLst>
              </a:tr>
              <a:tr h="204678">
                <a:tc>
                  <a:txBody>
                    <a:bodyPr/>
                    <a:lstStyle/>
                    <a:p>
                      <a:pPr algn="l" fontAlgn="b"/>
                      <a:r>
                        <a:rPr lang="en-CA" sz="1500" b="0" u="none" strike="noStrike">
                          <a:solidFill>
                            <a:schemeClr val="tx1"/>
                          </a:solidFill>
                          <a:effectLst/>
                        </a:rPr>
                        <a:t>a♮4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57</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18</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381365717"/>
                  </a:ext>
                </a:extLst>
              </a:tr>
              <a:tr h="204678">
                <a:tc>
                  <a:txBody>
                    <a:bodyPr/>
                    <a:lstStyle/>
                    <a:p>
                      <a:pPr algn="l" fontAlgn="b"/>
                      <a:r>
                        <a:rPr lang="en-CA" sz="1500" b="0" u="none" strike="noStrike">
                          <a:solidFill>
                            <a:schemeClr val="tx1"/>
                          </a:solidFill>
                          <a:effectLst/>
                        </a:rPr>
                        <a:t>b♮4</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59</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11</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14</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3028801380"/>
                  </a:ext>
                </a:extLst>
              </a:tr>
              <a:tr h="204678">
                <a:tc>
                  <a:txBody>
                    <a:bodyPr/>
                    <a:lstStyle/>
                    <a:p>
                      <a:pPr algn="l" fontAlgn="b"/>
                      <a:r>
                        <a:rPr lang="en-CA" sz="1500" b="0" u="none" strike="noStrike">
                          <a:solidFill>
                            <a:schemeClr val="tx1"/>
                          </a:solidFill>
                          <a:effectLst/>
                        </a:rPr>
                        <a:t>c♮5</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60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a:solidFill>
                            <a:schemeClr val="tx1"/>
                          </a:solidFill>
                          <a:effectLst/>
                        </a:rPr>
                        <a:t>0</a:t>
                      </a:r>
                      <a:endParaRPr lang="en-CA" sz="1500" b="0" i="0" u="none" strike="noStrike">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8</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1601232943"/>
                  </a:ext>
                </a:extLst>
              </a:tr>
              <a:tr h="204678">
                <a:tc>
                  <a:txBody>
                    <a:bodyPr/>
                    <a:lstStyle/>
                    <a:p>
                      <a:pPr algn="l" fontAlgn="b"/>
                      <a:r>
                        <a:rPr lang="en-CA" sz="1500" b="0" u="none" strike="noStrike" dirty="0">
                          <a:solidFill>
                            <a:schemeClr val="tx1"/>
                          </a:solidFill>
                          <a:effectLst/>
                        </a:rPr>
                        <a:t>d♮5</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62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2</a:t>
                      </a:r>
                      <a:endParaRPr lang="en-CA" sz="1500" b="0" i="0" u="none" strike="noStrike" dirty="0">
                        <a:solidFill>
                          <a:schemeClr val="tx1"/>
                        </a:solidFill>
                        <a:effectLst/>
                        <a:latin typeface="Aptos Narrow" panose="020B0004020202020204" pitchFamily="34" charset="0"/>
                      </a:endParaRPr>
                    </a:p>
                  </a:txBody>
                  <a:tcPr marL="7845" marR="7845" marT="7845" marB="0" anchor="b"/>
                </a:tc>
                <a:tc>
                  <a:txBody>
                    <a:bodyPr/>
                    <a:lstStyle/>
                    <a:p>
                      <a:pPr algn="l" fontAlgn="b"/>
                      <a:r>
                        <a:rPr lang="en-CA" sz="1500" b="0" u="none" strike="noStrike" dirty="0">
                          <a:solidFill>
                            <a:schemeClr val="tx1"/>
                          </a:solidFill>
                          <a:effectLst/>
                        </a:rPr>
                        <a:t>11</a:t>
                      </a:r>
                      <a:endParaRPr lang="en-CA" sz="1500" b="0" i="0" u="none" strike="noStrike" dirty="0">
                        <a:solidFill>
                          <a:schemeClr val="tx1"/>
                        </a:solidFill>
                        <a:effectLst/>
                        <a:latin typeface="Aptos Narrow" panose="020B0004020202020204" pitchFamily="34" charset="0"/>
                      </a:endParaRPr>
                    </a:p>
                  </a:txBody>
                  <a:tcPr marL="7845" marR="7845" marT="7845" marB="0" anchor="b"/>
                </a:tc>
                <a:extLst>
                  <a:ext uri="{0D108BD9-81ED-4DB2-BD59-A6C34878D82A}">
                    <a16:rowId xmlns:a16="http://schemas.microsoft.com/office/drawing/2014/main" val="2753447034"/>
                  </a:ext>
                </a:extLst>
              </a:tr>
            </a:tbl>
          </a:graphicData>
        </a:graphic>
      </p:graphicFrame>
      <p:sp>
        <p:nvSpPr>
          <p:cNvPr id="2" name="TextBox 1">
            <a:extLst>
              <a:ext uri="{FF2B5EF4-FFF2-40B4-BE49-F238E27FC236}">
                <a16:creationId xmlns:a16="http://schemas.microsoft.com/office/drawing/2014/main" id="{1DB9368C-4AC1-0290-091F-C201132A8BEC}"/>
              </a:ext>
            </a:extLst>
          </p:cNvPr>
          <p:cNvSpPr txBox="1"/>
          <p:nvPr/>
        </p:nvSpPr>
        <p:spPr>
          <a:xfrm>
            <a:off x="778213" y="1987746"/>
            <a:ext cx="4834646" cy="660144"/>
          </a:xfrm>
          <a:prstGeom prst="rect">
            <a:avLst/>
          </a:prstGeom>
          <a:solidFill>
            <a:schemeClr val="accent3">
              <a:lumMod val="40000"/>
              <a:lumOff val="60000"/>
            </a:schemeClr>
          </a:solidFill>
          <a:effectLst>
            <a:glow rad="139700">
              <a:schemeClr val="accent3">
                <a:satMod val="175000"/>
                <a:alpha val="40000"/>
              </a:schemeClr>
            </a:glow>
          </a:effectLst>
        </p:spPr>
        <p:txBody>
          <a:bodyPr wrap="square" tIns="144000" bIns="144000" rtlCol="0">
            <a:spAutoFit/>
          </a:bodyPr>
          <a:lstStyle/>
          <a:p>
            <a:pPr algn="ctr"/>
            <a:r>
              <a:rPr lang="en-CA" sz="2400" dirty="0"/>
              <a:t>to </a:t>
            </a:r>
            <a:r>
              <a:rPr lang="en-CA" sz="2400" dirty="0">
                <a:hlinkClick r:id="rId2"/>
              </a:rPr>
              <a:t>Bach-JS_Ein_feste_Burg.mei</a:t>
            </a:r>
            <a:endParaRPr lang="en-CA" sz="2400" dirty="0"/>
          </a:p>
        </p:txBody>
      </p:sp>
      <p:sp>
        <p:nvSpPr>
          <p:cNvPr id="7" name="Title 1">
            <a:extLst>
              <a:ext uri="{FF2B5EF4-FFF2-40B4-BE49-F238E27FC236}">
                <a16:creationId xmlns:a16="http://schemas.microsoft.com/office/drawing/2014/main" id="{57383410-395D-E3F3-4A47-0607BA91BFC0}"/>
              </a:ext>
            </a:extLst>
          </p:cNvPr>
          <p:cNvSpPr txBox="1">
            <a:spLocks/>
          </p:cNvSpPr>
          <p:nvPr/>
        </p:nvSpPr>
        <p:spPr>
          <a:xfrm>
            <a:off x="700391" y="517525"/>
            <a:ext cx="5145932"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t>Applying XSLT </a:t>
            </a:r>
            <a:r>
              <a:rPr lang="en-CA" b="1" dirty="0" err="1"/>
              <a:t>meiPitchDistribution</a:t>
            </a:r>
            <a:endParaRPr lang="en-CA" b="1" dirty="0"/>
          </a:p>
        </p:txBody>
      </p:sp>
      <p:sp>
        <p:nvSpPr>
          <p:cNvPr id="4" name="Slide Number Placeholder 3">
            <a:extLst>
              <a:ext uri="{FF2B5EF4-FFF2-40B4-BE49-F238E27FC236}">
                <a16:creationId xmlns:a16="http://schemas.microsoft.com/office/drawing/2014/main" id="{82122E7B-0C86-ECC9-A22F-4A23B410E751}"/>
              </a:ext>
            </a:extLst>
          </p:cNvPr>
          <p:cNvSpPr>
            <a:spLocks noGrp="1"/>
          </p:cNvSpPr>
          <p:nvPr>
            <p:ph type="sldNum" sz="quarter" idx="12"/>
          </p:nvPr>
        </p:nvSpPr>
        <p:spPr/>
        <p:txBody>
          <a:bodyPr/>
          <a:lstStyle/>
          <a:p>
            <a:fld id="{B9A6FB2C-6672-204D-B4C3-F63635C45829}" type="slidenum">
              <a:rPr lang="en-CA" smtClean="0"/>
              <a:t>94</a:t>
            </a:fld>
            <a:endParaRPr lang="en-CA"/>
          </a:p>
        </p:txBody>
      </p:sp>
    </p:spTree>
    <p:extLst>
      <p:ext uri="{BB962C8B-B14F-4D97-AF65-F5344CB8AC3E}">
        <p14:creationId xmlns:p14="http://schemas.microsoft.com/office/powerpoint/2010/main" val="10486879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08F79-BBDE-2104-50EC-42A4BC2C638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CB01FE0-0597-0B13-70ED-8BC16949A3C6}"/>
              </a:ext>
            </a:extLst>
          </p:cNvPr>
          <p:cNvGraphicFramePr>
            <a:graphicFrameLocks noGrp="1"/>
          </p:cNvGraphicFramePr>
          <p:nvPr>
            <p:extLst>
              <p:ext uri="{D42A27DB-BD31-4B8C-83A1-F6EECF244321}">
                <p14:modId xmlns:p14="http://schemas.microsoft.com/office/powerpoint/2010/main" val="2170841828"/>
              </p:ext>
            </p:extLst>
          </p:nvPr>
        </p:nvGraphicFramePr>
        <p:xfrm>
          <a:off x="2874386" y="2405322"/>
          <a:ext cx="6443223" cy="3457575"/>
        </p:xfrm>
        <a:graphic>
          <a:graphicData uri="http://schemas.openxmlformats.org/drawingml/2006/table">
            <a:tbl>
              <a:tblPr>
                <a:tableStyleId>{68D230F3-CF80-4859-8CE7-A43EE81993B5}</a:tableStyleId>
              </a:tblPr>
              <a:tblGrid>
                <a:gridCol w="2068925">
                  <a:extLst>
                    <a:ext uri="{9D8B030D-6E8A-4147-A177-3AD203B41FA5}">
                      <a16:colId xmlns:a16="http://schemas.microsoft.com/office/drawing/2014/main" val="3598883146"/>
                    </a:ext>
                  </a:extLst>
                </a:gridCol>
                <a:gridCol w="2187149">
                  <a:extLst>
                    <a:ext uri="{9D8B030D-6E8A-4147-A177-3AD203B41FA5}">
                      <a16:colId xmlns:a16="http://schemas.microsoft.com/office/drawing/2014/main" val="1638466900"/>
                    </a:ext>
                  </a:extLst>
                </a:gridCol>
                <a:gridCol w="2187149">
                  <a:extLst>
                    <a:ext uri="{9D8B030D-6E8A-4147-A177-3AD203B41FA5}">
                      <a16:colId xmlns:a16="http://schemas.microsoft.com/office/drawing/2014/main" val="1382218818"/>
                    </a:ext>
                  </a:extLst>
                </a:gridCol>
              </a:tblGrid>
              <a:tr h="203200">
                <a:tc>
                  <a:txBody>
                    <a:bodyPr/>
                    <a:lstStyle/>
                    <a:p>
                      <a:pPr algn="l" fontAlgn="b"/>
                      <a:r>
                        <a:rPr lang="en-CA" sz="2000" b="1" u="none" strike="noStrike">
                          <a:solidFill>
                            <a:schemeClr val="tx1"/>
                          </a:solidFill>
                          <a:effectLst/>
                        </a:rPr>
                        <a:t>Pitch Class Num</a:t>
                      </a:r>
                      <a:endParaRPr lang="en-CA" sz="2000" b="1"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solidFill>
                            <a:schemeClr val="tx1"/>
                          </a:solidFill>
                          <a:effectLst/>
                        </a:rPr>
                        <a:t>Pitch Class Name</a:t>
                      </a:r>
                      <a:endParaRPr lang="en-CA" sz="2000" b="1"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solidFill>
                            <a:schemeClr val="tx1"/>
                          </a:solidFill>
                          <a:effectLst/>
                        </a:rPr>
                        <a:t>Pitch Class Count</a:t>
                      </a:r>
                      <a:endParaRPr lang="en-CA" sz="2000" b="1"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629401555"/>
                  </a:ext>
                </a:extLst>
              </a:tr>
              <a:tr h="203200">
                <a:tc>
                  <a:txBody>
                    <a:bodyPr/>
                    <a:lstStyle/>
                    <a:p>
                      <a:pPr algn="l" fontAlgn="b"/>
                      <a:r>
                        <a:rPr lang="en-CA" sz="2000" u="none" strike="noStrike" dirty="0">
                          <a:solidFill>
                            <a:schemeClr val="tx1"/>
                          </a:solidFill>
                          <a:effectLst/>
                        </a:rPr>
                        <a:t>2</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D♮</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53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63553154"/>
                  </a:ext>
                </a:extLst>
              </a:tr>
              <a:tr h="203200">
                <a:tc>
                  <a:txBody>
                    <a:bodyPr/>
                    <a:lstStyle/>
                    <a:p>
                      <a:pPr algn="l" fontAlgn="b"/>
                      <a:r>
                        <a:rPr lang="en-CA" sz="2000" u="none" strike="noStrike" dirty="0">
                          <a:solidFill>
                            <a:schemeClr val="tx1"/>
                          </a:solidFill>
                          <a:effectLst/>
                        </a:rPr>
                        <a:t>4</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E♮/F♭</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42</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51236228"/>
                  </a:ext>
                </a:extLst>
              </a:tr>
              <a:tr h="203200">
                <a:tc>
                  <a:txBody>
                    <a:bodyPr/>
                    <a:lstStyle/>
                    <a:p>
                      <a:pPr algn="l" fontAlgn="b"/>
                      <a:r>
                        <a:rPr lang="en-CA" sz="2000" u="none" strike="noStrike" dirty="0">
                          <a:solidFill>
                            <a:schemeClr val="tx1"/>
                          </a:solidFill>
                          <a:effectLst/>
                        </a:rPr>
                        <a:t>5</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E#/F♮</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40</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422694832"/>
                  </a:ext>
                </a:extLst>
              </a:tr>
              <a:tr h="203200">
                <a:tc>
                  <a:txBody>
                    <a:bodyPr/>
                    <a:lstStyle/>
                    <a:p>
                      <a:pPr algn="l" fontAlgn="b"/>
                      <a:r>
                        <a:rPr lang="en-CA" sz="2000" u="none" strike="noStrike" dirty="0">
                          <a:solidFill>
                            <a:schemeClr val="tx1"/>
                          </a:solidFill>
                          <a:effectLst/>
                        </a:rPr>
                        <a:t>9</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A♮</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37</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348565438"/>
                  </a:ext>
                </a:extLst>
              </a:tr>
              <a:tr h="203200">
                <a:tc>
                  <a:txBody>
                    <a:bodyPr/>
                    <a:lstStyle/>
                    <a:p>
                      <a:pPr algn="l" fontAlgn="b"/>
                      <a:r>
                        <a:rPr lang="en-CA" sz="2000" u="none" strike="noStrike" dirty="0">
                          <a:solidFill>
                            <a:schemeClr val="tx1"/>
                          </a:solidFill>
                          <a:effectLst/>
                        </a:rPr>
                        <a:t>11</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B♮</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41832400"/>
                  </a:ext>
                </a:extLst>
              </a:tr>
              <a:tr h="203200">
                <a:tc>
                  <a:txBody>
                    <a:bodyPr/>
                    <a:lstStyle/>
                    <a:p>
                      <a:pPr algn="l" fontAlgn="b"/>
                      <a:r>
                        <a:rPr lang="en-CA" sz="2000" u="none" strike="noStrike" dirty="0">
                          <a:solidFill>
                            <a:schemeClr val="tx1"/>
                          </a:solidFill>
                          <a:effectLst/>
                        </a:rPr>
                        <a:t>0</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C♮/B#</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26</a:t>
                      </a:r>
                      <a:endParaRPr lang="en-CA" sz="2000" b="0"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96520064"/>
                  </a:ext>
                </a:extLst>
              </a:tr>
              <a:tr h="203200">
                <a:tc>
                  <a:txBody>
                    <a:bodyPr/>
                    <a:lstStyle/>
                    <a:p>
                      <a:pPr algn="l" fontAlgn="b"/>
                      <a:r>
                        <a:rPr lang="en-CA" sz="2000" u="none" strike="noStrike" dirty="0">
                          <a:solidFill>
                            <a:schemeClr val="tx1"/>
                          </a:solidFill>
                          <a:effectLst/>
                        </a:rPr>
                        <a:t>7</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G♮</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21</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978593923"/>
                  </a:ext>
                </a:extLst>
              </a:tr>
              <a:tr h="203200">
                <a:tc>
                  <a:txBody>
                    <a:bodyPr/>
                    <a:lstStyle/>
                    <a:p>
                      <a:pPr algn="l" fontAlgn="b"/>
                      <a:r>
                        <a:rPr lang="en-CA" sz="2000" u="none" strike="noStrike" dirty="0">
                          <a:solidFill>
                            <a:schemeClr val="tx1"/>
                          </a:solidFill>
                          <a:effectLst/>
                        </a:rPr>
                        <a:t>8</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G#/A♭</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5</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68511655"/>
                  </a:ext>
                </a:extLst>
              </a:tr>
              <a:tr h="203200">
                <a:tc>
                  <a:txBody>
                    <a:bodyPr/>
                    <a:lstStyle/>
                    <a:p>
                      <a:pPr algn="l" fontAlgn="b"/>
                      <a:r>
                        <a:rPr lang="en-CA" sz="2000" u="none" strike="noStrike" dirty="0">
                          <a:solidFill>
                            <a:schemeClr val="tx1"/>
                          </a:solidFill>
                          <a:effectLst/>
                        </a:rPr>
                        <a:t>3</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D#/E♭</a:t>
                      </a:r>
                      <a:endParaRPr lang="en-CA" sz="2000" b="0" i="0" u="none" strike="noStrike">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a:solidFill>
                            <a:schemeClr val="tx1"/>
                          </a:solidFill>
                          <a:effectLst/>
                        </a:rPr>
                        <a:t>3</a:t>
                      </a:r>
                      <a:endParaRPr lang="en-CA" sz="2000" b="0" i="0" u="none" strike="noStrike">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8096881"/>
                  </a:ext>
                </a:extLst>
              </a:tr>
              <a:tr h="203200">
                <a:tc>
                  <a:txBody>
                    <a:bodyPr/>
                    <a:lstStyle/>
                    <a:p>
                      <a:pPr algn="l" fontAlgn="b"/>
                      <a:r>
                        <a:rPr lang="en-CA" sz="2000" u="none" strike="noStrike" dirty="0">
                          <a:solidFill>
                            <a:schemeClr val="tx1"/>
                          </a:solidFill>
                          <a:effectLst/>
                        </a:rPr>
                        <a:t>10</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A#/B♭</a:t>
                      </a:r>
                      <a:endParaRPr lang="en-CA" sz="2000" b="0" i="0" u="none" strike="noStrike" dirty="0">
                        <a:solidFill>
                          <a:schemeClr val="tx1"/>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solidFill>
                            <a:schemeClr val="tx1"/>
                          </a:solidFill>
                          <a:effectLst/>
                        </a:rPr>
                        <a:t>1</a:t>
                      </a:r>
                      <a:endParaRPr lang="en-CA" sz="2000" b="0" i="0" u="none" strike="noStrike" dirty="0">
                        <a:solidFill>
                          <a:schemeClr val="tx1"/>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043612711"/>
                  </a:ext>
                </a:extLst>
              </a:tr>
            </a:tbl>
          </a:graphicData>
        </a:graphic>
      </p:graphicFrame>
      <p:sp>
        <p:nvSpPr>
          <p:cNvPr id="9" name="Title 1">
            <a:extLst>
              <a:ext uri="{FF2B5EF4-FFF2-40B4-BE49-F238E27FC236}">
                <a16:creationId xmlns:a16="http://schemas.microsoft.com/office/drawing/2014/main" id="{8CE6E774-83FE-CAC4-B032-6862CBF49994}"/>
              </a:ext>
            </a:extLst>
          </p:cNvPr>
          <p:cNvSpPr txBox="1">
            <a:spLocks/>
          </p:cNvSpPr>
          <p:nvPr/>
        </p:nvSpPr>
        <p:spPr>
          <a:xfrm>
            <a:off x="990600" y="517526"/>
            <a:ext cx="10515600" cy="902712"/>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Applying XSLT </a:t>
            </a:r>
            <a:r>
              <a:rPr lang="en-CA" b="1" dirty="0"/>
              <a:t>meiPitchDistribution_02</a:t>
            </a:r>
          </a:p>
        </p:txBody>
      </p:sp>
      <p:sp>
        <p:nvSpPr>
          <p:cNvPr id="6" name="TextBox 5">
            <a:extLst>
              <a:ext uri="{FF2B5EF4-FFF2-40B4-BE49-F238E27FC236}">
                <a16:creationId xmlns:a16="http://schemas.microsoft.com/office/drawing/2014/main" id="{3410AFF6-4FC7-A54A-9D07-AE8425219C11}"/>
              </a:ext>
            </a:extLst>
          </p:cNvPr>
          <p:cNvSpPr txBox="1"/>
          <p:nvPr/>
        </p:nvSpPr>
        <p:spPr>
          <a:xfrm>
            <a:off x="2874386" y="1630878"/>
            <a:ext cx="6443223" cy="660144"/>
          </a:xfrm>
          <a:prstGeom prst="rect">
            <a:avLst/>
          </a:prstGeom>
          <a:solidFill>
            <a:schemeClr val="accent3">
              <a:lumMod val="40000"/>
              <a:lumOff val="60000"/>
            </a:schemeClr>
          </a:solidFill>
          <a:effectLst>
            <a:glow rad="139700">
              <a:schemeClr val="accent3">
                <a:satMod val="175000"/>
                <a:alpha val="40000"/>
              </a:schemeClr>
            </a:glow>
          </a:effectLst>
        </p:spPr>
        <p:txBody>
          <a:bodyPr wrap="square" tIns="144000" bIns="144000" rtlCol="0">
            <a:spAutoFit/>
          </a:bodyPr>
          <a:lstStyle/>
          <a:p>
            <a:pPr algn="ctr"/>
            <a:r>
              <a:rPr lang="en-CA" sz="2400" dirty="0"/>
              <a:t>to </a:t>
            </a:r>
            <a:r>
              <a:rPr lang="en-CA" sz="2400" dirty="0">
                <a:hlinkClick r:id="rId2"/>
              </a:rPr>
              <a:t>Bach-JS_Ein_feste_Burg.mei</a:t>
            </a:r>
            <a:endParaRPr lang="en-CA" sz="2400" dirty="0"/>
          </a:p>
        </p:txBody>
      </p:sp>
      <p:sp>
        <p:nvSpPr>
          <p:cNvPr id="2" name="Slide Number Placeholder 1">
            <a:extLst>
              <a:ext uri="{FF2B5EF4-FFF2-40B4-BE49-F238E27FC236}">
                <a16:creationId xmlns:a16="http://schemas.microsoft.com/office/drawing/2014/main" id="{43C203C1-7DB8-5796-2D10-20E9D16D0E9D}"/>
              </a:ext>
            </a:extLst>
          </p:cNvPr>
          <p:cNvSpPr>
            <a:spLocks noGrp="1"/>
          </p:cNvSpPr>
          <p:nvPr>
            <p:ph type="sldNum" sz="quarter" idx="12"/>
          </p:nvPr>
        </p:nvSpPr>
        <p:spPr/>
        <p:txBody>
          <a:bodyPr/>
          <a:lstStyle/>
          <a:p>
            <a:fld id="{B9A6FB2C-6672-204D-B4C3-F63635C45829}" type="slidenum">
              <a:rPr lang="en-CA" smtClean="0"/>
              <a:t>95</a:t>
            </a:fld>
            <a:endParaRPr lang="en-CA"/>
          </a:p>
        </p:txBody>
      </p:sp>
    </p:spTree>
    <p:extLst>
      <p:ext uri="{BB962C8B-B14F-4D97-AF65-F5344CB8AC3E}">
        <p14:creationId xmlns:p14="http://schemas.microsoft.com/office/powerpoint/2010/main" val="41733991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9D6D3-02D3-42A8-0ED5-CD16D655C67E}"/>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FD4681B8-0955-77DC-004A-2C674FF4F536}"/>
              </a:ext>
            </a:extLst>
          </p:cNvPr>
          <p:cNvSpPr txBox="1">
            <a:spLocks/>
          </p:cNvSpPr>
          <p:nvPr/>
        </p:nvSpPr>
        <p:spPr>
          <a:xfrm>
            <a:off x="990600" y="517526"/>
            <a:ext cx="10515600" cy="902712"/>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CA" dirty="0"/>
              <a:t>Applying XSLT </a:t>
            </a:r>
            <a:r>
              <a:rPr lang="en-CA" b="1" dirty="0"/>
              <a:t>meiPitchDistribution_02</a:t>
            </a:r>
          </a:p>
        </p:txBody>
      </p:sp>
      <p:sp>
        <p:nvSpPr>
          <p:cNvPr id="6" name="TextBox 5">
            <a:extLst>
              <a:ext uri="{FF2B5EF4-FFF2-40B4-BE49-F238E27FC236}">
                <a16:creationId xmlns:a16="http://schemas.microsoft.com/office/drawing/2014/main" id="{3FC3F763-C7C2-6FDD-54FE-2909415FF5BF}"/>
              </a:ext>
            </a:extLst>
          </p:cNvPr>
          <p:cNvSpPr txBox="1"/>
          <p:nvPr/>
        </p:nvSpPr>
        <p:spPr>
          <a:xfrm>
            <a:off x="2728981" y="1485959"/>
            <a:ext cx="6734038" cy="660144"/>
          </a:xfrm>
          <a:prstGeom prst="rect">
            <a:avLst/>
          </a:prstGeom>
          <a:solidFill>
            <a:schemeClr val="tx2">
              <a:lumMod val="25000"/>
              <a:lumOff val="75000"/>
            </a:schemeClr>
          </a:solidFill>
          <a:effectLst>
            <a:glow rad="139700">
              <a:schemeClr val="accent1">
                <a:satMod val="175000"/>
                <a:alpha val="40000"/>
              </a:schemeClr>
            </a:glow>
          </a:effectLst>
        </p:spPr>
        <p:txBody>
          <a:bodyPr wrap="square" tIns="144000" bIns="144000" rtlCol="0">
            <a:spAutoFit/>
          </a:bodyPr>
          <a:lstStyle/>
          <a:p>
            <a:pPr algn="ctr"/>
            <a:r>
              <a:rPr lang="en-CA" sz="2400" dirty="0"/>
              <a:t>to </a:t>
            </a:r>
            <a:r>
              <a:rPr lang="en-CA" sz="2400" u="sng" dirty="0">
                <a:hlinkClick r:id="rId2"/>
              </a:rPr>
              <a:t>Webern_Variations_for_Piano_Op27_No2.mei</a:t>
            </a:r>
            <a:endParaRPr lang="en-CA" sz="2400" dirty="0"/>
          </a:p>
        </p:txBody>
      </p:sp>
      <p:graphicFrame>
        <p:nvGraphicFramePr>
          <p:cNvPr id="3" name="Table 2">
            <a:extLst>
              <a:ext uri="{FF2B5EF4-FFF2-40B4-BE49-F238E27FC236}">
                <a16:creationId xmlns:a16="http://schemas.microsoft.com/office/drawing/2014/main" id="{35186422-1230-BB97-2755-ADA994F1EA8C}"/>
              </a:ext>
            </a:extLst>
          </p:cNvPr>
          <p:cNvGraphicFramePr>
            <a:graphicFrameLocks noGrp="1"/>
          </p:cNvGraphicFramePr>
          <p:nvPr>
            <p:extLst>
              <p:ext uri="{D42A27DB-BD31-4B8C-83A1-F6EECF244321}">
                <p14:modId xmlns:p14="http://schemas.microsoft.com/office/powerpoint/2010/main" val="2439249025"/>
              </p:ext>
            </p:extLst>
          </p:nvPr>
        </p:nvGraphicFramePr>
        <p:xfrm>
          <a:off x="2728981" y="2211824"/>
          <a:ext cx="6734038" cy="4086225"/>
        </p:xfrm>
        <a:graphic>
          <a:graphicData uri="http://schemas.openxmlformats.org/drawingml/2006/table">
            <a:tbl>
              <a:tblPr>
                <a:tableStyleId>{3B4B98B0-60AC-42C2-AFA5-B58CD77FA1E5}</a:tableStyleId>
              </a:tblPr>
              <a:tblGrid>
                <a:gridCol w="2162306">
                  <a:extLst>
                    <a:ext uri="{9D8B030D-6E8A-4147-A177-3AD203B41FA5}">
                      <a16:colId xmlns:a16="http://schemas.microsoft.com/office/drawing/2014/main" val="3036444987"/>
                    </a:ext>
                  </a:extLst>
                </a:gridCol>
                <a:gridCol w="2285866">
                  <a:extLst>
                    <a:ext uri="{9D8B030D-6E8A-4147-A177-3AD203B41FA5}">
                      <a16:colId xmlns:a16="http://schemas.microsoft.com/office/drawing/2014/main" val="3105736650"/>
                    </a:ext>
                  </a:extLst>
                </a:gridCol>
                <a:gridCol w="2285866">
                  <a:extLst>
                    <a:ext uri="{9D8B030D-6E8A-4147-A177-3AD203B41FA5}">
                      <a16:colId xmlns:a16="http://schemas.microsoft.com/office/drawing/2014/main" val="833569138"/>
                    </a:ext>
                  </a:extLst>
                </a:gridCol>
              </a:tblGrid>
              <a:tr h="203200">
                <a:tc>
                  <a:txBody>
                    <a:bodyPr/>
                    <a:lstStyle/>
                    <a:p>
                      <a:pPr algn="l" fontAlgn="b"/>
                      <a:r>
                        <a:rPr lang="en-CA" sz="2000" b="1" u="none" strike="noStrike">
                          <a:effectLst/>
                        </a:rPr>
                        <a:t>Pitch Class Num</a:t>
                      </a:r>
                      <a:endParaRPr lang="en-CA" sz="20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CA" sz="2000" b="1" u="none" strike="noStrike">
                          <a:effectLst/>
                        </a:rPr>
                        <a:t>Pitch Class Name</a:t>
                      </a:r>
                      <a:endParaRPr lang="en-CA" sz="2000" b="1" i="0" u="none" strike="noStrike">
                        <a:solidFill>
                          <a:srgbClr val="FFFFFF"/>
                        </a:solidFill>
                        <a:effectLst/>
                        <a:latin typeface="Aptos Narrow" panose="020B0004020202020204" pitchFamily="34" charset="0"/>
                      </a:endParaRPr>
                    </a:p>
                  </a:txBody>
                  <a:tcPr marL="9525" marR="9525" marT="9525" marB="0" anchor="b"/>
                </a:tc>
                <a:tc>
                  <a:txBody>
                    <a:bodyPr/>
                    <a:lstStyle/>
                    <a:p>
                      <a:pPr algn="l" fontAlgn="b"/>
                      <a:r>
                        <a:rPr lang="en-CA" sz="2000" b="1" u="none" strike="noStrike" dirty="0">
                          <a:effectLst/>
                        </a:rPr>
                        <a:t>Pitch Class Count</a:t>
                      </a:r>
                      <a:endParaRPr lang="en-CA" sz="2000" b="1" i="0" u="none" strike="noStrike" dirty="0">
                        <a:solidFill>
                          <a:srgbClr val="FFFFFF"/>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086705251"/>
                  </a:ext>
                </a:extLst>
              </a:tr>
              <a:tr h="203200">
                <a:tc>
                  <a:txBody>
                    <a:bodyPr/>
                    <a:lstStyle/>
                    <a:p>
                      <a:pPr algn="l" fontAlgn="b"/>
                      <a:r>
                        <a:rPr lang="en-CA" sz="2000" u="none" strike="noStrike">
                          <a:effectLst/>
                        </a:rPr>
                        <a:t>9</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A♮</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6</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13178871"/>
                  </a:ext>
                </a:extLst>
              </a:tr>
              <a:tr h="203200">
                <a:tc>
                  <a:txBody>
                    <a:bodyPr/>
                    <a:lstStyle/>
                    <a:p>
                      <a:pPr algn="l" fontAlgn="b"/>
                      <a:r>
                        <a:rPr lang="en-CA" sz="2000" u="none" strike="noStrike">
                          <a:effectLst/>
                        </a:rPr>
                        <a:t>8</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G#/A♭</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297920867"/>
                  </a:ext>
                </a:extLst>
              </a:tr>
              <a:tr h="203200">
                <a:tc>
                  <a:txBody>
                    <a:bodyPr/>
                    <a:lstStyle/>
                    <a:p>
                      <a:pPr algn="l" fontAlgn="b"/>
                      <a:r>
                        <a:rPr lang="en-CA" sz="2000" u="none" strike="noStrike" dirty="0">
                          <a:effectLst/>
                        </a:rPr>
                        <a:t>10</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A#/B♭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71938966"/>
                  </a:ext>
                </a:extLst>
              </a:tr>
              <a:tr h="203200">
                <a:tc>
                  <a:txBody>
                    <a:bodyPr/>
                    <a:lstStyle/>
                    <a:p>
                      <a:pPr algn="l" fontAlgn="b"/>
                      <a:r>
                        <a:rPr lang="en-CA" sz="2000" u="none" strike="noStrike">
                          <a:effectLst/>
                        </a:rPr>
                        <a:t>5</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E#/F♮</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212869039"/>
                  </a:ext>
                </a:extLst>
              </a:tr>
              <a:tr h="203200">
                <a:tc>
                  <a:txBody>
                    <a:bodyPr/>
                    <a:lstStyle/>
                    <a:p>
                      <a:pPr algn="l" fontAlgn="b"/>
                      <a:r>
                        <a:rPr lang="en-CA" sz="2000" u="none" strike="noStrike">
                          <a:effectLst/>
                        </a:rPr>
                        <a:t>1</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C#/D♭</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638765725"/>
                  </a:ext>
                </a:extLst>
              </a:tr>
              <a:tr h="203200">
                <a:tc>
                  <a:txBody>
                    <a:bodyPr/>
                    <a:lstStyle/>
                    <a:p>
                      <a:pPr algn="l" fontAlgn="b"/>
                      <a:r>
                        <a:rPr lang="en-CA" sz="2000" u="none" strike="noStrike" dirty="0">
                          <a:effectLst/>
                        </a:rPr>
                        <a:t>11</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877485899"/>
                  </a:ext>
                </a:extLst>
              </a:tr>
              <a:tr h="203200">
                <a:tc>
                  <a:txBody>
                    <a:bodyPr/>
                    <a:lstStyle/>
                    <a:p>
                      <a:pPr algn="l" fontAlgn="b"/>
                      <a:r>
                        <a:rPr lang="en-CA" sz="2000" u="none" strike="noStrike" dirty="0">
                          <a:effectLst/>
                        </a:rPr>
                        <a:t>2</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D♮</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610529677"/>
                  </a:ext>
                </a:extLst>
              </a:tr>
              <a:tr h="203200">
                <a:tc>
                  <a:txBody>
                    <a:bodyPr/>
                    <a:lstStyle/>
                    <a:p>
                      <a:pPr algn="l" fontAlgn="b"/>
                      <a:r>
                        <a:rPr lang="en-CA" sz="2000" u="none" strike="noStrike">
                          <a:effectLst/>
                        </a:rPr>
                        <a:t>7</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G♮</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67430990"/>
                  </a:ext>
                </a:extLst>
              </a:tr>
              <a:tr h="203200">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E♮/F♭</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953518299"/>
                  </a:ext>
                </a:extLst>
              </a:tr>
              <a:tr h="203200">
                <a:tc>
                  <a:txBody>
                    <a:bodyPr/>
                    <a:lstStyle/>
                    <a:p>
                      <a:pPr algn="l" fontAlgn="b"/>
                      <a:r>
                        <a:rPr lang="en-CA" sz="2000" u="none" strike="noStrike">
                          <a:effectLst/>
                        </a:rPr>
                        <a:t>6</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F#/G♭</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549611869"/>
                  </a:ext>
                </a:extLst>
              </a:tr>
              <a:tr h="203200">
                <a:tc>
                  <a:txBody>
                    <a:bodyPr/>
                    <a:lstStyle/>
                    <a:p>
                      <a:pPr algn="l" fontAlgn="b"/>
                      <a:r>
                        <a:rPr lang="en-CA" sz="2000" u="none" strike="noStrike">
                          <a:effectLst/>
                        </a:rPr>
                        <a:t>0</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C♮/B#</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a:effectLst/>
                        </a:rPr>
                        <a:t>4</a:t>
                      </a:r>
                      <a:endParaRPr lang="en-CA"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77749689"/>
                  </a:ext>
                </a:extLst>
              </a:tr>
              <a:tr h="203200">
                <a:tc>
                  <a:txBody>
                    <a:bodyPr/>
                    <a:lstStyle/>
                    <a:p>
                      <a:pPr algn="l" fontAlgn="b"/>
                      <a:r>
                        <a:rPr lang="en-CA" sz="2000" u="none" strike="noStrike">
                          <a:effectLst/>
                        </a:rPr>
                        <a:t>3</a:t>
                      </a:r>
                      <a:endParaRPr lang="en-CA"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effectLst/>
                        </a:rPr>
                        <a:t>D#/E♭</a:t>
                      </a:r>
                      <a:endParaRPr lang="en-CA"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CA" sz="2000" u="none" strike="noStrike" dirty="0">
                          <a:effectLst/>
                        </a:rPr>
                        <a:t>2</a:t>
                      </a:r>
                      <a:endParaRPr lang="en-CA" sz="20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157165643"/>
                  </a:ext>
                </a:extLst>
              </a:tr>
            </a:tbl>
          </a:graphicData>
        </a:graphic>
      </p:graphicFrame>
      <p:sp>
        <p:nvSpPr>
          <p:cNvPr id="2" name="Slide Number Placeholder 1">
            <a:extLst>
              <a:ext uri="{FF2B5EF4-FFF2-40B4-BE49-F238E27FC236}">
                <a16:creationId xmlns:a16="http://schemas.microsoft.com/office/drawing/2014/main" id="{060C7463-D24E-6E83-B40E-684DDFAD8A13}"/>
              </a:ext>
            </a:extLst>
          </p:cNvPr>
          <p:cNvSpPr>
            <a:spLocks noGrp="1"/>
          </p:cNvSpPr>
          <p:nvPr>
            <p:ph type="sldNum" sz="quarter" idx="12"/>
          </p:nvPr>
        </p:nvSpPr>
        <p:spPr/>
        <p:txBody>
          <a:bodyPr/>
          <a:lstStyle/>
          <a:p>
            <a:fld id="{B9A6FB2C-6672-204D-B4C3-F63635C45829}" type="slidenum">
              <a:rPr lang="en-CA" smtClean="0"/>
              <a:t>96</a:t>
            </a:fld>
            <a:endParaRPr lang="en-CA"/>
          </a:p>
        </p:txBody>
      </p:sp>
    </p:spTree>
    <p:extLst>
      <p:ext uri="{BB962C8B-B14F-4D97-AF65-F5344CB8AC3E}">
        <p14:creationId xmlns:p14="http://schemas.microsoft.com/office/powerpoint/2010/main" val="32556648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187CD-301A-7A75-ECE2-A913263B7F0A}"/>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CD84AFBD-4B03-EA5B-A458-D96354498D35}"/>
              </a:ext>
            </a:extLst>
          </p:cNvPr>
          <p:cNvSpPr>
            <a:spLocks noGrp="1"/>
          </p:cNvSpPr>
          <p:nvPr>
            <p:ph type="subTitle" idx="1"/>
          </p:nvPr>
        </p:nvSpPr>
        <p:spPr/>
        <p:txBody>
          <a:bodyPr/>
          <a:lstStyle/>
          <a:p>
            <a:endParaRPr lang="en-CA"/>
          </a:p>
        </p:txBody>
      </p:sp>
      <p:sp>
        <p:nvSpPr>
          <p:cNvPr id="4" name="Slide Number Placeholder 3">
            <a:extLst>
              <a:ext uri="{FF2B5EF4-FFF2-40B4-BE49-F238E27FC236}">
                <a16:creationId xmlns:a16="http://schemas.microsoft.com/office/drawing/2014/main" id="{243206C7-AABD-4976-3884-7436A81AAA94}"/>
              </a:ext>
            </a:extLst>
          </p:cNvPr>
          <p:cNvSpPr>
            <a:spLocks noGrp="1"/>
          </p:cNvSpPr>
          <p:nvPr>
            <p:ph type="sldNum" sz="quarter" idx="12"/>
          </p:nvPr>
        </p:nvSpPr>
        <p:spPr/>
        <p:txBody>
          <a:bodyPr/>
          <a:lstStyle/>
          <a:p>
            <a:fld id="{B9A6FB2C-6672-204D-B4C3-F63635C45829}" type="slidenum">
              <a:rPr lang="en-CA" smtClean="0"/>
              <a:t>97</a:t>
            </a:fld>
            <a:endParaRPr lang="en-CA"/>
          </a:p>
        </p:txBody>
      </p:sp>
    </p:spTree>
    <p:extLst>
      <p:ext uri="{BB962C8B-B14F-4D97-AF65-F5344CB8AC3E}">
        <p14:creationId xmlns:p14="http://schemas.microsoft.com/office/powerpoint/2010/main" val="3516323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1457</TotalTime>
  <Words>11197</Words>
  <Application>Microsoft Macintosh PowerPoint</Application>
  <PresentationFormat>Widescreen</PresentationFormat>
  <Paragraphs>1048</Paragraphs>
  <Slides>97</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97</vt:i4>
      </vt:variant>
    </vt:vector>
  </HeadingPairs>
  <TitlesOfParts>
    <vt:vector size="105" baseType="lpstr">
      <vt:lpstr>Aptos</vt:lpstr>
      <vt:lpstr>Aptos Display</vt:lpstr>
      <vt:lpstr>Aptos Narrow</vt:lpstr>
      <vt:lpstr>Arial</vt:lpstr>
      <vt:lpstr>Courier New</vt:lpstr>
      <vt:lpstr>Helvetica</vt:lpstr>
      <vt:lpstr>Wingdings</vt:lpstr>
      <vt:lpstr>Office Theme</vt:lpstr>
      <vt:lpstr>Navigating and Processing MEI Data with XPath and XSLT</vt:lpstr>
      <vt:lpstr>Content</vt:lpstr>
      <vt:lpstr>XPath</vt:lpstr>
      <vt:lpstr>XPath</vt:lpstr>
      <vt:lpstr>XPath</vt:lpstr>
      <vt:lpstr>Let’s try a few  things together!</vt:lpstr>
      <vt:lpstr>Examples: Paths and Nodes</vt:lpstr>
      <vt:lpstr>Examples: Nodes and Axes</vt:lpstr>
      <vt:lpstr>Examples: Attributes and Predicates</vt:lpstr>
      <vt:lpstr>Functions and Operators</vt:lpstr>
      <vt:lpstr>XPath is how you find things  XSLT is how you manipulate things  XPath is used in XSLT to  find the things you want to work on</vt:lpstr>
      <vt:lpstr>XSLT</vt:lpstr>
      <vt:lpstr>XSLT</vt:lpstr>
      <vt:lpstr>How to process XSLT?</vt:lpstr>
      <vt:lpstr>XSLT</vt:lpstr>
      <vt:lpstr>Resources</vt:lpstr>
      <vt:lpstr>Summary: cnwFix_complete.xsl</vt:lpstr>
      <vt:lpstr>1. Starting Template</vt:lpstr>
      <vt:lpstr>2. Copy Template</vt:lpstr>
      <vt:lpstr>2. Copy Template</vt:lpstr>
      <vt:lpstr>2. Copy Template</vt:lpstr>
      <vt:lpstr>2. Copy Template</vt:lpstr>
      <vt:lpstr>2. Copy Template</vt:lpstr>
      <vt:lpstr>2. Copy Template</vt:lpstr>
      <vt:lpstr>2. Copy Template</vt:lpstr>
      <vt:lpstr>Identity Transform  = Starting + Copy Templates</vt:lpstr>
      <vt:lpstr>IMPORTANT NOTE</vt:lpstr>
      <vt:lpstr>Add other templates to overwrite the default behaviour (copy) for certain situations</vt:lpstr>
      <vt:lpstr>3. Change the value of an attribute</vt:lpstr>
      <vt:lpstr>3. Change the value of an attribute</vt:lpstr>
      <vt:lpstr>3. Change the value of an attribute</vt:lpstr>
      <vt:lpstr>3. Change the value of an attribute</vt:lpstr>
      <vt:lpstr>3. Change the value of an attribute</vt:lpstr>
      <vt:lpstr>3. Change the value of an attribute</vt:lpstr>
      <vt:lpstr>4. Remove empty attributes</vt:lpstr>
      <vt:lpstr>4. Remove empty attributes</vt:lpstr>
      <vt:lpstr>4. Remove empty attributes</vt:lpstr>
      <vt:lpstr>5. Move an element</vt:lpstr>
      <vt:lpstr>5. Move an element</vt:lpstr>
      <vt:lpstr>5. Move an element</vt:lpstr>
      <vt:lpstr>5. Move an element</vt:lpstr>
      <vt:lpstr>5. Move an element</vt:lpstr>
      <vt:lpstr>5. Move an element</vt:lpstr>
      <vt:lpstr>5. Move an element</vt:lpstr>
      <vt:lpstr>5. Move an element</vt:lpstr>
      <vt:lpstr>5. Move an element</vt:lpstr>
      <vt:lpstr>5. Move an element</vt:lpstr>
      <vt:lpstr>6. Rewrite the text of an element</vt:lpstr>
      <vt:lpstr>6. Rewrite the text of an element</vt:lpstr>
      <vt:lpstr>7. Unwrap content</vt:lpstr>
      <vt:lpstr>7. Unwrap content</vt:lpstr>
      <vt:lpstr>7. Unwrap content</vt:lpstr>
      <vt:lpstr>8. Add attribute</vt:lpstr>
      <vt:lpstr>8. Add attribute</vt:lpstr>
      <vt:lpstr>9. Add element as a child</vt:lpstr>
      <vt:lpstr>9. Add element as child</vt:lpstr>
      <vt:lpstr>Summary: cnwFix_complete.xsl</vt:lpstr>
      <vt:lpstr>XSLT</vt:lpstr>
      <vt:lpstr>Resources</vt:lpstr>
      <vt:lpstr>PowerPoint Presentation</vt:lpstr>
      <vt:lpstr>PowerPoint Presentation</vt:lpstr>
      <vt:lpstr>Some Initial Changes:</vt:lpstr>
      <vt:lpstr>PowerPoint Presentation</vt:lpstr>
      <vt:lpstr>We Will Make a Work Page</vt:lpstr>
      <vt:lpstr>We Will Make a Work Page</vt:lpstr>
      <vt:lpstr>Fill in the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XSLT</vt:lpstr>
      <vt:lpstr>Resources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XSLT</vt:lpstr>
      <vt:lpstr>Resources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Martha Thomae Elias</dc:creator>
  <cp:lastModifiedBy>Martha Thomae Elias</cp:lastModifiedBy>
  <cp:revision>184</cp:revision>
  <dcterms:created xsi:type="dcterms:W3CDTF">2025-04-29T16:43:18Z</dcterms:created>
  <dcterms:modified xsi:type="dcterms:W3CDTF">2025-06-01T16:45:51Z</dcterms:modified>
</cp:coreProperties>
</file>