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91" r:id="rId4"/>
    <p:sldId id="294" r:id="rId5"/>
    <p:sldId id="271" r:id="rId6"/>
    <p:sldId id="295" r:id="rId7"/>
    <p:sldId id="296" r:id="rId8"/>
    <p:sldId id="277" r:id="rId9"/>
    <p:sldId id="281" r:id="rId10"/>
    <p:sldId id="288" r:id="rId11"/>
    <p:sldId id="287" r:id="rId12"/>
    <p:sldId id="286" r:id="rId13"/>
    <p:sldId id="293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6D9D39"/>
    <a:srgbClr val="C36564"/>
    <a:srgbClr val="CF6C6A"/>
    <a:srgbClr val="00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97"/>
    <p:restoredTop sz="75702"/>
  </p:normalViewPr>
  <p:slideViewPr>
    <p:cSldViewPr snapToGrid="0" snapToObjects="1">
      <p:cViewPr>
        <p:scale>
          <a:sx n="95" d="100"/>
          <a:sy n="95" d="100"/>
        </p:scale>
        <p:origin x="10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16A0-A02D-2040-8E4A-1FE95EA1E09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5368E-E84F-D44C-BF90-DA312DFA7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600" dirty="0" smtClean="0">
                <a:solidFill>
                  <a:schemeClr val="dk2"/>
                </a:solidFill>
              </a:rPr>
              <a:t>[Next</a:t>
            </a:r>
            <a:r>
              <a:rPr lang="en-CA" sz="1600" baseline="0" dirty="0" smtClean="0">
                <a:solidFill>
                  <a:schemeClr val="dk2"/>
                </a:solidFill>
              </a:rPr>
              <a:t> Slide Beg:</a:t>
            </a:r>
            <a:r>
              <a:rPr lang="en-CA" sz="1600" dirty="0" smtClean="0">
                <a:solidFill>
                  <a:schemeClr val="dk2"/>
                </a:solidFill>
              </a:rPr>
              <a:t>] Mensural music refers to vocal polyphonic</a:t>
            </a:r>
            <a:r>
              <a:rPr lang="en-CA" sz="1600" baseline="0" dirty="0" smtClean="0">
                <a:solidFill>
                  <a:schemeClr val="dk2"/>
                </a:solidFill>
              </a:rPr>
              <a:t> music written between the 1250s and the 1600s.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600" baseline="0" dirty="0" smtClean="0">
                <a:solidFill>
                  <a:schemeClr val="dk2"/>
                </a:solidFill>
              </a:rPr>
              <a:t>HERE WE HAVE an example of a mensural piece [Click!]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the ”DURATION</a:t>
            </a:r>
            <a:r>
              <a:rPr lang="en-US" baseline="0" dirty="0" smtClean="0"/>
              <a:t> stuff” HERE TOO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VEROVIO INTERPRETS ALL NOTES AS </a:t>
            </a:r>
            <a:r>
              <a:rPr lang="en-US" baseline="0" dirty="0" smtClean="0"/>
              <a:t>HAVING THE DURATIONAL VALUE GIVEN BY THE </a:t>
            </a:r>
            <a:r>
              <a:rPr lang="en-US" b="1" baseline="0" dirty="0" smtClean="0"/>
              <a:t>MENSURATION</a:t>
            </a:r>
          </a:p>
          <a:p>
            <a:r>
              <a:rPr lang="en-US" b="1" baseline="0" dirty="0" smtClean="0"/>
              <a:t>UNLESS, THE MODIFICATION ON THE DURATION OF A NOTE IS ENCODED WITHIN THE NOTE</a:t>
            </a:r>
          </a:p>
          <a:p>
            <a:r>
              <a:rPr lang="en-US" b="1" baseline="0" dirty="0" smtClean="0"/>
              <a:t>WHICH IS WHAT THE SCORING-UP TOOL DOES.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WE NEED TO ENCODE THE EFFECT OF THAT MODIFICATION</a:t>
            </a:r>
          </a:p>
          <a:p>
            <a:r>
              <a:rPr lang="en-US" b="1" baseline="0" dirty="0" smtClean="0"/>
              <a:t>THIS IS, WE NEED TO ENCODE THE MODIFIED DURATION.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here: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Imperfections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Alterations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coloration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distinct dots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Bef</a:t>
            </a:r>
            <a:r>
              <a:rPr lang="en-US" dirty="0" smtClean="0"/>
              <a:t> 3] (Because generally when studying</a:t>
            </a:r>
            <a:r>
              <a:rPr lang="en-US" baseline="0" dirty="0" smtClean="0"/>
              <a:t> mensural music, musicologists transcribe it into modern values to write it as a score, but certain information gets lost in this translation process—e.g., you cannot account for different mensurations in different voices)</a:t>
            </a:r>
            <a:endParaRPr lang="en-US" dirty="0" smtClean="0"/>
          </a:p>
          <a:p>
            <a:r>
              <a:rPr lang="en-US" dirty="0" smtClean="0"/>
              <a:t>[After 3] Making it faithful to the source, while providing</a:t>
            </a:r>
            <a:r>
              <a:rPr lang="en-US" baseline="0" dirty="0" smtClean="0"/>
              <a:t> additional information (regarding the vertical sonorities)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600" dirty="0" smtClean="0">
                <a:solidFill>
                  <a:schemeClr val="dk2"/>
                </a:solidFill>
              </a:rPr>
              <a:t>As you can see, it</a:t>
            </a:r>
            <a:r>
              <a:rPr lang="en-CA" sz="1600" baseline="0" dirty="0" smtClean="0">
                <a:solidFill>
                  <a:schemeClr val="dk2"/>
                </a:solidFill>
              </a:rPr>
              <a:t> is written in a different system of notation, which is called ”Mensural Notation”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600" baseline="0" dirty="0" smtClean="0">
                <a:solidFill>
                  <a:schemeClr val="dk2"/>
                </a:solidFill>
              </a:rPr>
              <a:t>This system is the immediate predecessor of our current “Common Western Music Notation”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600" baseline="0" dirty="0" smtClean="0">
                <a:solidFill>
                  <a:schemeClr val="dk2"/>
                </a:solidFill>
              </a:rPr>
              <a:t>And we can already see certain commonalities between the two: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</a:rPr>
              <a:t>Notate pitch in the same way </a:t>
            </a:r>
            <a:r>
              <a:rPr lang="en-CA" sz="1600" baseline="0" dirty="0" smtClean="0">
                <a:solidFill>
                  <a:schemeClr val="dk2"/>
                </a:solidFill>
                <a:sym typeface="Wingdings"/>
              </a:rPr>
              <a:t> staff lines &amp; clefs (these symbols)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  <a:sym typeface="Wingdings"/>
              </a:rPr>
              <a:t>Use various note shapes to indicate different note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CA" sz="1600" dirty="0" smtClean="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600" dirty="0" smtClean="0">
                <a:solidFill>
                  <a:schemeClr val="dk2"/>
                </a:solidFill>
              </a:rPr>
              <a:t>One</a:t>
            </a:r>
            <a:r>
              <a:rPr lang="en-CA" sz="1600" baseline="0" dirty="0" smtClean="0">
                <a:solidFill>
                  <a:schemeClr val="dk2"/>
                </a:solidFill>
              </a:rPr>
              <a:t> characteristic of this music, is the way in which it displays the various voices of the piece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600" baseline="0" dirty="0" smtClean="0">
                <a:solidFill>
                  <a:schemeClr val="dk2"/>
                </a:solidFill>
              </a:rPr>
              <a:t>Instead of using a score format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CA" sz="1600" baseline="0" dirty="0" smtClean="0">
                <a:solidFill>
                  <a:schemeClr val="dk2"/>
                </a:solidFill>
              </a:rPr>
              <a:t>It present the voices separately, in different areas of the page.</a:t>
            </a:r>
            <a:endParaRPr lang="en-CA" sz="1600" dirty="0" smtClean="0">
              <a:solidFill>
                <a:schemeClr val="dk2"/>
              </a:solidFill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endParaRPr lang="en-CA" sz="1600" baseline="0" dirty="0" smtClean="0">
              <a:solidFill>
                <a:schemeClr val="dk2"/>
              </a:solidFill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</a:rPr>
              <a:t>You can see that in this example.</a:t>
            </a:r>
          </a:p>
          <a:p>
            <a:pPr marL="628650" lvl="1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</a:rPr>
              <a:t>Here you see the “opening” (hand-gesture) of a book</a:t>
            </a:r>
          </a:p>
          <a:p>
            <a:pPr marL="628650" lvl="1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</a:rPr>
              <a:t>AND ALL THE VOICES ARE </a:t>
            </a:r>
            <a:r>
              <a:rPr lang="en-CA" sz="1600" baseline="0" smtClean="0">
                <a:solidFill>
                  <a:schemeClr val="dk2"/>
                </a:solidFill>
              </a:rPr>
              <a:t>CONTAINED IN A </a:t>
            </a:r>
            <a:r>
              <a:rPr lang="en-CA" sz="1600" baseline="0" dirty="0" smtClean="0">
                <a:solidFill>
                  <a:schemeClr val="dk2"/>
                </a:solidFill>
              </a:rPr>
              <a:t>different quadrant of the opening</a:t>
            </a:r>
          </a:p>
          <a:p>
            <a:pPr marL="628650" lvl="1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</a:rPr>
              <a:t>So you see here [click] the “bass”, …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endParaRPr lang="en-CA" sz="1600" baseline="0" dirty="0" smtClean="0">
              <a:solidFill>
                <a:schemeClr val="dk2"/>
              </a:solidFill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</a:rPr>
              <a:t>This separate arrangement of the voices makes it harder to analyze this music:</a:t>
            </a:r>
          </a:p>
          <a:p>
            <a:pPr marL="628650" lvl="1" indent="-171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</a:pPr>
            <a:r>
              <a:rPr lang="en-CA" sz="1600" baseline="0" dirty="0" smtClean="0">
                <a:solidFill>
                  <a:schemeClr val="dk2"/>
                </a:solidFill>
              </a:rPr>
              <a:t>While you have all the melodic information of each voice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Char char="•"/>
              <a:tabLst/>
              <a:defRPr/>
            </a:pPr>
            <a:r>
              <a:rPr lang="en-CA" sz="1600" baseline="0" dirty="0" smtClean="0">
                <a:solidFill>
                  <a:schemeClr val="dk2"/>
                </a:solidFill>
              </a:rPr>
              <a:t>You cannot visualize the vertical sonorities that easily, because the notes are not lined-up (as will be the case if the voices were presented in score format)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 charset="0"/>
              <a:buNone/>
            </a:pPr>
            <a:r>
              <a:rPr lang="en-CA" sz="1600" baseline="0" dirty="0" smtClean="0">
                <a:solidFill>
                  <a:schemeClr val="dk2"/>
                </a:solidFill>
              </a:rPr>
              <a:t>- - - - -</a:t>
            </a:r>
          </a:p>
        </p:txBody>
      </p:sp>
    </p:spTree>
    <p:extLst>
      <p:ext uri="{BB962C8B-B14F-4D97-AF65-F5344CB8AC3E}">
        <p14:creationId xmlns:p14="http://schemas.microsoft.com/office/powerpoint/2010/main" val="149889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[Aft. 1] So we are developing an automatic scoring-up tool</a:t>
            </a:r>
          </a:p>
          <a:p>
            <a:r>
              <a:rPr lang="en-US" dirty="0" smtClean="0"/>
              <a:t>[Aft.</a:t>
            </a:r>
            <a:r>
              <a:rPr lang="en-US" baseline="0" dirty="0" smtClean="0"/>
              <a:t> 2</a:t>
            </a:r>
            <a:r>
              <a:rPr lang="en-US" dirty="0" smtClean="0"/>
              <a:t>] for which we need to visualize the vertical sonorities.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expand a little on what we mean when saying “context-dependent” nature of mensural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[third bullet] Mention: “perfect” for the Holy Trinity (so people remember the terms “perfect” and “imperfect”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[SAME, end of third bullet] In the same piece, moreover, in the same voice, the same note can be used with two different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[Mensuration] IT WILL TELL YOU BY DEFAULT THE VALUE OF THOSE FOUR NOTES, WHETHER IT WILL BE PERFECT OR IMPERFECT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[Context] EXCEPTIONS TO THAT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certain principles on how context affects the note value. I am not going to enumerate all of these principles, but I will give an example of the general idea of on how these principles work.</a:t>
            </a:r>
          </a:p>
        </p:txBody>
      </p:sp>
    </p:spTree>
    <p:extLst>
      <p:ext uri="{BB962C8B-B14F-4D97-AF65-F5344CB8AC3E}">
        <p14:creationId xmlns:p14="http://schemas.microsoft.com/office/powerpoint/2010/main" val="183117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Modus = 3 → mensuration for the long, the default value of the long is perfect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Long + long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Long + Breve + Long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Long + Breve + Breve + Long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69138"/>
                </a:solidFill>
              </a:rPr>
              <a:t>During the course of this presentation, I will point out some of these peculiarities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Maybe I overgeneralized certain things, but this is just an introduction to mensural notation, and the important thing I want you to understand is that 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is no one-to-one correspondence between note shape and note value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default value of a note is given by the mensuration, i.e., it says if a note is either ‘perfect’ or ‘imperfect’ by default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the context can modify this value, 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can switch it from perfect to imperfect (or viceversa), that is one kind of modification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or can double the note value, which is the another kind of modification called “alteration”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48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[START Content of the Slide]</a:t>
            </a:r>
          </a:p>
          <a:p>
            <a:endParaRPr lang="en-US" dirty="0" smtClean="0"/>
          </a:p>
          <a:p>
            <a:r>
              <a:rPr lang="en-US" dirty="0" smtClean="0"/>
              <a:t>[In</a:t>
            </a:r>
            <a:r>
              <a:rPr lang="en-US" baseline="0" dirty="0" smtClean="0"/>
              <a:t> Non-Context Related Features]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Dots of augmentation are </a:t>
            </a:r>
            <a:r>
              <a:rPr lang="is-IS" dirty="0" smtClean="0"/>
              <a:t>…</a:t>
            </a:r>
          </a:p>
          <a:p>
            <a:pPr marL="171450" indent="-171450">
              <a:buFont typeface="Arial" charset="0"/>
              <a:buChar char="•"/>
            </a:pPr>
            <a:r>
              <a:rPr lang="is-IS" dirty="0" smtClean="0"/>
              <a:t>Coloration is ...</a:t>
            </a:r>
          </a:p>
          <a:p>
            <a:endParaRPr lang="is-IS" dirty="0" smtClean="0"/>
          </a:p>
          <a:p>
            <a:r>
              <a:rPr lang="is-IS" dirty="0" smtClean="0"/>
              <a:t>Encoding the effect of these is not difficult</a:t>
            </a:r>
          </a:p>
          <a:p>
            <a:endParaRPr lang="is-IS" dirty="0" smtClean="0"/>
          </a:p>
          <a:p>
            <a:r>
              <a:rPr lang="is-IS" dirty="0" smtClean="0"/>
              <a:t>Figuring</a:t>
            </a:r>
            <a:r>
              <a:rPr lang="is-IS" baseline="0" dirty="0" smtClean="0"/>
              <a:t> out that we are dealing with a dot of augmentation, or that the coloration does have an effect on the note value, that is the issue.</a:t>
            </a:r>
          </a:p>
          <a:p>
            <a:r>
              <a:rPr lang="is-IS" baseline="0" dirty="0" smtClean="0"/>
              <a:t>And the scoring-up tool deals with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MEI (Music Encoding Initiative) format for encoding a wide variety of musical documents,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 includes support for mensural notation</a:t>
            </a:r>
          </a:p>
          <a:p>
            <a:endParaRPr lang="en-US" dirty="0" smtClean="0"/>
          </a:p>
          <a:p>
            <a:r>
              <a:rPr lang="en-US" dirty="0" smtClean="0"/>
              <a:t>We have these Mensural MEI files encoding all</a:t>
            </a:r>
            <a:r>
              <a:rPr lang="en-US" baseline="0" dirty="0" smtClean="0"/>
              <a:t> the notes in each voice.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baseline="0" dirty="0" smtClean="0"/>
              <a:t>encode two types of information regarding the notes:</a:t>
            </a:r>
            <a:endParaRPr lang="en-US" dirty="0" smtClean="0"/>
          </a:p>
          <a:p>
            <a:r>
              <a:rPr lang="en-US" dirty="0" smtClean="0"/>
              <a:t>Pitch</a:t>
            </a:r>
            <a:r>
              <a:rPr lang="en-US" baseline="0" dirty="0" smtClean="0"/>
              <a:t> and the note-type (or, note shape, long, breve, semibreve, …)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same info as in the input files (pitch and note-shape) + Duration of the notes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THING THAT THE SCORING-UP DOES IS DETERMINING THE DURATION OF EACH NOTE</a:t>
            </a:r>
          </a:p>
          <a:p>
            <a:r>
              <a:rPr lang="en-US" baseline="0" dirty="0" smtClean="0"/>
              <a:t>(BASED ON THE CONTEXT, AND ON THE OTHER TWO NON-CONTEXT RELATED FEATURES THAT I TALKED ABOUT IN THE PREVIOUS SLIDE)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THIS DURATIONAL VALUE IS WHAT WE NEED FOR THE NOTES IN THE DIFFERENT VOICES TO BE LINED 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ACTUALLY, WHEN WE RENDER THIS IN VEROVIO (which is a render-engine for MEI files), VEROVIO WILL USE THE DURATIONAL VALUES ENCODED IN THE NOTES TO LINE THEM UP, PRESENTING THE PIECE AS A SCORE.</a:t>
            </a:r>
          </a:p>
          <a:p>
            <a:endParaRPr lang="en-US" baseline="0" dirty="0" smtClean="0"/>
          </a:p>
          <a:p>
            <a:r>
              <a:rPr lang="en-US" baseline="0" smtClean="0"/>
              <a:t>NOW, I WILL SHOW YOU AN EXAMPLE OF THIS.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 OCKEGHEMS</a:t>
            </a:r>
            <a:r>
              <a:rPr lang="en-US" dirty="0" smtClean="0"/>
              <a:t>’ piece (</a:t>
            </a:r>
            <a:r>
              <a:rPr lang="en-US" dirty="0" err="1" smtClean="0"/>
              <a:t>L’autre</a:t>
            </a:r>
            <a:r>
              <a:rPr lang="en-US" dirty="0" smtClean="0"/>
              <a:t> </a:t>
            </a:r>
            <a:r>
              <a:rPr lang="en-US" dirty="0" err="1" smtClean="0"/>
              <a:t>D’antan</a:t>
            </a:r>
            <a:r>
              <a:rPr lang="en-US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Parts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how they look like when rendered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Verovio</a:t>
            </a:r>
            <a:r>
              <a:rPr lang="en-US" baseline="0" dirty="0" smtClean="0"/>
              <a:t> (which is a render engine for MEI files)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Barlines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places where the voices must coincide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5368E-E84F-D44C-BF90-DA312DFA7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C0-3D89-1142-B4F3-313F13B305AD}" type="datetime1">
              <a:rPr lang="en-CA" smtClean="0"/>
              <a:t>2019-12-04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9A9-5FF7-8741-A1E0-E2E5CDDC616B}" type="datetime1">
              <a:rPr lang="en-CA" smtClean="0"/>
              <a:t>2019-12-04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0885-0790-4141-9574-D40F55CC7D85}" type="datetime1">
              <a:rPr lang="en-CA" smtClean="0"/>
              <a:t>2019-12-04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385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17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5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BFC-1BD2-0C46-B48F-8C2EAED2F48A}" type="datetime1">
              <a:rPr lang="en-CA" smtClean="0"/>
              <a:t>2019-12-04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77FD-FB0B-2F43-8828-8EB37ABAA5E3}" type="datetime1">
              <a:rPr lang="en-CA" smtClean="0"/>
              <a:t>2019-12-04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B7EC-BE4C-9048-9BAE-FFAF7E3F2684}" type="datetime1">
              <a:rPr lang="en-CA" smtClean="0"/>
              <a:t>2019-12-04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63CC-0EED-E947-82B6-44AB2AB3122D}" type="datetime1">
              <a:rPr lang="en-CA" smtClean="0"/>
              <a:t>2019-12-04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94F1-A4AB-6F4E-92EE-48016952BEBA}" type="datetime1">
              <a:rPr lang="en-CA" smtClean="0"/>
              <a:t>2019-12-04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0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A48-2F9E-C944-8F3D-2A162D5807D3}" type="datetime1">
              <a:rPr lang="en-CA" smtClean="0"/>
              <a:t>2019-12-04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7B2-3888-FC44-98E3-4427FE386BCC}" type="datetime1">
              <a:rPr lang="en-CA" smtClean="0"/>
              <a:t>2019-12-04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51AD-84D2-2343-B0FF-A5CDCF765F56}" type="datetime1">
              <a:rPr lang="en-CA" smtClean="0"/>
              <a:t>2019-12-04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05B6-D728-E545-8528-FC0DB0E547B2}" type="datetime1">
              <a:rPr lang="en-CA" smtClean="0"/>
              <a:t>2019-12-04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0A19-ECB0-1B4B-B8D3-F4B6C0AE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8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145272"/>
          </a:xfrm>
        </p:spPr>
        <p:txBody>
          <a:bodyPr>
            <a:normAutofit/>
          </a:bodyPr>
          <a:lstStyle/>
          <a:p>
            <a:r>
              <a:rPr lang="en-US" dirty="0" smtClean="0"/>
              <a:t>Automatic Scoring-up Tool for Mensural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8622"/>
            <a:ext cx="9144000" cy="1909483"/>
          </a:xfrm>
        </p:spPr>
        <p:txBody>
          <a:bodyPr>
            <a:normAutofit fontScale="92500" lnSpcReduction="20000"/>
          </a:bodyPr>
          <a:lstStyle/>
          <a:p>
            <a:r>
              <a:rPr lang="en-US" sz="3800" dirty="0" smtClean="0"/>
              <a:t>Martha </a:t>
            </a:r>
            <a:r>
              <a:rPr lang="en-US" sz="3800" dirty="0"/>
              <a:t>E. Thomae</a:t>
            </a:r>
          </a:p>
          <a:p>
            <a:endParaRPr lang="en-US" sz="1500" b="1" dirty="0"/>
          </a:p>
          <a:p>
            <a:r>
              <a:rPr lang="en-US" sz="2200" b="1" dirty="0"/>
              <a:t>SIMSSA Workshop </a:t>
            </a:r>
            <a:r>
              <a:rPr lang="en-US" sz="2200" b="1" dirty="0" smtClean="0"/>
              <a:t>XII</a:t>
            </a:r>
            <a:endParaRPr lang="en-US" sz="2200" b="1" dirty="0"/>
          </a:p>
          <a:p>
            <a:r>
              <a:rPr lang="en-US" sz="2200" dirty="0"/>
              <a:t>CIRMMT, McGill University</a:t>
            </a:r>
          </a:p>
          <a:p>
            <a:r>
              <a:rPr lang="en-US" sz="2200" dirty="0"/>
              <a:t>Montreal, </a:t>
            </a:r>
            <a:r>
              <a:rPr lang="en-US" sz="2200" dirty="0" smtClean="0"/>
              <a:t>August 7</a:t>
            </a:r>
            <a:r>
              <a:rPr lang="en-US" sz="2200" baseline="30000" dirty="0" smtClean="0"/>
              <a:t>th</a:t>
            </a:r>
            <a:r>
              <a:rPr lang="en-US" sz="2200" smtClean="0"/>
              <a:t>, </a:t>
            </a:r>
            <a:r>
              <a:rPr lang="en-US" sz="2200" smtClean="0"/>
              <a:t>2017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8904" y="1427429"/>
            <a:ext cx="11834191" cy="1288170"/>
            <a:chOff x="119270" y="1984021"/>
            <a:chExt cx="11834191" cy="12881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70" y="1984021"/>
              <a:ext cx="11834191" cy="72129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826" y="2705319"/>
              <a:ext cx="11362635" cy="566872"/>
            </a:xfrm>
            <a:prstGeom prst="rect">
              <a:avLst/>
            </a:prstGeom>
          </p:spPr>
        </p:pic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 smtClean="0"/>
              <a:t>Example: Parts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3956" y="3082747"/>
            <a:ext cx="11655000" cy="1412401"/>
            <a:chOff x="222250" y="3048000"/>
            <a:chExt cx="11655000" cy="14124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250" y="3048000"/>
              <a:ext cx="11655000" cy="756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3865" y="3812401"/>
              <a:ext cx="11053385" cy="6480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80973" y="4837569"/>
            <a:ext cx="11830052" cy="1467744"/>
            <a:chOff x="178904" y="4744805"/>
            <a:chExt cx="11830052" cy="14677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0637" y="5560231"/>
              <a:ext cx="10763252" cy="65231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904" y="4744805"/>
              <a:ext cx="11830052" cy="719475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10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670" y="1336497"/>
            <a:ext cx="11929566" cy="144358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9670" y="3065319"/>
            <a:ext cx="11929566" cy="1443585"/>
          </a:xfrm>
          <a:prstGeom prst="rect">
            <a:avLst/>
          </a:prstGeom>
          <a:solidFill>
            <a:srgbClr val="CF6C6A">
              <a:alpha val="10000"/>
            </a:srgbClr>
          </a:solidFill>
          <a:ln>
            <a:solidFill>
              <a:srgbClr val="C3656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9670" y="4717877"/>
            <a:ext cx="11929566" cy="1678333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rgbClr val="6D9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 smtClean="0"/>
              <a:t>Without using the Scoring-up Tool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" y="1574995"/>
            <a:ext cx="11838432" cy="46512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9025" y="1480808"/>
            <a:ext cx="11900451" cy="4796030"/>
          </a:xfrm>
          <a:prstGeom prst="rect">
            <a:avLst/>
          </a:prstGeom>
          <a:solidFill>
            <a:schemeClr val="bg2">
              <a:lumMod val="7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 smtClean="0"/>
              <a:t>With the Scoring-up Tool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" y="1546606"/>
            <a:ext cx="11917680" cy="48097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9025" y="1480808"/>
            <a:ext cx="11900451" cy="4875542"/>
          </a:xfrm>
          <a:prstGeom prst="rect">
            <a:avLst/>
          </a:prstGeom>
          <a:solidFill>
            <a:schemeClr val="bg2">
              <a:lumMod val="7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scoring-up tool presents the piece in score format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Facilitates visualizing the vertical sonorities and studying the relation between the voices of a piece, which was difficult given the separate-parts layout of the original sources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Preserves the </a:t>
            </a:r>
            <a:r>
              <a:rPr lang="en-US" smtClean="0"/>
              <a:t>original note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367199" y="1216413"/>
            <a:ext cx="11360800" cy="1520993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sz="5400" b="1" dirty="0"/>
              <a:t>Thank you</a:t>
            </a:r>
            <a:r>
              <a:rPr lang="en" sz="5400" b="1" dirty="0" smtClean="0"/>
              <a:t>!</a:t>
            </a:r>
            <a:endParaRPr lang="en" sz="5400" b="1" dirty="0"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00" y="2952889"/>
            <a:ext cx="5060896" cy="6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224" y="2737406"/>
            <a:ext cx="1036067" cy="10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900" y="3557989"/>
            <a:ext cx="8117399" cy="2152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7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igi fol. 64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13221" r="13364" b="12912"/>
          <a:stretch/>
        </p:blipFill>
        <p:spPr bwMode="auto">
          <a:xfrm>
            <a:off x="1578964" y="339778"/>
            <a:ext cx="4776865" cy="613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PUpBhczHNfgkhaMRrjeBHsPSjxky5x75ttP8oodNfxLPTAWmkIgapmZka_ylyY71kRGyLNIULiJwIaXHprgDTOBYyIvTWZ60Us5ggiRwohl2Yp6qgOqs23rV_9UXClj1BnmA2a2TUL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t="3217" r="1476" b="15970"/>
          <a:stretch/>
        </p:blipFill>
        <p:spPr bwMode="auto">
          <a:xfrm>
            <a:off x="6175947" y="339778"/>
            <a:ext cx="4517037" cy="613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13" name="Group 12"/>
          <p:cNvGrpSpPr/>
          <p:nvPr/>
        </p:nvGrpSpPr>
        <p:grpSpPr>
          <a:xfrm>
            <a:off x="2263515" y="644578"/>
            <a:ext cx="7914806" cy="5036695"/>
            <a:chOff x="2263515" y="644578"/>
            <a:chExt cx="7914806" cy="503669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75947" y="644578"/>
              <a:ext cx="0" cy="503669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63515" y="3267856"/>
              <a:ext cx="791480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63515" y="3282846"/>
            <a:ext cx="3912432" cy="20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75947" y="3267854"/>
            <a:ext cx="3912432" cy="2413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5947" y="644577"/>
            <a:ext cx="3912432" cy="2623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63515" y="644577"/>
            <a:ext cx="3912432" cy="2638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9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purpose of this project is to take all the notes from each of the parts (i.e., voices) of a mensural piece and line them up automatically, in order to present the piece in score format, a process that we refer to as “scoring up”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facilitate counterpoint studies (this is, the study of the relation between the voices)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Scoring-up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process of scoring up involves </a:t>
            </a:r>
            <a:r>
              <a:rPr lang="en-US" smtClean="0"/>
              <a:t>the correct alignment </a:t>
            </a:r>
            <a:r>
              <a:rPr lang="en-US" dirty="0" smtClean="0"/>
              <a:t>of the notes from the different voices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But, in order to line up the notes, we need to </a:t>
            </a:r>
            <a:r>
              <a:rPr lang="en-US" dirty="0"/>
              <a:t>know the duration of each </a:t>
            </a:r>
            <a:r>
              <a:rPr lang="en-US" dirty="0" smtClean="0"/>
              <a:t>of the notes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is particularly challenging when dealing with mensural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136" y="988541"/>
            <a:ext cx="10515600" cy="45967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The duration of the individual note symbols in mensural notation is not absolute, but rather context-dependent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15600" y="2970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Mensural Notation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8033" y="1449592"/>
            <a:ext cx="4858800" cy="106179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85783" indent="-380990">
              <a:buFont typeface="Arial" charset="0"/>
              <a:buChar char="•"/>
            </a:pPr>
            <a:r>
              <a:rPr lang="en-CA" smtClean="0"/>
              <a:t>There </a:t>
            </a:r>
            <a:r>
              <a:rPr lang="en" dirty="0" smtClean="0"/>
              <a:t>is </a:t>
            </a:r>
            <a:r>
              <a:rPr lang="en" dirty="0"/>
              <a:t>a clear hierarchy in the note duration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47987" y="4423333"/>
            <a:ext cx="10768800" cy="202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spcAft>
                <a:spcPts val="1333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" sz="2400" dirty="0"/>
              <a:t>The value is determined by two factors:</a:t>
            </a:r>
          </a:p>
          <a:p>
            <a:pPr marL="1295368" lvl="1" indent="-380990">
              <a:lnSpc>
                <a:spcPct val="115000"/>
              </a:lnSpc>
              <a:spcAft>
                <a:spcPts val="1333"/>
              </a:spcAft>
              <a:buClr>
                <a:schemeClr val="dk2"/>
              </a:buClr>
              <a:buFont typeface="Arial" charset="0"/>
              <a:buChar char="•"/>
            </a:pPr>
            <a:r>
              <a:rPr lang="en" sz="2400" dirty="0"/>
              <a:t>Mensuration</a:t>
            </a:r>
          </a:p>
          <a:p>
            <a:pPr marL="1295368" lvl="1" indent="-380990">
              <a:lnSpc>
                <a:spcPct val="115000"/>
              </a:lnSpc>
              <a:spcAft>
                <a:spcPts val="1333"/>
              </a:spcAft>
              <a:buClr>
                <a:schemeClr val="dk2"/>
              </a:buClr>
              <a:buFont typeface="Arial" charset="0"/>
              <a:buChar char="•"/>
            </a:pPr>
            <a:r>
              <a:rPr lang="en" sz="2400" dirty="0"/>
              <a:t>Context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15600" y="3732800"/>
            <a:ext cx="11360800" cy="524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85783" indent="-380990">
              <a:buFont typeface="Arial" charset="0"/>
              <a:buChar char="•"/>
            </a:pPr>
            <a:r>
              <a:rPr lang="en" dirty="0"/>
              <a:t>It can either be triple (i.e., “perfect”) or duple (i.e., “imperfect”)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5512483" y="1683716"/>
            <a:ext cx="1001200" cy="1883333"/>
            <a:chOff x="3430037" y="1344212"/>
            <a:chExt cx="750900" cy="1412500"/>
          </a:xfrm>
        </p:grpSpPr>
        <p:sp>
          <p:nvSpPr>
            <p:cNvPr id="113" name="Shape 113"/>
            <p:cNvSpPr txBox="1"/>
            <p:nvPr/>
          </p:nvSpPr>
          <p:spPr>
            <a:xfrm>
              <a:off x="3459000" y="1344212"/>
              <a:ext cx="6930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1467" b="1" i="1"/>
                <a:t>longest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3430037" y="2495712"/>
              <a:ext cx="7509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1467" b="1" i="1"/>
                <a:t>shortest</a:t>
              </a:r>
            </a:p>
          </p:txBody>
        </p:sp>
        <p:cxnSp>
          <p:nvCxnSpPr>
            <p:cNvPr id="115" name="Shape 115"/>
            <p:cNvCxnSpPr>
              <a:stCxn id="113" idx="2"/>
              <a:endCxn id="114" idx="0"/>
            </p:cNvCxnSpPr>
            <p:nvPr/>
          </p:nvCxnSpPr>
          <p:spPr>
            <a:xfrm>
              <a:off x="3805500" y="1605212"/>
              <a:ext cx="0" cy="890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r="3138"/>
          <a:stretch/>
        </p:blipFill>
        <p:spPr>
          <a:xfrm>
            <a:off x="6639367" y="920334"/>
            <a:ext cx="1621200" cy="2646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15600" y="2677116"/>
            <a:ext cx="4858800" cy="9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85783" indent="-380990">
              <a:buFont typeface="Arial" charset="0"/>
              <a:buChar char="•"/>
            </a:pPr>
            <a:r>
              <a:rPr lang="en" dirty="0"/>
              <a:t>But, the actual value of these notes is ambiguous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400" y="881932"/>
            <a:ext cx="4788941" cy="285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r="57493"/>
          <a:stretch/>
        </p:blipFill>
        <p:spPr>
          <a:xfrm>
            <a:off x="6639400" y="881932"/>
            <a:ext cx="2035632" cy="285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1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 build="p"/>
      <p:bldP spid="1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7" y="4297815"/>
            <a:ext cx="1529040" cy="314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2" y="4962967"/>
            <a:ext cx="6036300" cy="68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10" y="3391267"/>
            <a:ext cx="5022439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0" y="2216833"/>
            <a:ext cx="3597786" cy="586689"/>
          </a:xfrm>
          <a:prstGeom prst="rect">
            <a:avLst/>
          </a:prstGeom>
        </p:spPr>
      </p:pic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15600" y="410100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Examples of Context Changing the Note’s Value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10600" y="1257900"/>
            <a:ext cx="10786000" cy="7200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None/>
            </a:pPr>
            <a:r>
              <a:rPr lang="en" dirty="0"/>
              <a:t>Mensuration</a:t>
            </a:r>
            <a:r>
              <a:rPr lang="en" dirty="0" smtClean="0"/>
              <a:t>:</a:t>
            </a:r>
            <a:r>
              <a:rPr lang="en-CA" dirty="0" smtClean="0"/>
              <a:t>   Breve</a:t>
            </a:r>
            <a:r>
              <a:rPr lang="en" dirty="0" smtClean="0"/>
              <a:t> </a:t>
            </a:r>
            <a:r>
              <a:rPr lang="en" dirty="0"/>
              <a:t>= </a:t>
            </a:r>
            <a:r>
              <a:rPr lang="en" dirty="0" smtClean="0"/>
              <a:t>3</a:t>
            </a:r>
            <a:r>
              <a:rPr lang="en-CA" dirty="0" smtClean="0"/>
              <a:t>	   </a:t>
            </a:r>
            <a:r>
              <a:rPr lang="en" dirty="0" smtClean="0"/>
              <a:t>→</a:t>
            </a:r>
            <a:r>
              <a:rPr lang="en-CA" dirty="0"/>
              <a:t>	</a:t>
            </a:r>
            <a:r>
              <a:rPr lang="en-CA" dirty="0" smtClean="0"/>
              <a:t>Breves </a:t>
            </a:r>
            <a:r>
              <a:rPr lang="en" dirty="0" smtClean="0"/>
              <a:t>are </a:t>
            </a:r>
            <a:r>
              <a:rPr lang="en" dirty="0"/>
              <a:t>perfect by default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131" name="Shape 131"/>
          <p:cNvSpPr/>
          <p:nvPr/>
        </p:nvSpPr>
        <p:spPr>
          <a:xfrm>
            <a:off x="884367" y="2079667"/>
            <a:ext cx="1152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Shape 132"/>
          <p:cNvSpPr/>
          <p:nvPr/>
        </p:nvSpPr>
        <p:spPr>
          <a:xfrm>
            <a:off x="2031267" y="2079733"/>
            <a:ext cx="1152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Shape 133"/>
          <p:cNvSpPr/>
          <p:nvPr/>
        </p:nvSpPr>
        <p:spPr>
          <a:xfrm>
            <a:off x="884367" y="3316267"/>
            <a:ext cx="1152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Shape 134"/>
          <p:cNvSpPr/>
          <p:nvPr/>
        </p:nvSpPr>
        <p:spPr>
          <a:xfrm>
            <a:off x="3194400" y="3316267"/>
            <a:ext cx="1152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6" name="Shape 136"/>
          <p:cNvCxnSpPr/>
          <p:nvPr/>
        </p:nvCxnSpPr>
        <p:spPr>
          <a:xfrm flipH="1">
            <a:off x="1896467" y="4293623"/>
            <a:ext cx="269600" cy="32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884367" y="3309549"/>
            <a:ext cx="2304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Shape 138"/>
          <p:cNvSpPr/>
          <p:nvPr/>
        </p:nvSpPr>
        <p:spPr>
          <a:xfrm>
            <a:off x="884367" y="4835567"/>
            <a:ext cx="1152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" name="Shape 139"/>
          <p:cNvSpPr/>
          <p:nvPr/>
        </p:nvSpPr>
        <p:spPr>
          <a:xfrm>
            <a:off x="4330813" y="4835567"/>
            <a:ext cx="1152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Shape 140"/>
          <p:cNvSpPr txBox="1"/>
          <p:nvPr/>
        </p:nvSpPr>
        <p:spPr>
          <a:xfrm>
            <a:off x="3363233" y="5454247"/>
            <a:ext cx="632400" cy="52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x 2</a:t>
            </a:r>
          </a:p>
        </p:txBody>
      </p:sp>
      <p:sp>
        <p:nvSpPr>
          <p:cNvPr id="142" name="Shape 142"/>
          <p:cNvSpPr/>
          <p:nvPr/>
        </p:nvSpPr>
        <p:spPr>
          <a:xfrm>
            <a:off x="2031277" y="4816367"/>
            <a:ext cx="2304000" cy="8700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Shape 143"/>
          <p:cNvSpPr txBox="1"/>
          <p:nvPr/>
        </p:nvSpPr>
        <p:spPr>
          <a:xfrm>
            <a:off x="7338312" y="3294801"/>
            <a:ext cx="2926579" cy="80171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CA" sz="2400" b="1" dirty="0" smtClean="0"/>
              <a:t>Imperfection</a:t>
            </a:r>
          </a:p>
          <a:p>
            <a:r>
              <a:rPr lang="en" sz="2400" dirty="0" smtClean="0"/>
              <a:t>Perfect </a:t>
            </a:r>
            <a:r>
              <a:rPr lang="en" sz="2400" dirty="0"/>
              <a:t>→ Imperfect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338312" y="5008167"/>
            <a:ext cx="1679700" cy="52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/>
              <a:t>Alteration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1" t="-8950"/>
          <a:stretch/>
        </p:blipFill>
        <p:spPr>
          <a:xfrm>
            <a:off x="3183267" y="6049035"/>
            <a:ext cx="880096" cy="342432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961935" y="3097620"/>
            <a:ext cx="3456229" cy="2607947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51283" y="2240389"/>
            <a:ext cx="2477532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Principles of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Imperfection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and Alteration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8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8" grpId="0" animBg="1"/>
      <p:bldP spid="139" grpId="0" animBg="1"/>
      <p:bldP spid="140" grpId="0"/>
      <p:bldP spid="143" grpId="0"/>
      <p:bldP spid="144" grpId="0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Scoring-up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Deals with the context-dependent nature of mensural notation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By implementing the “principles of imperfection and alteration”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Deals with other non-context related features:</a:t>
            </a:r>
          </a:p>
          <a:p>
            <a:pPr lvl="1">
              <a:lnSpc>
                <a:spcPct val="150000"/>
              </a:lnSpc>
              <a:spcBef>
                <a:spcPts val="1700"/>
              </a:spcBef>
            </a:pPr>
            <a:r>
              <a:rPr lang="en-US" dirty="0" smtClean="0"/>
              <a:t>Dots of Augmentation</a:t>
            </a:r>
          </a:p>
          <a:p>
            <a:pPr lvl="1">
              <a:lnSpc>
                <a:spcPct val="150000"/>
              </a:lnSpc>
              <a:spcBef>
                <a:spcPts val="1700"/>
              </a:spcBef>
            </a:pPr>
            <a:r>
              <a:rPr lang="en-US" dirty="0" smtClean="0"/>
              <a:t>Coloration</a:t>
            </a:r>
          </a:p>
          <a:p>
            <a:pPr>
              <a:spcBef>
                <a:spcPts val="1700"/>
              </a:spcBef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10216" y="4300149"/>
            <a:ext cx="531341" cy="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89189" y="5066270"/>
            <a:ext cx="1952368" cy="412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8853" y="3838484"/>
            <a:ext cx="3735656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When?</a:t>
            </a:r>
          </a:p>
          <a:p>
            <a:pPr algn="ctr"/>
            <a:r>
              <a:rPr lang="en-US" dirty="0" smtClean="0"/>
              <a:t>Distinguish between “dots of division” and “dots of augmentation”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854" y="4881604"/>
            <a:ext cx="484776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When coloration has an effect on the note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98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7367" y="2857503"/>
            <a:ext cx="1366053" cy="147732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ctr"/>
            <a:endParaRPr lang="en-US" sz="500" b="1" i="0" u="none" strike="noStrike" dirty="0" smtClean="0">
              <a:solidFill>
                <a:srgbClr val="000000"/>
              </a:solidFill>
              <a:effectLst/>
              <a:latin typeface="Arial" charset="0"/>
            </a:endParaRPr>
          </a:p>
          <a:p>
            <a:pPr algn="ctr" fontAlgn="ctr"/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Mensural MEI file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  <a:endParaRPr lang="en-US" dirty="0"/>
          </a:p>
          <a:p>
            <a:pPr algn="ctr" fontAlgn="ctr"/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0082" y="1081027"/>
            <a:ext cx="2584174" cy="51286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Scoring-up</a:t>
            </a:r>
          </a:p>
          <a:p>
            <a:pPr algn="ctr"/>
            <a:r>
              <a:rPr lang="en-US" sz="3200" dirty="0" smtClean="0"/>
              <a:t>Tool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297362" y="1081027"/>
            <a:ext cx="1366053" cy="147732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ctr"/>
            <a:endParaRPr lang="en-US" sz="500" b="1" i="0" u="none" strike="noStrike" dirty="0" smtClean="0">
              <a:solidFill>
                <a:srgbClr val="000000"/>
              </a:solidFill>
              <a:effectLst/>
              <a:latin typeface="Arial" charset="0"/>
            </a:endParaRPr>
          </a:p>
          <a:p>
            <a:pPr algn="ctr" fontAlgn="ctr"/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Mensural MEI file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  <a:endParaRPr lang="en-US" dirty="0"/>
          </a:p>
          <a:p>
            <a:pPr algn="ctr" fontAlgn="ctr"/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7364" y="4732396"/>
            <a:ext cx="1366053" cy="147732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ctr"/>
            <a:endParaRPr lang="en-US" sz="500" b="1" i="0" u="none" strike="noStrike" dirty="0" smtClean="0">
              <a:solidFill>
                <a:srgbClr val="000000"/>
              </a:solidFill>
              <a:effectLst/>
              <a:latin typeface="Arial" charset="0"/>
            </a:endParaRPr>
          </a:p>
          <a:p>
            <a:pPr algn="ctr" fontAlgn="ctr"/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Mensural MEI file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  <a:endParaRPr lang="en-US" dirty="0"/>
          </a:p>
          <a:p>
            <a:pPr algn="ctr" fontAlgn="ctr"/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7363" y="2507147"/>
            <a:ext cx="136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Soprano part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7363" y="4334831"/>
            <a:ext cx="136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Contra part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7362" y="6209724"/>
            <a:ext cx="136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Tenor part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646" y="5497564"/>
            <a:ext cx="901145" cy="0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46646" y="3596167"/>
            <a:ext cx="901145" cy="0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42925" y="1777327"/>
            <a:ext cx="901145" cy="0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7964" y="3613870"/>
            <a:ext cx="901145" cy="0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96069" y="2449699"/>
            <a:ext cx="2006886" cy="22929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ctr"/>
            <a:endParaRPr lang="en-US" sz="500" b="1" i="0" u="none" strike="noStrike" dirty="0" smtClean="0">
              <a:solidFill>
                <a:srgbClr val="000000"/>
              </a:solidFill>
              <a:effectLst/>
              <a:latin typeface="Arial" charset="0"/>
            </a:endParaRPr>
          </a:p>
          <a:p>
            <a:pPr algn="ctr" fontAlgn="ctr"/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Mensural </a:t>
            </a:r>
          </a:p>
          <a:p>
            <a:pPr algn="ctr" fontAlgn="ctr"/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MEI file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</a:p>
          <a:p>
            <a:pPr algn="ctr" fontAlgn="ctr"/>
            <a:r>
              <a:rPr lang="en-US" b="1" dirty="0">
                <a:solidFill>
                  <a:srgbClr val="000000"/>
                </a:solidFill>
                <a:latin typeface="Arial" charset="0"/>
              </a:rPr>
              <a:t>________</a:t>
            </a:r>
            <a:endParaRPr lang="en-US" dirty="0"/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</a:p>
          <a:p>
            <a:pPr algn="ctr" fontAlgn="ctr"/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________</a:t>
            </a:r>
            <a:endParaRPr lang="en-US" sz="1200" dirty="0"/>
          </a:p>
          <a:p>
            <a:pPr algn="ctr" fontAlgn="ctr"/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6069" y="4742634"/>
            <a:ext cx="20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03F"/>
                </a:solidFill>
              </a:rPr>
              <a:t>SCORE</a:t>
            </a:r>
            <a:endParaRPr lang="en-US" b="1" dirty="0">
              <a:solidFill>
                <a:srgbClr val="00903F"/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0A19-ECB0-1B4B-B8D3-F4B6C0AE6E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1413</Words>
  <Application>Microsoft Macintosh PowerPoint</Application>
  <PresentationFormat>Widescreen</PresentationFormat>
  <Paragraphs>185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Automatic Scoring-up Tool for Mensural Music</vt:lpstr>
      <vt:lpstr>PowerPoint Presentation</vt:lpstr>
      <vt:lpstr>Motivation</vt:lpstr>
      <vt:lpstr>Scoring-up tool</vt:lpstr>
      <vt:lpstr>The duration of the individual note symbols in mensural notation is not absolute, but rather context-dependent</vt:lpstr>
      <vt:lpstr>Mensural Notation</vt:lpstr>
      <vt:lpstr>Examples of Context Changing the Note’s Value</vt:lpstr>
      <vt:lpstr>Scoring-up tool</vt:lpstr>
      <vt:lpstr>PowerPoint Presentation</vt:lpstr>
      <vt:lpstr>Example: Parts</vt:lpstr>
      <vt:lpstr>Without using the Scoring-up Tool</vt:lpstr>
      <vt:lpstr>With the Scoring-up Tool</vt:lpstr>
      <vt:lpstr>Conclusions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Scoring up of Music Written in Mensural Notation</dc:title>
  <dc:creator>thomaemartha@gmail.com</dc:creator>
  <cp:lastModifiedBy>thomaemartha@gmail.com</cp:lastModifiedBy>
  <cp:revision>106</cp:revision>
  <dcterms:created xsi:type="dcterms:W3CDTF">2017-07-28T16:01:23Z</dcterms:created>
  <dcterms:modified xsi:type="dcterms:W3CDTF">2019-12-05T02:07:47Z</dcterms:modified>
</cp:coreProperties>
</file>