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7"/>
  </p:notesMasterIdLst>
  <p:sldIdLst>
    <p:sldId id="272" r:id="rId2"/>
    <p:sldId id="259" r:id="rId3"/>
    <p:sldId id="277" r:id="rId4"/>
    <p:sldId id="260" r:id="rId5"/>
    <p:sldId id="278" r:id="rId6"/>
    <p:sldId id="271" r:id="rId7"/>
    <p:sldId id="279" r:id="rId8"/>
    <p:sldId id="263" r:id="rId9"/>
    <p:sldId id="282" r:id="rId10"/>
    <p:sldId id="283" r:id="rId11"/>
    <p:sldId id="284" r:id="rId12"/>
    <p:sldId id="285" r:id="rId13"/>
    <p:sldId id="268" r:id="rId14"/>
    <p:sldId id="269"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83"/>
    <p:restoredTop sz="87483"/>
  </p:normalViewPr>
  <p:slideViewPr>
    <p:cSldViewPr snapToGrid="0" snapToObjects="1">
      <p:cViewPr varScale="1">
        <p:scale>
          <a:sx n="111" d="100"/>
          <a:sy n="111" d="100"/>
        </p:scale>
        <p:origin x="97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D03B9-DE9C-E54D-A968-125852BCA976}" type="datetimeFigureOut">
              <a:rPr lang="en-US" smtClean="0"/>
              <a:t>10/3/23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87688D-6229-2349-9C2E-45A5FEFFBC6A}" type="slidenum">
              <a:rPr lang="en-US" smtClean="0"/>
              <a:t>‹#›</a:t>
            </a:fld>
            <a:endParaRPr lang="en-US"/>
          </a:p>
        </p:txBody>
      </p:sp>
    </p:spTree>
    <p:extLst>
      <p:ext uri="{BB962C8B-B14F-4D97-AF65-F5344CB8AC3E}">
        <p14:creationId xmlns:p14="http://schemas.microsoft.com/office/powerpoint/2010/main" val="1582597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this Summer, I participated in</a:t>
            </a:r>
            <a:r>
              <a:rPr lang="en-US" baseline="0" dirty="0"/>
              <a:t> </a:t>
            </a:r>
            <a:r>
              <a:rPr lang="en-US" dirty="0"/>
              <a:t>a </a:t>
            </a:r>
            <a:r>
              <a:rPr lang="en-US" b="1" dirty="0"/>
              <a:t>research exchange</a:t>
            </a:r>
            <a:r>
              <a:rPr lang="en-US" baseline="0" dirty="0"/>
              <a:t> </a:t>
            </a:r>
            <a:r>
              <a:rPr lang="en-US" dirty="0"/>
              <a:t>at the University of Alicante (Spain), where I worked on different aspects to move forward on my dissertation research. So, before talking about the details of this </a:t>
            </a:r>
            <a:r>
              <a:rPr lang="en-US" b="1" dirty="0"/>
              <a:t>research exchange</a:t>
            </a:r>
            <a:r>
              <a:rPr lang="en-US" dirty="0"/>
              <a:t>, I am going to give a general overview of my dissertation research. </a:t>
            </a:r>
          </a:p>
        </p:txBody>
      </p:sp>
      <p:sp>
        <p:nvSpPr>
          <p:cNvPr id="4" name="Slide Number Placeholder 3"/>
          <p:cNvSpPr>
            <a:spLocks noGrp="1"/>
          </p:cNvSpPr>
          <p:nvPr>
            <p:ph type="sldNum" sz="quarter" idx="5"/>
          </p:nvPr>
        </p:nvSpPr>
        <p:spPr/>
        <p:txBody>
          <a:bodyPr/>
          <a:lstStyle/>
          <a:p>
            <a:fld id="{8D87688D-6229-2349-9C2E-45A5FEFFBC6A}" type="slidenum">
              <a:rPr lang="en-US" smtClean="0"/>
              <a:t>1</a:t>
            </a:fld>
            <a:endParaRPr lang="en-US"/>
          </a:p>
        </p:txBody>
      </p:sp>
    </p:spTree>
    <p:extLst>
      <p:ext uri="{BB962C8B-B14F-4D97-AF65-F5344CB8AC3E}">
        <p14:creationId xmlns:p14="http://schemas.microsoft.com/office/powerpoint/2010/main" val="1440343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[Results]</a:t>
            </a:r>
          </a:p>
          <a:p>
            <a:r>
              <a:rPr lang="en-US" dirty="0"/>
              <a:t>It does: the model is extracting the musical meaning from these agnostic sequences</a:t>
            </a:r>
          </a:p>
          <a:p>
            <a:endParaRPr lang="en-US" dirty="0"/>
          </a:p>
          <a:p>
            <a:r>
              <a:rPr lang="en-US" dirty="0"/>
              <a:t>Examples </a:t>
            </a:r>
          </a:p>
          <a:p>
            <a:r>
              <a:rPr lang="en-US" dirty="0"/>
              <a:t>of real sequences</a:t>
            </a:r>
          </a:p>
          <a:p>
            <a:r>
              <a:rPr lang="en-US" dirty="0"/>
              <a:t>I cropped (after a few symbols)</a:t>
            </a:r>
          </a:p>
        </p:txBody>
      </p:sp>
      <p:sp>
        <p:nvSpPr>
          <p:cNvPr id="4" name="Slide Number Placeholder 3"/>
          <p:cNvSpPr>
            <a:spLocks noGrp="1"/>
          </p:cNvSpPr>
          <p:nvPr>
            <p:ph type="sldNum" sz="quarter" idx="5"/>
          </p:nvPr>
        </p:nvSpPr>
        <p:spPr/>
        <p:txBody>
          <a:bodyPr/>
          <a:lstStyle/>
          <a:p>
            <a:fld id="{8D87688D-6229-2349-9C2E-45A5FEFFBC6A}" type="slidenum">
              <a:rPr lang="en-US" smtClean="0"/>
              <a:t>11</a:t>
            </a:fld>
            <a:endParaRPr lang="en-US"/>
          </a:p>
        </p:txBody>
      </p:sp>
    </p:spTree>
    <p:extLst>
      <p:ext uri="{BB962C8B-B14F-4D97-AF65-F5344CB8AC3E}">
        <p14:creationId xmlns:p14="http://schemas.microsoft.com/office/powerpoint/2010/main" val="2854877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87688D-6229-2349-9C2E-45A5FEFFBC6A}" type="slidenum">
              <a:rPr lang="en-US" smtClean="0"/>
              <a:t>12</a:t>
            </a:fld>
            <a:endParaRPr lang="en-US"/>
          </a:p>
        </p:txBody>
      </p:sp>
    </p:spTree>
    <p:extLst>
      <p:ext uri="{BB962C8B-B14F-4D97-AF65-F5344CB8AC3E}">
        <p14:creationId xmlns:p14="http://schemas.microsoft.com/office/powerpoint/2010/main" val="3461828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87688D-6229-2349-9C2E-45A5FEFFBC6A}" type="slidenum">
              <a:rPr lang="en-US" smtClean="0"/>
              <a:t>13</a:t>
            </a:fld>
            <a:endParaRPr lang="en-US"/>
          </a:p>
        </p:txBody>
      </p:sp>
    </p:spTree>
    <p:extLst>
      <p:ext uri="{BB962C8B-B14F-4D97-AF65-F5344CB8AC3E}">
        <p14:creationId xmlns:p14="http://schemas.microsoft.com/office/powerpoint/2010/main" val="2148738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3" name="Shape 4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CA" dirty="0"/>
              <a:t>CIRMMT Inter-Centre Research Exchange Funding</a:t>
            </a:r>
          </a:p>
          <a:p>
            <a:pPr lvl="0" rtl="0">
              <a:spcBef>
                <a:spcPts val="0"/>
              </a:spcBef>
              <a:buNone/>
            </a:pPr>
            <a:r>
              <a:rPr lang="en-CA" dirty="0"/>
              <a:t>&amp; Graduate Mobility Award [</a:t>
            </a:r>
            <a:r>
              <a:rPr lang="en-CA" sz="1200" b="0" i="0" u="none" strike="noStrike" kern="1200" dirty="0">
                <a:solidFill>
                  <a:schemeClr val="tx1"/>
                </a:solidFill>
                <a:effectLst/>
                <a:latin typeface="+mn-lt"/>
                <a:ea typeface="+mn-ea"/>
                <a:cs typeface="+mn-cs"/>
              </a:rPr>
              <a:t> Graduate and Postdoctoral Studies (GPS) ]</a:t>
            </a:r>
            <a:endParaRPr dirty="0"/>
          </a:p>
        </p:txBody>
      </p:sp>
    </p:spTree>
    <p:extLst>
      <p:ext uri="{BB962C8B-B14F-4D97-AF65-F5344CB8AC3E}">
        <p14:creationId xmlns:p14="http://schemas.microsoft.com/office/powerpoint/2010/main" val="800905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87688D-6229-2349-9C2E-45A5FEFFBC6A}" type="slidenum">
              <a:rPr lang="en-US" smtClean="0"/>
              <a:t>15</a:t>
            </a:fld>
            <a:endParaRPr lang="en-US"/>
          </a:p>
        </p:txBody>
      </p:sp>
    </p:spTree>
    <p:extLst>
      <p:ext uri="{BB962C8B-B14F-4D97-AF65-F5344CB8AC3E}">
        <p14:creationId xmlns:p14="http://schemas.microsoft.com/office/powerpoint/2010/main" val="128475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My dissertation is about the Preservation of the colonial musical heritage </a:t>
            </a:r>
            <a:r>
              <a:rPr lang="en-US" b="1" dirty="0"/>
              <a:t>of my home country</a:t>
            </a:r>
            <a:r>
              <a:rPr lang="en-US" b="0" dirty="0"/>
              <a:t>, Guatemala</a:t>
            </a:r>
            <a:endParaRPr lang="en-US" dirty="0"/>
          </a:p>
          <a:p>
            <a:pPr marL="171450" indent="-171450">
              <a:buFont typeface="Arial" panose="020B0604020202020204" pitchFamily="34" charset="0"/>
              <a:buChar char="•"/>
            </a:pPr>
            <a:r>
              <a:rPr lang="en-US" dirty="0"/>
              <a:t>[Note 2] Mensural notation was used from the mid-13</a:t>
            </a:r>
            <a:r>
              <a:rPr lang="en-US" baseline="30000" dirty="0"/>
              <a:t>th</a:t>
            </a:r>
            <a:r>
              <a:rPr lang="en-US" dirty="0"/>
              <a:t> century </a:t>
            </a:r>
            <a:r>
              <a:rPr lang="en-US" b="1" dirty="0"/>
              <a:t>throughout the 16</a:t>
            </a:r>
            <a:r>
              <a:rPr lang="en-US" b="1" baseline="30000" dirty="0"/>
              <a:t>th</a:t>
            </a:r>
            <a:r>
              <a:rPr lang="en-US" b="1" dirty="0"/>
              <a:t> </a:t>
            </a:r>
            <a:r>
              <a:rPr lang="en-US" dirty="0"/>
              <a:t>century (</a:t>
            </a:r>
            <a:r>
              <a:rPr lang="en-US" b="1" dirty="0"/>
              <a:t>until the 17th</a:t>
            </a:r>
            <a:r>
              <a:rPr lang="en-US" b="1" baseline="0" dirty="0"/>
              <a:t> </a:t>
            </a:r>
            <a:r>
              <a:rPr lang="en-US" baseline="0" dirty="0"/>
              <a:t>century) in Europe </a:t>
            </a:r>
          </a:p>
          <a:p>
            <a:pPr marL="628650" lvl="1" indent="-171450">
              <a:buFont typeface="Arial" panose="020B0604020202020204" pitchFamily="34" charset="0"/>
              <a:buChar char="•"/>
            </a:pPr>
            <a:r>
              <a:rPr lang="en-US" baseline="0" dirty="0"/>
              <a:t>AND it was brought to Guatemala in the 17th century through Spain</a:t>
            </a:r>
            <a:endParaRPr lang="en-US" dirty="0"/>
          </a:p>
        </p:txBody>
      </p:sp>
      <p:sp>
        <p:nvSpPr>
          <p:cNvPr id="4" name="Slide Number Placeholder 3"/>
          <p:cNvSpPr>
            <a:spLocks noGrp="1"/>
          </p:cNvSpPr>
          <p:nvPr>
            <p:ph type="sldNum" sz="quarter" idx="5"/>
          </p:nvPr>
        </p:nvSpPr>
        <p:spPr/>
        <p:txBody>
          <a:bodyPr/>
          <a:lstStyle/>
          <a:p>
            <a:fld id="{8D87688D-6229-2349-9C2E-45A5FEFFBC6A}" type="slidenum">
              <a:rPr lang="en-US" smtClean="0"/>
              <a:t>2</a:t>
            </a:fld>
            <a:endParaRPr lang="en-US"/>
          </a:p>
        </p:txBody>
      </p:sp>
    </p:spTree>
    <p:extLst>
      <p:ext uri="{BB962C8B-B14F-4D97-AF65-F5344CB8AC3E}">
        <p14:creationId xmlns:p14="http://schemas.microsoft.com/office/powerpoint/2010/main" val="2223267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University of Alicante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Efficient, combines</a:t>
            </a:r>
            <a:r>
              <a:rPr lang="en-US" baseline="0" dirty="0"/>
              <a:t> many of the steps of a traditional OMR workflow into a single step</a:t>
            </a:r>
          </a:p>
        </p:txBody>
      </p:sp>
      <p:sp>
        <p:nvSpPr>
          <p:cNvPr id="4" name="Slide Number Placeholder 3"/>
          <p:cNvSpPr>
            <a:spLocks noGrp="1"/>
          </p:cNvSpPr>
          <p:nvPr>
            <p:ph type="sldNum" sz="quarter" idx="5"/>
          </p:nvPr>
        </p:nvSpPr>
        <p:spPr/>
        <p:txBody>
          <a:bodyPr/>
          <a:lstStyle/>
          <a:p>
            <a:fld id="{8D87688D-6229-2349-9C2E-45A5FEFFBC6A}" type="slidenum">
              <a:rPr lang="en-US" smtClean="0"/>
              <a:t>3</a:t>
            </a:fld>
            <a:endParaRPr lang="en-US"/>
          </a:p>
        </p:txBody>
      </p:sp>
    </p:spTree>
    <p:extLst>
      <p:ext uri="{BB962C8B-B14F-4D97-AF65-F5344CB8AC3E}">
        <p14:creationId xmlns:p14="http://schemas.microsoft.com/office/powerpoint/2010/main" val="2283578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It works at staff-level</a:t>
            </a:r>
          </a:p>
          <a:p>
            <a:pPr marL="171450" indent="-171450">
              <a:buFont typeface="Arial" panose="020B0604020202020204" pitchFamily="34" charset="0"/>
              <a:buChar char="•"/>
            </a:pPr>
            <a:r>
              <a:rPr lang="en-US" dirty="0"/>
              <a:t>And for each symbol of the staff it extracts two pieces of information AT ONCE.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So you have extracted enough information for interpreting rhythm and pitch</a:t>
            </a:r>
          </a:p>
        </p:txBody>
      </p:sp>
      <p:sp>
        <p:nvSpPr>
          <p:cNvPr id="4" name="Slide Number Placeholder 3"/>
          <p:cNvSpPr>
            <a:spLocks noGrp="1"/>
          </p:cNvSpPr>
          <p:nvPr>
            <p:ph type="sldNum" sz="quarter" idx="5"/>
          </p:nvPr>
        </p:nvSpPr>
        <p:spPr/>
        <p:txBody>
          <a:bodyPr/>
          <a:lstStyle/>
          <a:p>
            <a:fld id="{8D87688D-6229-2349-9C2E-45A5FEFFBC6A}" type="slidenum">
              <a:rPr lang="en-US" smtClean="0"/>
              <a:t>4</a:t>
            </a:fld>
            <a:endParaRPr lang="en-US"/>
          </a:p>
        </p:txBody>
      </p:sp>
    </p:spTree>
    <p:extLst>
      <p:ext uri="{BB962C8B-B14F-4D97-AF65-F5344CB8AC3E}">
        <p14:creationId xmlns:p14="http://schemas.microsoft.com/office/powerpoint/2010/main" val="2922699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Besides efficiency,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-&gt; Given the relation between Spain and Guatemala</a:t>
            </a:r>
          </a:p>
          <a:p>
            <a:endParaRPr lang="en-US" dirty="0"/>
          </a:p>
        </p:txBody>
      </p:sp>
      <p:sp>
        <p:nvSpPr>
          <p:cNvPr id="4" name="Slide Number Placeholder 3"/>
          <p:cNvSpPr>
            <a:spLocks noGrp="1"/>
          </p:cNvSpPr>
          <p:nvPr>
            <p:ph type="sldNum" sz="quarter" idx="5"/>
          </p:nvPr>
        </p:nvSpPr>
        <p:spPr/>
        <p:txBody>
          <a:bodyPr/>
          <a:lstStyle/>
          <a:p>
            <a:fld id="{8D87688D-6229-2349-9C2E-45A5FEFFBC6A}" type="slidenum">
              <a:rPr lang="en-US" smtClean="0"/>
              <a:t>5</a:t>
            </a:fld>
            <a:endParaRPr lang="en-US"/>
          </a:p>
        </p:txBody>
      </p:sp>
    </p:spTree>
    <p:extLst>
      <p:ext uri="{BB962C8B-B14F-4D97-AF65-F5344CB8AC3E}">
        <p14:creationId xmlns:p14="http://schemas.microsoft.com/office/powerpoint/2010/main" val="3884697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5"/>
          </p:nvPr>
        </p:nvSpPr>
        <p:spPr/>
        <p:txBody>
          <a:bodyPr/>
          <a:lstStyle/>
          <a:p>
            <a:fld id="{8D87688D-6229-2349-9C2E-45A5FEFFBC6A}" type="slidenum">
              <a:rPr lang="en-US" smtClean="0"/>
              <a:t>7</a:t>
            </a:fld>
            <a:endParaRPr lang="en-US"/>
          </a:p>
        </p:txBody>
      </p:sp>
    </p:spTree>
    <p:extLst>
      <p:ext uri="{BB962C8B-B14F-4D97-AF65-F5344CB8AC3E}">
        <p14:creationId xmlns:p14="http://schemas.microsoft.com/office/powerpoint/2010/main" val="3131876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*[blue] Output</a:t>
            </a:r>
            <a:r>
              <a:rPr lang="en-US" baseline="0" dirty="0"/>
              <a:t> of the OMR system</a:t>
            </a:r>
          </a:p>
          <a:p>
            <a:endParaRPr lang="en-US" baseline="0" dirty="0"/>
          </a:p>
          <a:p>
            <a:r>
              <a:rPr lang="en-US" baseline="0" dirty="0"/>
              <a:t>This provides you, again, enough information regarding rhythm and pitch</a:t>
            </a:r>
          </a:p>
          <a:p>
            <a:endParaRPr lang="en-US" baseline="0" dirty="0"/>
          </a:p>
          <a:p>
            <a:r>
              <a:rPr lang="en-US" baseline="0" dirty="0"/>
              <a:t>Still need more details for mensural notation</a:t>
            </a:r>
            <a:endParaRPr lang="en-US" dirty="0"/>
          </a:p>
        </p:txBody>
      </p:sp>
      <p:sp>
        <p:nvSpPr>
          <p:cNvPr id="4" name="Slide Number Placeholder 3"/>
          <p:cNvSpPr>
            <a:spLocks noGrp="1"/>
          </p:cNvSpPr>
          <p:nvPr>
            <p:ph type="sldNum" sz="quarter" idx="10"/>
          </p:nvPr>
        </p:nvSpPr>
        <p:spPr/>
        <p:txBody>
          <a:bodyPr/>
          <a:lstStyle/>
          <a:p>
            <a:fld id="{8D87688D-6229-2349-9C2E-45A5FEFFBC6A}" type="slidenum">
              <a:rPr lang="en-US" smtClean="0"/>
              <a:t>8</a:t>
            </a:fld>
            <a:endParaRPr lang="en-US"/>
          </a:p>
        </p:txBody>
      </p:sp>
    </p:spTree>
    <p:extLst>
      <p:ext uri="{BB962C8B-B14F-4D97-AF65-F5344CB8AC3E}">
        <p14:creationId xmlns:p14="http://schemas.microsoft.com/office/powerpoint/2010/main" val="1670397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You can see that HERE. You have these two breves, and each of them have different durations.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So, let me explain you what is happening in this example.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What you see here is called a mensuration sign</a:t>
            </a:r>
          </a:p>
          <a:p>
            <a:pPr marL="171450" indent="-171450">
              <a:buFont typeface="Arial" panose="020B0604020202020204" pitchFamily="34" charset="0"/>
              <a:buChar char="•"/>
            </a:pPr>
            <a:r>
              <a:rPr lang="en-US" dirty="0"/>
              <a:t>which basically works as a time signature.</a:t>
            </a:r>
          </a:p>
          <a:p>
            <a:pPr marL="171450" indent="-171450">
              <a:buFont typeface="Arial" panose="020B0604020202020204" pitchFamily="34" charset="0"/>
              <a:buChar char="•"/>
            </a:pPr>
            <a:r>
              <a:rPr lang="en-US" dirty="0"/>
              <a:t>This mensuration sign indicates that this excerpt is written in triple meter.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issue with mensural notation is that in triple meter the duration of the notes is context-dependent.</a:t>
            </a:r>
          </a:p>
          <a:p>
            <a:pPr marL="171450" indent="-171450">
              <a:buFont typeface="Arial" panose="020B0604020202020204" pitchFamily="34" charset="0"/>
              <a:buChar char="•"/>
            </a:pPr>
            <a:r>
              <a:rPr lang="en-US" dirty="0"/>
              <a:t>The value of these breves is ternary by default</a:t>
            </a:r>
          </a:p>
          <a:p>
            <a:pPr marL="171450" indent="-171450">
              <a:buFont typeface="Arial" panose="020B0604020202020204" pitchFamily="34" charset="0"/>
              <a:buChar char="•"/>
            </a:pPr>
            <a:r>
              <a:rPr lang="en-US" dirty="0"/>
              <a:t>but that ternary value can be turned into binary by the context (i.e., the preceding or following notes, in this case the following) in order to keep the structure of the music in triple meter</a:t>
            </a:r>
          </a:p>
          <a:p>
            <a:pPr marL="171450" indent="-171450">
              <a:buFont typeface="Arial" panose="020B0604020202020204" pitchFamily="34" charset="0"/>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Extra info needed in the semantic </a:t>
            </a:r>
            <a:r>
              <a:rPr lang="en-US"/>
              <a:t>encoding (besides </a:t>
            </a:r>
            <a:r>
              <a:rPr lang="en-US" dirty="0"/>
              <a:t>the symbol) to be comprehensive in your encoding of the </a:t>
            </a:r>
            <a:r>
              <a:rPr lang="en-US"/>
              <a:t>rhythmic information</a:t>
            </a:r>
            <a:endParaRPr lang="en-US" dirty="0"/>
          </a:p>
        </p:txBody>
      </p:sp>
      <p:sp>
        <p:nvSpPr>
          <p:cNvPr id="4" name="Slide Number Placeholder 3"/>
          <p:cNvSpPr>
            <a:spLocks noGrp="1"/>
          </p:cNvSpPr>
          <p:nvPr>
            <p:ph type="sldNum" sz="quarter" idx="5"/>
          </p:nvPr>
        </p:nvSpPr>
        <p:spPr/>
        <p:txBody>
          <a:bodyPr/>
          <a:lstStyle/>
          <a:p>
            <a:fld id="{8D87688D-6229-2349-9C2E-45A5FEFFBC6A}" type="slidenum">
              <a:rPr lang="en-US" smtClean="0"/>
              <a:t>9</a:t>
            </a:fld>
            <a:endParaRPr lang="en-US"/>
          </a:p>
        </p:txBody>
      </p:sp>
    </p:spTree>
    <p:extLst>
      <p:ext uri="{BB962C8B-B14F-4D97-AF65-F5344CB8AC3E}">
        <p14:creationId xmlns:p14="http://schemas.microsoft.com/office/powerpoint/2010/main" val="159868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wanted to implement a machine-learning model that goes from this agnostic representation (retrieved by the OMR process) into a semantic one</a:t>
            </a:r>
          </a:p>
          <a:p>
            <a:pPr marL="171450" indent="-171450">
              <a:buFont typeface="Arial" panose="020B0604020202020204" pitchFamily="34" charset="0"/>
              <a:buChar char="•"/>
            </a:pPr>
            <a:r>
              <a:rPr lang="en-US" dirty="0"/>
              <a:t>For this, we would need pairs of agnostic &amp; semantic sequences for our training set</a:t>
            </a:r>
          </a:p>
          <a:p>
            <a:pPr marL="171450" indent="-171450">
              <a:buFont typeface="Arial" panose="020B0604020202020204" pitchFamily="34" charset="0"/>
              <a:buChar char="•"/>
            </a:pPr>
            <a:r>
              <a:rPr lang="en-US" dirty="0"/>
              <a:t>Not enough data</a:t>
            </a:r>
          </a:p>
          <a:p>
            <a:pPr marL="171450" indent="-171450">
              <a:buFont typeface="Arial" panose="020B0604020202020204" pitchFamily="34" charset="0"/>
              <a:buChar char="•"/>
            </a:pPr>
            <a:r>
              <a:rPr lang="en-US" dirty="0"/>
              <a:t>Test the implemented translator with another dataset: Primus (modern incipits)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More than 80,000 incipits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 CWMN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That already has these pairs of agnostic &amp; semantic sequences</a:t>
            </a:r>
          </a:p>
          <a:p>
            <a:pPr marL="628650" lvl="1" indent="-171450">
              <a:buFont typeface="Arial" panose="020B0604020202020204" pitchFamily="34" charset="0"/>
              <a:buChar char="•"/>
            </a:pPr>
            <a:r>
              <a:rPr lang="en-US" dirty="0"/>
              <a:t>To see if the model was actually extracting musical meaning from the agnostic sequences</a:t>
            </a:r>
          </a:p>
        </p:txBody>
      </p:sp>
      <p:sp>
        <p:nvSpPr>
          <p:cNvPr id="4" name="Slide Number Placeholder 3"/>
          <p:cNvSpPr>
            <a:spLocks noGrp="1"/>
          </p:cNvSpPr>
          <p:nvPr>
            <p:ph type="sldNum" sz="quarter" idx="5"/>
          </p:nvPr>
        </p:nvSpPr>
        <p:spPr/>
        <p:txBody>
          <a:bodyPr/>
          <a:lstStyle/>
          <a:p>
            <a:fld id="{8D87688D-6229-2349-9C2E-45A5FEFFBC6A}" type="slidenum">
              <a:rPr lang="en-US" smtClean="0"/>
              <a:t>10</a:t>
            </a:fld>
            <a:endParaRPr lang="en-US"/>
          </a:p>
        </p:txBody>
      </p:sp>
    </p:spTree>
    <p:extLst>
      <p:ext uri="{BB962C8B-B14F-4D97-AF65-F5344CB8AC3E}">
        <p14:creationId xmlns:p14="http://schemas.microsoft.com/office/powerpoint/2010/main" val="1828997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A732851-1DF8-EF4F-8BDF-515C8C8C5612}" type="datetime1">
              <a:rPr lang="en-CA" smtClean="0"/>
              <a:t>2023-10-03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34F34-4190-6544-A5D1-DD97F316E06A}" type="slidenum">
              <a:rPr lang="en-US" smtClean="0"/>
              <a:t>‹#›</a:t>
            </a:fld>
            <a:endParaRPr lang="en-US"/>
          </a:p>
        </p:txBody>
      </p:sp>
    </p:spTree>
    <p:extLst>
      <p:ext uri="{BB962C8B-B14F-4D97-AF65-F5344CB8AC3E}">
        <p14:creationId xmlns:p14="http://schemas.microsoft.com/office/powerpoint/2010/main" val="435266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76FF08-CB4F-4A44-B2E7-A0BE517E597D}" type="datetime1">
              <a:rPr lang="en-CA" smtClean="0"/>
              <a:t>2023-10-03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34F34-4190-6544-A5D1-DD97F316E06A}" type="slidenum">
              <a:rPr lang="en-US" smtClean="0"/>
              <a:t>‹#›</a:t>
            </a:fld>
            <a:endParaRPr lang="en-US"/>
          </a:p>
        </p:txBody>
      </p:sp>
    </p:spTree>
    <p:extLst>
      <p:ext uri="{BB962C8B-B14F-4D97-AF65-F5344CB8AC3E}">
        <p14:creationId xmlns:p14="http://schemas.microsoft.com/office/powerpoint/2010/main" val="1569118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C4B6B0-5665-5647-9734-8F80F4D32961}" type="datetime1">
              <a:rPr lang="en-CA" smtClean="0"/>
              <a:t>2023-10-03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34F34-4190-6544-A5D1-DD97F316E06A}" type="slidenum">
              <a:rPr lang="en-US" smtClean="0"/>
              <a:t>‹#›</a:t>
            </a:fld>
            <a:endParaRPr lang="en-US"/>
          </a:p>
        </p:txBody>
      </p:sp>
    </p:spTree>
    <p:extLst>
      <p:ext uri="{BB962C8B-B14F-4D97-AF65-F5344CB8AC3E}">
        <p14:creationId xmlns:p14="http://schemas.microsoft.com/office/powerpoint/2010/main" val="1067561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15600" y="2867800"/>
            <a:ext cx="11360800" cy="1122400"/>
          </a:xfrm>
          <a:prstGeom prst="rect">
            <a:avLst/>
          </a:prstGeom>
        </p:spPr>
        <p:txBody>
          <a:bodyPr lIns="91425" tIns="91425" rIns="91425" bIns="91425" anchor="ctr"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5" name="Shape 15"/>
          <p:cNvSpPr txBox="1">
            <a:spLocks noGrp="1"/>
          </p:cNvSpPr>
          <p:nvPr>
            <p:ph type="sldNum" idx="12"/>
          </p:nvPr>
        </p:nvSpPr>
        <p:spPr>
          <a:xfrm>
            <a:off x="11296609" y="6217621"/>
            <a:ext cx="731600"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726932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FDCAB7-17A9-FC47-A255-052A77EDE2B8}" type="datetime1">
              <a:rPr lang="en-CA" smtClean="0"/>
              <a:t>2023-10-03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34F34-4190-6544-A5D1-DD97F316E06A}" type="slidenum">
              <a:rPr lang="en-US" smtClean="0"/>
              <a:t>‹#›</a:t>
            </a:fld>
            <a:endParaRPr lang="en-US"/>
          </a:p>
        </p:txBody>
      </p:sp>
    </p:spTree>
    <p:extLst>
      <p:ext uri="{BB962C8B-B14F-4D97-AF65-F5344CB8AC3E}">
        <p14:creationId xmlns:p14="http://schemas.microsoft.com/office/powerpoint/2010/main" val="1195251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EDB9C2-1F5C-BC48-9D2A-5984E8F0E349}" type="datetime1">
              <a:rPr lang="en-CA" smtClean="0"/>
              <a:t>2023-10-03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34F34-4190-6544-A5D1-DD97F316E06A}" type="slidenum">
              <a:rPr lang="en-US" smtClean="0"/>
              <a:t>‹#›</a:t>
            </a:fld>
            <a:endParaRPr lang="en-US"/>
          </a:p>
        </p:txBody>
      </p:sp>
    </p:spTree>
    <p:extLst>
      <p:ext uri="{BB962C8B-B14F-4D97-AF65-F5344CB8AC3E}">
        <p14:creationId xmlns:p14="http://schemas.microsoft.com/office/powerpoint/2010/main" val="1025237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41BED51-8ADD-714C-AAA6-BA4639138917}" type="datetime1">
              <a:rPr lang="en-CA" smtClean="0"/>
              <a:t>2023-10-03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734F34-4190-6544-A5D1-DD97F316E06A}" type="slidenum">
              <a:rPr lang="en-US" smtClean="0"/>
              <a:t>‹#›</a:t>
            </a:fld>
            <a:endParaRPr lang="en-US"/>
          </a:p>
        </p:txBody>
      </p:sp>
    </p:spTree>
    <p:extLst>
      <p:ext uri="{BB962C8B-B14F-4D97-AF65-F5344CB8AC3E}">
        <p14:creationId xmlns:p14="http://schemas.microsoft.com/office/powerpoint/2010/main" val="1902152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BFAE4B-E831-7B4F-899B-473B017BD89F}" type="datetime1">
              <a:rPr lang="en-CA" smtClean="0"/>
              <a:t>2023-10-03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734F34-4190-6544-A5D1-DD97F316E06A}" type="slidenum">
              <a:rPr lang="en-US" smtClean="0"/>
              <a:t>‹#›</a:t>
            </a:fld>
            <a:endParaRPr lang="en-US"/>
          </a:p>
        </p:txBody>
      </p:sp>
    </p:spTree>
    <p:extLst>
      <p:ext uri="{BB962C8B-B14F-4D97-AF65-F5344CB8AC3E}">
        <p14:creationId xmlns:p14="http://schemas.microsoft.com/office/powerpoint/2010/main" val="2035195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17B6778-FCA2-414E-82DE-0BA94953D543}" type="datetime1">
              <a:rPr lang="en-CA" smtClean="0"/>
              <a:t>2023-10-03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734F34-4190-6544-A5D1-DD97F316E06A}" type="slidenum">
              <a:rPr lang="en-US" smtClean="0"/>
              <a:t>‹#›</a:t>
            </a:fld>
            <a:endParaRPr lang="en-US"/>
          </a:p>
        </p:txBody>
      </p:sp>
    </p:spTree>
    <p:extLst>
      <p:ext uri="{BB962C8B-B14F-4D97-AF65-F5344CB8AC3E}">
        <p14:creationId xmlns:p14="http://schemas.microsoft.com/office/powerpoint/2010/main" val="415138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010AB1-0A8F-7740-8275-871A5754D717}" type="datetime1">
              <a:rPr lang="en-CA" smtClean="0"/>
              <a:t>2023-10-03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734F34-4190-6544-A5D1-DD97F316E06A}" type="slidenum">
              <a:rPr lang="en-US" smtClean="0"/>
              <a:t>‹#›</a:t>
            </a:fld>
            <a:endParaRPr lang="en-US"/>
          </a:p>
        </p:txBody>
      </p:sp>
    </p:spTree>
    <p:extLst>
      <p:ext uri="{BB962C8B-B14F-4D97-AF65-F5344CB8AC3E}">
        <p14:creationId xmlns:p14="http://schemas.microsoft.com/office/powerpoint/2010/main" val="55173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737E0E-3E1C-4048-8078-BAC2256F10EE}" type="datetime1">
              <a:rPr lang="en-CA" smtClean="0"/>
              <a:t>2023-10-03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734F34-4190-6544-A5D1-DD97F316E06A}" type="slidenum">
              <a:rPr lang="en-US" smtClean="0"/>
              <a:t>‹#›</a:t>
            </a:fld>
            <a:endParaRPr lang="en-US"/>
          </a:p>
        </p:txBody>
      </p:sp>
    </p:spTree>
    <p:extLst>
      <p:ext uri="{BB962C8B-B14F-4D97-AF65-F5344CB8AC3E}">
        <p14:creationId xmlns:p14="http://schemas.microsoft.com/office/powerpoint/2010/main" val="1734772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645636-34B3-DE46-977E-A670D66BFC9D}" type="datetime1">
              <a:rPr lang="en-CA" smtClean="0"/>
              <a:t>2023-10-03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734F34-4190-6544-A5D1-DD97F316E06A}" type="slidenum">
              <a:rPr lang="en-US" smtClean="0"/>
              <a:t>‹#›</a:t>
            </a:fld>
            <a:endParaRPr lang="en-US"/>
          </a:p>
        </p:txBody>
      </p:sp>
    </p:spTree>
    <p:extLst>
      <p:ext uri="{BB962C8B-B14F-4D97-AF65-F5344CB8AC3E}">
        <p14:creationId xmlns:p14="http://schemas.microsoft.com/office/powerpoint/2010/main" val="2087012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DD5BB6-64BB-2340-B7CE-A861924330E4}" type="datetime1">
              <a:rPr lang="en-CA" smtClean="0"/>
              <a:t>2023-10-03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734F34-4190-6544-A5D1-DD97F316E06A}" type="slidenum">
              <a:rPr lang="en-US" smtClean="0"/>
              <a:t>‹#›</a:t>
            </a:fld>
            <a:endParaRPr lang="en-US"/>
          </a:p>
        </p:txBody>
      </p:sp>
    </p:spTree>
    <p:extLst>
      <p:ext uri="{BB962C8B-B14F-4D97-AF65-F5344CB8AC3E}">
        <p14:creationId xmlns:p14="http://schemas.microsoft.com/office/powerpoint/2010/main" val="1257824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rfia.dlsi.ua.es/primu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mdpi.com/2076-3417/8/4/606/ht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mailto:martha.thomaeelias@mail.mcgill.ca" TargetMode="External"/><Relationship Id="rId7"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09BB3-82B1-2D4C-A7EC-BD2BA745698D}"/>
              </a:ext>
            </a:extLst>
          </p:cNvPr>
          <p:cNvSpPr>
            <a:spLocks noGrp="1"/>
          </p:cNvSpPr>
          <p:nvPr>
            <p:ph type="ctrTitle"/>
          </p:nvPr>
        </p:nvSpPr>
        <p:spPr>
          <a:xfrm>
            <a:off x="1524000" y="1405698"/>
            <a:ext cx="9144000" cy="2387600"/>
          </a:xfrm>
        </p:spPr>
        <p:txBody>
          <a:bodyPr>
            <a:normAutofit fontScale="90000"/>
          </a:bodyPr>
          <a:lstStyle/>
          <a:p>
            <a:r>
              <a:rPr lang="en-US" b="1" dirty="0"/>
              <a:t>OMR for Mensural Notation:</a:t>
            </a:r>
            <a:br>
              <a:rPr lang="en-US" b="1" dirty="0"/>
            </a:br>
            <a:r>
              <a:rPr lang="en-US" b="1" dirty="0"/>
              <a:t>Looking at a Guatemalan Music Manuscript</a:t>
            </a:r>
            <a:endParaRPr lang="en-US" dirty="0"/>
          </a:p>
        </p:txBody>
      </p:sp>
      <p:sp>
        <p:nvSpPr>
          <p:cNvPr id="3" name="Subtitle 2">
            <a:extLst>
              <a:ext uri="{FF2B5EF4-FFF2-40B4-BE49-F238E27FC236}">
                <a16:creationId xmlns:a16="http://schemas.microsoft.com/office/drawing/2014/main" id="{F7B5286B-6EEE-A143-B016-4D7CCABF2506}"/>
              </a:ext>
            </a:extLst>
          </p:cNvPr>
          <p:cNvSpPr>
            <a:spLocks noGrp="1"/>
          </p:cNvSpPr>
          <p:nvPr>
            <p:ph type="subTitle" idx="1"/>
          </p:nvPr>
        </p:nvSpPr>
        <p:spPr>
          <a:xfrm>
            <a:off x="1524000" y="3992136"/>
            <a:ext cx="9144000" cy="1694985"/>
          </a:xfrm>
        </p:spPr>
        <p:txBody>
          <a:bodyPr>
            <a:normAutofit fontScale="85000" lnSpcReduction="20000"/>
          </a:bodyPr>
          <a:lstStyle/>
          <a:p>
            <a:r>
              <a:rPr lang="en-US" sz="2800" dirty="0"/>
              <a:t>Martha E. Thomae</a:t>
            </a:r>
          </a:p>
          <a:p>
            <a:endParaRPr lang="en-US" sz="1050" dirty="0"/>
          </a:p>
          <a:p>
            <a:r>
              <a:rPr lang="en-US" b="1" dirty="0"/>
              <a:t>SIMSSA Workshop XIX</a:t>
            </a:r>
          </a:p>
          <a:p>
            <a:r>
              <a:rPr lang="en-US" dirty="0"/>
              <a:t>CIRMMT, McGill University</a:t>
            </a:r>
          </a:p>
          <a:p>
            <a:r>
              <a:rPr lang="en-US" dirty="0"/>
              <a:t>Montreal, September 21</a:t>
            </a:r>
            <a:r>
              <a:rPr lang="en-US" baseline="30000" dirty="0"/>
              <a:t>st</a:t>
            </a:r>
            <a:r>
              <a:rPr lang="en-US" dirty="0"/>
              <a:t>, 2019</a:t>
            </a:r>
          </a:p>
        </p:txBody>
      </p:sp>
    </p:spTree>
    <p:extLst>
      <p:ext uri="{BB962C8B-B14F-4D97-AF65-F5344CB8AC3E}">
        <p14:creationId xmlns:p14="http://schemas.microsoft.com/office/powerpoint/2010/main" val="871862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596D9-4C88-3848-98CA-FF46C002E1BC}"/>
              </a:ext>
            </a:extLst>
          </p:cNvPr>
          <p:cNvSpPr>
            <a:spLocks noGrp="1"/>
          </p:cNvSpPr>
          <p:nvPr>
            <p:ph type="title"/>
          </p:nvPr>
        </p:nvSpPr>
        <p:spPr/>
        <p:txBody>
          <a:bodyPr/>
          <a:lstStyle/>
          <a:p>
            <a:r>
              <a:rPr lang="en-US" dirty="0"/>
              <a:t>Translation: Agnostic </a:t>
            </a:r>
            <a:r>
              <a:rPr lang="en-US" dirty="0">
                <a:sym typeface="Wingdings" pitchFamily="2" charset="2"/>
              </a:rPr>
              <a:t>to Semantic</a:t>
            </a:r>
            <a:endParaRPr lang="en-US" dirty="0"/>
          </a:p>
        </p:txBody>
      </p:sp>
      <p:sp>
        <p:nvSpPr>
          <p:cNvPr id="3" name="Content Placeholder 2">
            <a:extLst>
              <a:ext uri="{FF2B5EF4-FFF2-40B4-BE49-F238E27FC236}">
                <a16:creationId xmlns:a16="http://schemas.microsoft.com/office/drawing/2014/main" id="{6B0E12B0-F16A-B44E-B895-FE462B099966}"/>
              </a:ext>
            </a:extLst>
          </p:cNvPr>
          <p:cNvSpPr>
            <a:spLocks noGrp="1"/>
          </p:cNvSpPr>
          <p:nvPr>
            <p:ph idx="1"/>
          </p:nvPr>
        </p:nvSpPr>
        <p:spPr/>
        <p:txBody>
          <a:bodyPr/>
          <a:lstStyle/>
          <a:p>
            <a:r>
              <a:rPr lang="en-US" dirty="0"/>
              <a:t>Machine learning based model (sequence-to-sequence model)</a:t>
            </a:r>
          </a:p>
          <a:p>
            <a:r>
              <a:rPr lang="en-US" dirty="0"/>
              <a:t>Training set: pairs of agnostic and semantic sequences</a:t>
            </a:r>
          </a:p>
          <a:p>
            <a:r>
              <a:rPr lang="en-US" dirty="0"/>
              <a:t>Not enough training data for mensural notation (yet)</a:t>
            </a:r>
          </a:p>
          <a:p>
            <a:r>
              <a:rPr lang="en-US" dirty="0"/>
              <a:t>Test the implemented translator:</a:t>
            </a:r>
            <a:endParaRPr lang="en-US" dirty="0">
              <a:sym typeface="Wingdings" pitchFamily="2" charset="2"/>
            </a:endParaRPr>
          </a:p>
          <a:p>
            <a:pPr lvl="1">
              <a:buFont typeface="Wingdings" pitchFamily="2" charset="2"/>
              <a:buChar char="Ø"/>
            </a:pPr>
            <a:r>
              <a:rPr lang="en-US" sz="2800" b="1" dirty="0"/>
              <a:t>  PrIMuS</a:t>
            </a:r>
            <a:r>
              <a:rPr lang="en-US" sz="2800" dirty="0"/>
              <a:t> (Printed Images of Music Staves) dataset</a:t>
            </a:r>
          </a:p>
          <a:p>
            <a:pPr lvl="2">
              <a:buFont typeface="Courier New" panose="02070309020205020404" pitchFamily="49" charset="0"/>
              <a:buChar char="o"/>
            </a:pPr>
            <a:r>
              <a:rPr lang="en-US" sz="2400" dirty="0"/>
              <a:t>Set of 87,678 real-music incipits</a:t>
            </a:r>
          </a:p>
          <a:p>
            <a:pPr lvl="2">
              <a:buFont typeface="Courier New" panose="02070309020205020404" pitchFamily="49" charset="0"/>
              <a:buChar char="o"/>
            </a:pPr>
            <a:r>
              <a:rPr lang="en-US" sz="2400" dirty="0"/>
              <a:t>In common Western music notation</a:t>
            </a:r>
          </a:p>
          <a:p>
            <a:pPr marL="914400" lvl="2" indent="0">
              <a:buNone/>
            </a:pPr>
            <a:r>
              <a:rPr lang="en-US" sz="2400" dirty="0">
                <a:hlinkClick r:id="rId3"/>
              </a:rPr>
              <a:t>https://grfia.dlsi.ua.es/primus/</a:t>
            </a:r>
            <a:endParaRPr lang="en-US" sz="2400" dirty="0"/>
          </a:p>
          <a:p>
            <a:pPr marL="914400" lvl="2" indent="0">
              <a:buNone/>
            </a:pPr>
            <a:r>
              <a:rPr lang="en-US" sz="2400" dirty="0">
                <a:hlinkClick r:id="rId4"/>
              </a:rPr>
              <a:t>(Calvo-Zaragoza and Rizo 2018)</a:t>
            </a:r>
            <a:endParaRPr lang="en-US" sz="2400" dirty="0"/>
          </a:p>
          <a:p>
            <a:pPr marL="914400" lvl="2" indent="0">
              <a:buNone/>
            </a:pPr>
            <a:endParaRPr lang="en-US" sz="2400" dirty="0"/>
          </a:p>
        </p:txBody>
      </p:sp>
      <p:sp>
        <p:nvSpPr>
          <p:cNvPr id="4" name="Slide Number Placeholder 3">
            <a:extLst>
              <a:ext uri="{FF2B5EF4-FFF2-40B4-BE49-F238E27FC236}">
                <a16:creationId xmlns:a16="http://schemas.microsoft.com/office/drawing/2014/main" id="{C7EF22A9-0F97-D54B-96A9-1A13008F205F}"/>
              </a:ext>
            </a:extLst>
          </p:cNvPr>
          <p:cNvSpPr>
            <a:spLocks noGrp="1"/>
          </p:cNvSpPr>
          <p:nvPr>
            <p:ph type="sldNum" sz="quarter" idx="12"/>
          </p:nvPr>
        </p:nvSpPr>
        <p:spPr/>
        <p:txBody>
          <a:bodyPr/>
          <a:lstStyle/>
          <a:p>
            <a:fld id="{56734F34-4190-6544-A5D1-DD97F316E06A}" type="slidenum">
              <a:rPr lang="en-US" smtClean="0"/>
              <a:t>10</a:t>
            </a:fld>
            <a:endParaRPr lang="en-US"/>
          </a:p>
        </p:txBody>
      </p:sp>
    </p:spTree>
    <p:extLst>
      <p:ext uri="{BB962C8B-B14F-4D97-AF65-F5344CB8AC3E}">
        <p14:creationId xmlns:p14="http://schemas.microsoft.com/office/powerpoint/2010/main" val="3355333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Translator: Agnostic to Semantic</a:t>
            </a:r>
          </a:p>
        </p:txBody>
      </p:sp>
      <p:sp>
        <p:nvSpPr>
          <p:cNvPr id="4" name="TextBox 3"/>
          <p:cNvSpPr txBox="1"/>
          <p:nvPr/>
        </p:nvSpPr>
        <p:spPr>
          <a:xfrm>
            <a:off x="838200" y="1825624"/>
            <a:ext cx="4572000" cy="95410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2800" dirty="0"/>
              <a:t>Agnostic Sequence</a:t>
            </a:r>
          </a:p>
          <a:p>
            <a:pPr algn="ctr"/>
            <a:r>
              <a:rPr lang="en-US" sz="2800" dirty="0"/>
              <a:t>token = symbol + line/space</a:t>
            </a:r>
          </a:p>
        </p:txBody>
      </p:sp>
      <p:sp>
        <p:nvSpPr>
          <p:cNvPr id="5" name="TextBox 4"/>
          <p:cNvSpPr txBox="1"/>
          <p:nvPr/>
        </p:nvSpPr>
        <p:spPr>
          <a:xfrm>
            <a:off x="6781800" y="1825624"/>
            <a:ext cx="4572000" cy="95410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2800" dirty="0"/>
              <a:t>Semantic Sequence</a:t>
            </a:r>
          </a:p>
          <a:p>
            <a:pPr algn="ctr"/>
            <a:r>
              <a:rPr lang="en-US" sz="2800" dirty="0"/>
              <a:t>token = symbol + pitch</a:t>
            </a:r>
          </a:p>
        </p:txBody>
      </p:sp>
      <p:sp>
        <p:nvSpPr>
          <p:cNvPr id="6" name="Right Arrow 5"/>
          <p:cNvSpPr/>
          <p:nvPr/>
        </p:nvSpPr>
        <p:spPr>
          <a:xfrm>
            <a:off x="5575300" y="1921275"/>
            <a:ext cx="1041400" cy="762803"/>
          </a:xfrm>
          <a:prstGeom prst="rightArrow">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TextBox 10"/>
          <p:cNvSpPr txBox="1"/>
          <p:nvPr/>
        </p:nvSpPr>
        <p:spPr>
          <a:xfrm>
            <a:off x="838200" y="4701961"/>
            <a:ext cx="1051560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b="1" dirty="0"/>
              <a:t>clef.G-L2 </a:t>
            </a:r>
            <a:r>
              <a:rPr lang="en-US" dirty="0"/>
              <a:t> accidental.flat-L3  accidental.flat-S4  accidental.flat-S2  </a:t>
            </a:r>
            <a:r>
              <a:rPr lang="en-US" b="1" dirty="0"/>
              <a:t>metersign.C/-L3</a:t>
            </a:r>
            <a:r>
              <a:rPr lang="en-US" dirty="0"/>
              <a:t>  note.half-L1</a:t>
            </a:r>
            <a:endParaRPr lang="en-US" b="1" dirty="0"/>
          </a:p>
        </p:txBody>
      </p:sp>
      <p:sp>
        <p:nvSpPr>
          <p:cNvPr id="12" name="TextBox 11"/>
          <p:cNvSpPr txBox="1"/>
          <p:nvPr/>
        </p:nvSpPr>
        <p:spPr>
          <a:xfrm>
            <a:off x="838200" y="5220580"/>
            <a:ext cx="105156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b="1" dirty="0"/>
              <a:t>clef-G2</a:t>
            </a:r>
            <a:r>
              <a:rPr lang="en-US" dirty="0"/>
              <a:t>  keySignature-EbM  </a:t>
            </a:r>
            <a:r>
              <a:rPr lang="en-US" b="1" dirty="0"/>
              <a:t>timeSignature-C/</a:t>
            </a:r>
            <a:r>
              <a:rPr lang="en-US" dirty="0"/>
              <a:t>  note-Eb4_half</a:t>
            </a:r>
            <a:endParaRPr lang="en-US" b="1" dirty="0"/>
          </a:p>
        </p:txBody>
      </p:sp>
      <p:sp>
        <p:nvSpPr>
          <p:cNvPr id="3" name="Slide Number Placeholder 2"/>
          <p:cNvSpPr>
            <a:spLocks noGrp="1"/>
          </p:cNvSpPr>
          <p:nvPr>
            <p:ph type="sldNum" sz="quarter" idx="12"/>
          </p:nvPr>
        </p:nvSpPr>
        <p:spPr/>
        <p:txBody>
          <a:bodyPr/>
          <a:lstStyle/>
          <a:p>
            <a:fld id="{56734F34-4190-6544-A5D1-DD97F316E06A}" type="slidenum">
              <a:rPr lang="en-US" smtClean="0"/>
              <a:t>11</a:t>
            </a:fld>
            <a:endParaRPr lang="en-US"/>
          </a:p>
        </p:txBody>
      </p:sp>
      <p:sp>
        <p:nvSpPr>
          <p:cNvPr id="10" name="Rounded Rectangle 9">
            <a:extLst>
              <a:ext uri="{FF2B5EF4-FFF2-40B4-BE49-F238E27FC236}">
                <a16:creationId xmlns:a16="http://schemas.microsoft.com/office/drawing/2014/main" id="{B8BBF723-6B06-D44D-AEE8-A50F4D49B704}"/>
              </a:ext>
            </a:extLst>
          </p:cNvPr>
          <p:cNvSpPr/>
          <p:nvPr/>
        </p:nvSpPr>
        <p:spPr>
          <a:xfrm>
            <a:off x="1790165" y="4675807"/>
            <a:ext cx="5074274" cy="436894"/>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A8C0DD75-DC22-0C40-99B2-A7D7D5B566E7}"/>
              </a:ext>
            </a:extLst>
          </p:cNvPr>
          <p:cNvSpPr/>
          <p:nvPr/>
        </p:nvSpPr>
        <p:spPr>
          <a:xfrm>
            <a:off x="1646351" y="5184069"/>
            <a:ext cx="1792308" cy="436894"/>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pic>
        <p:nvPicPr>
          <p:cNvPr id="22" name="Picture 21" descr="A drawing of a person&#10;&#10;Description automatically generated">
            <a:extLst>
              <a:ext uri="{FF2B5EF4-FFF2-40B4-BE49-F238E27FC236}">
                <a16:creationId xmlns:a16="http://schemas.microsoft.com/office/drawing/2014/main" id="{32732C6C-D43F-4B4C-BC51-D0212BFCDA0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250030" y="3493569"/>
            <a:ext cx="1691939" cy="831600"/>
          </a:xfrm>
          <a:prstGeom prst="rect">
            <a:avLst/>
          </a:prstGeom>
        </p:spPr>
      </p:pic>
      <p:sp>
        <p:nvSpPr>
          <p:cNvPr id="14" name="Rounded Rectangle 13">
            <a:extLst>
              <a:ext uri="{FF2B5EF4-FFF2-40B4-BE49-F238E27FC236}">
                <a16:creationId xmlns:a16="http://schemas.microsoft.com/office/drawing/2014/main" id="{227B9FB4-FE60-DC44-886B-87702666B1A3}"/>
              </a:ext>
            </a:extLst>
          </p:cNvPr>
          <p:cNvSpPr/>
          <p:nvPr/>
        </p:nvSpPr>
        <p:spPr>
          <a:xfrm>
            <a:off x="5643560" y="3505381"/>
            <a:ext cx="471419" cy="762803"/>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p14="http://schemas.microsoft.com/office/powerpoint/2010/main" val="401091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Translator: Agnostic to Semantic</a:t>
            </a:r>
          </a:p>
        </p:txBody>
      </p:sp>
      <p:sp>
        <p:nvSpPr>
          <p:cNvPr id="4" name="TextBox 3"/>
          <p:cNvSpPr txBox="1"/>
          <p:nvPr/>
        </p:nvSpPr>
        <p:spPr>
          <a:xfrm>
            <a:off x="838200" y="1825624"/>
            <a:ext cx="4572000" cy="95410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2800" dirty="0"/>
              <a:t>Agnostic Sequence</a:t>
            </a:r>
          </a:p>
          <a:p>
            <a:pPr algn="ctr"/>
            <a:r>
              <a:rPr lang="en-US" sz="2800" dirty="0"/>
              <a:t>token = symbol + line/space</a:t>
            </a:r>
          </a:p>
        </p:txBody>
      </p:sp>
      <p:sp>
        <p:nvSpPr>
          <p:cNvPr id="5" name="TextBox 4"/>
          <p:cNvSpPr txBox="1"/>
          <p:nvPr/>
        </p:nvSpPr>
        <p:spPr>
          <a:xfrm>
            <a:off x="6781800" y="1825624"/>
            <a:ext cx="4572000" cy="95410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2800" dirty="0"/>
              <a:t>Semantic Sequence</a:t>
            </a:r>
          </a:p>
          <a:p>
            <a:pPr algn="ctr"/>
            <a:r>
              <a:rPr lang="en-US" sz="2800" dirty="0"/>
              <a:t>token = symbol + pitch</a:t>
            </a:r>
          </a:p>
        </p:txBody>
      </p:sp>
      <p:sp>
        <p:nvSpPr>
          <p:cNvPr id="6" name="Right Arrow 5"/>
          <p:cNvSpPr/>
          <p:nvPr/>
        </p:nvSpPr>
        <p:spPr>
          <a:xfrm>
            <a:off x="5575300" y="1921275"/>
            <a:ext cx="1041400" cy="762803"/>
          </a:xfrm>
          <a:prstGeom prst="rightArrow">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56734F34-4190-6544-A5D1-DD97F316E06A}" type="slidenum">
              <a:rPr lang="en-US" smtClean="0"/>
              <a:t>12</a:t>
            </a:fld>
            <a:endParaRPr lang="en-US"/>
          </a:p>
        </p:txBody>
      </p:sp>
      <p:sp>
        <p:nvSpPr>
          <p:cNvPr id="14" name="TextBox 13">
            <a:extLst>
              <a:ext uri="{FF2B5EF4-FFF2-40B4-BE49-F238E27FC236}">
                <a16:creationId xmlns:a16="http://schemas.microsoft.com/office/drawing/2014/main" id="{45EC0DEE-7BFE-FF42-A8AE-DC7BBDD0F79B}"/>
              </a:ext>
            </a:extLst>
          </p:cNvPr>
          <p:cNvSpPr txBox="1"/>
          <p:nvPr/>
        </p:nvSpPr>
        <p:spPr>
          <a:xfrm>
            <a:off x="838200" y="4690457"/>
            <a:ext cx="1051560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b="1" dirty="0"/>
              <a:t>clef.C-L1</a:t>
            </a:r>
            <a:r>
              <a:rPr lang="en-US" dirty="0"/>
              <a:t>  digit.3-L4  digit.8-L2  </a:t>
            </a:r>
            <a:r>
              <a:rPr lang="en-US" b="1" dirty="0"/>
              <a:t>digit.2-S5  digit.8-S5  multirest-L3</a:t>
            </a:r>
            <a:r>
              <a:rPr lang="en-US" dirty="0"/>
              <a:t>  barline-L1  </a:t>
            </a:r>
            <a:r>
              <a:rPr lang="en-US" b="1" dirty="0"/>
              <a:t>note.quarter-S4 </a:t>
            </a:r>
            <a:r>
              <a:rPr lang="en-US" dirty="0"/>
              <a:t> </a:t>
            </a:r>
            <a:r>
              <a:rPr lang="en-US" b="1" dirty="0"/>
              <a:t>dot-S4</a:t>
            </a:r>
            <a:endParaRPr lang="en-US" dirty="0"/>
          </a:p>
        </p:txBody>
      </p:sp>
      <p:sp>
        <p:nvSpPr>
          <p:cNvPr id="15" name="TextBox 14">
            <a:extLst>
              <a:ext uri="{FF2B5EF4-FFF2-40B4-BE49-F238E27FC236}">
                <a16:creationId xmlns:a16="http://schemas.microsoft.com/office/drawing/2014/main" id="{74D54BEB-7609-624E-9004-DFD35E41927B}"/>
              </a:ext>
            </a:extLst>
          </p:cNvPr>
          <p:cNvSpPr txBox="1"/>
          <p:nvPr/>
        </p:nvSpPr>
        <p:spPr>
          <a:xfrm>
            <a:off x="838200" y="5276876"/>
            <a:ext cx="105156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b="1" dirty="0"/>
              <a:t>clef-C1</a:t>
            </a:r>
            <a:r>
              <a:rPr lang="en-US" dirty="0"/>
              <a:t>  timeSignature-3/8  </a:t>
            </a:r>
            <a:r>
              <a:rPr lang="en-US" b="1" dirty="0"/>
              <a:t>multirest-28</a:t>
            </a:r>
            <a:r>
              <a:rPr lang="en-US" dirty="0"/>
              <a:t>  barline  </a:t>
            </a:r>
            <a:r>
              <a:rPr lang="en-US" b="1" dirty="0"/>
              <a:t>note-C5_quarter.</a:t>
            </a:r>
            <a:r>
              <a:rPr lang="en-US" dirty="0"/>
              <a:t> </a:t>
            </a:r>
          </a:p>
        </p:txBody>
      </p:sp>
      <p:sp>
        <p:nvSpPr>
          <p:cNvPr id="16" name="Rounded Rectangle 15">
            <a:extLst>
              <a:ext uri="{FF2B5EF4-FFF2-40B4-BE49-F238E27FC236}">
                <a16:creationId xmlns:a16="http://schemas.microsoft.com/office/drawing/2014/main" id="{AB3C255D-D7A0-C847-A66E-7E0AB7D91477}"/>
              </a:ext>
            </a:extLst>
          </p:cNvPr>
          <p:cNvSpPr/>
          <p:nvPr/>
        </p:nvSpPr>
        <p:spPr>
          <a:xfrm>
            <a:off x="1764407" y="4670159"/>
            <a:ext cx="1944708" cy="436894"/>
          </a:xfrm>
          <a:prstGeom prst="roundRect">
            <a:avLst/>
          </a:prstGeom>
          <a:noFill/>
          <a:ln w="2857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B644083D-DEEA-5045-A925-8C700C016843}"/>
              </a:ext>
            </a:extLst>
          </p:cNvPr>
          <p:cNvSpPr/>
          <p:nvPr/>
        </p:nvSpPr>
        <p:spPr>
          <a:xfrm>
            <a:off x="1620593" y="5243884"/>
            <a:ext cx="1818066" cy="436894"/>
          </a:xfrm>
          <a:prstGeom prst="roundRect">
            <a:avLst/>
          </a:prstGeom>
          <a:noFill/>
          <a:ln w="2857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36413A6F-2010-BE4B-8BEB-15C46A58C660}"/>
              </a:ext>
            </a:extLst>
          </p:cNvPr>
          <p:cNvSpPr/>
          <p:nvPr/>
        </p:nvSpPr>
        <p:spPr>
          <a:xfrm>
            <a:off x="3721993" y="4670158"/>
            <a:ext cx="3206842" cy="436893"/>
          </a:xfrm>
          <a:prstGeom prst="roundRect">
            <a:avLst/>
          </a:prstGeom>
          <a:noFill/>
          <a:ln w="28575"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528AF52F-8814-5043-84B6-690FB73F3E8A}"/>
              </a:ext>
            </a:extLst>
          </p:cNvPr>
          <p:cNvSpPr/>
          <p:nvPr/>
        </p:nvSpPr>
        <p:spPr>
          <a:xfrm>
            <a:off x="3438660" y="5241717"/>
            <a:ext cx="1223492" cy="436893"/>
          </a:xfrm>
          <a:prstGeom prst="roundRect">
            <a:avLst/>
          </a:prstGeom>
          <a:noFill/>
          <a:ln w="28575"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9E66050D-C33E-9149-A2B3-538602F7C789}"/>
              </a:ext>
            </a:extLst>
          </p:cNvPr>
          <p:cNvSpPr/>
          <p:nvPr/>
        </p:nvSpPr>
        <p:spPr>
          <a:xfrm>
            <a:off x="7997781" y="4670157"/>
            <a:ext cx="2287073" cy="436894"/>
          </a:xfrm>
          <a:prstGeom prst="roundRect">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8B7FFB58-015B-574B-8DAD-5ED7623DA7A3}"/>
              </a:ext>
            </a:extLst>
          </p:cNvPr>
          <p:cNvSpPr/>
          <p:nvPr/>
        </p:nvSpPr>
        <p:spPr>
          <a:xfrm>
            <a:off x="5421648" y="5251758"/>
            <a:ext cx="1713248" cy="436893"/>
          </a:xfrm>
          <a:prstGeom prst="roundRect">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pic>
        <p:nvPicPr>
          <p:cNvPr id="23" name="Picture 22" descr="A screenshot of a cell phone&#10;&#10;Description automatically generated">
            <a:extLst>
              <a:ext uri="{FF2B5EF4-FFF2-40B4-BE49-F238E27FC236}">
                <a16:creationId xmlns:a16="http://schemas.microsoft.com/office/drawing/2014/main" id="{7AE8D14C-CEDA-2D4B-A759-4B29A2724C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356020" y="3250771"/>
            <a:ext cx="3479959" cy="1044000"/>
          </a:xfrm>
          <a:prstGeom prst="rect">
            <a:avLst/>
          </a:prstGeom>
        </p:spPr>
      </p:pic>
      <p:sp>
        <p:nvSpPr>
          <p:cNvPr id="22" name="Rounded Rectangle 21">
            <a:extLst>
              <a:ext uri="{FF2B5EF4-FFF2-40B4-BE49-F238E27FC236}">
                <a16:creationId xmlns:a16="http://schemas.microsoft.com/office/drawing/2014/main" id="{28654DD2-E77F-5948-8882-93D528EEDAC6}"/>
              </a:ext>
            </a:extLst>
          </p:cNvPr>
          <p:cNvSpPr/>
          <p:nvPr/>
        </p:nvSpPr>
        <p:spPr>
          <a:xfrm>
            <a:off x="4772025" y="3363687"/>
            <a:ext cx="409574" cy="795714"/>
          </a:xfrm>
          <a:prstGeom prst="roundRect">
            <a:avLst/>
          </a:prstGeom>
          <a:noFill/>
          <a:ln w="2857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F6314BB4-FD7A-9241-98B9-25A7324FDB60}"/>
              </a:ext>
            </a:extLst>
          </p:cNvPr>
          <p:cNvSpPr/>
          <p:nvPr/>
        </p:nvSpPr>
        <p:spPr>
          <a:xfrm>
            <a:off x="5094514" y="3123307"/>
            <a:ext cx="2177145" cy="922322"/>
          </a:xfrm>
          <a:prstGeom prst="roundRect">
            <a:avLst/>
          </a:prstGeom>
          <a:noFill/>
          <a:ln w="28575"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258B404C-D3F6-D846-8D49-0428EB4F57D7}"/>
              </a:ext>
            </a:extLst>
          </p:cNvPr>
          <p:cNvSpPr/>
          <p:nvPr/>
        </p:nvSpPr>
        <p:spPr>
          <a:xfrm>
            <a:off x="7270397" y="3362327"/>
            <a:ext cx="566845" cy="795714"/>
          </a:xfrm>
          <a:prstGeom prst="roundRect">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p14="http://schemas.microsoft.com/office/powerpoint/2010/main" val="2689264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4" grpId="0" animBg="1"/>
      <p:bldP spid="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72857"/>
          </a:xfrm>
        </p:spPr>
        <p:txBody>
          <a:bodyPr/>
          <a:lstStyle/>
          <a:p>
            <a:r>
              <a:rPr lang="en-US" dirty="0"/>
              <a:t>Future Work</a:t>
            </a:r>
          </a:p>
        </p:txBody>
      </p:sp>
      <p:sp>
        <p:nvSpPr>
          <p:cNvPr id="3" name="Content Placeholder 2"/>
          <p:cNvSpPr>
            <a:spLocks noGrp="1"/>
          </p:cNvSpPr>
          <p:nvPr>
            <p:ph idx="1"/>
          </p:nvPr>
        </p:nvSpPr>
        <p:spPr>
          <a:xfrm>
            <a:off x="974678" y="2000379"/>
            <a:ext cx="9383973" cy="4129799"/>
          </a:xfrm>
        </p:spPr>
        <p:txBody>
          <a:bodyPr>
            <a:normAutofit/>
          </a:bodyPr>
          <a:lstStyle/>
          <a:p>
            <a:r>
              <a:rPr lang="en-US" sz="2400" dirty="0"/>
              <a:t>Finish performing OMR on the whole GuatC1 manuscript</a:t>
            </a:r>
          </a:p>
          <a:p>
            <a:pPr marL="0" indent="0">
              <a:buNone/>
            </a:pPr>
            <a:endParaRPr lang="en-US" sz="2400" dirty="0"/>
          </a:p>
          <a:p>
            <a:r>
              <a:rPr lang="en-US" sz="2400" dirty="0"/>
              <a:t>Obtain the training data for testing the translation model on mensural notation</a:t>
            </a:r>
          </a:p>
          <a:p>
            <a:endParaRPr lang="en-US" sz="2400" dirty="0"/>
          </a:p>
          <a:p>
            <a:r>
              <a:rPr lang="en-US" sz="2400" dirty="0"/>
              <a:t>Compare the machine learning based approach against a heuristic one (MA thesis)</a:t>
            </a:r>
          </a:p>
        </p:txBody>
      </p:sp>
      <p:sp>
        <p:nvSpPr>
          <p:cNvPr id="4" name="Slide Number Placeholder 3"/>
          <p:cNvSpPr>
            <a:spLocks noGrp="1"/>
          </p:cNvSpPr>
          <p:nvPr>
            <p:ph type="sldNum" sz="quarter" idx="12"/>
          </p:nvPr>
        </p:nvSpPr>
        <p:spPr/>
        <p:txBody>
          <a:bodyPr/>
          <a:lstStyle/>
          <a:p>
            <a:fld id="{56734F34-4190-6544-A5D1-DD97F316E06A}" type="slidenum">
              <a:rPr lang="en-US" smtClean="0"/>
              <a:t>13</a:t>
            </a:fld>
            <a:endParaRPr lang="en-US"/>
          </a:p>
        </p:txBody>
      </p:sp>
    </p:spTree>
    <p:extLst>
      <p:ext uri="{BB962C8B-B14F-4D97-AF65-F5344CB8AC3E}">
        <p14:creationId xmlns:p14="http://schemas.microsoft.com/office/powerpoint/2010/main" val="1097022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6" name="Shape 406"/>
          <p:cNvSpPr txBox="1">
            <a:spLocks noGrp="1"/>
          </p:cNvSpPr>
          <p:nvPr>
            <p:ph type="title"/>
          </p:nvPr>
        </p:nvSpPr>
        <p:spPr>
          <a:xfrm>
            <a:off x="367199" y="691978"/>
            <a:ext cx="11360800" cy="2309107"/>
          </a:xfrm>
          <a:prstGeom prst="rect">
            <a:avLst/>
          </a:prstGeom>
        </p:spPr>
        <p:txBody>
          <a:bodyPr vert="horz" lIns="121900" tIns="121900" rIns="121900" bIns="121900" rtlCol="0" anchor="ctr" anchorCtr="0">
            <a:noAutofit/>
          </a:bodyPr>
          <a:lstStyle/>
          <a:p>
            <a:r>
              <a:rPr lang="en" sz="5400" b="1" dirty="0"/>
              <a:t>Thank you!</a:t>
            </a:r>
            <a:br>
              <a:rPr lang="en" sz="5400" b="1" dirty="0"/>
            </a:br>
            <a:br>
              <a:rPr lang="en" sz="2000" b="1" dirty="0"/>
            </a:br>
            <a:r>
              <a:rPr lang="en-CA" sz="2500" b="1" dirty="0">
                <a:hlinkClick r:id="rId3"/>
              </a:rPr>
              <a:t>m</a:t>
            </a:r>
            <a:r>
              <a:rPr lang="en" sz="2500" b="1" dirty="0">
                <a:hlinkClick r:id="rId3"/>
              </a:rPr>
              <a:t>artha.thomaeelias@mail.mcgill.ca</a:t>
            </a:r>
            <a:br>
              <a:rPr lang="en" sz="2500" b="1" dirty="0"/>
            </a:br>
            <a:br>
              <a:rPr lang="en" sz="2500" b="1" dirty="0"/>
            </a:br>
            <a:r>
              <a:rPr lang="en" sz="2500" b="1" dirty="0"/>
              <a:t>Special thanks to: </a:t>
            </a:r>
            <a:r>
              <a:rPr lang="en-CA" sz="2500" b="1" dirty="0"/>
              <a:t>José Manuel Iñesta, David Rizo, and Jorge Calvo-Zaragoza</a:t>
            </a:r>
            <a:endParaRPr lang="en" sz="2500" b="1" dirty="0"/>
          </a:p>
        </p:txBody>
      </p:sp>
      <p:sp>
        <p:nvSpPr>
          <p:cNvPr id="407" name="Shape 407"/>
          <p:cNvSpPr txBox="1">
            <a:spLocks noGrp="1"/>
          </p:cNvSpPr>
          <p:nvPr>
            <p:ph type="sldNum" idx="12"/>
          </p:nvPr>
        </p:nvSpPr>
        <p:spPr>
          <a:xfrm>
            <a:off x="11296609" y="6217621"/>
            <a:ext cx="731600" cy="524800"/>
          </a:xfrm>
          <a:prstGeom prst="rect">
            <a:avLst/>
          </a:prstGeom>
        </p:spPr>
        <p:txBody>
          <a:bodyPr vert="horz" lIns="121900" tIns="121900" rIns="121900" bIns="121900" rtlCol="0" anchor="ctr" anchorCtr="0">
            <a:noAutofit/>
          </a:bodyPr>
          <a:lstStyle/>
          <a:p>
            <a:fld id="{00000000-1234-1234-1234-123412341234}" type="slidenum">
              <a:rPr lang="en"/>
              <a:pPr/>
              <a:t>14</a:t>
            </a:fld>
            <a:endParaRPr lang="en"/>
          </a:p>
        </p:txBody>
      </p:sp>
      <p:pic>
        <p:nvPicPr>
          <p:cNvPr id="409" name="Shape 409"/>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7822180" y="3093503"/>
            <a:ext cx="1036067" cy="1036067"/>
          </a:xfrm>
          <a:prstGeom prst="rect">
            <a:avLst/>
          </a:prstGeom>
          <a:noFill/>
          <a:ln>
            <a:noFill/>
          </a:ln>
        </p:spPr>
      </p:pic>
      <p:pic>
        <p:nvPicPr>
          <p:cNvPr id="3" name="Picture 2">
            <a:extLst>
              <a:ext uri="{FF2B5EF4-FFF2-40B4-BE49-F238E27FC236}">
                <a16:creationId xmlns:a16="http://schemas.microsoft.com/office/drawing/2014/main" id="{CEAFA4B4-07A2-5048-9489-3F9983C21F9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924961" y="3250675"/>
            <a:ext cx="1898282" cy="661687"/>
          </a:xfrm>
          <a:prstGeom prst="rect">
            <a:avLst/>
          </a:prstGeom>
        </p:spPr>
      </p:pic>
      <p:pic>
        <p:nvPicPr>
          <p:cNvPr id="4" name="Picture 3">
            <a:extLst>
              <a:ext uri="{FF2B5EF4-FFF2-40B4-BE49-F238E27FC236}">
                <a16:creationId xmlns:a16="http://schemas.microsoft.com/office/drawing/2014/main" id="{A9A93234-DA03-9A42-ACAE-4A20A57E844C}"/>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b="-165"/>
          <a:stretch/>
        </p:blipFill>
        <p:spPr>
          <a:xfrm>
            <a:off x="3040608" y="3282251"/>
            <a:ext cx="2852662" cy="1332000"/>
          </a:xfrm>
          <a:prstGeom prst="rect">
            <a:avLst/>
          </a:prstGeom>
        </p:spPr>
      </p:pic>
      <p:pic>
        <p:nvPicPr>
          <p:cNvPr id="410" name="Shape 410"/>
          <p:cNvPicPr preferRelativeResize="0"/>
          <p:nvPr/>
        </p:nvPicPr>
        <p:blipFill rotWithShape="1">
          <a:blip r:embed="rId7">
            <a:alphaModFix/>
            <a:extLst>
              <a:ext uri="{28A0092B-C50C-407E-A947-70E740481C1C}">
                <a14:useLocalDpi xmlns:a14="http://schemas.microsoft.com/office/drawing/2010/main"/>
              </a:ext>
            </a:extLst>
          </a:blip>
          <a:srcRect/>
          <a:stretch/>
        </p:blipFill>
        <p:spPr>
          <a:xfrm>
            <a:off x="1988899" y="4802881"/>
            <a:ext cx="8117399" cy="1363140"/>
          </a:xfrm>
          <a:prstGeom prst="rect">
            <a:avLst/>
          </a:prstGeom>
          <a:noFill/>
          <a:ln>
            <a:noFill/>
          </a:ln>
        </p:spPr>
      </p:pic>
      <p:pic>
        <p:nvPicPr>
          <p:cNvPr id="408" name="Shape 408"/>
          <p:cNvPicPr preferRelativeResize="0"/>
          <p:nvPr/>
        </p:nvPicPr>
        <p:blipFill>
          <a:blip r:embed="rId8">
            <a:alphaModFix/>
          </a:blip>
          <a:stretch>
            <a:fillRect/>
          </a:stretch>
        </p:blipFill>
        <p:spPr>
          <a:xfrm>
            <a:off x="5940727" y="3948192"/>
            <a:ext cx="5060896" cy="605100"/>
          </a:xfrm>
          <a:prstGeom prst="rect">
            <a:avLst/>
          </a:prstGeom>
          <a:noFill/>
          <a:ln>
            <a:noFill/>
          </a:ln>
        </p:spPr>
      </p:pic>
      <p:pic>
        <p:nvPicPr>
          <p:cNvPr id="6" name="Picture 5">
            <a:extLst>
              <a:ext uri="{FF2B5EF4-FFF2-40B4-BE49-F238E27FC236}">
                <a16:creationId xmlns:a16="http://schemas.microsoft.com/office/drawing/2014/main" id="{F8A36015-12A9-9249-B817-5CA6209B192C}"/>
              </a:ext>
            </a:extLst>
          </p:cNvPr>
          <p:cNvPicPr>
            <a:picLocks noChangeAspect="1"/>
          </p:cNvPicPr>
          <p:nvPr/>
        </p:nvPicPr>
        <p:blipFill>
          <a:blip r:embed="rId9"/>
          <a:stretch>
            <a:fillRect/>
          </a:stretch>
        </p:blipFill>
        <p:spPr>
          <a:xfrm>
            <a:off x="1135608" y="3294201"/>
            <a:ext cx="1905000" cy="1308100"/>
          </a:xfrm>
          <a:prstGeom prst="rect">
            <a:avLst/>
          </a:prstGeom>
        </p:spPr>
      </p:pic>
      <p:pic>
        <p:nvPicPr>
          <p:cNvPr id="12" name="Shape 410">
            <a:extLst>
              <a:ext uri="{FF2B5EF4-FFF2-40B4-BE49-F238E27FC236}">
                <a16:creationId xmlns:a16="http://schemas.microsoft.com/office/drawing/2014/main" id="{BBD35163-4850-5742-93E1-7C57E9751971}"/>
              </a:ext>
            </a:extLst>
          </p:cNvPr>
          <p:cNvPicPr preferRelativeResize="0"/>
          <p:nvPr/>
        </p:nvPicPr>
        <p:blipFill rotWithShape="1">
          <a:blip r:embed="rId10">
            <a:alphaModFix/>
            <a:extLst>
              <a:ext uri="{28A0092B-C50C-407E-A947-70E740481C1C}">
                <a14:useLocalDpi xmlns:a14="http://schemas.microsoft.com/office/drawing/2010/main"/>
              </a:ext>
            </a:extLst>
          </a:blip>
          <a:srcRect/>
          <a:stretch/>
        </p:blipFill>
        <p:spPr>
          <a:xfrm>
            <a:off x="8845108" y="3274879"/>
            <a:ext cx="2254469" cy="673313"/>
          </a:xfrm>
          <a:prstGeom prst="rect">
            <a:avLst/>
          </a:prstGeom>
          <a:noFill/>
          <a:ln>
            <a:noFill/>
          </a:ln>
        </p:spPr>
      </p:pic>
    </p:spTree>
    <p:extLst>
      <p:ext uri="{BB962C8B-B14F-4D97-AF65-F5344CB8AC3E}">
        <p14:creationId xmlns:p14="http://schemas.microsoft.com/office/powerpoint/2010/main" val="526984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Sequence-to-Sequence Model with Attention</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a:ext>
            </a:extLst>
          </a:blip>
          <a:stretch>
            <a:fillRect/>
          </a:stretch>
        </p:blipFill>
        <p:spPr>
          <a:xfrm>
            <a:off x="686699" y="1926431"/>
            <a:ext cx="9295501" cy="4351338"/>
          </a:xfrm>
        </p:spPr>
      </p:pic>
      <p:pic>
        <p:nvPicPr>
          <p:cNvPr id="3" name="Picture 2"/>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0410934" y="1356918"/>
            <a:ext cx="577631" cy="4842270"/>
          </a:xfrm>
          <a:prstGeom prst="rect">
            <a:avLst/>
          </a:prstGeom>
        </p:spPr>
      </p:pic>
      <p:sp>
        <p:nvSpPr>
          <p:cNvPr id="5" name="Slide Number Placeholder 4"/>
          <p:cNvSpPr>
            <a:spLocks noGrp="1"/>
          </p:cNvSpPr>
          <p:nvPr>
            <p:ph type="sldNum" sz="quarter" idx="12"/>
          </p:nvPr>
        </p:nvSpPr>
        <p:spPr/>
        <p:txBody>
          <a:bodyPr/>
          <a:lstStyle/>
          <a:p>
            <a:fld id="{56734F34-4190-6544-A5D1-DD97F316E06A}" type="slidenum">
              <a:rPr lang="en-US" smtClean="0"/>
              <a:t>15</a:t>
            </a:fld>
            <a:endParaRPr lang="en-US"/>
          </a:p>
        </p:txBody>
      </p:sp>
    </p:spTree>
    <p:extLst>
      <p:ext uri="{BB962C8B-B14F-4D97-AF65-F5344CB8AC3E}">
        <p14:creationId xmlns:p14="http://schemas.microsoft.com/office/powerpoint/2010/main" val="1710560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a:t>Dissertation Project</a:t>
            </a:r>
            <a:endParaRPr lang="en-US" dirty="0"/>
          </a:p>
        </p:txBody>
      </p:sp>
      <p:sp>
        <p:nvSpPr>
          <p:cNvPr id="3" name="Content Placeholder 2"/>
          <p:cNvSpPr>
            <a:spLocks noGrp="1"/>
          </p:cNvSpPr>
          <p:nvPr>
            <p:ph idx="1"/>
          </p:nvPr>
        </p:nvSpPr>
        <p:spPr>
          <a:xfrm>
            <a:off x="838199" y="1690688"/>
            <a:ext cx="6326275" cy="4486276"/>
          </a:xfrm>
        </p:spPr>
        <p:txBody>
          <a:bodyPr>
            <a:normAutofit fontScale="92500"/>
          </a:bodyPr>
          <a:lstStyle/>
          <a:p>
            <a:r>
              <a:rPr lang="en-US" sz="2600" dirty="0"/>
              <a:t>Preservation of the colonial musical </a:t>
            </a:r>
            <a:br>
              <a:rPr lang="en-US" sz="2600" dirty="0"/>
            </a:br>
            <a:r>
              <a:rPr lang="en-US" sz="2600" dirty="0"/>
              <a:t>heritage of Guatemala</a:t>
            </a:r>
          </a:p>
          <a:p>
            <a:r>
              <a:rPr lang="en-US" sz="2600" dirty="0"/>
              <a:t>Collection of 6 choirbooks written in </a:t>
            </a:r>
            <a:br>
              <a:rPr lang="en-US" sz="2600" dirty="0"/>
            </a:br>
            <a:r>
              <a:rPr lang="en-US" sz="2600" dirty="0"/>
              <a:t>mensural notation</a:t>
            </a:r>
          </a:p>
          <a:p>
            <a:r>
              <a:rPr lang="en-US" sz="2600" dirty="0"/>
              <a:t>Increase access to these sources through: </a:t>
            </a:r>
          </a:p>
          <a:p>
            <a:pPr marL="914400" lvl="1" indent="-457200">
              <a:buFont typeface="+mj-lt"/>
              <a:buAutoNum type="arabicPeriod"/>
            </a:pPr>
            <a:r>
              <a:rPr lang="en-US" sz="2200" dirty="0"/>
              <a:t>Digitization</a:t>
            </a:r>
          </a:p>
          <a:p>
            <a:pPr marL="914400" lvl="1" indent="-457200">
              <a:buFont typeface="+mj-lt"/>
              <a:buAutoNum type="arabicPeriod"/>
            </a:pPr>
            <a:r>
              <a:rPr lang="en-US" sz="2200" dirty="0"/>
              <a:t>OMR</a:t>
            </a:r>
          </a:p>
          <a:p>
            <a:pPr marL="914400" lvl="1" indent="-457200">
              <a:buFont typeface="+mj-lt"/>
              <a:buAutoNum type="arabicPeriod"/>
            </a:pPr>
            <a:r>
              <a:rPr lang="en-US" sz="2200" dirty="0"/>
              <a:t>Automatic transcription (into modern values)</a:t>
            </a:r>
          </a:p>
          <a:p>
            <a:endParaRPr lang="en-US" sz="900" dirty="0"/>
          </a:p>
          <a:p>
            <a:pPr marL="0" indent="0">
              <a:buNone/>
            </a:pPr>
            <a:r>
              <a:rPr lang="en-US" sz="2600" dirty="0"/>
              <a:t>GuatC 1: Guatemalan Choirbook 1</a:t>
            </a:r>
          </a:p>
          <a:p>
            <a:pPr lvl="1"/>
            <a:r>
              <a:rPr lang="en-US" sz="2200" dirty="0"/>
              <a:t>January 2019:	Digitization stage</a:t>
            </a:r>
          </a:p>
          <a:p>
            <a:pPr lvl="1"/>
            <a:r>
              <a:rPr lang="en-US" sz="2200" dirty="0"/>
              <a:t>Summer 2019:	Working on the other two stages</a:t>
            </a:r>
          </a:p>
        </p:txBody>
      </p:sp>
      <p:sp>
        <p:nvSpPr>
          <p:cNvPr id="4" name="Slide Number Placeholder 3"/>
          <p:cNvSpPr>
            <a:spLocks noGrp="1"/>
          </p:cNvSpPr>
          <p:nvPr>
            <p:ph type="sldNum" sz="quarter" idx="12"/>
          </p:nvPr>
        </p:nvSpPr>
        <p:spPr>
          <a:xfrm>
            <a:off x="8610600" y="6356350"/>
            <a:ext cx="2743200" cy="365125"/>
          </a:xfrm>
        </p:spPr>
        <p:txBody>
          <a:bodyPr/>
          <a:lstStyle/>
          <a:p>
            <a:fld id="{56734F34-4190-6544-A5D1-DD97F316E06A}" type="slidenum">
              <a:rPr lang="en-US" smtClean="0"/>
              <a:t>2</a:t>
            </a:fld>
            <a:endParaRPr lang="en-US"/>
          </a:p>
        </p:txBody>
      </p:sp>
      <p:pic>
        <p:nvPicPr>
          <p:cNvPr id="6" name="Picture 5" descr="A picture containing indoor, wall, floor, person&#10;&#10;Description automatically generated">
            <a:extLst>
              <a:ext uri="{FF2B5EF4-FFF2-40B4-BE49-F238E27FC236}">
                <a16:creationId xmlns:a16="http://schemas.microsoft.com/office/drawing/2014/main" id="{0FF7903A-B77A-3E4D-8E9A-0DFAA703020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654968" y="681036"/>
            <a:ext cx="5678515" cy="5365300"/>
          </a:xfrm>
          <a:prstGeom prst="ellipse">
            <a:avLst/>
          </a:prstGeom>
          <a:noFill/>
          <a:effectLst>
            <a:glow rad="228600">
              <a:srgbClr val="002060">
                <a:alpha val="40000"/>
              </a:srgbClr>
            </a:glow>
          </a:effectLst>
        </p:spPr>
      </p:pic>
    </p:spTree>
    <p:extLst>
      <p:ext uri="{BB962C8B-B14F-4D97-AF65-F5344CB8AC3E}">
        <p14:creationId xmlns:p14="http://schemas.microsoft.com/office/powerpoint/2010/main" val="1101663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75CFA-6FC6-B242-8390-5C99E4F2A30F}"/>
              </a:ext>
            </a:extLst>
          </p:cNvPr>
          <p:cNvSpPr>
            <a:spLocks noGrp="1"/>
          </p:cNvSpPr>
          <p:nvPr>
            <p:ph type="ctrTitle"/>
          </p:nvPr>
        </p:nvSpPr>
        <p:spPr>
          <a:xfrm>
            <a:off x="1524000" y="1674254"/>
            <a:ext cx="9144000" cy="1835709"/>
          </a:xfrm>
        </p:spPr>
        <p:txBody>
          <a:bodyPr anchor="ctr">
            <a:noAutofit/>
          </a:bodyPr>
          <a:lstStyle/>
          <a:p>
            <a:r>
              <a:rPr lang="en-US" sz="5400" b="1" dirty="0"/>
              <a:t>Optical Music Recognition (OMR)</a:t>
            </a:r>
          </a:p>
        </p:txBody>
      </p:sp>
      <p:sp>
        <p:nvSpPr>
          <p:cNvPr id="3" name="Subtitle 2">
            <a:extLst>
              <a:ext uri="{FF2B5EF4-FFF2-40B4-BE49-F238E27FC236}">
                <a16:creationId xmlns:a16="http://schemas.microsoft.com/office/drawing/2014/main" id="{B9F00FBB-B3B2-3047-A1E9-0B7301EF71E5}"/>
              </a:ext>
            </a:extLst>
          </p:cNvPr>
          <p:cNvSpPr>
            <a:spLocks noGrp="1"/>
          </p:cNvSpPr>
          <p:nvPr>
            <p:ph type="subTitle" idx="1"/>
          </p:nvPr>
        </p:nvSpPr>
        <p:spPr>
          <a:xfrm>
            <a:off x="1524000" y="3602038"/>
            <a:ext cx="9144000" cy="931325"/>
          </a:xfrm>
        </p:spPr>
        <p:txBody>
          <a:bodyPr anchor="ctr">
            <a:normAutofit fontScale="92500" lnSpcReduction="20000"/>
          </a:bodyPr>
          <a:lstStyle/>
          <a:p>
            <a:r>
              <a:rPr lang="en-US" sz="3600" dirty="0">
                <a:solidFill>
                  <a:srgbClr val="C00000"/>
                </a:solidFill>
              </a:rPr>
              <a:t>Test an End-to-End OMR Approach</a:t>
            </a:r>
          </a:p>
          <a:p>
            <a:r>
              <a:rPr lang="en-US" sz="3000" dirty="0">
                <a:solidFill>
                  <a:srgbClr val="C00000"/>
                </a:solidFill>
              </a:rPr>
              <a:t>(Jorge Calvo-Zaragoza and David Rizo)</a:t>
            </a:r>
          </a:p>
        </p:txBody>
      </p:sp>
    </p:spTree>
    <p:extLst>
      <p:ext uri="{BB962C8B-B14F-4D97-AF65-F5344CB8AC3E}">
        <p14:creationId xmlns:p14="http://schemas.microsoft.com/office/powerpoint/2010/main" val="1077514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End-to-End OMR Approach</a:t>
            </a:r>
          </a:p>
        </p:txBody>
      </p:sp>
      <p:sp>
        <p:nvSpPr>
          <p:cNvPr id="3" name="Content Placeholder 2"/>
          <p:cNvSpPr>
            <a:spLocks noGrp="1"/>
          </p:cNvSpPr>
          <p:nvPr>
            <p:ph idx="1"/>
          </p:nvPr>
        </p:nvSpPr>
        <p:spPr>
          <a:xfrm>
            <a:off x="838200" y="1690688"/>
            <a:ext cx="10515600" cy="4486275"/>
          </a:xfrm>
        </p:spPr>
        <p:txBody>
          <a:bodyPr>
            <a:normAutofit/>
          </a:bodyPr>
          <a:lstStyle/>
          <a:p>
            <a:r>
              <a:rPr lang="en-US" dirty="0"/>
              <a:t>Convolutional Recurrent Neural Network (CRNN) model</a:t>
            </a:r>
          </a:p>
          <a:p>
            <a:r>
              <a:rPr lang="en-US" dirty="0"/>
              <a:t>Staff level</a:t>
            </a:r>
          </a:p>
          <a:p>
            <a:r>
              <a:rPr lang="en-US" dirty="0"/>
              <a:t>Extracts two pieces of information for each symbol:</a:t>
            </a:r>
          </a:p>
          <a:p>
            <a:pPr marL="914400" lvl="1" indent="-457200">
              <a:buFont typeface="+mj-lt"/>
              <a:buAutoNum type="arabicPeriod"/>
            </a:pPr>
            <a:r>
              <a:rPr lang="en-US" dirty="0"/>
              <a:t>Category of the symbol</a:t>
            </a:r>
          </a:p>
          <a:p>
            <a:pPr marL="914400" lvl="1" indent="-457200">
              <a:buFont typeface="+mj-lt"/>
              <a:buAutoNum type="arabicPeriod"/>
            </a:pPr>
            <a:r>
              <a:rPr lang="en-US" dirty="0"/>
              <a:t>Category of its vertical </a:t>
            </a:r>
            <a:br>
              <a:rPr lang="en-US" dirty="0"/>
            </a:br>
            <a:r>
              <a:rPr lang="en-US" dirty="0"/>
              <a:t>position within the staff</a:t>
            </a:r>
          </a:p>
          <a:p>
            <a:endParaRPr lang="en-US" dirty="0"/>
          </a:p>
          <a:p>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257800" y="3341449"/>
            <a:ext cx="3378200" cy="2505553"/>
          </a:xfrm>
          <a:prstGeom prst="rect">
            <a:avLst/>
          </a:prstGeom>
        </p:spPr>
      </p:pic>
      <p:pic>
        <p:nvPicPr>
          <p:cNvPr id="5" name="Picture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185275" y="3838575"/>
            <a:ext cx="1619250" cy="1511300"/>
          </a:xfrm>
          <a:prstGeom prst="rect">
            <a:avLst/>
          </a:prstGeom>
        </p:spPr>
      </p:pic>
      <p:sp>
        <p:nvSpPr>
          <p:cNvPr id="6" name="Slide Number Placeholder 5"/>
          <p:cNvSpPr>
            <a:spLocks noGrp="1"/>
          </p:cNvSpPr>
          <p:nvPr>
            <p:ph type="sldNum" sz="quarter" idx="12"/>
          </p:nvPr>
        </p:nvSpPr>
        <p:spPr/>
        <p:txBody>
          <a:bodyPr/>
          <a:lstStyle/>
          <a:p>
            <a:fld id="{56734F34-4190-6544-A5D1-DD97F316E06A}" type="slidenum">
              <a:rPr lang="en-US" smtClean="0"/>
              <a:t>4</a:t>
            </a:fld>
            <a:endParaRPr lang="en-US"/>
          </a:p>
        </p:txBody>
      </p:sp>
      <p:sp>
        <p:nvSpPr>
          <p:cNvPr id="7" name="TextBox 6">
            <a:extLst>
              <a:ext uri="{FF2B5EF4-FFF2-40B4-BE49-F238E27FC236}">
                <a16:creationId xmlns:a16="http://schemas.microsoft.com/office/drawing/2014/main" id="{5DDEE5AD-649D-D249-AFF5-EDD0D3D7316A}"/>
              </a:ext>
            </a:extLst>
          </p:cNvPr>
          <p:cNvSpPr txBox="1"/>
          <p:nvPr/>
        </p:nvSpPr>
        <p:spPr>
          <a:xfrm>
            <a:off x="5283200" y="5882402"/>
            <a:ext cx="3352800" cy="246221"/>
          </a:xfrm>
          <a:prstGeom prst="rect">
            <a:avLst/>
          </a:prstGeom>
          <a:noFill/>
        </p:spPr>
        <p:txBody>
          <a:bodyPr wrap="square" rtlCol="0">
            <a:spAutoFit/>
          </a:bodyPr>
          <a:lstStyle/>
          <a:p>
            <a:pPr algn="r"/>
            <a:r>
              <a:rPr lang="en-US" sz="1000" dirty="0"/>
              <a:t>(Pacha and Calvo-Zaragoza, 2018)</a:t>
            </a:r>
          </a:p>
        </p:txBody>
      </p:sp>
      <p:sp>
        <p:nvSpPr>
          <p:cNvPr id="8" name="TextBox 7">
            <a:extLst>
              <a:ext uri="{FF2B5EF4-FFF2-40B4-BE49-F238E27FC236}">
                <a16:creationId xmlns:a16="http://schemas.microsoft.com/office/drawing/2014/main" id="{C46DC12A-143A-6B41-ABDD-25F456FDE231}"/>
              </a:ext>
            </a:extLst>
          </p:cNvPr>
          <p:cNvSpPr txBox="1"/>
          <p:nvPr/>
        </p:nvSpPr>
        <p:spPr>
          <a:xfrm>
            <a:off x="8956675" y="5394087"/>
            <a:ext cx="1924050" cy="246221"/>
          </a:xfrm>
          <a:prstGeom prst="rect">
            <a:avLst/>
          </a:prstGeom>
          <a:noFill/>
        </p:spPr>
        <p:txBody>
          <a:bodyPr wrap="square" rtlCol="0">
            <a:spAutoFit/>
          </a:bodyPr>
          <a:lstStyle/>
          <a:p>
            <a:pPr algn="r"/>
            <a:r>
              <a:rPr lang="en-US" sz="1000" dirty="0"/>
              <a:t>(Pacha and Calvo-Zaragoza, 2018)</a:t>
            </a:r>
          </a:p>
        </p:txBody>
      </p:sp>
    </p:spTree>
    <p:extLst>
      <p:ext uri="{BB962C8B-B14F-4D97-AF65-F5344CB8AC3E}">
        <p14:creationId xmlns:p14="http://schemas.microsoft.com/office/powerpoint/2010/main" val="1509629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4E408-0602-2449-B3CD-98C05D8C86B2}"/>
              </a:ext>
            </a:extLst>
          </p:cNvPr>
          <p:cNvSpPr>
            <a:spLocks noGrp="1"/>
          </p:cNvSpPr>
          <p:nvPr>
            <p:ph type="title"/>
          </p:nvPr>
        </p:nvSpPr>
        <p:spPr/>
        <p:txBody>
          <a:bodyPr/>
          <a:lstStyle/>
          <a:p>
            <a:r>
              <a:rPr lang="en-US" dirty="0"/>
              <a:t>End-to-End OMR Approach</a:t>
            </a:r>
          </a:p>
        </p:txBody>
      </p:sp>
      <p:sp>
        <p:nvSpPr>
          <p:cNvPr id="3" name="Content Placeholder 2">
            <a:extLst>
              <a:ext uri="{FF2B5EF4-FFF2-40B4-BE49-F238E27FC236}">
                <a16:creationId xmlns:a16="http://schemas.microsoft.com/office/drawing/2014/main" id="{49398FAC-59E1-F545-8CE0-60D2A5649880}"/>
              </a:ext>
            </a:extLst>
          </p:cNvPr>
          <p:cNvSpPr>
            <a:spLocks noGrp="1"/>
          </p:cNvSpPr>
          <p:nvPr>
            <p:ph idx="1"/>
          </p:nvPr>
        </p:nvSpPr>
        <p:spPr>
          <a:xfrm>
            <a:off x="838200" y="1825625"/>
            <a:ext cx="10515600" cy="4351338"/>
          </a:xfrm>
        </p:spPr>
        <p:txBody>
          <a:bodyPr/>
          <a:lstStyle/>
          <a:p>
            <a:pPr marL="0" indent="0">
              <a:buNone/>
            </a:pPr>
            <a:r>
              <a:rPr lang="en-US" b="1" dirty="0"/>
              <a:t>Reasons:</a:t>
            </a:r>
          </a:p>
          <a:p>
            <a:pPr marL="514350" indent="-514350">
              <a:buFont typeface="+mj-lt"/>
              <a:buAutoNum type="alphaLcParenR"/>
            </a:pPr>
            <a:r>
              <a:rPr lang="en-US" dirty="0"/>
              <a:t>Efficiency</a:t>
            </a:r>
          </a:p>
          <a:p>
            <a:pPr marL="514350" indent="-514350">
              <a:buFont typeface="+mj-lt"/>
              <a:buAutoNum type="alphaLcParenR"/>
            </a:pPr>
            <a:r>
              <a:rPr lang="en-US" dirty="0"/>
              <a:t>Model already trained on Spanish mensural notation</a:t>
            </a:r>
          </a:p>
          <a:p>
            <a:pPr lvl="1">
              <a:buFont typeface="Wingdings" pitchFamily="2" charset="2"/>
              <a:buChar char="Ø"/>
            </a:pPr>
            <a:r>
              <a:rPr lang="en-US" dirty="0"/>
              <a:t> Seventeenth-century manuscript</a:t>
            </a:r>
          </a:p>
          <a:p>
            <a:pPr lvl="1">
              <a:buFont typeface="Wingdings" pitchFamily="2" charset="2"/>
              <a:buChar char="Ø"/>
            </a:pPr>
            <a:r>
              <a:rPr lang="en-US" dirty="0"/>
              <a:t> Corresponding to a complete mass (a 12)</a:t>
            </a:r>
          </a:p>
          <a:p>
            <a:pPr lvl="1">
              <a:buFont typeface="Wingdings" pitchFamily="2" charset="2"/>
              <a:buChar char="Ø"/>
            </a:pPr>
            <a:r>
              <a:rPr lang="en-US"/>
              <a:t> From </a:t>
            </a:r>
            <a:r>
              <a:rPr lang="en-US" dirty="0"/>
              <a:t>the Cathedral of Zaragoza</a:t>
            </a:r>
          </a:p>
        </p:txBody>
      </p:sp>
      <p:sp>
        <p:nvSpPr>
          <p:cNvPr id="4" name="Slide Number Placeholder 3">
            <a:extLst>
              <a:ext uri="{FF2B5EF4-FFF2-40B4-BE49-F238E27FC236}">
                <a16:creationId xmlns:a16="http://schemas.microsoft.com/office/drawing/2014/main" id="{8DB5383C-2FCB-C044-9950-FFB5A30F5C8B}"/>
              </a:ext>
            </a:extLst>
          </p:cNvPr>
          <p:cNvSpPr>
            <a:spLocks noGrp="1"/>
          </p:cNvSpPr>
          <p:nvPr>
            <p:ph type="sldNum" sz="quarter" idx="12"/>
          </p:nvPr>
        </p:nvSpPr>
        <p:spPr/>
        <p:txBody>
          <a:bodyPr/>
          <a:lstStyle/>
          <a:p>
            <a:fld id="{56734F34-4190-6544-A5D1-DD97F316E06A}" type="slidenum">
              <a:rPr lang="en-US" smtClean="0"/>
              <a:t>5</a:t>
            </a:fld>
            <a:endParaRPr lang="en-US"/>
          </a:p>
        </p:txBody>
      </p:sp>
    </p:spTree>
    <p:extLst>
      <p:ext uri="{BB962C8B-B14F-4D97-AF65-F5344CB8AC3E}">
        <p14:creationId xmlns:p14="http://schemas.microsoft.com/office/powerpoint/2010/main" val="3222542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65B22-51CE-9943-AEE5-FCAE6D6B49FA}"/>
              </a:ext>
            </a:extLst>
          </p:cNvPr>
          <p:cNvSpPr>
            <a:spLocks noGrp="1"/>
          </p:cNvSpPr>
          <p:nvPr>
            <p:ph type="title"/>
          </p:nvPr>
        </p:nvSpPr>
        <p:spPr>
          <a:xfrm>
            <a:off x="838200" y="365126"/>
            <a:ext cx="10515600" cy="685578"/>
          </a:xfrm>
        </p:spPr>
        <p:txBody>
          <a:bodyPr>
            <a:normAutofit/>
          </a:bodyPr>
          <a:lstStyle/>
          <a:p>
            <a:pPr algn="ctr"/>
            <a:r>
              <a:rPr lang="en-US" sz="3600" b="1" dirty="0" err="1"/>
              <a:t>MuRET</a:t>
            </a:r>
            <a:r>
              <a:rPr lang="en-US" sz="3200" b="1" dirty="0"/>
              <a:t> </a:t>
            </a:r>
            <a:r>
              <a:rPr lang="en-US" sz="3200" dirty="0"/>
              <a:t>(Music Recognition, Encoding, and Transcription)</a:t>
            </a:r>
          </a:p>
        </p:txBody>
      </p:sp>
      <p:sp>
        <p:nvSpPr>
          <p:cNvPr id="4" name="Slide Number Placeholder 3">
            <a:extLst>
              <a:ext uri="{FF2B5EF4-FFF2-40B4-BE49-F238E27FC236}">
                <a16:creationId xmlns:a16="http://schemas.microsoft.com/office/drawing/2014/main" id="{DD96DBA5-CF46-1242-B322-E0755C199D4B}"/>
              </a:ext>
            </a:extLst>
          </p:cNvPr>
          <p:cNvSpPr>
            <a:spLocks noGrp="1"/>
          </p:cNvSpPr>
          <p:nvPr>
            <p:ph type="sldNum" sz="quarter" idx="12"/>
          </p:nvPr>
        </p:nvSpPr>
        <p:spPr/>
        <p:txBody>
          <a:bodyPr/>
          <a:lstStyle/>
          <a:p>
            <a:fld id="{56734F34-4190-6544-A5D1-DD97F316E06A}" type="slidenum">
              <a:rPr lang="en-US" smtClean="0"/>
              <a:t>6</a:t>
            </a:fld>
            <a:endParaRPr lang="en-US"/>
          </a:p>
        </p:txBody>
      </p:sp>
      <p:pic>
        <p:nvPicPr>
          <p:cNvPr id="7" name="Content Placeholder 6">
            <a:extLst>
              <a:ext uri="{FF2B5EF4-FFF2-40B4-BE49-F238E27FC236}">
                <a16:creationId xmlns:a16="http://schemas.microsoft.com/office/drawing/2014/main" id="{EA6B1BD1-0502-0435-EFFC-120C7AFA38D0}"/>
              </a:ext>
            </a:extLst>
          </p:cNvPr>
          <p:cNvPicPr>
            <a:picLocks noGrp="1" noChangeAspect="1"/>
          </p:cNvPicPr>
          <p:nvPr>
            <p:ph idx="1"/>
          </p:nvPr>
        </p:nvPicPr>
        <p:blipFill>
          <a:blip r:embed="rId2"/>
          <a:stretch>
            <a:fillRect/>
          </a:stretch>
        </p:blipFill>
        <p:spPr>
          <a:xfrm>
            <a:off x="1507175" y="1050704"/>
            <a:ext cx="9177649" cy="5395651"/>
          </a:xfrm>
          <a:ln>
            <a:solidFill>
              <a:schemeClr val="tx1"/>
            </a:solidFill>
          </a:ln>
        </p:spPr>
      </p:pic>
    </p:spTree>
    <p:extLst>
      <p:ext uri="{BB962C8B-B14F-4D97-AF65-F5344CB8AC3E}">
        <p14:creationId xmlns:p14="http://schemas.microsoft.com/office/powerpoint/2010/main" val="858877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75CFA-6FC6-B242-8390-5C99E4F2A30F}"/>
              </a:ext>
            </a:extLst>
          </p:cNvPr>
          <p:cNvSpPr>
            <a:spLocks noGrp="1"/>
          </p:cNvSpPr>
          <p:nvPr>
            <p:ph type="ctrTitle"/>
          </p:nvPr>
        </p:nvSpPr>
        <p:spPr>
          <a:xfrm>
            <a:off x="1524000" y="1674254"/>
            <a:ext cx="9144000" cy="1835709"/>
          </a:xfrm>
        </p:spPr>
        <p:txBody>
          <a:bodyPr anchor="ctr">
            <a:noAutofit/>
          </a:bodyPr>
          <a:lstStyle/>
          <a:p>
            <a:r>
              <a:rPr lang="en-US" sz="5400" b="1" dirty="0"/>
              <a:t>Automatic Transcription of Mensural Notation</a:t>
            </a:r>
          </a:p>
        </p:txBody>
      </p:sp>
      <p:sp>
        <p:nvSpPr>
          <p:cNvPr id="3" name="Subtitle 2">
            <a:extLst>
              <a:ext uri="{FF2B5EF4-FFF2-40B4-BE49-F238E27FC236}">
                <a16:creationId xmlns:a16="http://schemas.microsoft.com/office/drawing/2014/main" id="{B9F00FBB-B3B2-3047-A1E9-0B7301EF71E5}"/>
              </a:ext>
            </a:extLst>
          </p:cNvPr>
          <p:cNvSpPr>
            <a:spLocks noGrp="1"/>
          </p:cNvSpPr>
          <p:nvPr>
            <p:ph type="subTitle" idx="1"/>
          </p:nvPr>
        </p:nvSpPr>
        <p:spPr>
          <a:xfrm>
            <a:off x="1524000" y="3602038"/>
            <a:ext cx="9144000" cy="1124508"/>
          </a:xfrm>
        </p:spPr>
        <p:txBody>
          <a:bodyPr anchor="ctr">
            <a:normAutofit lnSpcReduction="10000"/>
          </a:bodyPr>
          <a:lstStyle/>
          <a:p>
            <a:r>
              <a:rPr lang="en-US" sz="3600" b="1" dirty="0">
                <a:solidFill>
                  <a:srgbClr val="C00000"/>
                </a:solidFill>
              </a:rPr>
              <a:t>Translation Problem: </a:t>
            </a:r>
          </a:p>
          <a:p>
            <a:r>
              <a:rPr lang="en-US" sz="3600" dirty="0">
                <a:solidFill>
                  <a:srgbClr val="C00000"/>
                </a:solidFill>
                <a:sym typeface="Wingdings" pitchFamily="2" charset="2"/>
              </a:rPr>
              <a:t>Graphical encoding (OMR)  Musical meaning</a:t>
            </a:r>
            <a:endParaRPr lang="en-US" sz="3600" dirty="0">
              <a:solidFill>
                <a:srgbClr val="C00000"/>
              </a:solidFill>
            </a:endParaRPr>
          </a:p>
        </p:txBody>
      </p:sp>
    </p:spTree>
    <p:extLst>
      <p:ext uri="{BB962C8B-B14F-4D97-AF65-F5344CB8AC3E}">
        <p14:creationId xmlns:p14="http://schemas.microsoft.com/office/powerpoint/2010/main" val="547918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Translator: Agnostic to Semantic</a:t>
            </a:r>
          </a:p>
        </p:txBody>
      </p:sp>
      <p:sp>
        <p:nvSpPr>
          <p:cNvPr id="4" name="TextBox 3"/>
          <p:cNvSpPr txBox="1"/>
          <p:nvPr/>
        </p:nvSpPr>
        <p:spPr>
          <a:xfrm>
            <a:off x="838200" y="2130424"/>
            <a:ext cx="4572000" cy="95410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2800" dirty="0"/>
              <a:t>Agnostic Sequence</a:t>
            </a:r>
          </a:p>
          <a:p>
            <a:pPr algn="ctr"/>
            <a:r>
              <a:rPr lang="en-US" sz="2800" dirty="0"/>
              <a:t>token = symbol + line/space</a:t>
            </a:r>
          </a:p>
        </p:txBody>
      </p:sp>
      <p:sp>
        <p:nvSpPr>
          <p:cNvPr id="5" name="TextBox 4"/>
          <p:cNvSpPr txBox="1"/>
          <p:nvPr/>
        </p:nvSpPr>
        <p:spPr>
          <a:xfrm>
            <a:off x="6781800" y="2130424"/>
            <a:ext cx="4572000" cy="95410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2800" dirty="0"/>
              <a:t>Semantic Sequence</a:t>
            </a:r>
          </a:p>
          <a:p>
            <a:pPr algn="ctr"/>
            <a:r>
              <a:rPr lang="en-US" sz="2800" dirty="0"/>
              <a:t>token = symbol + pitch</a:t>
            </a:r>
          </a:p>
        </p:txBody>
      </p:sp>
      <p:sp>
        <p:nvSpPr>
          <p:cNvPr id="6" name="Right Arrow 5"/>
          <p:cNvSpPr/>
          <p:nvPr/>
        </p:nvSpPr>
        <p:spPr>
          <a:xfrm>
            <a:off x="5575300" y="2226075"/>
            <a:ext cx="1041400" cy="762803"/>
          </a:xfrm>
          <a:prstGeom prst="rightArrow">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TextBox 10"/>
          <p:cNvSpPr txBox="1"/>
          <p:nvPr/>
        </p:nvSpPr>
        <p:spPr>
          <a:xfrm>
            <a:off x="838200" y="3746372"/>
            <a:ext cx="457200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dirty="0"/>
              <a:t>clef.C-L2  note.half-L3  note.quarter-S2</a:t>
            </a:r>
            <a:endParaRPr lang="en-US" b="1" dirty="0"/>
          </a:p>
        </p:txBody>
      </p:sp>
      <p:sp>
        <p:nvSpPr>
          <p:cNvPr id="13" name="TextBox 12"/>
          <p:cNvSpPr txBox="1"/>
          <p:nvPr/>
        </p:nvSpPr>
        <p:spPr>
          <a:xfrm>
            <a:off x="6781800" y="3746372"/>
            <a:ext cx="45720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dirty="0"/>
              <a:t>clef.C2  note-E4_half  note-D4_quarter</a:t>
            </a:r>
            <a:endParaRPr lang="en-US" b="1" dirty="0"/>
          </a:p>
        </p:txBody>
      </p:sp>
      <p:sp>
        <p:nvSpPr>
          <p:cNvPr id="3" name="Slide Number Placeholder 2"/>
          <p:cNvSpPr>
            <a:spLocks noGrp="1"/>
          </p:cNvSpPr>
          <p:nvPr>
            <p:ph type="sldNum" sz="quarter" idx="12"/>
          </p:nvPr>
        </p:nvSpPr>
        <p:spPr/>
        <p:txBody>
          <a:bodyPr/>
          <a:lstStyle/>
          <a:p>
            <a:fld id="{56734F34-4190-6544-A5D1-DD97F316E06A}" type="slidenum">
              <a:rPr lang="en-US" smtClean="0"/>
              <a:t>8</a:t>
            </a:fld>
            <a:endParaRPr lang="en-US"/>
          </a:p>
        </p:txBody>
      </p:sp>
      <p:pic>
        <p:nvPicPr>
          <p:cNvPr id="8" name="Picture 7" descr="A close up of a logo&#10;&#10;Description automatically generated">
            <a:extLst>
              <a:ext uri="{FF2B5EF4-FFF2-40B4-BE49-F238E27FC236}">
                <a16:creationId xmlns:a16="http://schemas.microsoft.com/office/drawing/2014/main" id="{CA3636FE-3379-AE40-B995-95D386E3D0E9}"/>
              </a:ext>
            </a:extLst>
          </p:cNvPr>
          <p:cNvPicPr>
            <a:picLocks noChangeAspect="1"/>
          </p:cNvPicPr>
          <p:nvPr/>
        </p:nvPicPr>
        <p:blipFill>
          <a:blip r:embed="rId3"/>
          <a:stretch>
            <a:fillRect/>
          </a:stretch>
        </p:blipFill>
        <p:spPr>
          <a:xfrm>
            <a:off x="4737100" y="4551807"/>
            <a:ext cx="2717800" cy="977900"/>
          </a:xfrm>
          <a:prstGeom prst="rect">
            <a:avLst/>
          </a:prstGeom>
        </p:spPr>
      </p:pic>
    </p:spTree>
    <p:extLst>
      <p:ext uri="{BB962C8B-B14F-4D97-AF65-F5344CB8AC3E}">
        <p14:creationId xmlns:p14="http://schemas.microsoft.com/office/powerpoint/2010/main" val="927801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36903C-0F0A-994C-8809-92425ADE20E9}"/>
              </a:ext>
            </a:extLst>
          </p:cNvPr>
          <p:cNvSpPr>
            <a:spLocks noGrp="1"/>
          </p:cNvSpPr>
          <p:nvPr>
            <p:ph type="sldNum" sz="quarter" idx="12"/>
          </p:nvPr>
        </p:nvSpPr>
        <p:spPr/>
        <p:txBody>
          <a:bodyPr/>
          <a:lstStyle/>
          <a:p>
            <a:fld id="{56734F34-4190-6544-A5D1-DD97F316E06A}" type="slidenum">
              <a:rPr lang="en-US" smtClean="0"/>
              <a:t>9</a:t>
            </a:fld>
            <a:endParaRPr lang="en-US"/>
          </a:p>
        </p:txBody>
      </p:sp>
      <p:pic>
        <p:nvPicPr>
          <p:cNvPr id="7" name="Picture 6" descr="A screenshot of a cell phone&#10;&#10;Description automatically generated">
            <a:extLst>
              <a:ext uri="{FF2B5EF4-FFF2-40B4-BE49-F238E27FC236}">
                <a16:creationId xmlns:a16="http://schemas.microsoft.com/office/drawing/2014/main" id="{A68B3CE5-D904-CE4A-B1B6-E060653307DB}"/>
              </a:ext>
            </a:extLst>
          </p:cNvPr>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838200" y="3109373"/>
            <a:ext cx="5504844" cy="1555402"/>
          </a:xfrm>
          <a:prstGeom prst="rect">
            <a:avLst/>
          </a:prstGeom>
        </p:spPr>
      </p:pic>
      <p:pic>
        <p:nvPicPr>
          <p:cNvPr id="21" name="Picture 20" descr="A screenshot of a cell phone&#10;&#10;Description automatically generated">
            <a:extLst>
              <a:ext uri="{FF2B5EF4-FFF2-40B4-BE49-F238E27FC236}">
                <a16:creationId xmlns:a16="http://schemas.microsoft.com/office/drawing/2014/main" id="{9244682D-2D1E-C941-B2D0-CD991C402CEB}"/>
              </a:ext>
            </a:extLst>
          </p:cNvPr>
          <p:cNvPicPr>
            <a:picLocks noChangeAspect="1"/>
          </p:cNvPicPr>
          <p:nvPr/>
        </p:nvPicPr>
        <p:blipFill>
          <a:blip r:embed="rId4"/>
          <a:stretch>
            <a:fillRect/>
          </a:stretch>
        </p:blipFill>
        <p:spPr>
          <a:xfrm>
            <a:off x="2128838" y="4908289"/>
            <a:ext cx="4214206" cy="1169493"/>
          </a:xfrm>
          <a:prstGeom prst="rect">
            <a:avLst/>
          </a:prstGeom>
        </p:spPr>
      </p:pic>
      <p:sp>
        <p:nvSpPr>
          <p:cNvPr id="28" name="Content Placeholder 2">
            <a:extLst>
              <a:ext uri="{FF2B5EF4-FFF2-40B4-BE49-F238E27FC236}">
                <a16:creationId xmlns:a16="http://schemas.microsoft.com/office/drawing/2014/main" id="{F52E4823-4A71-D247-8D06-38AA759C8388}"/>
              </a:ext>
            </a:extLst>
          </p:cNvPr>
          <p:cNvSpPr>
            <a:spLocks noGrp="1"/>
          </p:cNvSpPr>
          <p:nvPr>
            <p:ph idx="1"/>
          </p:nvPr>
        </p:nvSpPr>
        <p:spPr>
          <a:xfrm>
            <a:off x="838200" y="1833709"/>
            <a:ext cx="10515600" cy="989013"/>
          </a:xfrm>
        </p:spPr>
        <p:txBody>
          <a:bodyPr/>
          <a:lstStyle/>
          <a:p>
            <a:pPr>
              <a:buFont typeface="Wingdings" pitchFamily="2" charset="2"/>
              <a:buChar char="Ø"/>
            </a:pPr>
            <a:r>
              <a:rPr lang="en-US" dirty="0"/>
              <a:t> Note shape (i.e., symbol class) is not enough to convey the duration of a note in mensural notation</a:t>
            </a:r>
          </a:p>
        </p:txBody>
      </p:sp>
      <p:sp>
        <p:nvSpPr>
          <p:cNvPr id="12" name="Title 1">
            <a:extLst>
              <a:ext uri="{FF2B5EF4-FFF2-40B4-BE49-F238E27FC236}">
                <a16:creationId xmlns:a16="http://schemas.microsoft.com/office/drawing/2014/main" id="{3F8C9489-D7F5-CF49-AA31-B3B8D52E6EA0}"/>
              </a:ext>
            </a:extLst>
          </p:cNvPr>
          <p:cNvSpPr>
            <a:spLocks noGrp="1"/>
          </p:cNvSpPr>
          <p:nvPr>
            <p:ph type="title"/>
          </p:nvPr>
        </p:nvSpPr>
        <p:spPr>
          <a:xfrm>
            <a:off x="838200" y="365125"/>
            <a:ext cx="10515600" cy="1325563"/>
          </a:xfrm>
        </p:spPr>
        <p:txBody>
          <a:bodyPr/>
          <a:lstStyle/>
          <a:p>
            <a:r>
              <a:rPr lang="en-US" dirty="0"/>
              <a:t>Translator: Agnostic to Semantic</a:t>
            </a:r>
          </a:p>
        </p:txBody>
      </p:sp>
    </p:spTree>
    <p:extLst>
      <p:ext uri="{BB962C8B-B14F-4D97-AF65-F5344CB8AC3E}">
        <p14:creationId xmlns:p14="http://schemas.microsoft.com/office/powerpoint/2010/main" val="2867199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1157</TotalTime>
  <Words>1036</Words>
  <Application>Microsoft Macintosh PowerPoint</Application>
  <PresentationFormat>Widescreen</PresentationFormat>
  <Paragraphs>154</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Courier New</vt:lpstr>
      <vt:lpstr>Wingdings</vt:lpstr>
      <vt:lpstr>Office Theme</vt:lpstr>
      <vt:lpstr>OMR for Mensural Notation: Looking at a Guatemalan Music Manuscript</vt:lpstr>
      <vt:lpstr>Dissertation Project</vt:lpstr>
      <vt:lpstr>Optical Music Recognition (OMR)</vt:lpstr>
      <vt:lpstr>End-to-End OMR Approach</vt:lpstr>
      <vt:lpstr>End-to-End OMR Approach</vt:lpstr>
      <vt:lpstr>MuRET (Music Recognition, Encoding, and Transcription)</vt:lpstr>
      <vt:lpstr>Automatic Transcription of Mensural Notation</vt:lpstr>
      <vt:lpstr>Translator: Agnostic to Semantic</vt:lpstr>
      <vt:lpstr>Translator: Agnostic to Semantic</vt:lpstr>
      <vt:lpstr>Translation: Agnostic to Semantic</vt:lpstr>
      <vt:lpstr>Translator: Agnostic to Semantic</vt:lpstr>
      <vt:lpstr>Translator: Agnostic to Semantic</vt:lpstr>
      <vt:lpstr>Future Work</vt:lpstr>
      <vt:lpstr>Thank you!  martha.thomaeelias@mail.mcgill.ca  Special thanks to: José Manuel Iñesta, David Rizo, and Jorge Calvo-Zaragoza</vt:lpstr>
      <vt:lpstr>Sequence-to-Sequence Model with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at University of Alicante</dc:title>
  <dc:creator>thomaemartha@gmail.com</dc:creator>
  <cp:lastModifiedBy>Martha Thomae Elias</cp:lastModifiedBy>
  <cp:revision>125</cp:revision>
  <dcterms:created xsi:type="dcterms:W3CDTF">2019-09-06T18:52:43Z</dcterms:created>
  <dcterms:modified xsi:type="dcterms:W3CDTF">2023-10-03T16:22:08Z</dcterms:modified>
</cp:coreProperties>
</file>