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9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3"/>
    <p:restoredTop sz="86221"/>
  </p:normalViewPr>
  <p:slideViewPr>
    <p:cSldViewPr snapToGrid="0" snapToObjects="1">
      <p:cViewPr varScale="1">
        <p:scale>
          <a:sx n="92" d="100"/>
          <a:sy n="92" d="100"/>
        </p:scale>
        <p:origin x="184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90EAC-7192-AA4A-9314-23EC51946D74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D112-248C-D642-9C09-77C8E6164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7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6D112-248C-D642-9C09-77C8E61647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23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Originally I was going to go for the fist one.</a:t>
            </a:r>
          </a:p>
          <a:p>
            <a:r>
              <a:rPr lang="en-US" dirty="0"/>
              <a:t>The second one works better, in the sense that …</a:t>
            </a:r>
          </a:p>
          <a:p>
            <a:r>
              <a:rPr lang="en-US" dirty="0"/>
              <a:t>Limited time</a:t>
            </a:r>
          </a:p>
          <a:p>
            <a:r>
              <a:rPr lang="en-US" dirty="0"/>
              <a:t>Good that we have both configurations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6D112-248C-D642-9C09-77C8E61647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(after first video) Mention lower the camera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6D112-248C-D642-9C09-77C8E61647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78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NEW ONE CALLED OMNE (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Online Mensural Notation Editor)</a:t>
            </a:r>
            <a:endParaRPr lang="en-US" b="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6D112-248C-D642-9C09-77C8E61647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2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100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6513-018D-CD40-A448-2AF5B3D93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45754-81A6-C041-A2A4-5CBF2482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65421-4DCF-524E-A76A-A1478417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2986-2EB5-D34B-BC4D-FA893FCF2402}" type="datetime1">
              <a:rPr lang="en-CA" smtClean="0"/>
              <a:t>2023-10-03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F0DBD-0548-F64E-8048-FAEB1D5B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A5224-D38B-0044-B45C-7D0A63B1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0584-727D-3042-B647-9AD6EF4C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2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7094-F353-2541-903F-838734E3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04381-2511-0942-B723-9B7454C2A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48924-9A55-9642-BEE0-EFC7D2C5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E0BC-7159-C542-9219-5A7CDC726DB1}" type="datetime1">
              <a:rPr lang="en-CA" smtClean="0"/>
              <a:t>2023-10-03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D52F3-3D74-A94B-BA25-415CD172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A7EF1-97A4-E044-B272-55F1D49F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0584-727D-3042-B647-9AD6EF4C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1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1F322-FBC5-154E-8549-CD28D7C7D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14BB7-878F-764F-BB3D-D0BFC0146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91A4-B3B1-524E-AF1C-AC2AD26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6AB6-BA28-8F44-9CF6-F835B9D46CB5}" type="datetime1">
              <a:rPr lang="en-CA" smtClean="0"/>
              <a:t>2023-10-03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39A28-04E0-1949-8AEA-2E6948BB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78273-8B59-C442-A1D3-C82C2E40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0584-727D-3042-B647-9AD6EF4C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48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032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5623-F062-FC44-A778-88CF31A0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843C-E99A-2245-86B9-452EE393C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9BFB9-BB36-424C-899E-C10502B8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17C4-B0FE-4847-9A6E-628A2FCE2669}" type="datetime1">
              <a:rPr lang="en-CA" smtClean="0"/>
              <a:t>2023-10-03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A7201-E0F4-C54E-B03C-A96CBA96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1B89D-59D4-7845-8F9C-89C0DF60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0584-727D-3042-B647-9AD6EF4C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4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6DA5-1F7D-7E46-A26D-51DC2FD6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BC874-FB6B-5046-A63A-39E2A54D6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A219-C591-B047-8B5F-045688FE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F6A-9855-E347-A004-50E4FE6AC66F}" type="datetime1">
              <a:rPr lang="en-CA" smtClean="0"/>
              <a:t>2023-10-03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68BE6-A23E-0042-ADBD-DE91FB55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F6AA1-AFC0-C944-B6AE-18A57F7E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0584-727D-3042-B647-9AD6EF4C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5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FE04-5DC8-B544-9EA0-CD425846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DFAA-458B-3E49-B6B8-109D12C7A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9FB82-20C2-0443-A229-9D3AC9617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29436-4747-8349-A132-CA891B04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7860-7DAF-3A41-BDE3-43B6DAE325ED}" type="datetime1">
              <a:rPr lang="en-CA" smtClean="0"/>
              <a:t>2023-10-03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EBA88-66A2-3347-8BEF-18F304DD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325E9-DA68-2C46-856B-1CBE9C44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0584-727D-3042-B647-9AD6EF4C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6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0194-DBC6-1144-AC6B-2B737DB1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3FF94-D7F1-CA40-A409-25F8BF160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D7398-9148-E14E-924D-FF43754D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958EC-5392-C24B-9061-5FAD5F457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FA714-23F6-4243-8C3D-8A2C2F82D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7DE20-3935-5A47-8180-5982BC71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159-4624-1C4D-A2E6-BF3F6AEC32A0}" type="datetime1">
              <a:rPr lang="en-CA" smtClean="0"/>
              <a:t>2023-10-03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FE52F-A6E2-0743-8D01-E36529B1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CAE1E-9BE3-CB4D-8A45-1AF5292A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0584-727D-3042-B647-9AD6EF4C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8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60FA-53C4-744A-919E-8A164C02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8479A-CBED-5F4E-BB82-AA6E0541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288B-9761-5D45-8B5E-3ABD4AEA5506}" type="datetime1">
              <a:rPr lang="en-CA" smtClean="0"/>
              <a:t>2023-10-03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34737-D5C6-154C-8C74-343D8457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EF8D4-887C-5844-9B8A-B7E1996E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0584-727D-3042-B647-9AD6EF4C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07AAA-F36D-4640-80D3-6B6ED29B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D9F2-FCAA-1C4B-B4CA-BCC8AFF31657}" type="datetime1">
              <a:rPr lang="en-CA" smtClean="0"/>
              <a:t>2023-10-03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E6B30-76FD-BA49-A00D-D52E3AA8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28650-A81D-5E45-A0B6-8A174661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0584-727D-3042-B647-9AD6EF4C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6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070D-C492-394D-817F-2FF74C0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5F2EA-1707-314E-BB62-EF058668E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03FD4-5F63-C244-B421-0FC58AF2F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E8089-07A9-9D4B-AB87-11802219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5BD-8765-674E-AA0D-E3B696B0BE59}" type="datetime1">
              <a:rPr lang="en-CA" smtClean="0"/>
              <a:t>2023-10-03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D42DD-7474-5E4B-9763-EE7606CF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68BD5-3D32-3244-A487-B42497A8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0584-727D-3042-B647-9AD6EF4C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2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7A53-A850-894C-9D7C-010AC51E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C1B4C-A6A2-2B43-962C-6C6932195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6EB1E-4AB2-9549-BCC4-521AFD80D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BAD38-AF80-8242-B0FA-89B3A099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FD06-FEA8-DD4B-B47D-4F814A0A42CB}" type="datetime1">
              <a:rPr lang="en-CA" smtClean="0"/>
              <a:t>2023-10-03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4DBD6-98C6-5742-A9B7-8A72A99A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3651E-306A-8C4E-8E09-9A8D3750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0584-727D-3042-B647-9AD6EF4C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71900-2C84-624F-BB67-0DBB6C16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6E927-33BB-6047-B2A9-1DC39DE94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A462-6D23-4C43-AE3F-6004BB106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E3150-2131-B940-94B1-E5FBBBCF2C4C}" type="datetime1">
              <a:rPr lang="en-CA" smtClean="0"/>
              <a:t>2023-10-03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ED31-839F-384B-9199-C84C5FE78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5D58C-91AB-D240-86D3-47808B518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0584-727D-3042-B647-9AD6EF4C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LAE4sE2Wq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watch?v=VDbJQSMjB0s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Dn3b8RsQB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4KFCom8Vndo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artha.thomaeelias@mail.mcgill.ca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picture containing sky, outdoor, road, ground&#10;&#10;Description automatically generated">
            <a:extLst>
              <a:ext uri="{FF2B5EF4-FFF2-40B4-BE49-F238E27FC236}">
                <a16:creationId xmlns:a16="http://schemas.microsoft.com/office/drawing/2014/main" id="{4DD9219D-EB61-9542-8FF4-30FC80A7AD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9572" b="22377"/>
          <a:stretch/>
        </p:blipFill>
        <p:spPr>
          <a:xfrm>
            <a:off x="-5862" y="1068709"/>
            <a:ext cx="12192001" cy="46669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E080FD-04F0-7C44-BB23-0ABD8DFB9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238" y="1120777"/>
            <a:ext cx="9829800" cy="2308224"/>
          </a:xfrm>
        </p:spPr>
        <p:txBody>
          <a:bodyPr>
            <a:normAutofit/>
          </a:bodyPr>
          <a:lstStyle/>
          <a:p>
            <a:r>
              <a:rPr lang="en-US" sz="4900" dirty="0">
                <a:latin typeface="Avenir Next" panose="020B0503020202020204" pitchFamily="34" charset="0"/>
              </a:rPr>
              <a:t>Guatemalan Manuscripts:</a:t>
            </a:r>
            <a:br>
              <a:rPr lang="en-US" sz="4400" dirty="0"/>
            </a:br>
            <a:r>
              <a:rPr lang="en-US" sz="3100" dirty="0">
                <a:latin typeface="Avenir Next" panose="020B0503020202020204" pitchFamily="34" charset="0"/>
              </a:rPr>
              <a:t>Digitization Issues and Future Challenges in the Adaptation of the OMR Workflow for Mensural Music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9771A-2E16-7C49-9AC6-93A79BE7B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5100"/>
            <a:ext cx="9144000" cy="1552699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2200" dirty="0">
                <a:solidFill>
                  <a:prstClr val="black"/>
                </a:solidFill>
                <a:latin typeface="+mj-lt"/>
              </a:rPr>
              <a:t>Martha E. Thomae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latin typeface="+mj-lt"/>
              </a:rPr>
              <a:t>CIRMMT, McGill University</a:t>
            </a:r>
          </a:p>
          <a:p>
            <a:pPr lvl="0"/>
            <a:endParaRPr lang="en-US" sz="900" dirty="0">
              <a:solidFill>
                <a:prstClr val="black"/>
              </a:solidFill>
              <a:latin typeface="+mj-lt"/>
            </a:endParaRPr>
          </a:p>
          <a:p>
            <a:pPr lvl="0"/>
            <a:r>
              <a:rPr lang="en-US" sz="2200" b="1">
                <a:solidFill>
                  <a:prstClr val="black"/>
                </a:solidFill>
                <a:latin typeface="+mj-lt"/>
              </a:rPr>
              <a:t>SIMSSA Workshop XVIII</a:t>
            </a:r>
            <a:endParaRPr lang="en-US" sz="2200" b="1" dirty="0">
              <a:solidFill>
                <a:prstClr val="black"/>
              </a:solidFill>
              <a:latin typeface="+mj-lt"/>
            </a:endParaRPr>
          </a:p>
          <a:p>
            <a:pPr lvl="0"/>
            <a:r>
              <a:rPr lang="en-US" sz="2200" dirty="0">
                <a:solidFill>
                  <a:prstClr val="black"/>
                </a:solidFill>
                <a:latin typeface="+mj-lt"/>
              </a:rPr>
              <a:t>Vienna, 02 June 2019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D6EB3-800F-484A-8C93-BC309BD9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0584-727D-3042-B647-9AD6EF4C2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2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A423-8A8F-4647-96EB-AE73BEF8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1"/>
          </a:xfrm>
        </p:spPr>
        <p:txBody>
          <a:bodyPr/>
          <a:lstStyle/>
          <a:p>
            <a:r>
              <a:rPr lang="en-US" dirty="0"/>
              <a:t>Digitization: Book Cradle Configurations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72912-D89B-D543-8389-78C0FD4A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0584-727D-3042-B647-9AD6EF4C2F51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65C8-89D6-EA1D-6FD2-74AC1A64C578}"/>
              </a:ext>
            </a:extLst>
          </p:cNvPr>
          <p:cNvGrpSpPr/>
          <p:nvPr/>
        </p:nvGrpSpPr>
        <p:grpSpPr>
          <a:xfrm>
            <a:off x="5055091" y="1262210"/>
            <a:ext cx="3195290" cy="5216813"/>
            <a:chOff x="5715683" y="1420434"/>
            <a:chExt cx="3195290" cy="521681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051B33-42A7-E073-A0B2-1C08ABF7C92F}"/>
                </a:ext>
              </a:extLst>
            </p:cNvPr>
            <p:cNvSpPr txBox="1"/>
            <p:nvPr/>
          </p:nvSpPr>
          <p:spPr>
            <a:xfrm>
              <a:off x="5715683" y="1420434"/>
              <a:ext cx="3195290" cy="52168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s-ES_tradnl" sz="900" dirty="0">
                <a:hlinkClick r:id="rId3"/>
              </a:endParaRPr>
            </a:p>
            <a:p>
              <a:pPr algn="ctr"/>
              <a:endParaRPr lang="es-ES_tradnl" dirty="0">
                <a:hlinkClick r:id="rId3"/>
              </a:endParaRPr>
            </a:p>
            <a:p>
              <a:pPr algn="ctr"/>
              <a:endParaRPr lang="es-ES_tradnl" dirty="0">
                <a:hlinkClick r:id="rId3"/>
              </a:endParaRPr>
            </a:p>
            <a:p>
              <a:pPr algn="ctr"/>
              <a:endParaRPr lang="es-ES_tradnl" dirty="0">
                <a:hlinkClick r:id="rId3"/>
              </a:endParaRPr>
            </a:p>
            <a:p>
              <a:pPr algn="ctr"/>
              <a:endParaRPr lang="es-ES_tradnl" dirty="0">
                <a:hlinkClick r:id="rId3"/>
              </a:endParaRPr>
            </a:p>
            <a:p>
              <a:pPr algn="ctr"/>
              <a:endParaRPr lang="es-ES_tradnl" dirty="0">
                <a:hlinkClick r:id="rId3"/>
              </a:endParaRPr>
            </a:p>
            <a:p>
              <a:pPr algn="ctr"/>
              <a:endParaRPr lang="es-ES_tradnl" dirty="0">
                <a:hlinkClick r:id="rId3"/>
              </a:endParaRPr>
            </a:p>
            <a:p>
              <a:pPr algn="ctr"/>
              <a:endParaRPr lang="es-ES_tradnl" dirty="0">
                <a:hlinkClick r:id="rId3"/>
              </a:endParaRPr>
            </a:p>
            <a:p>
              <a:pPr algn="ctr"/>
              <a:endParaRPr lang="es-ES_tradnl" dirty="0">
                <a:hlinkClick r:id="rId3"/>
              </a:endParaRPr>
            </a:p>
            <a:p>
              <a:pPr algn="ctr"/>
              <a:endParaRPr lang="es-ES_tradnl" dirty="0">
                <a:hlinkClick r:id="rId3"/>
              </a:endParaRPr>
            </a:p>
            <a:p>
              <a:pPr algn="ctr"/>
              <a:endParaRPr lang="es-ES_tradnl" dirty="0">
                <a:hlinkClick r:id="rId3"/>
              </a:endParaRPr>
            </a:p>
            <a:p>
              <a:pPr algn="ctr"/>
              <a:endParaRPr lang="es-ES_tradnl" dirty="0">
                <a:hlinkClick r:id="rId3"/>
              </a:endParaRPr>
            </a:p>
            <a:p>
              <a:pPr algn="ctr"/>
              <a:endParaRPr lang="es-ES_tradnl" dirty="0">
                <a:hlinkClick r:id="rId3"/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r>
                <a:rPr lang="es-ES_tradnl" dirty="0">
                  <a:highlight>
                    <a:srgbClr val="C0C0C0"/>
                  </a:highlight>
                </a:rPr>
                <a:t>Open-at-one-side configuration</a:t>
              </a:r>
            </a:p>
            <a:p>
              <a:pPr algn="ctr"/>
              <a:r>
                <a:rPr lang="es-ES_tradnl" dirty="0">
                  <a:highlight>
                    <a:srgbClr val="C0C0C0"/>
                  </a:highlight>
                  <a:hlinkClick r:id="rId3"/>
                </a:rPr>
                <a:t>https://www.youtube.com/watch?v=ULAE4sE2Wqg</a:t>
              </a:r>
              <a:endParaRPr lang="es-ES_tradnl" dirty="0">
                <a:highlight>
                  <a:srgbClr val="C0C0C0"/>
                </a:highlight>
              </a:endParaRPr>
            </a:p>
          </p:txBody>
        </p:sp>
        <p:pic>
          <p:nvPicPr>
            <p:cNvPr id="10" name="Picture 9">
              <a:hlinkClick r:id="rId3"/>
              <a:extLst>
                <a:ext uri="{FF2B5EF4-FFF2-40B4-BE49-F238E27FC236}">
                  <a16:creationId xmlns:a16="http://schemas.microsoft.com/office/drawing/2014/main" id="{49251246-D1B5-E776-F40B-3BA1B69F2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0170" y="1639515"/>
              <a:ext cx="2406315" cy="405117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BD4B6B-BD45-2A5F-2925-DA6D79E194B1}"/>
              </a:ext>
            </a:extLst>
          </p:cNvPr>
          <p:cNvGrpSpPr/>
          <p:nvPr/>
        </p:nvGrpSpPr>
        <p:grpSpPr>
          <a:xfrm>
            <a:off x="1465314" y="1262210"/>
            <a:ext cx="3195290" cy="5262979"/>
            <a:chOff x="1203163" y="1414562"/>
            <a:chExt cx="3195290" cy="52629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C05379-8631-2E65-A412-95243BBBA319}"/>
                </a:ext>
              </a:extLst>
            </p:cNvPr>
            <p:cNvSpPr txBox="1"/>
            <p:nvPr/>
          </p:nvSpPr>
          <p:spPr>
            <a:xfrm>
              <a:off x="1203163" y="1414562"/>
              <a:ext cx="3195290" cy="52629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s-ES_tradnl" sz="900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r>
                <a:rPr lang="es-ES_tradnl" dirty="0">
                  <a:highlight>
                    <a:srgbClr val="C0C0C0"/>
                  </a:highlight>
                </a:rPr>
                <a:t>Upside v-shaped configuration</a:t>
              </a:r>
            </a:p>
            <a:p>
              <a:pPr algn="ctr"/>
              <a:r>
                <a:rPr lang="es-ES_tradnl" dirty="0">
                  <a:highlight>
                    <a:srgbClr val="C0C0C0"/>
                  </a:highlight>
                  <a:hlinkClick r:id="rId5"/>
                </a:rPr>
                <a:t>https://www.youtube.com/watch?v=VDbJQSMjB0s</a:t>
              </a:r>
              <a:endParaRPr lang="es-ES_tradnl" dirty="0">
                <a:highlight>
                  <a:srgbClr val="C0C0C0"/>
                </a:highlight>
              </a:endParaRPr>
            </a:p>
          </p:txBody>
        </p:sp>
        <p:pic>
          <p:nvPicPr>
            <p:cNvPr id="12" name="Picture 11">
              <a:hlinkClick r:id="rId5"/>
              <a:extLst>
                <a:ext uri="{FF2B5EF4-FFF2-40B4-BE49-F238E27FC236}">
                  <a16:creationId xmlns:a16="http://schemas.microsoft.com/office/drawing/2014/main" id="{C09734C0-A380-22AD-1B61-7CC43537A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97650" y="1629566"/>
              <a:ext cx="2406315" cy="405117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6998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A423-8A8F-4647-96EB-AE73BEF8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558"/>
            <a:ext cx="10515600" cy="790044"/>
          </a:xfrm>
        </p:spPr>
        <p:txBody>
          <a:bodyPr>
            <a:normAutofit/>
          </a:bodyPr>
          <a:lstStyle/>
          <a:p>
            <a:r>
              <a:rPr lang="en-US" dirty="0"/>
              <a:t>Digitization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B2DE1-EF73-AC47-9C00-37BB25BE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920680"/>
            <a:ext cx="10515599" cy="1556762"/>
          </a:xfrm>
        </p:spPr>
        <p:txBody>
          <a:bodyPr>
            <a:normAutofit fontScale="85000" lnSpcReduction="10000"/>
          </a:bodyPr>
          <a:lstStyle/>
          <a:p>
            <a:r>
              <a:rPr lang="en-US" spc="-80" dirty="0"/>
              <a:t>Have to come up with a small workflow (series of steps) to make the digitization process as mechanic as possible</a:t>
            </a:r>
          </a:p>
          <a:p>
            <a:r>
              <a:rPr lang="en-US" spc="-80" dirty="0"/>
              <a:t>The page falling and the increase in curvature when reaching the other end of the book</a:t>
            </a:r>
          </a:p>
          <a:p>
            <a:r>
              <a:rPr lang="en-US" spc="-80" dirty="0"/>
              <a:t>Lack of numbers on versos: Printed numbers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232C3-FDB0-4D43-8389-49DA1DB5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0584-727D-3042-B647-9AD6EF4C2F51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1755AE-6AD9-B88C-10FF-40055E72A7E5}"/>
              </a:ext>
            </a:extLst>
          </p:cNvPr>
          <p:cNvGrpSpPr/>
          <p:nvPr/>
        </p:nvGrpSpPr>
        <p:grpSpPr>
          <a:xfrm>
            <a:off x="6096000" y="1275926"/>
            <a:ext cx="5294825" cy="3539430"/>
            <a:chOff x="6058975" y="1204120"/>
            <a:chExt cx="5294825" cy="35394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DD4F76-2F52-00CF-9DCD-1F3447212300}"/>
                </a:ext>
              </a:extLst>
            </p:cNvPr>
            <p:cNvSpPr txBox="1"/>
            <p:nvPr/>
          </p:nvSpPr>
          <p:spPr>
            <a:xfrm>
              <a:off x="6058975" y="1204120"/>
              <a:ext cx="5294825" cy="35394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s-ES_tradnl" sz="8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r>
                <a:rPr lang="es-ES_tradnl" dirty="0">
                  <a:highlight>
                    <a:srgbClr val="C0C0C0"/>
                  </a:highlight>
                </a:rPr>
                <a:t>Reaching the other end of the book</a:t>
              </a:r>
            </a:p>
            <a:p>
              <a:pPr algn="ctr"/>
              <a:r>
                <a:rPr lang="es-ES_tradnl" dirty="0">
                  <a:highlight>
                    <a:srgbClr val="C0C0C0"/>
                  </a:highlight>
                  <a:hlinkClick r:id="rId3"/>
                </a:rPr>
                <a:t>https://www.youtube.com/watch?v=cDn3b8RsQBM</a:t>
              </a:r>
              <a:endParaRPr lang="es-ES_tradnl" dirty="0">
                <a:highlight>
                  <a:srgbClr val="C0C0C0"/>
                </a:highlight>
              </a:endParaRPr>
            </a:p>
          </p:txBody>
        </p:sp>
        <p:pic>
          <p:nvPicPr>
            <p:cNvPr id="12" name="Picture 11">
              <a:hlinkClick r:id="rId3"/>
              <a:extLst>
                <a:ext uri="{FF2B5EF4-FFF2-40B4-BE49-F238E27FC236}">
                  <a16:creationId xmlns:a16="http://schemas.microsoft.com/office/drawing/2014/main" id="{C4D6A2CE-495D-038E-9973-8344B775C8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73" r="5732"/>
            <a:stretch/>
          </p:blipFill>
          <p:spPr>
            <a:xfrm>
              <a:off x="6279873" y="1365273"/>
              <a:ext cx="4853027" cy="273420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1BADD6-A352-2D03-E69F-EFB1E48AF309}"/>
              </a:ext>
            </a:extLst>
          </p:cNvPr>
          <p:cNvGrpSpPr/>
          <p:nvPr/>
        </p:nvGrpSpPr>
        <p:grpSpPr>
          <a:xfrm>
            <a:off x="653700" y="1275926"/>
            <a:ext cx="5294826" cy="3539430"/>
            <a:chOff x="641696" y="1204120"/>
            <a:chExt cx="5294826" cy="35394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96CD3-283A-A6CC-AB75-1F62C9B7F627}"/>
                </a:ext>
              </a:extLst>
            </p:cNvPr>
            <p:cNvSpPr txBox="1"/>
            <p:nvPr/>
          </p:nvSpPr>
          <p:spPr>
            <a:xfrm>
              <a:off x="641696" y="1204120"/>
              <a:ext cx="5294826" cy="35394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s-ES_tradnl" sz="800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endParaRPr lang="es-ES_tradnl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algn="ctr"/>
              <a:r>
                <a:rPr lang="es-ES_tradnl" dirty="0">
                  <a:highlight>
                    <a:srgbClr val="C0C0C0"/>
                  </a:highlight>
                </a:rPr>
                <a:t>Workflow</a:t>
              </a:r>
            </a:p>
            <a:p>
              <a:pPr algn="ctr"/>
              <a:r>
                <a:rPr lang="es-ES_tradnl" dirty="0">
                  <a:highlight>
                    <a:srgbClr val="C0C0C0"/>
                  </a:highlight>
                  <a:hlinkClick r:id="rId5"/>
                </a:rPr>
                <a:t>https://www.youtube.com/watch?v=4KFCom8Vndo</a:t>
              </a:r>
              <a:endParaRPr lang="es-ES_tradnl" dirty="0">
                <a:highlight>
                  <a:srgbClr val="C0C0C0"/>
                </a:highlight>
              </a:endParaRPr>
            </a:p>
          </p:txBody>
        </p:sp>
        <p:pic>
          <p:nvPicPr>
            <p:cNvPr id="15" name="Picture 14">
              <a:hlinkClick r:id="rId5"/>
              <a:extLst>
                <a:ext uri="{FF2B5EF4-FFF2-40B4-BE49-F238E27FC236}">
                  <a16:creationId xmlns:a16="http://schemas.microsoft.com/office/drawing/2014/main" id="{14ED1CC9-F24C-D247-EEA2-088B768C0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2595" y="1372155"/>
              <a:ext cx="4853027" cy="272732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6198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A1B1-257E-6F46-97A1-0831B464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267"/>
            <a:ext cx="10515600" cy="917623"/>
          </a:xfrm>
        </p:spPr>
        <p:txBody>
          <a:bodyPr/>
          <a:lstStyle/>
          <a:p>
            <a:r>
              <a:rPr lang="en-US" dirty="0"/>
              <a:t>Complete OMR Workflow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B173EF2-83EE-044C-B8E6-A1B13A99E86A}"/>
              </a:ext>
            </a:extLst>
          </p:cNvPr>
          <p:cNvSpPr/>
          <p:nvPr/>
        </p:nvSpPr>
        <p:spPr>
          <a:xfrm>
            <a:off x="2660783" y="2385098"/>
            <a:ext cx="7114414" cy="2005070"/>
          </a:xfrm>
          <a:prstGeom prst="roundRect">
            <a:avLst>
              <a:gd name="adj" fmla="val 6095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Optical </a:t>
            </a:r>
            <a:r>
              <a:rPr lang="en-US"/>
              <a:t>Music Recognition (OMR</a:t>
            </a:r>
            <a:r>
              <a:rPr lang="en-US" dirty="0"/>
              <a:t>)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DEF4729-CA9E-A94B-9AA6-6F07EBBFA9D9}"/>
              </a:ext>
            </a:extLst>
          </p:cNvPr>
          <p:cNvSpPr/>
          <p:nvPr/>
        </p:nvSpPr>
        <p:spPr>
          <a:xfrm>
            <a:off x="838200" y="2492343"/>
            <a:ext cx="1404000" cy="1437974"/>
          </a:xfrm>
          <a:custGeom>
            <a:avLst/>
            <a:gdLst>
              <a:gd name="connsiteX0" fmla="*/ 0 w 1415715"/>
              <a:gd name="connsiteY0" fmla="*/ 141572 h 1437974"/>
              <a:gd name="connsiteX1" fmla="*/ 141572 w 1415715"/>
              <a:gd name="connsiteY1" fmla="*/ 0 h 1437974"/>
              <a:gd name="connsiteX2" fmla="*/ 1274144 w 1415715"/>
              <a:gd name="connsiteY2" fmla="*/ 0 h 1437974"/>
              <a:gd name="connsiteX3" fmla="*/ 1415716 w 1415715"/>
              <a:gd name="connsiteY3" fmla="*/ 141572 h 1437974"/>
              <a:gd name="connsiteX4" fmla="*/ 1415715 w 1415715"/>
              <a:gd name="connsiteY4" fmla="*/ 1296403 h 1437974"/>
              <a:gd name="connsiteX5" fmla="*/ 1274143 w 1415715"/>
              <a:gd name="connsiteY5" fmla="*/ 1437975 h 1437974"/>
              <a:gd name="connsiteX6" fmla="*/ 141572 w 1415715"/>
              <a:gd name="connsiteY6" fmla="*/ 1437974 h 1437974"/>
              <a:gd name="connsiteX7" fmla="*/ 0 w 1415715"/>
              <a:gd name="connsiteY7" fmla="*/ 1296402 h 1437974"/>
              <a:gd name="connsiteX8" fmla="*/ 0 w 1415715"/>
              <a:gd name="connsiteY8" fmla="*/ 141572 h 143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5715" h="1437974">
                <a:moveTo>
                  <a:pt x="0" y="141572"/>
                </a:moveTo>
                <a:cubicBezTo>
                  <a:pt x="0" y="63384"/>
                  <a:pt x="63384" y="0"/>
                  <a:pt x="141572" y="0"/>
                </a:cubicBezTo>
                <a:lnTo>
                  <a:pt x="1274144" y="0"/>
                </a:lnTo>
                <a:cubicBezTo>
                  <a:pt x="1352332" y="0"/>
                  <a:pt x="1415716" y="63384"/>
                  <a:pt x="1415716" y="141572"/>
                </a:cubicBezTo>
                <a:cubicBezTo>
                  <a:pt x="1415716" y="526516"/>
                  <a:pt x="1415715" y="911459"/>
                  <a:pt x="1415715" y="1296403"/>
                </a:cubicBezTo>
                <a:cubicBezTo>
                  <a:pt x="1415715" y="1374591"/>
                  <a:pt x="1352331" y="1437975"/>
                  <a:pt x="1274143" y="1437975"/>
                </a:cubicBezTo>
                <a:lnTo>
                  <a:pt x="141572" y="1437974"/>
                </a:lnTo>
                <a:cubicBezTo>
                  <a:pt x="63384" y="1437974"/>
                  <a:pt x="0" y="1374590"/>
                  <a:pt x="0" y="1296402"/>
                </a:cubicBezTo>
                <a:lnTo>
                  <a:pt x="0" y="14157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425" tIns="102425" rIns="102425" bIns="10242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/>
              <a:t>Digitization</a:t>
            </a: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0" kern="1200" dirty="0"/>
              <a:t>(DIY Book Scanner)</a:t>
            </a:r>
            <a:endParaRPr lang="en-US" sz="1600" kern="120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3DCD6E3-68F6-8D4D-B071-CFBB7FB95251}"/>
              </a:ext>
            </a:extLst>
          </p:cNvPr>
          <p:cNvSpPr/>
          <p:nvPr/>
        </p:nvSpPr>
        <p:spPr>
          <a:xfrm>
            <a:off x="2301623" y="3044685"/>
            <a:ext cx="300131" cy="351097"/>
          </a:xfrm>
          <a:custGeom>
            <a:avLst/>
            <a:gdLst>
              <a:gd name="connsiteX0" fmla="*/ 0 w 300131"/>
              <a:gd name="connsiteY0" fmla="*/ 70219 h 351097"/>
              <a:gd name="connsiteX1" fmla="*/ 150066 w 300131"/>
              <a:gd name="connsiteY1" fmla="*/ 70219 h 351097"/>
              <a:gd name="connsiteX2" fmla="*/ 150066 w 300131"/>
              <a:gd name="connsiteY2" fmla="*/ 0 h 351097"/>
              <a:gd name="connsiteX3" fmla="*/ 300131 w 300131"/>
              <a:gd name="connsiteY3" fmla="*/ 175549 h 351097"/>
              <a:gd name="connsiteX4" fmla="*/ 150066 w 300131"/>
              <a:gd name="connsiteY4" fmla="*/ 351097 h 351097"/>
              <a:gd name="connsiteX5" fmla="*/ 150066 w 300131"/>
              <a:gd name="connsiteY5" fmla="*/ 280878 h 351097"/>
              <a:gd name="connsiteX6" fmla="*/ 0 w 300131"/>
              <a:gd name="connsiteY6" fmla="*/ 280878 h 351097"/>
              <a:gd name="connsiteX7" fmla="*/ 0 w 300131"/>
              <a:gd name="connsiteY7" fmla="*/ 70219 h 35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131" h="351097">
                <a:moveTo>
                  <a:pt x="0" y="70219"/>
                </a:moveTo>
                <a:lnTo>
                  <a:pt x="150066" y="70219"/>
                </a:lnTo>
                <a:lnTo>
                  <a:pt x="150066" y="0"/>
                </a:lnTo>
                <a:lnTo>
                  <a:pt x="300131" y="175549"/>
                </a:lnTo>
                <a:lnTo>
                  <a:pt x="150066" y="351097"/>
                </a:lnTo>
                <a:lnTo>
                  <a:pt x="150066" y="280878"/>
                </a:lnTo>
                <a:lnTo>
                  <a:pt x="0" y="280878"/>
                </a:lnTo>
                <a:lnTo>
                  <a:pt x="0" y="7021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0219" rIns="90039" bIns="70219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00" kern="120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0A9BA35-3A1E-A24C-8610-8BB3C7970C36}"/>
              </a:ext>
            </a:extLst>
          </p:cNvPr>
          <p:cNvSpPr/>
          <p:nvPr/>
        </p:nvSpPr>
        <p:spPr>
          <a:xfrm>
            <a:off x="2769196" y="2492343"/>
            <a:ext cx="1404000" cy="1437974"/>
          </a:xfrm>
          <a:custGeom>
            <a:avLst/>
            <a:gdLst>
              <a:gd name="connsiteX0" fmla="*/ 0 w 1415715"/>
              <a:gd name="connsiteY0" fmla="*/ 141572 h 1437974"/>
              <a:gd name="connsiteX1" fmla="*/ 141572 w 1415715"/>
              <a:gd name="connsiteY1" fmla="*/ 0 h 1437974"/>
              <a:gd name="connsiteX2" fmla="*/ 1274144 w 1415715"/>
              <a:gd name="connsiteY2" fmla="*/ 0 h 1437974"/>
              <a:gd name="connsiteX3" fmla="*/ 1415716 w 1415715"/>
              <a:gd name="connsiteY3" fmla="*/ 141572 h 1437974"/>
              <a:gd name="connsiteX4" fmla="*/ 1415715 w 1415715"/>
              <a:gd name="connsiteY4" fmla="*/ 1296403 h 1437974"/>
              <a:gd name="connsiteX5" fmla="*/ 1274143 w 1415715"/>
              <a:gd name="connsiteY5" fmla="*/ 1437975 h 1437974"/>
              <a:gd name="connsiteX6" fmla="*/ 141572 w 1415715"/>
              <a:gd name="connsiteY6" fmla="*/ 1437974 h 1437974"/>
              <a:gd name="connsiteX7" fmla="*/ 0 w 1415715"/>
              <a:gd name="connsiteY7" fmla="*/ 1296402 h 1437974"/>
              <a:gd name="connsiteX8" fmla="*/ 0 w 1415715"/>
              <a:gd name="connsiteY8" fmla="*/ 141572 h 143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5715" h="1437974">
                <a:moveTo>
                  <a:pt x="0" y="141572"/>
                </a:moveTo>
                <a:cubicBezTo>
                  <a:pt x="0" y="63384"/>
                  <a:pt x="63384" y="0"/>
                  <a:pt x="141572" y="0"/>
                </a:cubicBezTo>
                <a:lnTo>
                  <a:pt x="1274144" y="0"/>
                </a:lnTo>
                <a:cubicBezTo>
                  <a:pt x="1352332" y="0"/>
                  <a:pt x="1415716" y="63384"/>
                  <a:pt x="1415716" y="141572"/>
                </a:cubicBezTo>
                <a:cubicBezTo>
                  <a:pt x="1415716" y="526516"/>
                  <a:pt x="1415715" y="911459"/>
                  <a:pt x="1415715" y="1296403"/>
                </a:cubicBezTo>
                <a:cubicBezTo>
                  <a:pt x="1415715" y="1374591"/>
                  <a:pt x="1352331" y="1437975"/>
                  <a:pt x="1274143" y="1437975"/>
                </a:cubicBezTo>
                <a:lnTo>
                  <a:pt x="141572" y="1437974"/>
                </a:lnTo>
                <a:cubicBezTo>
                  <a:pt x="63384" y="1437974"/>
                  <a:pt x="0" y="1374590"/>
                  <a:pt x="0" y="1296402"/>
                </a:cubicBezTo>
                <a:lnTo>
                  <a:pt x="0" y="14157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425" tIns="102425" rIns="102425" bIns="10242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/>
              <a:t>Document Segmentation </a:t>
            </a: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0" kern="1200" dirty="0"/>
              <a:t>(</a:t>
            </a:r>
            <a:r>
              <a:rPr lang="en-US" sz="1600" b="0" kern="1200" dirty="0" err="1"/>
              <a:t>Pixel.js</a:t>
            </a:r>
            <a:r>
              <a:rPr lang="en-US" sz="1600" b="0" kern="1200" dirty="0"/>
              <a:t> &amp; Calvo's Method)</a:t>
            </a:r>
            <a:endParaRPr lang="en-US" sz="1600" kern="1200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4F6D554-14CF-F54A-834B-953249E54BD7}"/>
              </a:ext>
            </a:extLst>
          </p:cNvPr>
          <p:cNvSpPr/>
          <p:nvPr/>
        </p:nvSpPr>
        <p:spPr>
          <a:xfrm>
            <a:off x="4232996" y="3044685"/>
            <a:ext cx="300131" cy="351097"/>
          </a:xfrm>
          <a:custGeom>
            <a:avLst/>
            <a:gdLst>
              <a:gd name="connsiteX0" fmla="*/ 0 w 300131"/>
              <a:gd name="connsiteY0" fmla="*/ 70219 h 351097"/>
              <a:gd name="connsiteX1" fmla="*/ 150066 w 300131"/>
              <a:gd name="connsiteY1" fmla="*/ 70219 h 351097"/>
              <a:gd name="connsiteX2" fmla="*/ 150066 w 300131"/>
              <a:gd name="connsiteY2" fmla="*/ 0 h 351097"/>
              <a:gd name="connsiteX3" fmla="*/ 300131 w 300131"/>
              <a:gd name="connsiteY3" fmla="*/ 175549 h 351097"/>
              <a:gd name="connsiteX4" fmla="*/ 150066 w 300131"/>
              <a:gd name="connsiteY4" fmla="*/ 351097 h 351097"/>
              <a:gd name="connsiteX5" fmla="*/ 150066 w 300131"/>
              <a:gd name="connsiteY5" fmla="*/ 280878 h 351097"/>
              <a:gd name="connsiteX6" fmla="*/ 0 w 300131"/>
              <a:gd name="connsiteY6" fmla="*/ 280878 h 351097"/>
              <a:gd name="connsiteX7" fmla="*/ 0 w 300131"/>
              <a:gd name="connsiteY7" fmla="*/ 70219 h 35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131" h="351097">
                <a:moveTo>
                  <a:pt x="0" y="70219"/>
                </a:moveTo>
                <a:lnTo>
                  <a:pt x="150066" y="70219"/>
                </a:lnTo>
                <a:lnTo>
                  <a:pt x="150066" y="0"/>
                </a:lnTo>
                <a:lnTo>
                  <a:pt x="300131" y="175549"/>
                </a:lnTo>
                <a:lnTo>
                  <a:pt x="150066" y="351097"/>
                </a:lnTo>
                <a:lnTo>
                  <a:pt x="150066" y="280878"/>
                </a:lnTo>
                <a:lnTo>
                  <a:pt x="0" y="280878"/>
                </a:lnTo>
                <a:lnTo>
                  <a:pt x="0" y="70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0219" rIns="90039" bIns="70219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00" kern="12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85E2465B-984C-494B-96A2-CD7AA0BD35E0}"/>
              </a:ext>
            </a:extLst>
          </p:cNvPr>
          <p:cNvSpPr/>
          <p:nvPr/>
        </p:nvSpPr>
        <p:spPr>
          <a:xfrm>
            <a:off x="4588490" y="2492343"/>
            <a:ext cx="1404000" cy="1437974"/>
          </a:xfrm>
          <a:custGeom>
            <a:avLst/>
            <a:gdLst>
              <a:gd name="connsiteX0" fmla="*/ 0 w 1415715"/>
              <a:gd name="connsiteY0" fmla="*/ 141572 h 1437974"/>
              <a:gd name="connsiteX1" fmla="*/ 141572 w 1415715"/>
              <a:gd name="connsiteY1" fmla="*/ 0 h 1437974"/>
              <a:gd name="connsiteX2" fmla="*/ 1274144 w 1415715"/>
              <a:gd name="connsiteY2" fmla="*/ 0 h 1437974"/>
              <a:gd name="connsiteX3" fmla="*/ 1415716 w 1415715"/>
              <a:gd name="connsiteY3" fmla="*/ 141572 h 1437974"/>
              <a:gd name="connsiteX4" fmla="*/ 1415715 w 1415715"/>
              <a:gd name="connsiteY4" fmla="*/ 1296403 h 1437974"/>
              <a:gd name="connsiteX5" fmla="*/ 1274143 w 1415715"/>
              <a:gd name="connsiteY5" fmla="*/ 1437975 h 1437974"/>
              <a:gd name="connsiteX6" fmla="*/ 141572 w 1415715"/>
              <a:gd name="connsiteY6" fmla="*/ 1437974 h 1437974"/>
              <a:gd name="connsiteX7" fmla="*/ 0 w 1415715"/>
              <a:gd name="connsiteY7" fmla="*/ 1296402 h 1437974"/>
              <a:gd name="connsiteX8" fmla="*/ 0 w 1415715"/>
              <a:gd name="connsiteY8" fmla="*/ 141572 h 143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5715" h="1437974">
                <a:moveTo>
                  <a:pt x="0" y="141572"/>
                </a:moveTo>
                <a:cubicBezTo>
                  <a:pt x="0" y="63384"/>
                  <a:pt x="63384" y="0"/>
                  <a:pt x="141572" y="0"/>
                </a:cubicBezTo>
                <a:lnTo>
                  <a:pt x="1274144" y="0"/>
                </a:lnTo>
                <a:cubicBezTo>
                  <a:pt x="1352332" y="0"/>
                  <a:pt x="1415716" y="63384"/>
                  <a:pt x="1415716" y="141572"/>
                </a:cubicBezTo>
                <a:cubicBezTo>
                  <a:pt x="1415716" y="526516"/>
                  <a:pt x="1415715" y="911459"/>
                  <a:pt x="1415715" y="1296403"/>
                </a:cubicBezTo>
                <a:cubicBezTo>
                  <a:pt x="1415715" y="1374591"/>
                  <a:pt x="1352331" y="1437975"/>
                  <a:pt x="1274143" y="1437975"/>
                </a:cubicBezTo>
                <a:lnTo>
                  <a:pt x="141572" y="1437974"/>
                </a:lnTo>
                <a:cubicBezTo>
                  <a:pt x="63384" y="1437974"/>
                  <a:pt x="0" y="1374590"/>
                  <a:pt x="0" y="1296402"/>
                </a:cubicBezTo>
                <a:lnTo>
                  <a:pt x="0" y="14157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425" tIns="102425" rIns="102425" bIns="10242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/>
              <a:t>Symbol Recognition </a:t>
            </a: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(Interactive Classifier)</a:t>
            </a:r>
            <a:endParaRPr lang="en-US" sz="1600" b="1" kern="1200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EAB43DD-0E2F-0C48-85E5-BDF8ECCF69A1}"/>
              </a:ext>
            </a:extLst>
          </p:cNvPr>
          <p:cNvSpPr/>
          <p:nvPr/>
        </p:nvSpPr>
        <p:spPr>
          <a:xfrm>
            <a:off x="6048544" y="3044685"/>
            <a:ext cx="300131" cy="351097"/>
          </a:xfrm>
          <a:custGeom>
            <a:avLst/>
            <a:gdLst>
              <a:gd name="connsiteX0" fmla="*/ 0 w 300131"/>
              <a:gd name="connsiteY0" fmla="*/ 70219 h 351097"/>
              <a:gd name="connsiteX1" fmla="*/ 150066 w 300131"/>
              <a:gd name="connsiteY1" fmla="*/ 70219 h 351097"/>
              <a:gd name="connsiteX2" fmla="*/ 150066 w 300131"/>
              <a:gd name="connsiteY2" fmla="*/ 0 h 351097"/>
              <a:gd name="connsiteX3" fmla="*/ 300131 w 300131"/>
              <a:gd name="connsiteY3" fmla="*/ 175549 h 351097"/>
              <a:gd name="connsiteX4" fmla="*/ 150066 w 300131"/>
              <a:gd name="connsiteY4" fmla="*/ 351097 h 351097"/>
              <a:gd name="connsiteX5" fmla="*/ 150066 w 300131"/>
              <a:gd name="connsiteY5" fmla="*/ 280878 h 351097"/>
              <a:gd name="connsiteX6" fmla="*/ 0 w 300131"/>
              <a:gd name="connsiteY6" fmla="*/ 280878 h 351097"/>
              <a:gd name="connsiteX7" fmla="*/ 0 w 300131"/>
              <a:gd name="connsiteY7" fmla="*/ 70219 h 35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131" h="351097">
                <a:moveTo>
                  <a:pt x="0" y="70219"/>
                </a:moveTo>
                <a:lnTo>
                  <a:pt x="150066" y="70219"/>
                </a:lnTo>
                <a:lnTo>
                  <a:pt x="150066" y="0"/>
                </a:lnTo>
                <a:lnTo>
                  <a:pt x="300131" y="175549"/>
                </a:lnTo>
                <a:lnTo>
                  <a:pt x="150066" y="351097"/>
                </a:lnTo>
                <a:lnTo>
                  <a:pt x="150066" y="280878"/>
                </a:lnTo>
                <a:lnTo>
                  <a:pt x="0" y="280878"/>
                </a:lnTo>
                <a:lnTo>
                  <a:pt x="0" y="70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0219" rIns="90039" bIns="70219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00" kern="12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F6C3BBA-8936-B248-A423-0F0FB81B0722}"/>
              </a:ext>
            </a:extLst>
          </p:cNvPr>
          <p:cNvSpPr/>
          <p:nvPr/>
        </p:nvSpPr>
        <p:spPr>
          <a:xfrm>
            <a:off x="6413644" y="2492343"/>
            <a:ext cx="1404000" cy="1437974"/>
          </a:xfrm>
          <a:custGeom>
            <a:avLst/>
            <a:gdLst>
              <a:gd name="connsiteX0" fmla="*/ 0 w 1415715"/>
              <a:gd name="connsiteY0" fmla="*/ 141572 h 1437974"/>
              <a:gd name="connsiteX1" fmla="*/ 141572 w 1415715"/>
              <a:gd name="connsiteY1" fmla="*/ 0 h 1437974"/>
              <a:gd name="connsiteX2" fmla="*/ 1274144 w 1415715"/>
              <a:gd name="connsiteY2" fmla="*/ 0 h 1437974"/>
              <a:gd name="connsiteX3" fmla="*/ 1415716 w 1415715"/>
              <a:gd name="connsiteY3" fmla="*/ 141572 h 1437974"/>
              <a:gd name="connsiteX4" fmla="*/ 1415715 w 1415715"/>
              <a:gd name="connsiteY4" fmla="*/ 1296403 h 1437974"/>
              <a:gd name="connsiteX5" fmla="*/ 1274143 w 1415715"/>
              <a:gd name="connsiteY5" fmla="*/ 1437975 h 1437974"/>
              <a:gd name="connsiteX6" fmla="*/ 141572 w 1415715"/>
              <a:gd name="connsiteY6" fmla="*/ 1437974 h 1437974"/>
              <a:gd name="connsiteX7" fmla="*/ 0 w 1415715"/>
              <a:gd name="connsiteY7" fmla="*/ 1296402 h 1437974"/>
              <a:gd name="connsiteX8" fmla="*/ 0 w 1415715"/>
              <a:gd name="connsiteY8" fmla="*/ 141572 h 143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5715" h="1437974">
                <a:moveTo>
                  <a:pt x="0" y="141572"/>
                </a:moveTo>
                <a:cubicBezTo>
                  <a:pt x="0" y="63384"/>
                  <a:pt x="63384" y="0"/>
                  <a:pt x="141572" y="0"/>
                </a:cubicBezTo>
                <a:lnTo>
                  <a:pt x="1274144" y="0"/>
                </a:lnTo>
                <a:cubicBezTo>
                  <a:pt x="1352332" y="0"/>
                  <a:pt x="1415716" y="63384"/>
                  <a:pt x="1415716" y="141572"/>
                </a:cubicBezTo>
                <a:cubicBezTo>
                  <a:pt x="1415716" y="526516"/>
                  <a:pt x="1415715" y="911459"/>
                  <a:pt x="1415715" y="1296403"/>
                </a:cubicBezTo>
                <a:cubicBezTo>
                  <a:pt x="1415715" y="1374591"/>
                  <a:pt x="1352331" y="1437975"/>
                  <a:pt x="1274143" y="1437975"/>
                </a:cubicBezTo>
                <a:lnTo>
                  <a:pt x="141572" y="1437974"/>
                </a:lnTo>
                <a:cubicBezTo>
                  <a:pt x="63384" y="1437974"/>
                  <a:pt x="0" y="1374590"/>
                  <a:pt x="0" y="1296402"/>
                </a:cubicBezTo>
                <a:lnTo>
                  <a:pt x="0" y="14157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425" tIns="102425" rIns="102425" bIns="10242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/>
              <a:t>Pitch Finding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2AE38C9-F58A-654D-9FFD-6FBB37C435DE}"/>
              </a:ext>
            </a:extLst>
          </p:cNvPr>
          <p:cNvSpPr/>
          <p:nvPr/>
        </p:nvSpPr>
        <p:spPr>
          <a:xfrm>
            <a:off x="7869172" y="3035779"/>
            <a:ext cx="300131" cy="351097"/>
          </a:xfrm>
          <a:custGeom>
            <a:avLst/>
            <a:gdLst>
              <a:gd name="connsiteX0" fmla="*/ 0 w 300131"/>
              <a:gd name="connsiteY0" fmla="*/ 70219 h 351097"/>
              <a:gd name="connsiteX1" fmla="*/ 150066 w 300131"/>
              <a:gd name="connsiteY1" fmla="*/ 70219 h 351097"/>
              <a:gd name="connsiteX2" fmla="*/ 150066 w 300131"/>
              <a:gd name="connsiteY2" fmla="*/ 0 h 351097"/>
              <a:gd name="connsiteX3" fmla="*/ 300131 w 300131"/>
              <a:gd name="connsiteY3" fmla="*/ 175549 h 351097"/>
              <a:gd name="connsiteX4" fmla="*/ 150066 w 300131"/>
              <a:gd name="connsiteY4" fmla="*/ 351097 h 351097"/>
              <a:gd name="connsiteX5" fmla="*/ 150066 w 300131"/>
              <a:gd name="connsiteY5" fmla="*/ 280878 h 351097"/>
              <a:gd name="connsiteX6" fmla="*/ 0 w 300131"/>
              <a:gd name="connsiteY6" fmla="*/ 280878 h 351097"/>
              <a:gd name="connsiteX7" fmla="*/ 0 w 300131"/>
              <a:gd name="connsiteY7" fmla="*/ 70219 h 35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131" h="351097">
                <a:moveTo>
                  <a:pt x="0" y="70219"/>
                </a:moveTo>
                <a:lnTo>
                  <a:pt x="150066" y="70219"/>
                </a:lnTo>
                <a:lnTo>
                  <a:pt x="150066" y="0"/>
                </a:lnTo>
                <a:lnTo>
                  <a:pt x="300131" y="175549"/>
                </a:lnTo>
                <a:lnTo>
                  <a:pt x="150066" y="351097"/>
                </a:lnTo>
                <a:lnTo>
                  <a:pt x="150066" y="280878"/>
                </a:lnTo>
                <a:lnTo>
                  <a:pt x="0" y="280878"/>
                </a:lnTo>
                <a:lnTo>
                  <a:pt x="0" y="70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0219" rIns="90039" bIns="70219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00" kern="12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24CCAF8-F042-5446-9520-923D2B19A2CF}"/>
              </a:ext>
            </a:extLst>
          </p:cNvPr>
          <p:cNvSpPr/>
          <p:nvPr/>
        </p:nvSpPr>
        <p:spPr>
          <a:xfrm>
            <a:off x="8220831" y="2492340"/>
            <a:ext cx="1404000" cy="1437974"/>
          </a:xfrm>
          <a:custGeom>
            <a:avLst/>
            <a:gdLst>
              <a:gd name="connsiteX0" fmla="*/ 0 w 1415715"/>
              <a:gd name="connsiteY0" fmla="*/ 141572 h 1437974"/>
              <a:gd name="connsiteX1" fmla="*/ 141572 w 1415715"/>
              <a:gd name="connsiteY1" fmla="*/ 0 h 1437974"/>
              <a:gd name="connsiteX2" fmla="*/ 1274144 w 1415715"/>
              <a:gd name="connsiteY2" fmla="*/ 0 h 1437974"/>
              <a:gd name="connsiteX3" fmla="*/ 1415716 w 1415715"/>
              <a:gd name="connsiteY3" fmla="*/ 141572 h 1437974"/>
              <a:gd name="connsiteX4" fmla="*/ 1415715 w 1415715"/>
              <a:gd name="connsiteY4" fmla="*/ 1296403 h 1437974"/>
              <a:gd name="connsiteX5" fmla="*/ 1274143 w 1415715"/>
              <a:gd name="connsiteY5" fmla="*/ 1437975 h 1437974"/>
              <a:gd name="connsiteX6" fmla="*/ 141572 w 1415715"/>
              <a:gd name="connsiteY6" fmla="*/ 1437974 h 1437974"/>
              <a:gd name="connsiteX7" fmla="*/ 0 w 1415715"/>
              <a:gd name="connsiteY7" fmla="*/ 1296402 h 1437974"/>
              <a:gd name="connsiteX8" fmla="*/ 0 w 1415715"/>
              <a:gd name="connsiteY8" fmla="*/ 141572 h 143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5715" h="1437974">
                <a:moveTo>
                  <a:pt x="0" y="141572"/>
                </a:moveTo>
                <a:cubicBezTo>
                  <a:pt x="0" y="63384"/>
                  <a:pt x="63384" y="0"/>
                  <a:pt x="141572" y="0"/>
                </a:cubicBezTo>
                <a:lnTo>
                  <a:pt x="1274144" y="0"/>
                </a:lnTo>
                <a:cubicBezTo>
                  <a:pt x="1352332" y="0"/>
                  <a:pt x="1415716" y="63384"/>
                  <a:pt x="1415716" y="141572"/>
                </a:cubicBezTo>
                <a:cubicBezTo>
                  <a:pt x="1415716" y="526516"/>
                  <a:pt x="1415715" y="911459"/>
                  <a:pt x="1415715" y="1296403"/>
                </a:cubicBezTo>
                <a:cubicBezTo>
                  <a:pt x="1415715" y="1374591"/>
                  <a:pt x="1352331" y="1437975"/>
                  <a:pt x="1274143" y="1437975"/>
                </a:cubicBezTo>
                <a:lnTo>
                  <a:pt x="141572" y="1437974"/>
                </a:lnTo>
                <a:cubicBezTo>
                  <a:pt x="63384" y="1437974"/>
                  <a:pt x="0" y="1374590"/>
                  <a:pt x="0" y="1296402"/>
                </a:cubicBezTo>
                <a:lnTo>
                  <a:pt x="0" y="14157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425" tIns="102425" rIns="102425" bIns="10242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/>
              <a:t>Correction</a:t>
            </a: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(Neon2)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41DA569-2CBF-7F4D-9516-95F5453718E0}"/>
              </a:ext>
            </a:extLst>
          </p:cNvPr>
          <p:cNvSpPr/>
          <p:nvPr/>
        </p:nvSpPr>
        <p:spPr>
          <a:xfrm>
            <a:off x="9824250" y="3044685"/>
            <a:ext cx="300131" cy="351097"/>
          </a:xfrm>
          <a:custGeom>
            <a:avLst/>
            <a:gdLst>
              <a:gd name="connsiteX0" fmla="*/ 0 w 300131"/>
              <a:gd name="connsiteY0" fmla="*/ 70219 h 351097"/>
              <a:gd name="connsiteX1" fmla="*/ 150066 w 300131"/>
              <a:gd name="connsiteY1" fmla="*/ 70219 h 351097"/>
              <a:gd name="connsiteX2" fmla="*/ 150066 w 300131"/>
              <a:gd name="connsiteY2" fmla="*/ 0 h 351097"/>
              <a:gd name="connsiteX3" fmla="*/ 300131 w 300131"/>
              <a:gd name="connsiteY3" fmla="*/ 175549 h 351097"/>
              <a:gd name="connsiteX4" fmla="*/ 150066 w 300131"/>
              <a:gd name="connsiteY4" fmla="*/ 351097 h 351097"/>
              <a:gd name="connsiteX5" fmla="*/ 150066 w 300131"/>
              <a:gd name="connsiteY5" fmla="*/ 280878 h 351097"/>
              <a:gd name="connsiteX6" fmla="*/ 0 w 300131"/>
              <a:gd name="connsiteY6" fmla="*/ 280878 h 351097"/>
              <a:gd name="connsiteX7" fmla="*/ 0 w 300131"/>
              <a:gd name="connsiteY7" fmla="*/ 70219 h 35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131" h="351097">
                <a:moveTo>
                  <a:pt x="0" y="70219"/>
                </a:moveTo>
                <a:lnTo>
                  <a:pt x="150066" y="70219"/>
                </a:lnTo>
                <a:lnTo>
                  <a:pt x="150066" y="0"/>
                </a:lnTo>
                <a:lnTo>
                  <a:pt x="300131" y="175549"/>
                </a:lnTo>
                <a:lnTo>
                  <a:pt x="150066" y="351097"/>
                </a:lnTo>
                <a:lnTo>
                  <a:pt x="150066" y="280878"/>
                </a:lnTo>
                <a:lnTo>
                  <a:pt x="0" y="280878"/>
                </a:lnTo>
                <a:lnTo>
                  <a:pt x="0" y="7021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0219" rIns="90039" bIns="70219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00" kern="120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0648AA0-5D4C-9946-9509-42D4DB3FFE35}"/>
              </a:ext>
            </a:extLst>
          </p:cNvPr>
          <p:cNvSpPr/>
          <p:nvPr/>
        </p:nvSpPr>
        <p:spPr>
          <a:xfrm>
            <a:off x="10167203" y="2492340"/>
            <a:ext cx="1404000" cy="1437974"/>
          </a:xfrm>
          <a:custGeom>
            <a:avLst/>
            <a:gdLst>
              <a:gd name="connsiteX0" fmla="*/ 0 w 1415715"/>
              <a:gd name="connsiteY0" fmla="*/ 141572 h 1437974"/>
              <a:gd name="connsiteX1" fmla="*/ 141572 w 1415715"/>
              <a:gd name="connsiteY1" fmla="*/ 0 h 1437974"/>
              <a:gd name="connsiteX2" fmla="*/ 1274144 w 1415715"/>
              <a:gd name="connsiteY2" fmla="*/ 0 h 1437974"/>
              <a:gd name="connsiteX3" fmla="*/ 1415716 w 1415715"/>
              <a:gd name="connsiteY3" fmla="*/ 141572 h 1437974"/>
              <a:gd name="connsiteX4" fmla="*/ 1415715 w 1415715"/>
              <a:gd name="connsiteY4" fmla="*/ 1296403 h 1437974"/>
              <a:gd name="connsiteX5" fmla="*/ 1274143 w 1415715"/>
              <a:gd name="connsiteY5" fmla="*/ 1437975 h 1437974"/>
              <a:gd name="connsiteX6" fmla="*/ 141572 w 1415715"/>
              <a:gd name="connsiteY6" fmla="*/ 1437974 h 1437974"/>
              <a:gd name="connsiteX7" fmla="*/ 0 w 1415715"/>
              <a:gd name="connsiteY7" fmla="*/ 1296402 h 1437974"/>
              <a:gd name="connsiteX8" fmla="*/ 0 w 1415715"/>
              <a:gd name="connsiteY8" fmla="*/ 141572 h 143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5715" h="1437974">
                <a:moveTo>
                  <a:pt x="0" y="141572"/>
                </a:moveTo>
                <a:cubicBezTo>
                  <a:pt x="0" y="63384"/>
                  <a:pt x="63384" y="0"/>
                  <a:pt x="141572" y="0"/>
                </a:cubicBezTo>
                <a:lnTo>
                  <a:pt x="1274144" y="0"/>
                </a:lnTo>
                <a:cubicBezTo>
                  <a:pt x="1352332" y="0"/>
                  <a:pt x="1415716" y="63384"/>
                  <a:pt x="1415716" y="141572"/>
                </a:cubicBezTo>
                <a:cubicBezTo>
                  <a:pt x="1415716" y="526516"/>
                  <a:pt x="1415715" y="911459"/>
                  <a:pt x="1415715" y="1296403"/>
                </a:cubicBezTo>
                <a:cubicBezTo>
                  <a:pt x="1415715" y="1374591"/>
                  <a:pt x="1352331" y="1437975"/>
                  <a:pt x="1274143" y="1437975"/>
                </a:cubicBezTo>
                <a:lnTo>
                  <a:pt x="141572" y="1437974"/>
                </a:lnTo>
                <a:cubicBezTo>
                  <a:pt x="63384" y="1437974"/>
                  <a:pt x="0" y="1374590"/>
                  <a:pt x="0" y="1296402"/>
                </a:cubicBezTo>
                <a:lnTo>
                  <a:pt x="0" y="14157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425" tIns="102425" rIns="102425" bIns="10242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/>
              <a:t>Mensural Scoring-up Tool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BDBF2-8722-8E4B-950D-252C547ECF6D}"/>
              </a:ext>
            </a:extLst>
          </p:cNvPr>
          <p:cNvSpPr txBox="1"/>
          <p:nvPr/>
        </p:nvSpPr>
        <p:spPr>
          <a:xfrm>
            <a:off x="4588490" y="1690688"/>
            <a:ext cx="146005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Note shape </a:t>
            </a: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sz="1400" i="1" dirty="0" err="1">
                <a:solidFill>
                  <a:schemeClr val="accent5">
                    <a:lumMod val="75000"/>
                  </a:schemeClr>
                </a:solidFill>
              </a:rPr>
              <a:t>dur</a:t>
            </a:r>
            <a:endParaRPr lang="en-US" sz="1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E9431C-6D45-374C-90B7-C98C841D18D7}"/>
              </a:ext>
            </a:extLst>
          </p:cNvPr>
          <p:cNvSpPr txBox="1"/>
          <p:nvPr/>
        </p:nvSpPr>
        <p:spPr>
          <a:xfrm>
            <a:off x="6413645" y="1690688"/>
            <a:ext cx="140400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Pitch</a:t>
            </a:r>
          </a:p>
          <a:p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sz="1400" i="1" dirty="0" err="1">
                <a:solidFill>
                  <a:schemeClr val="accent5">
                    <a:lumMod val="75000"/>
                  </a:schemeClr>
                </a:solidFill>
              </a:rPr>
              <a:t>pname</a:t>
            </a: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, @</a:t>
            </a:r>
            <a:r>
              <a:rPr lang="en-US" sz="1400" i="1" dirty="0" err="1">
                <a:solidFill>
                  <a:schemeClr val="accent5">
                    <a:lumMod val="75000"/>
                  </a:schemeClr>
                </a:solidFill>
              </a:rPr>
              <a:t>oct</a:t>
            </a:r>
            <a:endParaRPr lang="en-US" sz="1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6890E9-2EA7-9F47-B1ED-3CDFC78B686B}"/>
              </a:ext>
            </a:extLst>
          </p:cNvPr>
          <p:cNvSpPr txBox="1"/>
          <p:nvPr/>
        </p:nvSpPr>
        <p:spPr>
          <a:xfrm>
            <a:off x="10167203" y="4144036"/>
            <a:ext cx="1579297" cy="123110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600" b="1" dirty="0">
                <a:solidFill>
                  <a:schemeClr val="accent2"/>
                </a:solidFill>
              </a:rPr>
              <a:t>Duration</a:t>
            </a:r>
          </a:p>
          <a:p>
            <a:pPr marL="285750" indent="-285750">
              <a:buFont typeface="Courier New" charset="0"/>
              <a:buChar char="o"/>
            </a:pPr>
            <a:r>
              <a:rPr lang="en-US" sz="1400" dirty="0">
                <a:solidFill>
                  <a:schemeClr val="accent2"/>
                </a:solidFill>
              </a:rPr>
              <a:t>Perfect</a:t>
            </a:r>
          </a:p>
          <a:p>
            <a:pPr marL="285750" indent="-285750">
              <a:buFont typeface="Courier New" charset="0"/>
              <a:buChar char="o"/>
            </a:pPr>
            <a:r>
              <a:rPr lang="en-US" sz="1400" dirty="0">
                <a:solidFill>
                  <a:schemeClr val="accent2"/>
                </a:solidFill>
              </a:rPr>
              <a:t>Imperfect</a:t>
            </a:r>
          </a:p>
          <a:p>
            <a:pPr marL="285750" indent="-285750">
              <a:buFont typeface="Courier New" charset="0"/>
              <a:buChar char="o"/>
            </a:pPr>
            <a:r>
              <a:rPr lang="en-US" sz="1400" dirty="0">
                <a:solidFill>
                  <a:schemeClr val="accent2"/>
                </a:solidFill>
              </a:rPr>
              <a:t>Altered</a:t>
            </a:r>
          </a:p>
          <a:p>
            <a:r>
              <a:rPr lang="en-US" sz="1400" i="1" dirty="0">
                <a:solidFill>
                  <a:schemeClr val="accent2"/>
                </a:solidFill>
              </a:rPr>
              <a:t>@</a:t>
            </a:r>
            <a:r>
              <a:rPr lang="en-US" sz="1400" i="1" dirty="0" err="1">
                <a:solidFill>
                  <a:schemeClr val="accent2"/>
                </a:solidFill>
              </a:rPr>
              <a:t>num</a:t>
            </a:r>
            <a:r>
              <a:rPr lang="en-US" sz="1400" i="1" dirty="0">
                <a:solidFill>
                  <a:schemeClr val="accent2"/>
                </a:solidFill>
              </a:rPr>
              <a:t>, @</a:t>
            </a:r>
            <a:r>
              <a:rPr lang="en-US" sz="1400" i="1" dirty="0" err="1">
                <a:solidFill>
                  <a:schemeClr val="accent2"/>
                </a:solidFill>
              </a:rPr>
              <a:t>numbase</a:t>
            </a:r>
            <a:endParaRPr lang="en-US" sz="1400" i="1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62230B-91B2-9C4E-9C96-E456159C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0584-727D-3042-B647-9AD6EF4C2F51}" type="slidenum">
              <a:rPr lang="en-US" smtClean="0"/>
              <a:t>4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AAC9C8-A298-C048-88D3-64E5E35D83EE}"/>
              </a:ext>
            </a:extLst>
          </p:cNvPr>
          <p:cNvSpPr/>
          <p:nvPr/>
        </p:nvSpPr>
        <p:spPr>
          <a:xfrm>
            <a:off x="8377985" y="3211327"/>
            <a:ext cx="1044819" cy="404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OMNE</a:t>
            </a:r>
          </a:p>
        </p:txBody>
      </p:sp>
    </p:spTree>
    <p:extLst>
      <p:ext uri="{BB962C8B-B14F-4D97-AF65-F5344CB8AC3E}">
        <p14:creationId xmlns:p14="http://schemas.microsoft.com/office/powerpoint/2010/main" val="527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367199" y="1132046"/>
            <a:ext cx="11360800" cy="1896057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sz="5400" b="1" dirty="0"/>
              <a:t>Thank you!</a:t>
            </a:r>
            <a:br>
              <a:rPr lang="en" sz="5400" b="1" dirty="0"/>
            </a:br>
            <a:br>
              <a:rPr lang="en" sz="2000" b="1" dirty="0"/>
            </a:br>
            <a:r>
              <a:rPr lang="en-CA" sz="2500" b="1" dirty="0">
                <a:hlinkClick r:id="rId3"/>
              </a:rPr>
              <a:t>m</a:t>
            </a:r>
            <a:r>
              <a:rPr lang="en" sz="2500" b="1" dirty="0">
                <a:hlinkClick r:id="rId3"/>
              </a:rPr>
              <a:t>artha.thomaeelias@mail.mcgill.ca</a:t>
            </a:r>
            <a:endParaRPr lang="en" sz="2500" b="1" dirty="0"/>
          </a:p>
        </p:txBody>
      </p:sp>
      <p:sp>
        <p:nvSpPr>
          <p:cNvPr id="407" name="Shape 407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pic>
        <p:nvPicPr>
          <p:cNvPr id="408" name="Shape 4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8900" y="3098237"/>
            <a:ext cx="5060896" cy="6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70233" y="2923413"/>
            <a:ext cx="1036067" cy="1036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8900" y="3773472"/>
            <a:ext cx="8117399" cy="215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AFA4B4-07A2-5048-9489-3F9983C21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0873" y="3047858"/>
            <a:ext cx="1898282" cy="66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0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289</Words>
  <Application>Microsoft Macintosh PowerPoint</Application>
  <PresentationFormat>Widescreen</PresentationFormat>
  <Paragraphs>110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Next</vt:lpstr>
      <vt:lpstr>Calibri</vt:lpstr>
      <vt:lpstr>Calibri Light</vt:lpstr>
      <vt:lpstr>Courier New</vt:lpstr>
      <vt:lpstr>Wingdings</vt:lpstr>
      <vt:lpstr>Office Theme</vt:lpstr>
      <vt:lpstr>Guatemalan Manuscripts: Digitization Issues and Future Challenges in the Adaptation of the OMR Workflow for Mensural Music</vt:lpstr>
      <vt:lpstr>Digitization: Book Cradle Configurations</vt:lpstr>
      <vt:lpstr>Digitization Process</vt:lpstr>
      <vt:lpstr>Complete OMR Workflow</vt:lpstr>
      <vt:lpstr>Thank you!  martha.thomaeelias@mail.mcgill.ca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Guatemalan Manuscripts: Digitization Issues and Fore Coming Challenges in the Adaptation of the OMR Workflow for Mensural Music</dc:title>
  <dc:creator>Martha Thomae Elias</dc:creator>
  <cp:lastModifiedBy>Martha Thomae Elias</cp:lastModifiedBy>
  <cp:revision>30</cp:revision>
  <dcterms:created xsi:type="dcterms:W3CDTF">2019-05-23T13:16:13Z</dcterms:created>
  <dcterms:modified xsi:type="dcterms:W3CDTF">2023-10-03T16:16:13Z</dcterms:modified>
</cp:coreProperties>
</file>