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2"/>
    <p:restoredTop sz="94628"/>
  </p:normalViewPr>
  <p:slideViewPr>
    <p:cSldViewPr snapToGrid="0" snapToObjects="1">
      <p:cViewPr varScale="1">
        <p:scale>
          <a:sx n="178" d="100"/>
          <a:sy n="178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7e8927ce0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7e8927ce0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7e8927ce0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7e8927ce0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7e8927ce0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7e8927ce0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7e8927ce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7e8927ce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e8927c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7e8927c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e8927ce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7e8927ce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e8927c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e8927ce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e8927ce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7e8927ce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7e8927ce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7e8927ce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7e8927ce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7e8927ce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e8927ce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7e8927ce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7e8927ce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7e8927ce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DMAL/CMN-MEI_to_MensuralMEI_Translator/tree/master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://www.arsmusicae.org/wordpress/blog/2015/07/02/digitally-encoding-early-fourteenth-century-motets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hyperlink" Target="http://www.arsmusicae.org/wordpress/blog/2015/07/02/digitally-encoding-early-fourteenth-century-motets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0" y="653676"/>
            <a:ext cx="8520600" cy="20180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Digital Encoding of</a:t>
            </a:r>
            <a:endParaRPr sz="4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Mensural Music</a:t>
            </a:r>
            <a:endParaRPr sz="4800" dirty="0"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2734408"/>
            <a:ext cx="8520600" cy="1688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Project Team: Karen Desmond, Martha </a:t>
            </a:r>
            <a:r>
              <a:rPr lang="en" sz="1800" dirty="0" smtClean="0"/>
              <a:t>Thomae</a:t>
            </a:r>
            <a:endParaRPr lang="en-CA" sz="1800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CA" sz="1800" dirty="0"/>
          </a:p>
          <a:p>
            <a:r>
              <a:rPr lang="en-US" sz="1700" b="1" dirty="0" smtClean="0"/>
              <a:t>SIMSSA Workshop X</a:t>
            </a:r>
          </a:p>
          <a:p>
            <a:r>
              <a:rPr lang="en-US" sz="1700" dirty="0" smtClean="0"/>
              <a:t>CIRMMT</a:t>
            </a:r>
            <a:r>
              <a:rPr lang="en-US" sz="1700" dirty="0"/>
              <a:t>, McGill University</a:t>
            </a:r>
          </a:p>
          <a:p>
            <a:r>
              <a:rPr lang="en-US" sz="1700" dirty="0"/>
              <a:t>Montreal</a:t>
            </a:r>
            <a:r>
              <a:rPr lang="en-US" sz="1700" dirty="0" smtClean="0"/>
              <a:t>, September 24</a:t>
            </a:r>
            <a:r>
              <a:rPr lang="en-US" sz="1700" baseline="30000" dirty="0" smtClean="0"/>
              <a:t>th</a:t>
            </a:r>
            <a:r>
              <a:rPr lang="en-US" sz="1700" dirty="0" smtClean="0"/>
              <a:t>, 2016</a:t>
            </a:r>
            <a:endParaRPr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>
            <a:spLocks noGrp="1"/>
          </p:cNvSpPr>
          <p:nvPr>
            <p:ph type="title"/>
          </p:nvPr>
        </p:nvSpPr>
        <p:spPr>
          <a:xfrm>
            <a:off x="337550" y="34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Mensural MEI Translator</a:t>
            </a:r>
            <a:endParaRPr/>
          </a:p>
        </p:txBody>
      </p:sp>
      <p:grpSp>
        <p:nvGrpSpPr>
          <p:cNvPr id="198" name="Google Shape;198;p34"/>
          <p:cNvGrpSpPr/>
          <p:nvPr/>
        </p:nvGrpSpPr>
        <p:grpSpPr>
          <a:xfrm>
            <a:off x="1357397" y="1389952"/>
            <a:ext cx="6429213" cy="1415860"/>
            <a:chOff x="1474700" y="3079100"/>
            <a:chExt cx="6483676" cy="932100"/>
          </a:xfrm>
        </p:grpSpPr>
        <p:sp>
          <p:nvSpPr>
            <p:cNvPr id="199" name="Google Shape;199;p34"/>
            <p:cNvSpPr txBox="1"/>
            <p:nvPr/>
          </p:nvSpPr>
          <p:spPr>
            <a:xfrm>
              <a:off x="1474700" y="3079100"/>
              <a:ext cx="2873400" cy="932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Common Music Notation MEI</a:t>
              </a:r>
              <a:endParaRPr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(CMN MEI)</a:t>
              </a:r>
              <a:endParaRPr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obtained from Sibelius</a:t>
              </a:r>
              <a:endParaRPr/>
            </a:p>
          </p:txBody>
        </p:sp>
        <p:sp>
          <p:nvSpPr>
            <p:cNvPr id="200" name="Google Shape;200;p34"/>
            <p:cNvSpPr txBox="1"/>
            <p:nvPr/>
          </p:nvSpPr>
          <p:spPr>
            <a:xfrm>
              <a:off x="5185176" y="3079100"/>
              <a:ext cx="2773200" cy="932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Mensural MEI</a:t>
              </a:r>
              <a:endParaRPr/>
            </a:p>
          </p:txBody>
        </p:sp>
        <p:sp>
          <p:nvSpPr>
            <p:cNvPr id="201" name="Google Shape;201;p34"/>
            <p:cNvSpPr/>
            <p:nvPr/>
          </p:nvSpPr>
          <p:spPr>
            <a:xfrm>
              <a:off x="4257567" y="3361940"/>
              <a:ext cx="1022700" cy="366900"/>
            </a:xfrm>
            <a:prstGeom prst="rightArrow">
              <a:avLst>
                <a:gd name="adj1" fmla="val 50000"/>
                <a:gd name="adj2" fmla="val 71414"/>
              </a:avLst>
            </a:prstGeom>
            <a:solidFill>
              <a:srgbClr val="38761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34"/>
          <p:cNvSpPr txBox="1">
            <a:spLocks noGrp="1"/>
          </p:cNvSpPr>
          <p:nvPr>
            <p:ph type="body" idx="4294967295"/>
          </p:nvPr>
        </p:nvSpPr>
        <p:spPr>
          <a:xfrm>
            <a:off x="1260950" y="3084700"/>
            <a:ext cx="6673800" cy="12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Decode these encoding conventions from the CMN MEI file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Deal with two main issues of mensural notation: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Note’s shape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Note’s value</a:t>
            </a:r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Mensural MEI Translator</a:t>
            </a:r>
            <a:endParaRPr/>
          </a:p>
        </p:txBody>
      </p:sp>
      <p:sp>
        <p:nvSpPr>
          <p:cNvPr id="209" name="Google Shape;209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3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 ran over the 64 pieces from the Motet’s Project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Worked on 59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fine with pieces with different mensuration between their voices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Still to be implemented: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Deal with changes in mensuration within a voice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Coloration (which is not included in the Mensural MEI module yet)</a:t>
            </a:r>
            <a:endParaRPr/>
          </a:p>
        </p:txBody>
      </p:sp>
      <p:sp>
        <p:nvSpPr>
          <p:cNvPr id="210" name="Google Shape;210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Digitally encoding mensural music</a:t>
            </a:r>
            <a:endParaRPr/>
          </a:p>
        </p:txBody>
      </p:sp>
      <p:sp>
        <p:nvSpPr>
          <p:cNvPr id="216" name="Google Shape;21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use of the conventions for transcribing mensural pieces in Sibelius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have a lot of people entering this music in a familiar and easy way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a lot of music documents encoded in machine readable format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them available to a wider audience for: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Analysis and search → research purposes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 → pedagogical purposes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17" name="Google Shape;21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>
            <a:spLocks noGrp="1"/>
          </p:cNvSpPr>
          <p:nvPr>
            <p:ph type="title"/>
          </p:nvPr>
        </p:nvSpPr>
        <p:spPr>
          <a:xfrm>
            <a:off x="275400" y="256750"/>
            <a:ext cx="8520600" cy="24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Thank you!</a:t>
            </a: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https://github.com/DDMAL/CMN-MEI_to_MensuralMEI_Translator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Special thanks to: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Karen Desmond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Andrew Hankinson</a:t>
            </a:r>
            <a:endParaRPr sz="2000"/>
          </a:p>
        </p:txBody>
      </p:sp>
      <p:sp>
        <p:nvSpPr>
          <p:cNvPr id="223" name="Google Shape;223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24" name="Google Shape;22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1675" y="3337922"/>
            <a:ext cx="6088050" cy="16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7865" y="2884087"/>
            <a:ext cx="3795673" cy="45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5475" y="2779975"/>
            <a:ext cx="777050" cy="7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Encode mensural music in a machine-readable format: music symbolic files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Two goals:</a:t>
            </a:r>
            <a:endParaRPr sz="2400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Display the piece without the manuscript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Analysis / Search</a:t>
            </a:r>
            <a:endParaRPr sz="2400"/>
          </a:p>
        </p:txBody>
      </p:sp>
      <p:sp>
        <p:nvSpPr>
          <p:cNvPr id="107" name="Google Shape;10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311700" y="1374600"/>
            <a:ext cx="8520600" cy="23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Create the encodings: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MEI</a:t>
            </a:r>
            <a:endParaRPr sz="4800"/>
          </a:p>
        </p:txBody>
      </p:sp>
      <p:sp>
        <p:nvSpPr>
          <p:cNvPr id="113" name="Google Shape;11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>
            <a:spLocks noGrp="1"/>
          </p:cNvSpPr>
          <p:nvPr>
            <p:ph type="body" idx="1"/>
          </p:nvPr>
        </p:nvSpPr>
        <p:spPr>
          <a:xfrm>
            <a:off x="311700" y="1146200"/>
            <a:ext cx="4650300" cy="33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MEI is a system for encoding musical documents in a machine-readable structure. 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music notation is represented using XML tags, arranged in a hierarchical relationship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Tree structure → with roots and branches</a:t>
            </a:r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MEI (Music Encoding Initiative)</a:t>
            </a:r>
            <a:endParaRPr/>
          </a:p>
        </p:txBody>
      </p:sp>
      <p:sp>
        <p:nvSpPr>
          <p:cNvPr id="120" name="Google Shape;120;p28"/>
          <p:cNvSpPr txBox="1"/>
          <p:nvPr/>
        </p:nvSpPr>
        <p:spPr>
          <a:xfrm>
            <a:off x="5812625" y="864650"/>
            <a:ext cx="2780700" cy="3882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&lt;mei&gt;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&lt;meiHead/&gt;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&lt;music&gt;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&lt;scoreDef&gt;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    &lt;staffDef n = 1 /&gt;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    &lt;staffDef n = 2 /&gt;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    &lt;staffDef n = 3 /&gt;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&lt;/scoreDef&gt;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&lt;section&gt;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    &lt;measure n = 1&gt;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        &lt;staff n = 1 /&gt;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        &lt;staff n = 2 /&gt;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        &lt;staff n = 3 /&gt;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    &lt;/measure&gt;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    &lt;measure n = 2&gt;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        &lt;staff n = 1 /&gt;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        &lt;staff n = 2 /&gt;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        &lt;staff n = 3 /&gt;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    &lt;/measure&gt;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&lt;/section&gt;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&lt;/music&gt;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&lt;/mei&gt;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1" name="Google Shape;121;p28"/>
          <p:cNvSpPr txBox="1"/>
          <p:nvPr/>
        </p:nvSpPr>
        <p:spPr>
          <a:xfrm>
            <a:off x="5812625" y="864650"/>
            <a:ext cx="2780700" cy="816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&lt;mei&gt;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&lt;meiHead/&gt;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&lt;music/&gt;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&lt;/mei&gt;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2" name="Google Shape;122;p28"/>
          <p:cNvSpPr txBox="1"/>
          <p:nvPr/>
        </p:nvSpPr>
        <p:spPr>
          <a:xfrm>
            <a:off x="5812625" y="864650"/>
            <a:ext cx="2780700" cy="1317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&lt;mei&gt;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&lt;meiHead/&gt;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&lt;music&gt;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&lt;scoreDef/&gt;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&lt;section/&gt;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&lt;/music&gt;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&lt;/mei&gt;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3" name="Google Shape;123;p28"/>
          <p:cNvSpPr txBox="1"/>
          <p:nvPr/>
        </p:nvSpPr>
        <p:spPr>
          <a:xfrm>
            <a:off x="5812625" y="864650"/>
            <a:ext cx="2780700" cy="250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&lt;mei&gt;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&lt;meiHead/&gt;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&lt;music&gt;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&lt;scoreDef&gt;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    &lt;staffDef n = 1 /&gt;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    &lt;staffDef n = 2 /&gt;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    &lt;staffDef n = 3 /&gt;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&lt;/scoreDef&gt;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&lt;section&gt;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    &lt;measure n = 1/&gt;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    &lt;measure n = 2/&gt;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&lt;/section&gt;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&lt;/music&gt;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&lt;/mei&gt;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4" name="Google Shape;1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MEI (Music Encoding Initiative)</a:t>
            </a:r>
            <a:endParaRPr/>
          </a:p>
        </p:txBody>
      </p:sp>
      <p:sp>
        <p:nvSpPr>
          <p:cNvPr id="130" name="Google Shape;13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CFCFC"/>
                </a:highlight>
              </a:rPr>
              <a:t>MEI has different modules to support different notation systems: </a:t>
            </a:r>
            <a:endParaRPr>
              <a:solidFill>
                <a:srgbClr val="666666"/>
              </a:solidFill>
              <a:highlight>
                <a:srgbClr val="FCFCFC"/>
              </a:highlight>
            </a:endParaRPr>
          </a:p>
          <a:p>
            <a:pPr marL="457200" lvl="0" indent="-342900" algn="just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CFCFC"/>
                </a:highlight>
              </a:rPr>
              <a:t>Common Western music notation</a:t>
            </a:r>
            <a:endParaRPr>
              <a:solidFill>
                <a:srgbClr val="666666"/>
              </a:solidFill>
              <a:highlight>
                <a:srgbClr val="FCFCFC"/>
              </a:highlight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CFCFC"/>
                </a:highlight>
              </a:rPr>
              <a:t>Mensural notation</a:t>
            </a:r>
            <a:endParaRPr>
              <a:solidFill>
                <a:srgbClr val="666666"/>
              </a:solidFill>
              <a:highlight>
                <a:srgbClr val="FCFCFC"/>
              </a:highlight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CFCFC"/>
                </a:highlight>
              </a:rPr>
              <a:t>Neume notation</a:t>
            </a:r>
            <a:endParaRPr>
              <a:solidFill>
                <a:srgbClr val="666666"/>
              </a:solidFill>
              <a:highlight>
                <a:srgbClr val="FCFCFC"/>
              </a:highlight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CFCFC"/>
                </a:highlight>
              </a:rPr>
              <a:t>Each module define the elements and the rules on how these elements should interact in a given notational system</a:t>
            </a:r>
            <a:endParaRPr/>
          </a:p>
        </p:txBody>
      </p:sp>
      <p:sp>
        <p:nvSpPr>
          <p:cNvPr id="131" name="Google Shape;131;p29"/>
          <p:cNvSpPr/>
          <p:nvPr/>
        </p:nvSpPr>
        <p:spPr>
          <a:xfrm>
            <a:off x="373225" y="2036275"/>
            <a:ext cx="2415000" cy="334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  →   Verovio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Music notation engraving library that works with MEI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allows you to view (render) what it is encoded on the MEI file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Search / Analysis   →   VIS Framework (Vertical Interval Successions)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 for music analysis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library designed for queries in symbolic musical data (like MEI files)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 on Music21</a:t>
            </a:r>
            <a:endParaRPr/>
          </a:p>
        </p:txBody>
      </p:sp>
      <p:sp>
        <p:nvSpPr>
          <p:cNvPr id="139" name="Google Shape;13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>
            <a:spLocks noGrp="1"/>
          </p:cNvSpPr>
          <p:nvPr>
            <p:ph type="title"/>
          </p:nvPr>
        </p:nvSpPr>
        <p:spPr>
          <a:xfrm>
            <a:off x="311700" y="193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the Mensural Pieces</a:t>
            </a:r>
            <a:endParaRPr/>
          </a:p>
        </p:txBody>
      </p:sp>
      <p:sp>
        <p:nvSpPr>
          <p:cNvPr id="145" name="Google Shape;145;p31"/>
          <p:cNvSpPr txBox="1">
            <a:spLocks noGrp="1"/>
          </p:cNvSpPr>
          <p:nvPr>
            <p:ph type="body" idx="1"/>
          </p:nvPr>
        </p:nvSpPr>
        <p:spPr>
          <a:xfrm>
            <a:off x="311700" y="873075"/>
            <a:ext cx="8178300" cy="3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Goal:   Encode the pieces in Mensural MEI</a:t>
            </a:r>
            <a:endParaRPr b="1"/>
          </a:p>
          <a:p>
            <a:pPr marL="457200" lvl="0" indent="-342900" algn="just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 to do this manually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the best way to get musicologists to enter a lot of musical documents in the computer?</a:t>
            </a:r>
            <a:endParaRPr/>
          </a:p>
          <a:p>
            <a:pPr marL="457200" lvl="0" indent="-342900" algn="just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 score-editor that they are already familiar with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Sibelius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Finale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MuseScore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Sibelius</a:t>
            </a:r>
            <a:endParaRPr b="1"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Includes a plugin that converts Sibelius files to MEI files</a:t>
            </a:r>
            <a:endParaRPr b="1"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Sibmei plugin (Andrew Hankinson)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32"/>
          <p:cNvGrpSpPr/>
          <p:nvPr/>
        </p:nvGrpSpPr>
        <p:grpSpPr>
          <a:xfrm>
            <a:off x="468144" y="753600"/>
            <a:ext cx="4794656" cy="3691349"/>
            <a:chOff x="468144" y="890450"/>
            <a:chExt cx="4794656" cy="3691349"/>
          </a:xfrm>
        </p:grpSpPr>
        <p:pic>
          <p:nvPicPr>
            <p:cNvPr id="152" name="Google Shape;152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8144" y="890450"/>
              <a:ext cx="4794656" cy="36913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32"/>
            <p:cNvPicPr preferRelativeResize="0"/>
            <p:nvPr/>
          </p:nvPicPr>
          <p:blipFill rotWithShape="1">
            <a:blip r:embed="rId4">
              <a:alphaModFix/>
            </a:blip>
            <a:srcRect l="52277" t="54944" r="43310" b="42050"/>
            <a:stretch/>
          </p:blipFill>
          <p:spPr>
            <a:xfrm>
              <a:off x="2059075" y="3370850"/>
              <a:ext cx="138251" cy="762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4" name="Google Shape;154;p32"/>
          <p:cNvSpPr txBox="1">
            <a:spLocks noGrp="1"/>
          </p:cNvSpPr>
          <p:nvPr>
            <p:ph type="title"/>
          </p:nvPr>
        </p:nvSpPr>
        <p:spPr>
          <a:xfrm>
            <a:off x="311700" y="180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Encoding the Mensural Pieces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2"/>
          <p:cNvSpPr/>
          <p:nvPr/>
        </p:nvSpPr>
        <p:spPr>
          <a:xfrm rot="-5400000" flipH="1">
            <a:off x="-389550" y="1974246"/>
            <a:ext cx="1652400" cy="249900"/>
          </a:xfrm>
          <a:prstGeom prst="uturnArrow">
            <a:avLst>
              <a:gd name="adj1" fmla="val 28014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2"/>
          <p:cNvSpPr/>
          <p:nvPr/>
        </p:nvSpPr>
        <p:spPr>
          <a:xfrm rot="10800000" flipH="1">
            <a:off x="3599625" y="2025150"/>
            <a:ext cx="661200" cy="318900"/>
          </a:xfrm>
          <a:prstGeom prst="bentUpArrow">
            <a:avLst>
              <a:gd name="adj1" fmla="val 23641"/>
              <a:gd name="adj2" fmla="val 25000"/>
              <a:gd name="adj3" fmla="val 25000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7" name="Google Shape;15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4525" y="1362425"/>
            <a:ext cx="3237776" cy="24736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8" name="Google Shape;158;p32"/>
          <p:cNvSpPr/>
          <p:nvPr/>
        </p:nvSpPr>
        <p:spPr>
          <a:xfrm>
            <a:off x="5199525" y="3836125"/>
            <a:ext cx="980700" cy="477900"/>
          </a:xfrm>
          <a:prstGeom prst="bentUpArrow">
            <a:avLst>
              <a:gd name="adj1" fmla="val 24309"/>
              <a:gd name="adj2" fmla="val 25000"/>
              <a:gd name="adj3" fmla="val 25000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Google Shape;159;p32"/>
          <p:cNvGrpSpPr/>
          <p:nvPr/>
        </p:nvGrpSpPr>
        <p:grpSpPr>
          <a:xfrm>
            <a:off x="5312025" y="1780500"/>
            <a:ext cx="3340075" cy="2763000"/>
            <a:chOff x="5312025" y="1917350"/>
            <a:chExt cx="3340075" cy="2763000"/>
          </a:xfrm>
        </p:grpSpPr>
        <p:sp>
          <p:nvSpPr>
            <p:cNvPr id="160" name="Google Shape;160;p32"/>
            <p:cNvSpPr/>
            <p:nvPr/>
          </p:nvSpPr>
          <p:spPr>
            <a:xfrm rot="-5400000">
              <a:off x="5602725" y="2709200"/>
              <a:ext cx="597900" cy="11793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38761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2"/>
            <p:cNvSpPr txBox="1"/>
            <p:nvPr/>
          </p:nvSpPr>
          <p:spPr>
            <a:xfrm>
              <a:off x="6308200" y="1917350"/>
              <a:ext cx="2343900" cy="2763000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/>
                <a:t>Mensural MEI</a:t>
              </a:r>
              <a:endParaRPr sz="1800" b="1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/>
                <a:t>Document</a:t>
              </a:r>
              <a:endParaRPr sz="1800" b="1"/>
            </a:p>
          </p:txBody>
        </p:sp>
      </p:grpSp>
      <p:sp>
        <p:nvSpPr>
          <p:cNvPr id="162" name="Google Shape;16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63" name="Google Shape;163;p32"/>
          <p:cNvGrpSpPr/>
          <p:nvPr/>
        </p:nvGrpSpPr>
        <p:grpSpPr>
          <a:xfrm>
            <a:off x="2657275" y="1933625"/>
            <a:ext cx="3077700" cy="2795100"/>
            <a:chOff x="2657275" y="2070475"/>
            <a:chExt cx="3077700" cy="2795100"/>
          </a:xfrm>
        </p:grpSpPr>
        <p:sp>
          <p:nvSpPr>
            <p:cNvPr id="164" name="Google Shape;164;p32"/>
            <p:cNvSpPr/>
            <p:nvPr/>
          </p:nvSpPr>
          <p:spPr>
            <a:xfrm>
              <a:off x="2657275" y="2070475"/>
              <a:ext cx="3077700" cy="2795100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2"/>
            <p:cNvSpPr txBox="1"/>
            <p:nvPr/>
          </p:nvSpPr>
          <p:spPr>
            <a:xfrm>
              <a:off x="3188575" y="3821600"/>
              <a:ext cx="2015100" cy="76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0000"/>
                  </a:solidFill>
                </a:rPr>
                <a:t>Common Music Notation MEI</a:t>
              </a:r>
              <a:endParaRPr sz="1800" b="1">
                <a:solidFill>
                  <a:srgbClr val="FF0000"/>
                </a:solidFill>
              </a:endParaRPr>
            </a:p>
          </p:txBody>
        </p:sp>
      </p:grpSp>
      <p:sp>
        <p:nvSpPr>
          <p:cNvPr id="166" name="Google Shape;166;p32"/>
          <p:cNvSpPr txBox="1"/>
          <p:nvPr/>
        </p:nvSpPr>
        <p:spPr>
          <a:xfrm>
            <a:off x="468150" y="4400400"/>
            <a:ext cx="4731300" cy="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Opening of the motet Garrit gallus / In nova from the manuscript Paris, Bibliothèque nationale, f. fr. 146. 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And a marked-up transcription in Sibelius, with articulation marks indicating specific notational features.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/>
              <a:t>Karen Desmond. Ars musicae blog.</a:t>
            </a:r>
            <a:r>
              <a:rPr lang="en" i="1"/>
              <a:t> </a:t>
            </a:r>
            <a:r>
              <a:rPr lang="en" sz="700" i="1" u="sng">
                <a:solidFill>
                  <a:schemeClr val="hlink"/>
                </a:solidFill>
                <a:hlinkClick r:id="rId6"/>
              </a:rPr>
              <a:t>http://www.arsmusicae.org/wordpress/blog/2015/07/02/digitally-encoding-early-fourteenth-century-motets/</a:t>
            </a:r>
            <a:endParaRPr sz="7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3"/>
          <p:cNvPicPr preferRelativeResize="0"/>
          <p:nvPr/>
        </p:nvPicPr>
        <p:blipFill rotWithShape="1">
          <a:blip r:embed="rId3">
            <a:alphaModFix/>
          </a:blip>
          <a:srcRect b="70165"/>
          <a:stretch/>
        </p:blipFill>
        <p:spPr>
          <a:xfrm>
            <a:off x="1977550" y="313125"/>
            <a:ext cx="6858000" cy="153454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3"/>
          <p:cNvSpPr/>
          <p:nvPr/>
        </p:nvSpPr>
        <p:spPr>
          <a:xfrm>
            <a:off x="6318450" y="585950"/>
            <a:ext cx="154800" cy="252600"/>
          </a:xfrm>
          <a:prstGeom prst="ellipse">
            <a:avLst/>
          </a:prstGeom>
          <a:noFill/>
          <a:ln w="9525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3" name="Google Shape;173;p33"/>
          <p:cNvCxnSpPr/>
          <p:nvPr/>
        </p:nvCxnSpPr>
        <p:spPr>
          <a:xfrm rot="10800000">
            <a:off x="5376400" y="871300"/>
            <a:ext cx="60300" cy="2250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4" name="Google Shape;174;p33"/>
          <p:cNvCxnSpPr/>
          <p:nvPr/>
        </p:nvCxnSpPr>
        <p:spPr>
          <a:xfrm rot="10800000">
            <a:off x="8421275" y="990775"/>
            <a:ext cx="60300" cy="2250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75" name="Google Shape;175;p33"/>
          <p:cNvSpPr/>
          <p:nvPr/>
        </p:nvSpPr>
        <p:spPr>
          <a:xfrm>
            <a:off x="5082275" y="724375"/>
            <a:ext cx="128700" cy="241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6" name="Google Shape;176;p33"/>
          <p:cNvCxnSpPr/>
          <p:nvPr/>
        </p:nvCxnSpPr>
        <p:spPr>
          <a:xfrm flipH="1">
            <a:off x="3597350" y="532350"/>
            <a:ext cx="54900" cy="2343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7" name="Google Shape;177;p33"/>
          <p:cNvCxnSpPr/>
          <p:nvPr/>
        </p:nvCxnSpPr>
        <p:spPr>
          <a:xfrm flipH="1">
            <a:off x="4430325" y="490075"/>
            <a:ext cx="54900" cy="2343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" name="Google Shape;178;p33"/>
          <p:cNvCxnSpPr/>
          <p:nvPr/>
        </p:nvCxnSpPr>
        <p:spPr>
          <a:xfrm flipH="1">
            <a:off x="4615650" y="457200"/>
            <a:ext cx="54900" cy="2343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9" name="Google Shape;179;p33"/>
          <p:cNvCxnSpPr/>
          <p:nvPr/>
        </p:nvCxnSpPr>
        <p:spPr>
          <a:xfrm flipH="1">
            <a:off x="5374388" y="532350"/>
            <a:ext cx="54900" cy="2343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80" name="Google Shape;180;p33"/>
          <p:cNvPicPr preferRelativeResize="0"/>
          <p:nvPr/>
        </p:nvPicPr>
        <p:blipFill rotWithShape="1">
          <a:blip r:embed="rId4">
            <a:alphaModFix/>
          </a:blip>
          <a:srcRect t="5935"/>
          <a:stretch/>
        </p:blipFill>
        <p:spPr>
          <a:xfrm>
            <a:off x="3878125" y="2299950"/>
            <a:ext cx="4819850" cy="255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3"/>
          <p:cNvSpPr/>
          <p:nvPr/>
        </p:nvSpPr>
        <p:spPr>
          <a:xfrm>
            <a:off x="7413925" y="2973425"/>
            <a:ext cx="292800" cy="297900"/>
          </a:xfrm>
          <a:prstGeom prst="ellipse">
            <a:avLst/>
          </a:prstGeom>
          <a:noFill/>
          <a:ln w="9525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3"/>
          <p:cNvSpPr/>
          <p:nvPr/>
        </p:nvSpPr>
        <p:spPr>
          <a:xfrm>
            <a:off x="5575350" y="4424600"/>
            <a:ext cx="347700" cy="332100"/>
          </a:xfrm>
          <a:prstGeom prst="ellipse">
            <a:avLst/>
          </a:prstGeom>
          <a:noFill/>
          <a:ln w="9525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3" name="Google Shape;183;p33"/>
          <p:cNvCxnSpPr/>
          <p:nvPr/>
        </p:nvCxnSpPr>
        <p:spPr>
          <a:xfrm flipH="1">
            <a:off x="6457725" y="3463525"/>
            <a:ext cx="1200" cy="2415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4" name="Google Shape;184;p33"/>
          <p:cNvCxnSpPr/>
          <p:nvPr/>
        </p:nvCxnSpPr>
        <p:spPr>
          <a:xfrm flipH="1">
            <a:off x="8432350" y="4131850"/>
            <a:ext cx="1200" cy="2415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5" name="Google Shape;185;p33"/>
          <p:cNvSpPr/>
          <p:nvPr/>
        </p:nvSpPr>
        <p:spPr>
          <a:xfrm>
            <a:off x="5953975" y="3979450"/>
            <a:ext cx="246900" cy="225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6" name="Google Shape;186;p33"/>
          <p:cNvCxnSpPr/>
          <p:nvPr/>
        </p:nvCxnSpPr>
        <p:spPr>
          <a:xfrm rot="10800000">
            <a:off x="6730875" y="2725525"/>
            <a:ext cx="205500" cy="2166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" name="Google Shape;187;p33"/>
          <p:cNvCxnSpPr/>
          <p:nvPr/>
        </p:nvCxnSpPr>
        <p:spPr>
          <a:xfrm rot="10800000">
            <a:off x="8550125" y="2684175"/>
            <a:ext cx="208500" cy="1866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" name="Google Shape;188;p33"/>
          <p:cNvCxnSpPr/>
          <p:nvPr/>
        </p:nvCxnSpPr>
        <p:spPr>
          <a:xfrm rot="10800000">
            <a:off x="4757900" y="4156750"/>
            <a:ext cx="205500" cy="2166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" name="Google Shape;189;p33"/>
          <p:cNvCxnSpPr/>
          <p:nvPr/>
        </p:nvCxnSpPr>
        <p:spPr>
          <a:xfrm rot="10800000">
            <a:off x="6502000" y="4204450"/>
            <a:ext cx="205500" cy="2166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0" name="Google Shape;19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91" name="Google Shape;191;p33"/>
          <p:cNvSpPr txBox="1"/>
          <p:nvPr/>
        </p:nvSpPr>
        <p:spPr>
          <a:xfrm>
            <a:off x="326450" y="2250675"/>
            <a:ext cx="33864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Transcription in Sibelius contains articulation marks that represent specific notational features</a:t>
            </a:r>
            <a:endParaRPr sz="1600"/>
          </a:p>
        </p:txBody>
      </p:sp>
      <p:sp>
        <p:nvSpPr>
          <p:cNvPr id="192" name="Google Shape;192;p33"/>
          <p:cNvSpPr txBox="1"/>
          <p:nvPr/>
        </p:nvSpPr>
        <p:spPr>
          <a:xfrm>
            <a:off x="1977550" y="1763450"/>
            <a:ext cx="685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Opening of the motet Garrit gallus / In nova from the manuscript Paris, Bibliothèque nationale, f. fr. 146. 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/>
              <a:t>Karen Desmond. Ars musicae blog.</a:t>
            </a:r>
            <a:r>
              <a:rPr lang="en" i="1"/>
              <a:t> </a:t>
            </a:r>
            <a:r>
              <a:rPr lang="en" sz="700" i="1" u="sng">
                <a:solidFill>
                  <a:schemeClr val="hlink"/>
                </a:solidFill>
                <a:hlinkClick r:id="rId5"/>
              </a:rPr>
              <a:t>http://www.arsmusicae.org/wordpress/blog/2015/07/02/digitally-encoding-early-fourteenth-century-motets/</a:t>
            </a:r>
            <a:endParaRPr sz="7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773</Words>
  <Application>Microsoft Macintosh PowerPoint</Application>
  <PresentationFormat>On-screen Show (16:9)</PresentationFormat>
  <Paragraphs>144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Simple Light</vt:lpstr>
      <vt:lpstr>Simple Light</vt:lpstr>
      <vt:lpstr>Digital Encoding of Mensural Music</vt:lpstr>
      <vt:lpstr>Problem</vt:lpstr>
      <vt:lpstr>Create the encodings:  MEI</vt:lpstr>
      <vt:lpstr>MEI (Music Encoding Initiative)</vt:lpstr>
      <vt:lpstr>MEI (Music Encoding Initiative)</vt:lpstr>
      <vt:lpstr>Plan</vt:lpstr>
      <vt:lpstr>Encoding the Mensural Pieces</vt:lpstr>
      <vt:lpstr>Encoding the Mensural Pieces </vt:lpstr>
      <vt:lpstr>PowerPoint Presentation</vt:lpstr>
      <vt:lpstr>Mensural MEI Translator</vt:lpstr>
      <vt:lpstr>Mensural MEI Translator</vt:lpstr>
      <vt:lpstr>Digitally encoding mensural music</vt:lpstr>
      <vt:lpstr>Thank you!  https://github.com/DDMAL/CMN-MEI_to_MensuralMEI_Translator  Special thanks to:  Karen Desmond Andrew Hankinson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Encoding of Mensural Music</dc:title>
  <cp:lastModifiedBy>thomaemartha@gmail.com</cp:lastModifiedBy>
  <cp:revision>3</cp:revision>
  <dcterms:modified xsi:type="dcterms:W3CDTF">2019-12-05T02:09:29Z</dcterms:modified>
</cp:coreProperties>
</file>