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3" r:id="rId3"/>
    <p:sldMasterId id="2147483687" r:id="rId4"/>
    <p:sldMasterId id="2147483700" r:id="rId5"/>
    <p:sldMasterId id="2147483712" r:id="rId6"/>
  </p:sldMasterIdLst>
  <p:notesMasterIdLst>
    <p:notesMasterId r:id="rId61"/>
  </p:notesMasterIdLst>
  <p:sldIdLst>
    <p:sldId id="256" r:id="rId7"/>
    <p:sldId id="467" r:id="rId8"/>
    <p:sldId id="465" r:id="rId9"/>
    <p:sldId id="259" r:id="rId10"/>
    <p:sldId id="334" r:id="rId11"/>
    <p:sldId id="435" r:id="rId12"/>
    <p:sldId id="293" r:id="rId13"/>
    <p:sldId id="442" r:id="rId14"/>
    <p:sldId id="443" r:id="rId15"/>
    <p:sldId id="444" r:id="rId16"/>
    <p:sldId id="294" r:id="rId17"/>
    <p:sldId id="320" r:id="rId18"/>
    <p:sldId id="445" r:id="rId19"/>
    <p:sldId id="324" r:id="rId20"/>
    <p:sldId id="446" r:id="rId21"/>
    <p:sldId id="447" r:id="rId22"/>
    <p:sldId id="305" r:id="rId23"/>
    <p:sldId id="463" r:id="rId24"/>
    <p:sldId id="464" r:id="rId25"/>
    <p:sldId id="266" r:id="rId26"/>
    <p:sldId id="469" r:id="rId27"/>
    <p:sldId id="898" r:id="rId28"/>
    <p:sldId id="470" r:id="rId29"/>
    <p:sldId id="899" r:id="rId30"/>
    <p:sldId id="900" r:id="rId31"/>
    <p:sldId id="901" r:id="rId32"/>
    <p:sldId id="902" r:id="rId33"/>
    <p:sldId id="903" r:id="rId34"/>
    <p:sldId id="904" r:id="rId35"/>
    <p:sldId id="474" r:id="rId36"/>
    <p:sldId id="897" r:id="rId37"/>
    <p:sldId id="319" r:id="rId38"/>
    <p:sldId id="283" r:id="rId39"/>
    <p:sldId id="284" r:id="rId40"/>
    <p:sldId id="285" r:id="rId41"/>
    <p:sldId id="286" r:id="rId42"/>
    <p:sldId id="287" r:id="rId43"/>
    <p:sldId id="288" r:id="rId44"/>
    <p:sldId id="905" r:id="rId45"/>
    <p:sldId id="907" r:id="rId46"/>
    <p:sldId id="912" r:id="rId47"/>
    <p:sldId id="911" r:id="rId48"/>
    <p:sldId id="913" r:id="rId49"/>
    <p:sldId id="914" r:id="rId50"/>
    <p:sldId id="915" r:id="rId51"/>
    <p:sldId id="916" r:id="rId52"/>
    <p:sldId id="425" r:id="rId53"/>
    <p:sldId id="295" r:id="rId54"/>
    <p:sldId id="296" r:id="rId55"/>
    <p:sldId id="297" r:id="rId56"/>
    <p:sldId id="298" r:id="rId57"/>
    <p:sldId id="299" r:id="rId58"/>
    <p:sldId id="300" r:id="rId59"/>
    <p:sldId id="301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003"/>
    <a:srgbClr val="00E0E3"/>
    <a:srgbClr val="FF40FF"/>
    <a:srgbClr val="FF6C6B"/>
    <a:srgbClr val="B2B2B2"/>
    <a:srgbClr val="B6B6B6"/>
    <a:srgbClr val="BABABA"/>
    <a:srgbClr val="AB7942"/>
    <a:srgbClr val="DA9D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4"/>
    <p:restoredTop sz="80386"/>
  </p:normalViewPr>
  <p:slideViewPr>
    <p:cSldViewPr snapToGrid="0">
      <p:cViewPr varScale="1">
        <p:scale>
          <a:sx n="92" d="100"/>
          <a:sy n="92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5" Type="http://schemas.openxmlformats.org/officeDocument/2006/relationships/slideMaster" Target="slideMasters/slideMaster5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B33F5-9B0B-A143-B65F-51A4B0425EF3}" type="datetimeFigureOut">
              <a:rPr lang="en-CA" smtClean="0"/>
              <a:t>2024-06-13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305D8-6E4B-CE44-8B16-E617B1D2B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523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305D8-6E4B-CE44-8B16-E617B1D2B10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356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MEANINGS!</a:t>
            </a:r>
          </a:p>
          <a:p>
            <a:pPr marL="228600" indent="-228600">
              <a:buAutoNum type="arabicPeriod"/>
            </a:pPr>
            <a:r>
              <a:rPr lang="en-US" dirty="0"/>
              <a:t>(Structure, with names element names and names-expanded)</a:t>
            </a:r>
          </a:p>
          <a:p>
            <a:pPr marL="228600" indent="-228600">
              <a:buAutoNum type="arabicPeriod"/>
            </a:pPr>
            <a:r>
              <a:rPr lang="en-US" dirty="0"/>
              <a:t>Brown box (&amp; go to example box)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&lt;</a:t>
            </a:r>
            <a:r>
              <a:rPr lang="en-US" dirty="0" err="1"/>
              <a:t>scoreDef</a:t>
            </a:r>
            <a:r>
              <a:rPr lang="en-US" dirty="0"/>
              <a:t>&gt;</a:t>
            </a:r>
            <a:r>
              <a:rPr lang="en-US" baseline="0" dirty="0"/>
              <a:t> </a:t>
            </a:r>
            <a:r>
              <a:rPr lang="en-US" b="1" baseline="0" dirty="0"/>
              <a:t>MUST CONTAIN </a:t>
            </a:r>
            <a:r>
              <a:rPr lang="en-US" baseline="0" dirty="0"/>
              <a:t>a &lt;</a:t>
            </a:r>
            <a:r>
              <a:rPr lang="en-US" baseline="0" dirty="0" err="1"/>
              <a:t>staffGrp</a:t>
            </a:r>
            <a:r>
              <a:rPr lang="en-US" baseline="0" dirty="0"/>
              <a:t>&gt;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Magenta box (&amp; go to example </a:t>
            </a:r>
            <a:r>
              <a:rPr lang="en-US" baseline="0" dirty="0" err="1"/>
              <a:t>cicles</a:t>
            </a:r>
            <a:r>
              <a:rPr lang="en-US" baseline="0" dirty="0"/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The first occurrence of &lt;</a:t>
            </a:r>
            <a:r>
              <a:rPr lang="en-US" baseline="0" dirty="0" err="1"/>
              <a:t>staffDef</a:t>
            </a:r>
            <a:r>
              <a:rPr lang="en-US" baseline="0" dirty="0"/>
              <a:t>&gt; must indicate the number of staff lines via @lines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Each &lt;</a:t>
            </a:r>
            <a:r>
              <a:rPr lang="en-US" baseline="0" dirty="0" err="1"/>
              <a:t>staffDef</a:t>
            </a:r>
            <a:r>
              <a:rPr lang="en-US" baseline="0" dirty="0"/>
              <a:t>&gt; must contain an @n attribute [ I will explain later its importance 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8D1761-65F8-3B40-8F4F-3FC5223C7C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395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>
                <a:sym typeface="Wingdings"/>
              </a:rPr>
              <a:t>The section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8D1761-65F8-3B40-8F4F-3FC5223C7C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323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Made up of &lt;measures&gt;</a:t>
            </a:r>
            <a:r>
              <a:rPr lang="en-US" baseline="0" dirty="0"/>
              <a:t> which are then made up of [CLICK]</a:t>
            </a:r>
          </a:p>
          <a:p>
            <a:r>
              <a:rPr lang="en-US" baseline="0" dirty="0"/>
              <a:t>&lt;staffs&gt;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8D1761-65F8-3B40-8F4F-3FC5223C7C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533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[After Click]  &lt;staffs!&gt;</a:t>
            </a:r>
          </a:p>
          <a:p>
            <a:endParaRPr lang="en-US" b="0" baseline="0" dirty="0"/>
          </a:p>
          <a:p>
            <a:r>
              <a:rPr lang="is-IS" b="0" dirty="0"/>
              <a:t>In each &lt;staff&gt;</a:t>
            </a:r>
            <a:r>
              <a:rPr lang="is-IS" b="0" baseline="0" dirty="0"/>
              <a:t> you HAVE TO HAVE a &lt;layer&gt; element </a:t>
            </a:r>
            <a:r>
              <a:rPr lang="is-IS" b="0" baseline="0" dirty="0">
                <a:sym typeface="Wingdings"/>
              </a:rPr>
              <a:t> HERE IS WHERE THE NOTES GO!</a:t>
            </a:r>
          </a:p>
          <a:p>
            <a:endParaRPr lang="is-IS" b="0" baseline="0" dirty="0">
              <a:sym typeface="Wingdings"/>
            </a:endParaRPr>
          </a:p>
          <a:p>
            <a:r>
              <a:rPr lang="is-IS" b="0" baseline="0" dirty="0">
                <a:sym typeface="Wingdings"/>
              </a:rPr>
              <a:t>&lt;layer&gt; allows for having different layers (“voices”) in a single staff.</a:t>
            </a:r>
          </a:p>
          <a:p>
            <a:endParaRPr lang="is-IS" b="0" baseline="0" dirty="0">
              <a:sym typeface="Wingdings"/>
            </a:endParaRPr>
          </a:p>
          <a:p>
            <a:r>
              <a:rPr lang="is-IS" b="0" baseline="0" dirty="0">
                <a:sym typeface="Wingdings"/>
              </a:rPr>
              <a:t>So, FINALLY, lets see how to encode NOTES / RESTS! [ next! ]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8D1761-65F8-3B40-8F4F-3FC5223C7C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3156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[SHORT BREAK!]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8D1761-65F8-3B40-8F4F-3FC5223C7C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903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[SHORT BREAK!]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8D1761-65F8-3B40-8F4F-3FC5223C7C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418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structure</a:t>
            </a:r>
          </a:p>
          <a:p>
            <a:endParaRPr lang="en-US" dirty="0"/>
          </a:p>
          <a:p>
            <a:r>
              <a:rPr lang="en-US" dirty="0"/>
              <a:t>here (dotted rectangle) --&gt; where your files will look different depending on the music you are encoding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8CCD38-4278-4220-ABB9-1A6E876B320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009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670cc4edb_2_10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i="0" u="none" strike="noStrike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The `syllable` element is used as the primary organizational element for neume notation within a `layer` element. Within `syllable`, the `</a:t>
            </a:r>
            <a:r>
              <a:rPr lang="en-CA" b="0" i="0" u="none" strike="noStrike" dirty="0" err="1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syl</a:t>
            </a:r>
            <a:r>
              <a:rPr lang="en-CA" b="0" i="0" u="none" strike="noStrike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` element defined in the `</a:t>
            </a:r>
            <a:r>
              <a:rPr lang="en-CA" b="0" i="0" u="none" strike="noStrike" dirty="0" err="1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MEI.shared</a:t>
            </a:r>
            <a:r>
              <a:rPr lang="en-CA" b="0" i="0" u="none" strike="noStrike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` module is used for encoding the textual content, while the `neume` and `</a:t>
            </a:r>
            <a:r>
              <a:rPr lang="en-CA" b="0" i="0" u="none" strike="noStrike" dirty="0" err="1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nc</a:t>
            </a:r>
            <a:r>
              <a:rPr lang="en-CA" b="0" i="0" u="none" strike="noStrike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` elements are used to encode the neumes themselves.</a:t>
            </a: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g25670cc4edb_2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670cc4edb_2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5670cc4edb_2_10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i="0" u="none" strike="noStrike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The `syllable` element is used as the primary organizational element for neume notation within a `layer` element. Within `syllable`, the `</a:t>
            </a:r>
            <a:r>
              <a:rPr lang="en-CA" b="0" i="0" u="none" strike="noStrike" dirty="0" err="1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syl</a:t>
            </a:r>
            <a:r>
              <a:rPr lang="en-CA" b="0" i="0" u="none" strike="noStrike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` is used for encoding the textual content, while the `neume` and `</a:t>
            </a:r>
            <a:r>
              <a:rPr lang="en-CA" b="0" i="0" u="none" strike="noStrike" dirty="0" err="1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nc</a:t>
            </a:r>
            <a:r>
              <a:rPr lang="en-CA" b="0" i="0" u="none" strike="noStrike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` elements are used to encode the neumes themselves.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one </a:t>
            </a:r>
            <a:r>
              <a:rPr lang="it-IT" dirty="0" err="1"/>
              <a:t>syl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neumes</a:t>
            </a:r>
            <a:r>
              <a:rPr lang="it-IT" dirty="0"/>
              <a:t> (with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nc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---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syllable</a:t>
            </a:r>
            <a:r>
              <a:rPr lang="it-IT" dirty="0"/>
              <a:t>&gt; </a:t>
            </a:r>
            <a:r>
              <a:rPr lang="en-US" i="1" dirty="0"/>
              <a:t>Neume notation can be thought of as “</a:t>
            </a:r>
            <a:r>
              <a:rPr lang="en-US" i="1" dirty="0" err="1"/>
              <a:t>neumed</a:t>
            </a:r>
            <a:r>
              <a:rPr lang="en-US" i="1" dirty="0"/>
              <a:t> text”. Therefore, the syllable element provides high-level organization in this repertoire.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</a:t>
            </a:r>
            <a:r>
              <a:rPr lang="it-IT" dirty="0"/>
              <a:t>&gt; </a:t>
            </a:r>
            <a:r>
              <a:rPr lang="it-IT" i="1" dirty="0"/>
              <a:t>(</a:t>
            </a:r>
            <a:r>
              <a:rPr lang="it-IT" i="1" dirty="0" err="1"/>
              <a:t>syllable</a:t>
            </a:r>
            <a:r>
              <a:rPr lang="it-IT" i="1" dirty="0"/>
              <a:t>) – </a:t>
            </a:r>
            <a:r>
              <a:rPr lang="it-IT" i="1" dirty="0" err="1"/>
              <a:t>Individual</a:t>
            </a:r>
            <a:r>
              <a:rPr lang="it-IT" i="1" dirty="0"/>
              <a:t> </a:t>
            </a:r>
            <a:r>
              <a:rPr lang="it-IT" i="1" dirty="0" err="1"/>
              <a:t>lyric</a:t>
            </a:r>
            <a:r>
              <a:rPr lang="it-IT" i="1" dirty="0"/>
              <a:t> </a:t>
            </a:r>
            <a:r>
              <a:rPr lang="it-IT" i="1" dirty="0" err="1"/>
              <a:t>syllable</a:t>
            </a:r>
            <a:r>
              <a:rPr lang="it-IT" i="1" dirty="0"/>
              <a:t>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neume</a:t>
            </a:r>
            <a:r>
              <a:rPr lang="it-IT" dirty="0"/>
              <a:t>&gt; </a:t>
            </a:r>
            <a:r>
              <a:rPr lang="en-US" i="1" dirty="0"/>
              <a:t>Sign representing one or more musical pitches. </a:t>
            </a:r>
            <a:r>
              <a:rPr lang="en-US" dirty="0"/>
              <a:t>As such, a &lt;neume&gt; consists of one or more &lt;</a:t>
            </a:r>
            <a:r>
              <a:rPr lang="en-US" dirty="0" err="1"/>
              <a:t>nc</a:t>
            </a:r>
            <a:r>
              <a:rPr lang="en-US" dirty="0"/>
              <a:t>&gt; element(s)</a:t>
            </a:r>
            <a:endParaRPr lang="en-US" i="1" dirty="0"/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nc</a:t>
            </a:r>
            <a:r>
              <a:rPr lang="it-IT" dirty="0"/>
              <a:t>&gt; </a:t>
            </a:r>
            <a:r>
              <a:rPr lang="en-US" i="1" dirty="0"/>
              <a:t>Sign representing a single pitched event, although the exact pitch may not be known</a:t>
            </a:r>
          </a:p>
          <a:p>
            <a:endParaRPr lang="it-IT" dirty="0"/>
          </a:p>
        </p:txBody>
      </p:sp>
      <p:sp>
        <p:nvSpPr>
          <p:cNvPr id="277" name="Google Shape;277;g25670cc4edb_2_10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2461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670cc4edb_2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5670cc4edb_2_10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syllable</a:t>
            </a:r>
            <a:r>
              <a:rPr lang="it-IT" dirty="0"/>
              <a:t>&gt; </a:t>
            </a:r>
            <a:r>
              <a:rPr lang="en-US" i="1" dirty="0"/>
              <a:t>Neume notation can be thought of as “</a:t>
            </a:r>
            <a:r>
              <a:rPr lang="en-US" i="1" dirty="0" err="1"/>
              <a:t>neumed</a:t>
            </a:r>
            <a:r>
              <a:rPr lang="en-US" i="1" dirty="0"/>
              <a:t> text”. Therefore, the syllable element provides high-level organization in this repertoire.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</a:t>
            </a:r>
            <a:r>
              <a:rPr lang="it-IT" dirty="0"/>
              <a:t>&gt; </a:t>
            </a:r>
            <a:r>
              <a:rPr lang="it-IT" i="1" dirty="0"/>
              <a:t>(</a:t>
            </a:r>
            <a:r>
              <a:rPr lang="it-IT" i="1" dirty="0" err="1"/>
              <a:t>syllable</a:t>
            </a:r>
            <a:r>
              <a:rPr lang="it-IT" i="1" dirty="0"/>
              <a:t>) – </a:t>
            </a:r>
            <a:r>
              <a:rPr lang="it-IT" i="1" dirty="0" err="1"/>
              <a:t>Individual</a:t>
            </a:r>
            <a:r>
              <a:rPr lang="it-IT" i="1" dirty="0"/>
              <a:t> </a:t>
            </a:r>
            <a:r>
              <a:rPr lang="it-IT" i="1" dirty="0" err="1"/>
              <a:t>lyric</a:t>
            </a:r>
            <a:r>
              <a:rPr lang="it-IT" i="1" dirty="0"/>
              <a:t> </a:t>
            </a:r>
            <a:r>
              <a:rPr lang="it-IT" i="1" dirty="0" err="1"/>
              <a:t>syllable</a:t>
            </a:r>
            <a:r>
              <a:rPr lang="it-IT" i="1" dirty="0"/>
              <a:t>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neume</a:t>
            </a:r>
            <a:r>
              <a:rPr lang="it-IT" dirty="0"/>
              <a:t>&gt; </a:t>
            </a:r>
            <a:r>
              <a:rPr lang="en-US" i="1" dirty="0"/>
              <a:t>Sign representing one or more musical pitches. </a:t>
            </a:r>
            <a:r>
              <a:rPr lang="en-US" dirty="0"/>
              <a:t>As such, a &lt;neume&gt; consists of one or more &lt;</a:t>
            </a:r>
            <a:r>
              <a:rPr lang="en-US" dirty="0" err="1"/>
              <a:t>nc</a:t>
            </a:r>
            <a:r>
              <a:rPr lang="en-US" dirty="0"/>
              <a:t>&gt; element(s)</a:t>
            </a:r>
            <a:endParaRPr lang="en-US" i="1" dirty="0"/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nc</a:t>
            </a:r>
            <a:r>
              <a:rPr lang="it-IT" dirty="0"/>
              <a:t>&gt; </a:t>
            </a:r>
            <a:r>
              <a:rPr lang="en-US" i="1" dirty="0"/>
              <a:t>Sign representing a single pitched event, although the exact pitch may not be known</a:t>
            </a:r>
          </a:p>
          <a:p>
            <a:endParaRPr lang="it-IT" dirty="0"/>
          </a:p>
        </p:txBody>
      </p:sp>
      <p:sp>
        <p:nvSpPr>
          <p:cNvPr id="277" name="Google Shape;277;g25670cc4edb_2_10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7747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670cc4edb_2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5670cc4edb_2_6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"parent - children" relationship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measure is the PARENT of these &lt;staff&gt; elements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or you could say: &lt;staff&gt; elements are CHILDREN of the &lt;measure&gt; element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also have "sibling" relationship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Those three &lt;staff&gt; elements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siblings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they are at the same hierarchy level</a:t>
            </a:r>
            <a:endParaRPr/>
          </a:p>
        </p:txBody>
      </p:sp>
      <p:sp>
        <p:nvSpPr>
          <p:cNvPr id="159" name="Google Shape;159;g25670cc4edb_2_6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670cc4edb_2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5670cc4edb_2_10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syllable</a:t>
            </a:r>
            <a:r>
              <a:rPr lang="it-IT" dirty="0"/>
              <a:t>&gt; </a:t>
            </a:r>
            <a:r>
              <a:rPr lang="en-US" i="1" dirty="0"/>
              <a:t>Neume notation can be thought of as “</a:t>
            </a:r>
            <a:r>
              <a:rPr lang="en-US" i="1" dirty="0" err="1"/>
              <a:t>neumed</a:t>
            </a:r>
            <a:r>
              <a:rPr lang="en-US" i="1" dirty="0"/>
              <a:t> text”. Therefore, the syllable element provides high-level organization in this repertoire.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</a:t>
            </a:r>
            <a:r>
              <a:rPr lang="it-IT" dirty="0"/>
              <a:t>&gt; </a:t>
            </a:r>
            <a:r>
              <a:rPr lang="it-IT" i="1" dirty="0"/>
              <a:t>(</a:t>
            </a:r>
            <a:r>
              <a:rPr lang="it-IT" i="1" dirty="0" err="1"/>
              <a:t>syllable</a:t>
            </a:r>
            <a:r>
              <a:rPr lang="it-IT" i="1" dirty="0"/>
              <a:t>) – </a:t>
            </a:r>
            <a:r>
              <a:rPr lang="it-IT" i="1" dirty="0" err="1"/>
              <a:t>Individual</a:t>
            </a:r>
            <a:r>
              <a:rPr lang="it-IT" i="1" dirty="0"/>
              <a:t> </a:t>
            </a:r>
            <a:r>
              <a:rPr lang="it-IT" i="1" dirty="0" err="1"/>
              <a:t>lyric</a:t>
            </a:r>
            <a:r>
              <a:rPr lang="it-IT" i="1" dirty="0"/>
              <a:t> </a:t>
            </a:r>
            <a:r>
              <a:rPr lang="it-IT" i="1" dirty="0" err="1"/>
              <a:t>syllable</a:t>
            </a:r>
            <a:r>
              <a:rPr lang="it-IT" i="1" dirty="0"/>
              <a:t>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neume</a:t>
            </a:r>
            <a:r>
              <a:rPr lang="it-IT" dirty="0"/>
              <a:t>&gt; </a:t>
            </a:r>
            <a:r>
              <a:rPr lang="en-US" i="1" dirty="0"/>
              <a:t>Sign representing one or more musical pitches. </a:t>
            </a:r>
            <a:r>
              <a:rPr lang="en-US" dirty="0"/>
              <a:t>As such, a &lt;neume&gt; consists of one or more &lt;</a:t>
            </a:r>
            <a:r>
              <a:rPr lang="en-US" dirty="0" err="1"/>
              <a:t>nc</a:t>
            </a:r>
            <a:r>
              <a:rPr lang="en-US" dirty="0"/>
              <a:t>&gt; element(s)</a:t>
            </a:r>
            <a:endParaRPr lang="en-US" i="1" dirty="0"/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nc</a:t>
            </a:r>
            <a:r>
              <a:rPr lang="it-IT" dirty="0"/>
              <a:t>&gt; </a:t>
            </a:r>
            <a:r>
              <a:rPr lang="en-US" i="1" dirty="0"/>
              <a:t>Sign representing a single pitched event, although the exact pitch may not be known</a:t>
            </a:r>
          </a:p>
          <a:p>
            <a:endParaRPr lang="it-IT" dirty="0"/>
          </a:p>
        </p:txBody>
      </p:sp>
      <p:sp>
        <p:nvSpPr>
          <p:cNvPr id="277" name="Google Shape;277;g25670cc4edb_2_10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6721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670cc4edb_2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5670cc4edb_2_10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syllable</a:t>
            </a:r>
            <a:r>
              <a:rPr lang="it-IT" dirty="0"/>
              <a:t>&gt; </a:t>
            </a:r>
            <a:r>
              <a:rPr lang="en-US" i="1" dirty="0"/>
              <a:t>Neume notation can be thought of as “</a:t>
            </a:r>
            <a:r>
              <a:rPr lang="en-US" i="1" dirty="0" err="1"/>
              <a:t>neumed</a:t>
            </a:r>
            <a:r>
              <a:rPr lang="en-US" i="1" dirty="0"/>
              <a:t> text”. Therefore, the syllable element provides high-level organization in this repertoire.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</a:t>
            </a:r>
            <a:r>
              <a:rPr lang="it-IT" dirty="0"/>
              <a:t>&gt; </a:t>
            </a:r>
            <a:r>
              <a:rPr lang="it-IT" i="1" dirty="0"/>
              <a:t>(</a:t>
            </a:r>
            <a:r>
              <a:rPr lang="it-IT" i="1" dirty="0" err="1"/>
              <a:t>syllable</a:t>
            </a:r>
            <a:r>
              <a:rPr lang="it-IT" i="1" dirty="0"/>
              <a:t>) – </a:t>
            </a:r>
            <a:r>
              <a:rPr lang="it-IT" i="1" dirty="0" err="1"/>
              <a:t>Individual</a:t>
            </a:r>
            <a:r>
              <a:rPr lang="it-IT" i="1" dirty="0"/>
              <a:t> </a:t>
            </a:r>
            <a:r>
              <a:rPr lang="it-IT" i="1" dirty="0" err="1"/>
              <a:t>lyric</a:t>
            </a:r>
            <a:r>
              <a:rPr lang="it-IT" i="1" dirty="0"/>
              <a:t> </a:t>
            </a:r>
            <a:r>
              <a:rPr lang="it-IT" i="1" dirty="0" err="1"/>
              <a:t>syllable</a:t>
            </a:r>
            <a:r>
              <a:rPr lang="it-IT" i="1" dirty="0"/>
              <a:t>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neume</a:t>
            </a:r>
            <a:r>
              <a:rPr lang="it-IT" dirty="0"/>
              <a:t>&gt; </a:t>
            </a:r>
            <a:r>
              <a:rPr lang="en-US" i="1" dirty="0"/>
              <a:t>Sign representing one or more musical pitches. </a:t>
            </a:r>
            <a:r>
              <a:rPr lang="en-US" dirty="0"/>
              <a:t>As such, a &lt;neume&gt; consists of one or more &lt;</a:t>
            </a:r>
            <a:r>
              <a:rPr lang="en-US" dirty="0" err="1"/>
              <a:t>nc</a:t>
            </a:r>
            <a:r>
              <a:rPr lang="en-US" dirty="0"/>
              <a:t>&gt; element(s)</a:t>
            </a:r>
            <a:endParaRPr lang="en-US" i="1" dirty="0"/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nc</a:t>
            </a:r>
            <a:r>
              <a:rPr lang="it-IT" dirty="0"/>
              <a:t>&gt; </a:t>
            </a:r>
            <a:r>
              <a:rPr lang="en-US" i="1" dirty="0"/>
              <a:t>Sign representing a single pitched event, although the exact pitch may not be known</a:t>
            </a:r>
          </a:p>
          <a:p>
            <a:endParaRPr lang="it-IT" dirty="0"/>
          </a:p>
        </p:txBody>
      </p:sp>
      <p:sp>
        <p:nvSpPr>
          <p:cNvPr id="277" name="Google Shape;277;g25670cc4edb_2_10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3219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670cc4edb_2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5670cc4edb_2_10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syllable</a:t>
            </a:r>
            <a:r>
              <a:rPr lang="it-IT" dirty="0"/>
              <a:t>&gt; </a:t>
            </a:r>
            <a:r>
              <a:rPr lang="en-US" i="1" dirty="0"/>
              <a:t>Neume notation can be thought of as “</a:t>
            </a:r>
            <a:r>
              <a:rPr lang="en-US" i="1" dirty="0" err="1"/>
              <a:t>neumed</a:t>
            </a:r>
            <a:r>
              <a:rPr lang="en-US" i="1" dirty="0"/>
              <a:t> text”. Therefore, the syllable element provides high-level organization in this repertoire.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</a:t>
            </a:r>
            <a:r>
              <a:rPr lang="it-IT" dirty="0"/>
              <a:t>&gt; </a:t>
            </a:r>
            <a:r>
              <a:rPr lang="it-IT" i="1" dirty="0"/>
              <a:t>(</a:t>
            </a:r>
            <a:r>
              <a:rPr lang="it-IT" i="1" dirty="0" err="1"/>
              <a:t>syllable</a:t>
            </a:r>
            <a:r>
              <a:rPr lang="it-IT" i="1" dirty="0"/>
              <a:t>) – </a:t>
            </a:r>
            <a:r>
              <a:rPr lang="it-IT" i="1" dirty="0" err="1"/>
              <a:t>Individual</a:t>
            </a:r>
            <a:r>
              <a:rPr lang="it-IT" i="1" dirty="0"/>
              <a:t> </a:t>
            </a:r>
            <a:r>
              <a:rPr lang="it-IT" i="1" dirty="0" err="1"/>
              <a:t>lyric</a:t>
            </a:r>
            <a:r>
              <a:rPr lang="it-IT" i="1" dirty="0"/>
              <a:t> </a:t>
            </a:r>
            <a:r>
              <a:rPr lang="it-IT" i="1" dirty="0" err="1"/>
              <a:t>syllable</a:t>
            </a:r>
            <a:r>
              <a:rPr lang="it-IT" i="1" dirty="0"/>
              <a:t>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neume</a:t>
            </a:r>
            <a:r>
              <a:rPr lang="it-IT" dirty="0"/>
              <a:t>&gt; </a:t>
            </a:r>
            <a:r>
              <a:rPr lang="en-US" i="1" dirty="0"/>
              <a:t>Sign representing one or more musical pitches. </a:t>
            </a:r>
            <a:r>
              <a:rPr lang="en-US" dirty="0"/>
              <a:t>As such, a &lt;neume&gt; consists of one or more &lt;</a:t>
            </a:r>
            <a:r>
              <a:rPr lang="en-US" dirty="0" err="1"/>
              <a:t>nc</a:t>
            </a:r>
            <a:r>
              <a:rPr lang="en-US" dirty="0"/>
              <a:t>&gt; element(s)</a:t>
            </a:r>
            <a:endParaRPr lang="en-US" i="1" dirty="0"/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nc</a:t>
            </a:r>
            <a:r>
              <a:rPr lang="it-IT" dirty="0"/>
              <a:t>&gt; </a:t>
            </a:r>
            <a:r>
              <a:rPr lang="en-US" i="1" dirty="0"/>
              <a:t>Sign representing a single pitched event, although the exact pitch may not be known</a:t>
            </a:r>
          </a:p>
          <a:p>
            <a:endParaRPr lang="it-IT" dirty="0"/>
          </a:p>
        </p:txBody>
      </p:sp>
      <p:sp>
        <p:nvSpPr>
          <p:cNvPr id="277" name="Google Shape;277;g25670cc4edb_2_10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0996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670cc4edb_2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5670cc4edb_2_10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syllable</a:t>
            </a:r>
            <a:r>
              <a:rPr lang="it-IT" dirty="0"/>
              <a:t>&gt; </a:t>
            </a:r>
            <a:r>
              <a:rPr lang="en-US" i="1" dirty="0"/>
              <a:t>Neume notation can be thought of as “</a:t>
            </a:r>
            <a:r>
              <a:rPr lang="en-US" i="1" dirty="0" err="1"/>
              <a:t>neumed</a:t>
            </a:r>
            <a:r>
              <a:rPr lang="en-US" i="1" dirty="0"/>
              <a:t> text”. Therefore, the syllable element provides high-level organization in this repertoire.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</a:t>
            </a:r>
            <a:r>
              <a:rPr lang="it-IT" dirty="0"/>
              <a:t>&gt; </a:t>
            </a:r>
            <a:r>
              <a:rPr lang="it-IT" i="1" dirty="0"/>
              <a:t>(</a:t>
            </a:r>
            <a:r>
              <a:rPr lang="it-IT" i="1" dirty="0" err="1"/>
              <a:t>syllable</a:t>
            </a:r>
            <a:r>
              <a:rPr lang="it-IT" i="1" dirty="0"/>
              <a:t>) – </a:t>
            </a:r>
            <a:r>
              <a:rPr lang="it-IT" i="1" dirty="0" err="1"/>
              <a:t>Individual</a:t>
            </a:r>
            <a:r>
              <a:rPr lang="it-IT" i="1" dirty="0"/>
              <a:t> </a:t>
            </a:r>
            <a:r>
              <a:rPr lang="it-IT" i="1" dirty="0" err="1"/>
              <a:t>lyric</a:t>
            </a:r>
            <a:r>
              <a:rPr lang="it-IT" i="1" dirty="0"/>
              <a:t> </a:t>
            </a:r>
            <a:r>
              <a:rPr lang="it-IT" i="1" dirty="0" err="1"/>
              <a:t>syllable</a:t>
            </a:r>
            <a:r>
              <a:rPr lang="it-IT" i="1" dirty="0"/>
              <a:t>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neume</a:t>
            </a:r>
            <a:r>
              <a:rPr lang="it-IT" dirty="0"/>
              <a:t>&gt; </a:t>
            </a:r>
            <a:r>
              <a:rPr lang="en-US" i="1" dirty="0"/>
              <a:t>Sign representing one or more musical pitches. </a:t>
            </a:r>
            <a:r>
              <a:rPr lang="en-US" dirty="0"/>
              <a:t>As such, a &lt;neume&gt; consists of one or more &lt;</a:t>
            </a:r>
            <a:r>
              <a:rPr lang="en-US" dirty="0" err="1"/>
              <a:t>nc</a:t>
            </a:r>
            <a:r>
              <a:rPr lang="en-US" dirty="0"/>
              <a:t>&gt; element(s)</a:t>
            </a:r>
            <a:endParaRPr lang="en-US" i="1" dirty="0"/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nc</a:t>
            </a:r>
            <a:r>
              <a:rPr lang="it-IT" dirty="0"/>
              <a:t>&gt; </a:t>
            </a:r>
            <a:r>
              <a:rPr lang="en-US" i="1" dirty="0"/>
              <a:t>Sign representing a single pitched event, although the exact pitch may not be known</a:t>
            </a:r>
          </a:p>
          <a:p>
            <a:endParaRPr lang="it-IT" dirty="0"/>
          </a:p>
        </p:txBody>
      </p:sp>
      <p:sp>
        <p:nvSpPr>
          <p:cNvPr id="277" name="Google Shape;277;g25670cc4edb_2_10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7504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670cc4edb_2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5670cc4edb_2_10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syllable</a:t>
            </a:r>
            <a:r>
              <a:rPr lang="it-IT" dirty="0"/>
              <a:t>&gt; </a:t>
            </a:r>
            <a:r>
              <a:rPr lang="en-US" i="1" dirty="0"/>
              <a:t>Neume notation can be thought of as “</a:t>
            </a:r>
            <a:r>
              <a:rPr lang="en-US" i="1" dirty="0" err="1"/>
              <a:t>neumed</a:t>
            </a:r>
            <a:r>
              <a:rPr lang="en-US" i="1" dirty="0"/>
              <a:t> text”. Therefore, the syllable element provides high-level organization in this repertoire.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</a:t>
            </a:r>
            <a:r>
              <a:rPr lang="it-IT" dirty="0"/>
              <a:t>&gt; </a:t>
            </a:r>
            <a:r>
              <a:rPr lang="it-IT" i="1" dirty="0"/>
              <a:t>(</a:t>
            </a:r>
            <a:r>
              <a:rPr lang="it-IT" i="1" dirty="0" err="1"/>
              <a:t>syllable</a:t>
            </a:r>
            <a:r>
              <a:rPr lang="it-IT" i="1" dirty="0"/>
              <a:t>) – </a:t>
            </a:r>
            <a:r>
              <a:rPr lang="it-IT" i="1" dirty="0" err="1"/>
              <a:t>Individual</a:t>
            </a:r>
            <a:r>
              <a:rPr lang="it-IT" i="1" dirty="0"/>
              <a:t> </a:t>
            </a:r>
            <a:r>
              <a:rPr lang="it-IT" i="1" dirty="0" err="1"/>
              <a:t>lyric</a:t>
            </a:r>
            <a:r>
              <a:rPr lang="it-IT" i="1" dirty="0"/>
              <a:t> </a:t>
            </a:r>
            <a:r>
              <a:rPr lang="it-IT" i="1" dirty="0" err="1"/>
              <a:t>syllable</a:t>
            </a:r>
            <a:r>
              <a:rPr lang="it-IT" i="1" dirty="0"/>
              <a:t>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neume</a:t>
            </a:r>
            <a:r>
              <a:rPr lang="it-IT" dirty="0"/>
              <a:t>&gt; </a:t>
            </a:r>
            <a:r>
              <a:rPr lang="en-US" i="1" dirty="0"/>
              <a:t>Sign representing one or more musical pitches. </a:t>
            </a:r>
            <a:r>
              <a:rPr lang="en-US" dirty="0"/>
              <a:t>As such, a &lt;neume&gt; consists of one or more &lt;</a:t>
            </a:r>
            <a:r>
              <a:rPr lang="en-US" dirty="0" err="1"/>
              <a:t>nc</a:t>
            </a:r>
            <a:r>
              <a:rPr lang="en-US" dirty="0"/>
              <a:t>&gt; element(s)</a:t>
            </a:r>
            <a:endParaRPr lang="en-US" i="1" dirty="0"/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nc</a:t>
            </a:r>
            <a:r>
              <a:rPr lang="it-IT" dirty="0"/>
              <a:t>&gt; </a:t>
            </a:r>
            <a:r>
              <a:rPr lang="en-US" i="1" dirty="0"/>
              <a:t>Sign representing a single pitched event, although the exact pitch may not be known</a:t>
            </a:r>
          </a:p>
          <a:p>
            <a:endParaRPr lang="it-IT" dirty="0"/>
          </a:p>
        </p:txBody>
      </p:sp>
      <p:sp>
        <p:nvSpPr>
          <p:cNvPr id="277" name="Google Shape;277;g25670cc4edb_2_10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2970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670cc4edb_2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5670cc4edb_2_10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syllable</a:t>
            </a:r>
            <a:r>
              <a:rPr lang="it-IT" dirty="0"/>
              <a:t>&gt; </a:t>
            </a:r>
            <a:r>
              <a:rPr lang="en-US" i="1" dirty="0"/>
              <a:t>Neume notation can be thought of as “</a:t>
            </a:r>
            <a:r>
              <a:rPr lang="en-US" i="1" dirty="0" err="1"/>
              <a:t>neumed</a:t>
            </a:r>
            <a:r>
              <a:rPr lang="en-US" i="1" dirty="0"/>
              <a:t> text”. Therefore, the syllable element provides high-level organization in this repertoire.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</a:t>
            </a:r>
            <a:r>
              <a:rPr lang="it-IT" dirty="0"/>
              <a:t>&gt; </a:t>
            </a:r>
            <a:r>
              <a:rPr lang="it-IT" i="1" dirty="0"/>
              <a:t>(</a:t>
            </a:r>
            <a:r>
              <a:rPr lang="it-IT" i="1" dirty="0" err="1"/>
              <a:t>syllable</a:t>
            </a:r>
            <a:r>
              <a:rPr lang="it-IT" i="1" dirty="0"/>
              <a:t>) – </a:t>
            </a:r>
            <a:r>
              <a:rPr lang="it-IT" i="1" dirty="0" err="1"/>
              <a:t>Individual</a:t>
            </a:r>
            <a:r>
              <a:rPr lang="it-IT" i="1" dirty="0"/>
              <a:t> </a:t>
            </a:r>
            <a:r>
              <a:rPr lang="it-IT" i="1" dirty="0" err="1"/>
              <a:t>lyric</a:t>
            </a:r>
            <a:r>
              <a:rPr lang="it-IT" i="1" dirty="0"/>
              <a:t> </a:t>
            </a:r>
            <a:r>
              <a:rPr lang="it-IT" i="1" dirty="0" err="1"/>
              <a:t>syllable</a:t>
            </a:r>
            <a:r>
              <a:rPr lang="it-IT" i="1" dirty="0"/>
              <a:t>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neume</a:t>
            </a:r>
            <a:r>
              <a:rPr lang="it-IT" dirty="0"/>
              <a:t>&gt; </a:t>
            </a:r>
            <a:r>
              <a:rPr lang="en-US" i="1" dirty="0"/>
              <a:t>Sign representing one or more musical pitches. </a:t>
            </a:r>
            <a:r>
              <a:rPr lang="en-US" dirty="0"/>
              <a:t>As such, a &lt;neume&gt; consists of one or more &lt;</a:t>
            </a:r>
            <a:r>
              <a:rPr lang="en-US" dirty="0" err="1"/>
              <a:t>nc</a:t>
            </a:r>
            <a:r>
              <a:rPr lang="en-US" dirty="0"/>
              <a:t>&gt; element(s)</a:t>
            </a:r>
            <a:endParaRPr lang="en-US" i="1" dirty="0"/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nc</a:t>
            </a:r>
            <a:r>
              <a:rPr lang="it-IT" dirty="0"/>
              <a:t>&gt; </a:t>
            </a:r>
            <a:r>
              <a:rPr lang="en-US" i="1" dirty="0"/>
              <a:t>Sign representing a single pitched event, although the exact pitch may not be known</a:t>
            </a:r>
          </a:p>
          <a:p>
            <a:endParaRPr lang="it-IT" dirty="0"/>
          </a:p>
        </p:txBody>
      </p:sp>
      <p:sp>
        <p:nvSpPr>
          <p:cNvPr id="277" name="Google Shape;277;g25670cc4edb_2_10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9647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670cc4edb_2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5670cc4edb_2_10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syllable</a:t>
            </a:r>
            <a:r>
              <a:rPr lang="it-IT" dirty="0"/>
              <a:t>&gt; </a:t>
            </a:r>
            <a:r>
              <a:rPr lang="en-US" i="1" dirty="0"/>
              <a:t>Neume notation can be thought of as “</a:t>
            </a:r>
            <a:r>
              <a:rPr lang="en-US" i="1" dirty="0" err="1"/>
              <a:t>neumed</a:t>
            </a:r>
            <a:r>
              <a:rPr lang="en-US" i="1" dirty="0"/>
              <a:t> text”. Therefore, the syllable element provides high-level organization in this repertoire.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</a:t>
            </a:r>
            <a:r>
              <a:rPr lang="it-IT" dirty="0"/>
              <a:t>&gt; </a:t>
            </a:r>
            <a:r>
              <a:rPr lang="it-IT" i="1" dirty="0"/>
              <a:t>(</a:t>
            </a:r>
            <a:r>
              <a:rPr lang="it-IT" i="1" dirty="0" err="1"/>
              <a:t>syllable</a:t>
            </a:r>
            <a:r>
              <a:rPr lang="it-IT" i="1" dirty="0"/>
              <a:t>) – </a:t>
            </a:r>
            <a:r>
              <a:rPr lang="it-IT" i="1" dirty="0" err="1"/>
              <a:t>Individual</a:t>
            </a:r>
            <a:r>
              <a:rPr lang="it-IT" i="1" dirty="0"/>
              <a:t> </a:t>
            </a:r>
            <a:r>
              <a:rPr lang="it-IT" i="1" dirty="0" err="1"/>
              <a:t>lyric</a:t>
            </a:r>
            <a:r>
              <a:rPr lang="it-IT" i="1" dirty="0"/>
              <a:t> </a:t>
            </a:r>
            <a:r>
              <a:rPr lang="it-IT" i="1" dirty="0" err="1"/>
              <a:t>syllable</a:t>
            </a:r>
            <a:r>
              <a:rPr lang="it-IT" i="1" dirty="0"/>
              <a:t>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neume</a:t>
            </a:r>
            <a:r>
              <a:rPr lang="it-IT" dirty="0"/>
              <a:t>&gt; </a:t>
            </a:r>
            <a:r>
              <a:rPr lang="en-US" i="1" dirty="0"/>
              <a:t>Sign representing one or more musical pitches. </a:t>
            </a:r>
            <a:r>
              <a:rPr lang="en-US" dirty="0"/>
              <a:t>As such, a &lt;neume&gt; consists of one or more &lt;</a:t>
            </a:r>
            <a:r>
              <a:rPr lang="en-US" dirty="0" err="1"/>
              <a:t>nc</a:t>
            </a:r>
            <a:r>
              <a:rPr lang="en-US" dirty="0"/>
              <a:t>&gt; element(s)</a:t>
            </a:r>
            <a:endParaRPr lang="en-US" i="1" dirty="0"/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nc</a:t>
            </a:r>
            <a:r>
              <a:rPr lang="it-IT" dirty="0"/>
              <a:t>&gt; </a:t>
            </a:r>
            <a:r>
              <a:rPr lang="en-US" i="1" dirty="0"/>
              <a:t>Sign representing a single pitched event, although the exact pitch may not be known</a:t>
            </a:r>
          </a:p>
          <a:p>
            <a:endParaRPr lang="it-IT" dirty="0"/>
          </a:p>
        </p:txBody>
      </p:sp>
      <p:sp>
        <p:nvSpPr>
          <p:cNvPr id="277" name="Google Shape;277;g25670cc4edb_2_10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52125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670cc4edb_2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5670cc4edb_2_10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7" name="Google Shape;277;g25670cc4edb_2_10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31912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5670cc4edb_2_13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g25670cc4edb_2_1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593cc96f8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593cc96f83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8CCD38-4278-4220-ABB9-1A6E876B320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5682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e4ad93e56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e4ad93e56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e4b5ddef98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e4b5ddef98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e4b5ddef98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e4b5ddef98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593cc96f8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593cc96f8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593cc96f8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593cc96f8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7455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593cc96f8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593cc96f8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0744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593cc96f8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593cc96f8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21672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593cc96f8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593cc96f8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3485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593cc96f8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593cc96f8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8479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593cc96f8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593cc96f8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408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In MEI, as in any XML structure, you ALWAYS have a "root element"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So, an element that contains all other elements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The root element for MEI is this tag called "&lt;</a:t>
            </a:r>
            <a:r>
              <a:rPr lang="en-US" dirty="0" err="1"/>
              <a:t>mei</a:t>
            </a:r>
            <a:r>
              <a:rPr lang="en-US" dirty="0"/>
              <a:t>&gt;"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This root &lt;</a:t>
            </a:r>
            <a:r>
              <a:rPr lang="en-US" dirty="0" err="1"/>
              <a:t>mei</a:t>
            </a:r>
            <a:r>
              <a:rPr lang="en-US" dirty="0"/>
              <a:t>&gt; element has TWO children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&lt;</a:t>
            </a:r>
            <a:r>
              <a:rPr lang="en-US" dirty="0" err="1"/>
              <a:t>meiHead</a:t>
            </a:r>
            <a:r>
              <a:rPr lang="en-US" dirty="0"/>
              <a:t>&gt; &amp; &lt;music&gt;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8D1761-65F8-3B40-8F4F-3FC5223C7C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1451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593cc96f8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593cc96f8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3541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593cc96f8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593cc96f8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7209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3C8D95-94C8-8D4A-84AE-2C2CC82A38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664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593cc96f83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g2593cc96f83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5670cc4edb_3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5670cc4edb_3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593cc96f8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593cc96f8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5670cc4edb_3_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5670cc4edb_3_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593cc96f83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593cc96f83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5670cc4edb_3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5670cc4edb_3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593cc96f83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2593cc96f83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In MEI, as in any XML structure, you ALWAYS have a "root element"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So, an element that contains all other elements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The root element for MEI is this tag called "&lt;</a:t>
            </a:r>
            <a:r>
              <a:rPr lang="en-US" dirty="0" err="1"/>
              <a:t>mei</a:t>
            </a:r>
            <a:r>
              <a:rPr lang="en-US" dirty="0"/>
              <a:t>&gt;"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This root &lt;</a:t>
            </a:r>
            <a:r>
              <a:rPr lang="en-US" dirty="0" err="1"/>
              <a:t>mei</a:t>
            </a:r>
            <a:r>
              <a:rPr lang="en-US" dirty="0"/>
              <a:t>&gt; element has TWO children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&lt;</a:t>
            </a:r>
            <a:r>
              <a:rPr lang="en-US" dirty="0" err="1"/>
              <a:t>meiHead</a:t>
            </a:r>
            <a:r>
              <a:rPr lang="en-US" dirty="0"/>
              <a:t>&gt; &amp; &lt;music&gt;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8D1761-65F8-3B40-8F4F-3FC5223C7C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090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bare minimum structure for &lt;</a:t>
            </a:r>
            <a:r>
              <a:rPr lang="en-CA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meiHead</a:t>
            </a: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endParaRPr lang="en-CA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THIS, FROM BEGINNING TO END:</a:t>
            </a:r>
          </a:p>
          <a:p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&lt;</a:t>
            </a:r>
            <a:r>
              <a:rPr lang="en-CA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</a:t>
            </a: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root element with the &lt;</a:t>
            </a:r>
            <a:r>
              <a:rPr lang="en-CA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meiHead</a:t>
            </a: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and the &lt;music&gt; element as children, and with this bare minimum structure within &lt;</a:t>
            </a:r>
            <a:r>
              <a:rPr lang="en-CA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meiHead</a:t>
            </a: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MINIMAL / THE MOST BASIC STRUCTURE YOU NEED FOR AN MEI FILE.</a:t>
            </a:r>
          </a:p>
          <a:p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YOU CAN BUILD UPON THIS BASIC STRUCTURE TO ENCODE MORE DETAILS. BUT THIS IS THE MINIMUM YOU NEED.</a:t>
            </a:r>
          </a:p>
          <a:p>
            <a:endParaRPr lang="en-CA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[CLICK!] [TUTORIAL]</a:t>
            </a:r>
          </a:p>
          <a:p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will guide you step-by-step on building this minimal MEI file structure</a:t>
            </a:r>
          </a:p>
          <a:p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will give you the description of each of these elements</a:t>
            </a:r>
            <a:endParaRPr lang="en-CA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[AFTER]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(with XMLNS [click!]) is the outermost basic structure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[AFTER 2]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more than a basic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to encode music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as of now we have seen the basic elements in &lt;</a:t>
            </a:r>
            <a:r>
              <a:rPr lang="en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meiHead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endParaRPr lang="en-CA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</a:t>
            </a:r>
          </a:p>
          <a:p>
            <a:endParaRPr lang="en-CA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[In Tutorial – 1</a:t>
            </a:r>
            <a:r>
              <a:rPr lang="en-CA" sz="1200" b="1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“File Description” element: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child element of </a:t>
            </a:r>
            <a:r>
              <a:rPr lang="en-CA" dirty="0"/>
              <a:t>&lt;</a:t>
            </a:r>
            <a:r>
              <a:rPr lang="en-CA" dirty="0" err="1"/>
              <a:t>meiHead</a:t>
            </a:r>
            <a:r>
              <a:rPr lang="en-CA" dirty="0"/>
              <a:t>&gt;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for a full bibliographic description of a MEI file</a:t>
            </a:r>
          </a:p>
          <a:p>
            <a:endParaRPr lang="en-C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“Tittle Statement” element: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container element for title and responsibility meta-data (composer, arranger,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title of a bibliographic entity is given via its mandatory sub-element </a:t>
            </a:r>
            <a:r>
              <a:rPr lang="en-CA" dirty="0"/>
              <a:t>&lt;title&gt;</a:t>
            </a:r>
          </a:p>
          <a:p>
            <a:endParaRPr lang="en-CA" b="1" dirty="0"/>
          </a:p>
          <a:p>
            <a:r>
              <a:rPr lang="en-CA" b="1" dirty="0"/>
              <a:t>“Publication Statement” element: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container element for information regarding the publication or distribution of a bibliographic item, including the publisher's name and address, the date of publication, and other relevant details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[In Tutorial – 2</a:t>
            </a:r>
            <a:r>
              <a:rPr lang="en-CA" sz="1200" b="1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was missing?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</a:t>
            </a:r>
            <a:endParaRPr lang="en-C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itchFamily="2" charset="2"/>
              <a:buChar char="à"/>
            </a:pPr>
            <a:endParaRPr lang="en-C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it?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Defined the name-space being used.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Useful because…</a:t>
            </a:r>
            <a:endParaRPr lang="en-C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[In Tutorial – 3</a:t>
            </a:r>
            <a:r>
              <a:rPr lang="en-CA" sz="1200" b="1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MEI-CONFORMANT: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conforms with the pre-established rules on how to encode an MEI file 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is, it conforms with the MEI schema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structure of a “VALID” MEI file</a:t>
            </a:r>
          </a:p>
          <a:p>
            <a:endParaRPr lang="en-C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[In Tutorial – 4</a:t>
            </a:r>
            <a:r>
              <a:rPr lang="en-CA" sz="1200" b="1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LAST]</a:t>
            </a:r>
          </a:p>
          <a:p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just written a valid MEI file and successfully finished this tutorial. You should be able now: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understand the basic principles of XML and how it is the basis for MEI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identify and to write the </a:t>
            </a: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outermost basic structure of an MEI-conformant document 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 its title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differentiate between two main sections of a MEI file responsible for metadata information (&lt;</a:t>
            </a:r>
            <a:r>
              <a:rPr lang="en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meiHead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&gt;) or information about the musical content (&lt;music&gt;).</a:t>
            </a:r>
          </a:p>
          <a:p>
            <a:endParaRPr lang="en-CA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8D1761-65F8-3B40-8F4F-3FC5223C7C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28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In MEI, as in any XML structure, you ALWAYS have a "root element"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So, an element that contains all other elements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The root element for MEI is this tag called "&lt;</a:t>
            </a:r>
            <a:r>
              <a:rPr lang="en-US" dirty="0" err="1"/>
              <a:t>mei</a:t>
            </a:r>
            <a:r>
              <a:rPr lang="en-US" dirty="0"/>
              <a:t>&gt;"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This root &lt;</a:t>
            </a:r>
            <a:r>
              <a:rPr lang="en-US" dirty="0" err="1"/>
              <a:t>mei</a:t>
            </a:r>
            <a:r>
              <a:rPr lang="en-US" dirty="0"/>
              <a:t>&gt; element has TWO children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&lt;</a:t>
            </a:r>
            <a:r>
              <a:rPr lang="en-US" dirty="0" err="1"/>
              <a:t>meiHead</a:t>
            </a:r>
            <a:r>
              <a:rPr lang="en-US" dirty="0"/>
              <a:t>&gt; &amp; &lt;music&gt;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8D1761-65F8-3B40-8F4F-3FC5223C7C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226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This is the basic structure of the music element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&lt;music&gt; will have a child &lt;body&gt; ...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Regardless of which piece of music you are encoding, you will always need to provide this structure ( you have to include all these elements 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So, this structure will be the same for all of you regardless of which piece you are entering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BUT the contents of [CLICK!] THESE two elements would vary depending on the music you are encoding.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  <a:p>
            <a:pPr marL="171450" indent="-171450">
              <a:buFont typeface="Arial" charset="0"/>
              <a:buChar char="•"/>
            </a:pPr>
            <a:r>
              <a:rPr lang="en-US" dirty="0" err="1"/>
              <a:t>scoreDef</a:t>
            </a:r>
            <a:r>
              <a:rPr lang="en-US" baseline="0" dirty="0"/>
              <a:t> </a:t>
            </a:r>
            <a:r>
              <a:rPr lang="en-US" baseline="0" dirty="0">
                <a:sym typeface="Wingdings"/>
              </a:rPr>
              <a:t> “metadata” but for the voices not for the whole work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sym typeface="Wingdings"/>
              </a:rPr>
              <a:t>Section  actual music content (notes)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>
              <a:sym typeface="Wingdings"/>
            </a:endParaRPr>
          </a:p>
          <a:p>
            <a:pPr marL="0" indent="0">
              <a:buFont typeface="Arial" charset="0"/>
              <a:buNone/>
            </a:pPr>
            <a:r>
              <a:rPr lang="en-US" baseline="0" dirty="0">
                <a:sym typeface="Wingdings"/>
              </a:rPr>
              <a:t>Let’s take a look at each of them individually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8D1761-65F8-3B40-8F4F-3FC5223C7C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243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>
                <a:sym typeface="Wingdings"/>
              </a:rPr>
              <a:t>So let's start with &lt;</a:t>
            </a:r>
            <a:r>
              <a:rPr lang="en-US" baseline="0" dirty="0" err="1">
                <a:sym typeface="Wingdings"/>
              </a:rPr>
              <a:t>scoreDef</a:t>
            </a:r>
            <a:r>
              <a:rPr lang="en-US" baseline="0" dirty="0">
                <a:sym typeface="Wingdings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8D1761-65F8-3B40-8F4F-3FC5223C7C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55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874E-F065-D267-9FED-2CCE1CA8F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98191-E4C1-6F3F-5E44-F9B28836D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1F91C-999C-BEB0-06F6-CE9EDC84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2210-70C2-464B-80DB-D2AD707E8A03}" type="datetime1">
              <a:rPr lang="en-CA" smtClean="0"/>
              <a:t>2024-06-14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D6537-D1B0-50FB-4C28-453B0F03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B1D3-0706-5304-D487-AACCE589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F0F9-6025-AA4D-8A8B-299B05813B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131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8279-10FE-17F7-72C3-F4897643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4E464-7F2B-F849-D213-A3AA1A243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4B8CA-E454-F067-2BA5-84DD4B93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8074-E163-4B48-8DA9-2C22DD243E40}" type="datetime1">
              <a:rPr lang="en-CA" smtClean="0"/>
              <a:t>2024-06-14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7ABBA-4249-4051-8A15-7D931190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F5A6E-ECBD-A52A-FD6D-A7B4ADA6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F0F9-6025-AA4D-8A8B-299B05813B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34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1C961-396E-D9C6-BE89-9B12EDBDA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4610-130F-0A27-622D-C768B2283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659B4-1E3F-B667-76C5-EB3429E4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8BE4-33CE-D34F-B553-DDCB33D18EAA}" type="datetime1">
              <a:rPr lang="en-CA" smtClean="0"/>
              <a:t>2024-06-14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1D5C3-FBB2-C693-4E06-475BD4D1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B10F8-0553-3534-FE8F-7E72EDEA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F0F9-6025-AA4D-8A8B-299B05813B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17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titolo" type="title">
  <p:cSld name="Diapositiva titolo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BD026B02-8470-4F40-A365-46B082A2FA8D}" type="datetime1">
              <a:rPr lang="en-CA" smtClean="0"/>
              <a:t>2024-06-14</a:t>
            </a:fld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094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stazione sezione" type="secHead">
  <p:cSld name="Intestazione sezion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1851" y="1709737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D87105A6-47BD-3B4B-9F5F-284A82FCE9D0}" type="datetime1">
              <a:rPr lang="en-CA" smtClean="0"/>
              <a:t>2024-06-14</a:t>
            </a:fld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2968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ue contenuti" type="twoObj">
  <p:cSld name="Due contenuti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D0EDE020-705D-E645-AA46-0B7DDB86DBCD}" type="datetime1">
              <a:rPr lang="en-CA" smtClean="0"/>
              <a:t>2024-06-14</a:t>
            </a:fld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6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olo e contenuto" type="obj">
  <p:cSld name="Titolo e contenuto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42A02F41-3A63-CD4D-98B1-CB0A07526339}" type="datetime1">
              <a:rPr lang="en-CA" smtClean="0"/>
              <a:t>2024-06-14</a:t>
            </a:fld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7605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1219170" lvl="1" indent="-397923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marL="1828754" lvl="2" indent="-397923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marL="2438339" lvl="3" indent="-397923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marL="3047924" lvl="4" indent="-397923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marL="3657509" lvl="5" indent="-397923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marL="4267093" lvl="6" indent="-397923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marL="4876678" lvl="7" indent="-397923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marL="5486263" lvl="8" indent="-397923" algn="l" rtl="0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lvl="0" indent="0" algn="r" rtl="0">
              <a:buClr>
                <a:srgbClr val="888888"/>
              </a:buClr>
              <a:buSzPts val="9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buClr>
                <a:srgbClr val="888888"/>
              </a:buClr>
              <a:buSzPts val="9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buClr>
                <a:srgbClr val="888888"/>
              </a:buClr>
              <a:buSzPts val="9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buClr>
                <a:srgbClr val="888888"/>
              </a:buClr>
              <a:buSzPts val="9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buClr>
                <a:srgbClr val="888888"/>
              </a:buClr>
              <a:buSzPts val="9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buClr>
                <a:srgbClr val="888888"/>
              </a:buClr>
              <a:buSzPts val="9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buClr>
                <a:srgbClr val="888888"/>
              </a:buClr>
              <a:buSzPts val="9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buClr>
                <a:srgbClr val="888888"/>
              </a:buClr>
              <a:buSzPts val="9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buClr>
                <a:srgbClr val="888888"/>
              </a:buClr>
              <a:buSzPts val="9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5564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fronto" type="twoTxTwoObj">
  <p:cSld name="Confronto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80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8000" cy="36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2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200" cy="36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3EFD34CB-4EDC-7348-A08D-F5D043AEF529}" type="datetime1">
              <a:rPr lang="en-CA" smtClean="0"/>
              <a:t>2024-06-14</a:t>
            </a:fld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0768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olo titolo" type="titleOnly">
  <p:cSld name="Solo titolo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8761DA15-7D82-7349-84EF-B3002EF0075A}" type="datetime1">
              <a:rPr lang="en-CA" smtClean="0"/>
              <a:t>2024-06-14</a:t>
            </a:fld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8839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uota" type="blank">
  <p:cSld name="Vuota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456610DB-20EA-2740-A8CB-14B3A2273896}" type="datetime1">
              <a:rPr lang="en-CA" smtClean="0"/>
              <a:t>2024-06-14</a:t>
            </a:fld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300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CC09-5379-A399-C0B8-3AE09E40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E94E5-1372-52D8-286F-B4BD5DE79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4A38E-10C6-4C2F-9D11-3657AAAA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F3FB-7D45-384B-8536-8D82C375ED41}" type="datetime1">
              <a:rPr lang="en-CA" smtClean="0"/>
              <a:t>2024-06-14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8F995-B310-AD5F-88CD-9964B755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FCF69-929D-7F37-2437-E5C38C60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F0F9-6025-AA4D-8A8B-299B05813B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54858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uto con didascalia" type="objTx">
  <p:cSld name="Contenuto con didascalia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C1D90A47-714B-9E4D-93AC-2EBD3DCBEFB4}" type="datetime1">
              <a:rPr lang="en-CA" smtClean="0"/>
              <a:t>2024-06-14</a:t>
            </a:fld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2383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olo e testo verticale" type="vertTx">
  <p:cSld name="Titolo e testo vertical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EC8CF884-C0A8-174A-A8BF-8CA2EC12BA25}" type="datetime1">
              <a:rPr lang="en-CA" smtClean="0"/>
              <a:t>2024-06-14</a:t>
            </a:fld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87137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olo e testo verticale" type="vertTitleAndTx">
  <p:cSld name="1_Titolo e testo vertica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 rot="5400000">
            <a:off x="7133400" y="1956725"/>
            <a:ext cx="5812000" cy="2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 rot="5400000">
            <a:off x="1799300" y="-596075"/>
            <a:ext cx="5812000" cy="7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44F8FB9-3461-A747-AEA9-2DFABF76FC28}" type="datetime1">
              <a:rPr lang="en-CA" smtClean="0"/>
              <a:t>2024-06-14</a:t>
            </a:fld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1123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43288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9068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08586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8437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05244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40404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57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2874-1AE4-308E-2420-8A8F4EA6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036AB-5703-579F-D84A-015965A5B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2C16B-04B4-2F65-0D93-1ABD4949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FA25-647C-894B-9033-DFA0527D7DEC}" type="datetime1">
              <a:rPr lang="en-CA" smtClean="0"/>
              <a:t>2024-06-14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948DD-E5A7-B9EF-79E2-EDE44BE8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AE3C8-D9B1-D654-E13D-24B5E371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F0F9-6025-AA4D-8A8B-299B05813B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2777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8700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85620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9375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12247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olo e contenuto" type="obj">
  <p:cSld name="Titolo e contenu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fld id="{B9E673A3-37A4-9A40-AA4A-472D01E6C3EA}" type="datetime1">
              <a:rPr lang="en-CA" smtClean="0"/>
              <a:t>2024-06-14</a:t>
            </a:fld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0070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BF6B86-5C91-4DE7-ADA6-A15D62D8B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0BADD9-9DFD-4AC1-8B3F-5E067DE08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CAD294-6558-4037-9C7E-11BB83B9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724F-61E4-5749-AB01-EEDB2FA84B3D}" type="datetime1">
              <a:rPr lang="en-CA" smtClean="0"/>
              <a:t>2024-06-14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0169EE-FA6E-44DD-BCEB-1055102F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A60A89-967E-4C08-8338-F353994A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5661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AFA5EB-C714-41E5-9CD1-F0BCC38B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A812C-9E4D-4B50-95E7-BB2294BBE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666A5C-A167-46A1-AB48-BA0EC908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68B6-BBDC-214F-9BDA-DA04F048CB0C}" type="datetime1">
              <a:rPr lang="en-CA" smtClean="0"/>
              <a:t>2024-06-14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BC4868-D270-4FEC-8730-197BDA0E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737436-75AC-4CD3-9E4B-23DAF1EA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44795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77873F-5AC2-4402-834D-B2F25506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EB00A7-1AAC-428D-8E70-76A90C64F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AB94D1-AF5C-4EC2-8873-6B6C5574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8DB3-83DD-3A48-ACB4-69EEB36EF5E3}" type="datetime1">
              <a:rPr lang="en-CA" smtClean="0"/>
              <a:t>2024-06-14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E5D9CF-399B-47E1-A6C9-18D537DF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F7408-9EF1-46E4-8B9E-8E58B6D9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01325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7F2C97-31EC-41C8-B7BE-68B87CA9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BB5061-062D-4EE2-92D9-6C114885B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532621F-ACE2-4783-8F12-E1CB25740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10219E-6590-4C1C-A011-E477F7C1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625E-8061-1347-9773-AD6C97DA71F9}" type="datetime1">
              <a:rPr lang="en-CA" smtClean="0"/>
              <a:t>2024-06-14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A95F3F-93F3-4927-B8CF-DCFCE830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1AD073-8149-444C-9ED4-26C9FC82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14405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B987FD-B3B6-4BD3-B19C-C7F5007E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59CB2-6D61-43AC-835B-FF36CF701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BAD85B-55BB-4D45-B900-670FDF78A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6E5CF8-3045-4E33-91B2-9102CED74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2E6FB09-FD0B-42E9-99FF-A03DD0864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7C11AFA-EFB1-485D-9B3E-9CFC829F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42FE-9DFB-F54F-955A-879AD731FDB8}" type="datetime1">
              <a:rPr lang="en-CA" smtClean="0"/>
              <a:t>2024-06-14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FF8C61F-3919-4711-A498-B21C7B62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755533-E096-46EA-A948-5C86FC3C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733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790C-B4D6-EEEB-4867-3A39172B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DE834-8572-0569-34D4-B5517F351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4714E-8335-6F67-412C-F75BC3A9D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6B0D1-DA81-CA0D-2419-2B322C1C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AA40-E583-F948-B59C-48A87A78026C}" type="datetime1">
              <a:rPr lang="en-CA" smtClean="0"/>
              <a:t>2024-06-14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59ADE-2366-42E6-1AC4-D8510140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9B8F2-E7A2-D7AF-1A17-13231EDA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F0F9-6025-AA4D-8A8B-299B05813B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37683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183F44-617B-4F8A-B48B-E19B7646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B8790D0-6148-49E7-92D4-62083A04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BB2B-2032-934A-9BEE-441091493008}" type="datetime1">
              <a:rPr lang="en-CA" smtClean="0"/>
              <a:t>2024-06-14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825306-2287-4AB1-A981-9F4A67DF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B193A49-C60B-4681-9CE9-913BAB18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9611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FC75280-B704-4CAF-8116-4A55F85D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9C54-1944-354B-9D40-1D6BB2016B26}" type="datetime1">
              <a:rPr lang="en-CA" smtClean="0"/>
              <a:t>2024-06-14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1B0AD5-272C-4CC3-945D-9E90E6B7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9E81F3-F06F-406B-9039-6F79F855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2930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63CB11-09FD-485F-96F9-BE49913E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432568-D51D-4088-91EE-88601CF07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9FED0F-E025-4D11-A16C-E54984F6F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34476A-68CE-434F-BCB3-F8D0FA93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305B-7AE3-0F47-AFE6-6946315CC5CA}" type="datetime1">
              <a:rPr lang="en-CA" smtClean="0"/>
              <a:t>2024-06-14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083564-0D0A-4361-BC09-7027FE7A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1A2F9D-6D33-4175-83F4-DF4A577D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26108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34DF8F-2471-4908-9B3F-636A8474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E7AAC11-E8D3-4311-98BF-5108AB089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7D194EE-B817-4968-920F-B75425616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E23E23-9FB4-4F6E-A28C-80ED5595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9202-B3FB-7843-8BCE-FB6E423E4889}" type="datetime1">
              <a:rPr lang="en-CA" smtClean="0"/>
              <a:t>2024-06-14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A697C0-2EFE-4382-9AD8-82DF6006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27CBAD-0040-41EA-AC53-8530FB8F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90384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13646C-B1F2-45F2-9618-FCEC806E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6524C5-BB93-4355-8B88-0E7C6ADB0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5AE1F9-E7BD-4BD2-8BA1-B4B586AB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4C67-3745-3440-B69A-6FCF4416C98B}" type="datetime1">
              <a:rPr lang="en-CA" smtClean="0"/>
              <a:t>2024-06-14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6F4A92-19EB-4FE0-A1AC-5BC4DD41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437173-304B-4B1F-B32F-316BA5F2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19860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21C7AD2-D920-4D45-9353-DDDAD1220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A0F4FE-1FA8-4DE5-A9EB-EF2CA8011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062306-A037-4553-9D05-DD9D83A7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9FEF-2D3E-AF4A-8EBB-550448C6F7C5}" type="datetime1">
              <a:rPr lang="en-CA" smtClean="0"/>
              <a:t>2024-06-14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742295-94A7-4F3F-B4F1-B72E76CA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E25BD1-0B68-4420-B2E4-B848C910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0749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26504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BF6B86-5C91-4DE7-ADA6-A15D62D8B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0BADD9-9DFD-4AC1-8B3F-5E067DE08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CAD294-6558-4037-9C7E-11BB83B9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68CB-E66E-CF46-B0DD-CB8940862173}" type="datetime1">
              <a:rPr lang="en-CA" smtClean="0"/>
              <a:t>2024-06-14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0169EE-FA6E-44DD-BCEB-1055102F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A60A89-967E-4C08-8338-F353994A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58445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AFA5EB-C714-41E5-9CD1-F0BCC38B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A812C-9E4D-4B50-95E7-BB2294BBE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666A5C-A167-46A1-AB48-BA0EC908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1ABB-E249-DF46-BC6E-FE94E5E30E6C}" type="datetime1">
              <a:rPr lang="en-CA" smtClean="0"/>
              <a:t>2024-06-14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BC4868-D270-4FEC-8730-197BDA0E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737436-75AC-4CD3-9E4B-23DAF1EA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81987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77873F-5AC2-4402-834D-B2F25506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EB00A7-1AAC-428D-8E70-76A90C64F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AB94D1-AF5C-4EC2-8873-6B6C5574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9F99-7C1E-9449-9C6E-3B3012FD16A7}" type="datetime1">
              <a:rPr lang="en-CA" smtClean="0"/>
              <a:t>2024-06-14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E5D9CF-399B-47E1-A6C9-18D537DF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F7408-9EF1-46E4-8B9E-8E58B6D9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131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00E4-918C-EB1F-7C97-8A2749AC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B6E13-AD2D-80DE-D36D-38A8A3C52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2CC3E-4BB3-8B36-8B0B-36AF6F291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C89A1-AD09-CC05-66A3-1FC535DE4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25CCD-9F71-A815-6118-BE454CD66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9A1221-A555-962F-E2B8-8D405721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D100-F5AC-3A46-9B11-0928EE92D944}" type="datetime1">
              <a:rPr lang="en-CA" smtClean="0"/>
              <a:t>2024-06-14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B8D47-E60A-2B55-FE38-869B5CA1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CF252-0809-599B-DB77-2DEE5263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F0F9-6025-AA4D-8A8B-299B05813B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8889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7F2C97-31EC-41C8-B7BE-68B87CA9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BB5061-062D-4EE2-92D9-6C114885B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532621F-ACE2-4783-8F12-E1CB25740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10219E-6590-4C1C-A011-E477F7C1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60BE-A032-2946-ABFC-ADCF5A3140D0}" type="datetime1">
              <a:rPr lang="en-CA" smtClean="0"/>
              <a:t>2024-06-14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A95F3F-93F3-4927-B8CF-DCFCE830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1AD073-8149-444C-9ED4-26C9FC82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25938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B987FD-B3B6-4BD3-B19C-C7F5007E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59CB2-6D61-43AC-835B-FF36CF701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BAD85B-55BB-4D45-B900-670FDF78A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6E5CF8-3045-4E33-91B2-9102CED74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2E6FB09-FD0B-42E9-99FF-A03DD0864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7C11AFA-EFB1-485D-9B3E-9CFC829F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3CF3-C83D-894D-A16F-43E98CE7C197}" type="datetime1">
              <a:rPr lang="en-CA" smtClean="0"/>
              <a:t>2024-06-14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FF8C61F-3919-4711-A498-B21C7B62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755533-E096-46EA-A948-5C86FC3C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1310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183F44-617B-4F8A-B48B-E19B7646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B8790D0-6148-49E7-92D4-62083A04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708-9FD4-FF49-AF1B-F7C1AA486D5D}" type="datetime1">
              <a:rPr lang="en-CA" smtClean="0"/>
              <a:t>2024-06-14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825306-2287-4AB1-A981-9F4A67DF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B193A49-C60B-4681-9CE9-913BAB18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0869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FC75280-B704-4CAF-8116-4A55F85D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2602-B933-CF40-823D-86903224C663}" type="datetime1">
              <a:rPr lang="en-CA" smtClean="0"/>
              <a:t>2024-06-14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1B0AD5-272C-4CC3-945D-9E90E6B7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9E81F3-F06F-406B-9039-6F79F855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27933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63CB11-09FD-485F-96F9-BE49913E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432568-D51D-4088-91EE-88601CF07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9FED0F-E025-4D11-A16C-E54984F6F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34476A-68CE-434F-BCB3-F8D0FA93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4B-6BC9-1D48-8054-436285168C17}" type="datetime1">
              <a:rPr lang="en-CA" smtClean="0"/>
              <a:t>2024-06-14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083564-0D0A-4361-BC09-7027FE7A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1A2F9D-6D33-4175-83F4-DF4A577D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6712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34DF8F-2471-4908-9B3F-636A8474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E7AAC11-E8D3-4311-98BF-5108AB089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7D194EE-B817-4968-920F-B75425616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E23E23-9FB4-4F6E-A28C-80ED5595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B388-B907-5348-9A79-E0597D14B983}" type="datetime1">
              <a:rPr lang="en-CA" smtClean="0"/>
              <a:t>2024-06-14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A697C0-2EFE-4382-9AD8-82DF6006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27CBAD-0040-41EA-AC53-8530FB8F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4027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13646C-B1F2-45F2-9618-FCEC806E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6524C5-BB93-4355-8B88-0E7C6ADB0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5AE1F9-E7BD-4BD2-8BA1-B4B586AB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AD79-0A66-2849-B5CF-62E9519D1DD3}" type="datetime1">
              <a:rPr lang="en-CA" smtClean="0"/>
              <a:t>2024-06-14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6F4A92-19EB-4FE0-A1AC-5BC4DD41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437173-304B-4B1F-B32F-316BA5F2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28482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21C7AD2-D920-4D45-9353-DDDAD1220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A0F4FE-1FA8-4DE5-A9EB-EF2CA8011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062306-A037-4553-9D05-DD9D83A7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5AE1-9D1B-9747-A98E-AFC6DE08521F}" type="datetime1">
              <a:rPr lang="en-CA" smtClean="0"/>
              <a:t>2024-06-14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742295-94A7-4F3F-B4F1-B72E76CA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E25BD1-0B68-4420-B2E4-B848C910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623167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F288-ACD0-5F92-C608-740550222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A4BB9-25D8-F3FD-8B76-51C116745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93AB-172F-623E-2D8F-667ED55E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F8DD-6A10-6349-9E4C-095C73C8FABF}" type="datetime1">
              <a:rPr lang="en-CA" smtClean="0"/>
              <a:t>2024-06-14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ACA97-3E19-CD97-8A3D-E190DC26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A7F64-FA82-709B-7CE1-27ED0B58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805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5B9D-5E28-CB24-E577-DDAC0C1A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4856-7868-4704-6824-9CB80DAB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B45BC-61AA-EA53-8D40-B1449972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FCE6-927E-7542-B988-4D09DC7152D2}" type="datetime1">
              <a:rPr lang="en-CA" smtClean="0"/>
              <a:t>2024-06-14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F7A4-B3D8-890F-AAF4-8EAC81C3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C680-7DCE-D77C-8FDF-7DD66456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2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A7A3-852D-C401-D8D8-4147A501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1F1A4-EAA5-561E-3BDB-98726EC2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DAC0-D2DB-5345-9B5F-398DFEE9F06F}" type="datetime1">
              <a:rPr lang="en-CA" smtClean="0"/>
              <a:t>2024-06-14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B1A16-0238-299E-01E5-52CDF977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F6CEC-F2BF-EBA2-38EB-375433E2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F0F9-6025-AA4D-8A8B-299B05813B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0698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4994-DA7D-30FB-9863-3DE2990D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48B1-07E2-55C1-E9EA-52564A676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13A90-DABC-8631-4DEE-804E453C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493C-AFFB-1442-BB2C-17BEC15BA26A}" type="datetime1">
              <a:rPr lang="en-CA" smtClean="0"/>
              <a:t>2024-06-14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36584-F1F8-6A42-DB59-F1C247BA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0958-3EEE-E8D1-0096-6388F274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878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4D67-DE11-C9DD-6A3C-65AA00E2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D6D4-5C6E-60DC-A252-3026FB6ED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A2E8E-F3A1-6FF2-BE46-7346A8F46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76816-F231-CB82-5796-808A54CC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3F94-6227-6246-AFFC-1288E938BD9A}" type="datetime1">
              <a:rPr lang="en-CA" smtClean="0"/>
              <a:t>2024-06-14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86D14-DC86-C36F-9A51-351CEA03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F0354-84E6-1951-D55F-36CE5E7F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133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6BEF-D82E-47F2-F2D0-381268D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27449-35F7-B1C7-49D3-D2D0D825C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56D31-11F1-99A0-B146-32BFF827C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A153B-E59D-BD58-A502-0719362AC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4D7AB-7B39-6419-C39B-A93896B97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1A3CD-6420-AB22-E03C-B2F1DC5F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3893-DD9E-1146-93D8-19AF77961D29}" type="datetime1">
              <a:rPr lang="en-CA" smtClean="0"/>
              <a:t>2024-06-14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F236A-9C7E-5023-ACD4-2799D176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B9402-C6D7-8034-BD7F-78FECC96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87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B25B-82BD-CE29-82D4-99439A7B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9EAB9-8F89-F8FE-5A56-72B27555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611-C2F6-1F4B-89B4-324A76084CBF}" type="datetime1">
              <a:rPr lang="en-CA" smtClean="0"/>
              <a:t>2024-06-14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3AD17-FF5F-8734-93E0-B286627A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8D18F-287C-2557-23DA-D0E3B749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33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290D9-8A21-D7A7-9A49-CED80DF3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A841-CA26-7C4A-8B84-53E711BA2B31}" type="datetime1">
              <a:rPr lang="en-CA" smtClean="0"/>
              <a:t>2024-06-14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2FCDA-7095-A169-6680-4F404B89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AF37C-3A65-A223-1D25-FCFDB022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481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8A74-8EA9-07BF-7931-F1A265EC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486A-C448-550E-BDC8-825383FB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04F13-30EB-5107-3918-B3E01DD6D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26140-123F-391B-7475-837DA5C2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CEB1-0896-F14F-99AA-9BA502CCDC05}" type="datetime1">
              <a:rPr lang="en-CA" smtClean="0"/>
              <a:t>2024-06-14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5BC57-76A4-C7D6-E865-880ED65D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22A70-0DB7-3AF5-AC35-17D92B6D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372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06C8-496B-8705-308A-DBBC1046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6C584-BA8D-0CF9-40E2-C27B8C95D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94628-A3CF-E711-4F95-26688EBA4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DAB3A-7C53-74DB-6A43-7B27B618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BC60-4664-9D40-B5A1-5F0E68BE13B7}" type="datetime1">
              <a:rPr lang="en-CA" smtClean="0"/>
              <a:t>2024-06-14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62D78-EC4B-0272-55A4-4D266091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9C3D7-A09A-2929-F516-49510CC7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8809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CE4A-9445-7053-A2F3-0DF335D7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FD2AA-12F5-6C53-8F06-EB9C9F970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5FE8-6D2E-1DDD-B3BE-95F69E67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4379-A5D6-9D43-B966-48FC8995326E}" type="datetime1">
              <a:rPr lang="en-CA" smtClean="0"/>
              <a:t>2024-06-14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5BC67-F411-542B-443C-EB09C734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F5D8-AC32-0E9E-63DE-E51A93CA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4422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266FE-EB8B-9D4C-E2B9-1C8267D2B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A48-276A-64C0-3406-BD5A82B7A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6308-B423-13DF-E4EC-441B225E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F9C9-321A-544A-91BC-992862F18F66}" type="datetime1">
              <a:rPr lang="en-CA" smtClean="0"/>
              <a:t>2024-06-14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EAFCE-D281-6CA3-DA26-7571AD66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0E93-619D-F5DD-77B7-54A067CC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6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61F74-382A-D648-DC72-673922A8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DE1B-EED4-0B4C-8027-2AECFE1B0422}" type="datetime1">
              <a:rPr lang="en-CA" smtClean="0"/>
              <a:t>2024-06-14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DA60F-01AD-F355-9D59-6728778D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FCED0-3A6C-8934-502D-FF64C9AB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F0F9-6025-AA4D-8A8B-299B05813B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22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F732-35ED-28F1-6027-686F8744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85942-3972-83CD-CD43-3C4763374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75F40-28BA-62A3-F957-CC1A0967F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F2E01-C8CE-BF3A-B248-530B2C2C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0269-328C-9847-9EF1-86F8D3F6EB02}" type="datetime1">
              <a:rPr lang="en-CA" smtClean="0"/>
              <a:t>2024-06-14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37100-5E4E-406F-FB7B-FC32C9E0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91C4D-33B9-6500-086C-76441212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F0F9-6025-AA4D-8A8B-299B05813B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61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89A0-2B15-97C0-E863-3C9F49C9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F3EF2-7171-18EA-4860-832F492A2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47B1E-3DB8-188D-18EF-8566A9E2A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0E1E-C3C9-3FE8-25A0-B86BE566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DA60-F938-0B48-BAD9-C0D46482FD51}" type="datetime1">
              <a:rPr lang="en-CA" smtClean="0"/>
              <a:t>2024-06-14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576DC-A3C2-F874-522D-1CC5E020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40A31-BC87-5BC5-1A32-DE404A4E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F0F9-6025-AA4D-8A8B-299B05813B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22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C03F2-706F-8C39-7BED-69D3A4D3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03B22-0017-0450-DB0F-BABF53975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567BC-2DDC-552D-32D1-E21DEA5CC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543718-26DC-434D-B358-5E69F9B35702}" type="datetime1">
              <a:rPr lang="en-CA" smtClean="0"/>
              <a:t>2024-06-14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F4262-C6F0-DCBD-007F-C716913FD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73EF7-12D2-DD6B-A8D8-110EA3674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EF0F9-6025-AA4D-8A8B-299B05813B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137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 amt="3000"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86D2C27-1BDE-324F-8B6E-FD17AD48DBE0}" type="datetime1">
              <a:rPr lang="en-CA" smtClean="0"/>
              <a:t>2024-06-14</a:t>
            </a:fld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90374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672" r:id="rId11"/>
    <p:sldLayoutId id="214748368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14552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1907412-0453-4DC2-A433-1856A92F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E03C73-91BC-4953-9179-7D8BC4AF1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6DD3B4-FC8C-4E61-9943-242A69213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EE450-DAB2-6745-9B49-21503A2D0949}" type="datetime1">
              <a:rPr lang="en-CA" smtClean="0"/>
              <a:t>2024-06-14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25C46C-21E7-426A-A80E-2726E3E4E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F03D2A-676F-4E08-9E8D-E82C0DB0F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459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1907412-0453-4DC2-A433-1856A92F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E03C73-91BC-4953-9179-7D8BC4AF1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6DD3B4-FC8C-4E61-9943-242A69213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67712-CE14-9D45-902D-DEC889D36C37}" type="datetime1">
              <a:rPr lang="en-CA" smtClean="0"/>
              <a:t>2024-06-14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25C46C-21E7-426A-A80E-2726E3E4E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F03D2A-676F-4E08-9E8D-E82C0DB0F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753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85AF3-3422-BAE0-567E-CE0D7332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65C1F-AEB9-31A3-D5BD-CBBA8012D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03E4-7EBE-7270-975D-571A2F48C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D7316-8FF6-F94B-AE1C-30CB05A9AF2D}" type="datetime1">
              <a:rPr lang="en-CA" smtClean="0"/>
              <a:t>2024-06-14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5DEC4-4D2F-9743-F08E-8D4D6E562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7065-C11B-5B6B-F88E-ED68932C0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7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Relationship Id="rId5" Type="http://schemas.openxmlformats.org/officeDocument/2006/relationships/hyperlink" Target="https://music-encoding.org/guidelines/v5/content/shared.html" TargetMode="Externa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Relationship Id="rId4" Type="http://schemas.openxmlformats.org/officeDocument/2006/relationships/hyperlink" Target="https://music-encoding.org/guidelines/v5/content/shared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Relationship Id="rId5" Type="http://schemas.openxmlformats.org/officeDocument/2006/relationships/hyperlink" Target="https://music-encoding.org/guidelines/v5/content/shared.html" TargetMode="Externa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-encoding.org/guidelines/v5/elements/nc.html#mayContain_class_tab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-encoding.org/guidelines/v5/elements/nc.html#mayContain_class_tab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-encoding.org/guidelines/v5/elements/nc.html#mayContain_class_tab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-encoding.org/guidelines/v5/elements/nc.html#attributes_full_tab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7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mei-friend.mdw.ac.at/?file=https://raw.githubusercontent.com/martha-thomae/workshop_on_mei_neumes_encoding/main/step-by-step-exercise/Step0_SkeletonFile.mei&amp;scale=68&amp;breaks=auto&amp;page=1&amp;speed=true&amp;notationOrientation=bottom&amp;notationProportion=0.48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mei-friend.mdw.ac.at/?file=https://raw.githubusercontent.com/martha-thomae/workshop_on_mei_neumes_encoding/main/step-by-step-exercise/Step1_SkeletonFileForNeumes.mei&amp;scale=68&amp;breaks=auto&amp;page=1&amp;speed=true&amp;notationOrientation=bottom&amp;notationProportion=0.48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hyperlink" Target="https://mei-friend.mdw.ac.at/?file=https://raw.githubusercontent.com/martha-thomae/workshop_on_mei_neumes_encoding/main/step-by-step-exercise/Step2_Clefs.mei&amp;scale=68&amp;breaks=auto&amp;page=1&amp;speed=true&amp;notationOrientation=bottom&amp;notationProportion=0.48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hyperlink" Target="mailto:martha.thomae@fcsh.unl.pt" TargetMode="External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hyperlink" Target="mailto:elsadeluca@fcsh.unl.pt" TargetMode="External"/><Relationship Id="rId9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sic-encoding.org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Relationship Id="rId5" Type="http://schemas.openxmlformats.org/officeDocument/2006/relationships/hyperlink" Target="https://music-encoding.org/resources/tutorials.html" TargetMode="External"/><Relationship Id="rId4" Type="http://schemas.openxmlformats.org/officeDocument/2006/relationships/hyperlink" Target="https://music-encoding.org/tutoria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8076-4BA5-8A8E-D3B6-0F7DC3F6C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3876"/>
          </a:xfr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anchor="b">
            <a:normAutofit/>
          </a:bodyPr>
          <a:lstStyle/>
          <a:p>
            <a:r>
              <a:rPr lang="en-CA" sz="7200" dirty="0"/>
              <a:t>MEI Encoding of </a:t>
            </a:r>
            <a:r>
              <a:rPr lang="en-CA" sz="7200"/>
              <a:t>Early Music</a:t>
            </a:r>
            <a:br>
              <a:rPr lang="en-CA" sz="7200" dirty="0"/>
            </a:br>
            <a:r>
              <a:rPr lang="en-CA" sz="6600"/>
              <a:t>The </a:t>
            </a:r>
            <a:r>
              <a:rPr lang="en-CA" sz="6600" dirty="0"/>
              <a:t>Neumes Module</a:t>
            </a:r>
            <a:br>
              <a:rPr lang="en-CA" sz="4800" dirty="0"/>
            </a:br>
            <a:endParaRPr lang="en-CA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5E384-E157-EB1E-4476-276767F01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369" y="5073813"/>
            <a:ext cx="9283262" cy="1264994"/>
          </a:xfrm>
        </p:spPr>
        <p:txBody>
          <a:bodyPr anchor="ctr">
            <a:normAutofit lnSpcReduction="10000"/>
          </a:bodyPr>
          <a:lstStyle/>
          <a:p>
            <a:r>
              <a:rPr lang="en-CA" sz="2000" dirty="0">
                <a:solidFill>
                  <a:schemeClr val="bg2">
                    <a:lumMod val="50000"/>
                  </a:schemeClr>
                </a:solidFill>
              </a:rPr>
              <a:t>Research Seminars Series </a:t>
            </a:r>
            <a:br>
              <a:rPr lang="en-CA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CA" sz="2000" dirty="0">
                <a:solidFill>
                  <a:schemeClr val="bg2">
                    <a:lumMod val="50000"/>
                  </a:schemeClr>
                </a:solidFill>
              </a:rPr>
              <a:t>“Musicologists and Their Sources: The Alchemy of Turning Parchment into Pixels”</a:t>
            </a:r>
          </a:p>
          <a:p>
            <a:r>
              <a:rPr lang="en-CA" sz="2000" dirty="0">
                <a:solidFill>
                  <a:schemeClr val="bg2">
                    <a:lumMod val="50000"/>
                  </a:schemeClr>
                </a:solidFill>
              </a:rPr>
              <a:t>NOVA University of Lisbon, </a:t>
            </a:r>
            <a:br>
              <a:rPr lang="en-CA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CA" sz="2000" dirty="0">
                <a:solidFill>
                  <a:schemeClr val="bg2">
                    <a:lumMod val="50000"/>
                  </a:schemeClr>
                </a:solidFill>
              </a:rPr>
              <a:t>Portugal, 25 June 2024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023DD03-D55B-4F60-1797-D10E074A1679}"/>
              </a:ext>
            </a:extLst>
          </p:cNvPr>
          <p:cNvSpPr txBox="1">
            <a:spLocks/>
          </p:cNvSpPr>
          <p:nvPr/>
        </p:nvSpPr>
        <p:spPr>
          <a:xfrm>
            <a:off x="0" y="3642102"/>
            <a:ext cx="12192000" cy="144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Martha E. Thomae, </a:t>
            </a:r>
            <a:br>
              <a:rPr lang="en-CA" dirty="0"/>
            </a:br>
            <a:r>
              <a:rPr lang="en-CA" dirty="0"/>
              <a:t>Elsa De Luca</a:t>
            </a:r>
            <a:br>
              <a:rPr lang="en-CA" b="1" dirty="0"/>
            </a:br>
            <a:r>
              <a:rPr lang="en-CA" sz="2200" dirty="0">
                <a:solidFill>
                  <a:schemeClr val="accent1"/>
                </a:solidFill>
              </a:rPr>
              <a:t>CESEM-IN2PAST, NOVA University of Lisbon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3D4CE-4A5E-0E64-6D1E-9A5ADAE2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F0F9-6025-AA4D-8A8B-299B05813B6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735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an MEI 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33979" cy="3031332"/>
          </a:xfr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4A6A23B-2AC0-284B-89AD-2F0A3A4D76FC}"/>
              </a:ext>
            </a:extLst>
          </p:cNvPr>
          <p:cNvGrpSpPr/>
          <p:nvPr/>
        </p:nvGrpSpPr>
        <p:grpSpPr>
          <a:xfrm>
            <a:off x="5276193" y="3206354"/>
            <a:ext cx="3953150" cy="523220"/>
            <a:chOff x="5276193" y="3206354"/>
            <a:chExt cx="3953150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248F12-AEA2-AC47-BCCA-266F9AEA7CC5}"/>
                </a:ext>
              </a:extLst>
            </p:cNvPr>
            <p:cNvSpPr txBox="1"/>
            <p:nvPr/>
          </p:nvSpPr>
          <p:spPr>
            <a:xfrm>
              <a:off x="7153644" y="3206354"/>
              <a:ext cx="2075699" cy="523220"/>
            </a:xfrm>
            <a:prstGeom prst="rect">
              <a:avLst/>
            </a:prstGeom>
            <a:solidFill>
              <a:srgbClr val="CDE1FF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Music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015B061-8A05-604E-931D-7F3E196BAEC9}"/>
                </a:ext>
              </a:extLst>
            </p:cNvPr>
            <p:cNvCxnSpPr>
              <a:cxnSpLocks/>
            </p:cNvCxnSpPr>
            <p:nvPr/>
          </p:nvCxnSpPr>
          <p:spPr>
            <a:xfrm>
              <a:off x="5276193" y="3467964"/>
              <a:ext cx="1618593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80D1E-3C5F-6CB1-F589-36B08BD6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27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4" y="1512887"/>
            <a:ext cx="6048376" cy="46050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3115F8-9564-8A41-814F-2B4C07C81894}"/>
              </a:ext>
            </a:extLst>
          </p:cNvPr>
          <p:cNvSpPr/>
          <p:nvPr/>
        </p:nvSpPr>
        <p:spPr>
          <a:xfrm>
            <a:off x="2091556" y="2270233"/>
            <a:ext cx="4932000" cy="33212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6"/>
            <a:ext cx="10515600" cy="906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&lt;music&gt;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basic elements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DE0F65-68C8-1341-9655-0C9C86AFBE0E}"/>
              </a:ext>
            </a:extLst>
          </p:cNvPr>
          <p:cNvGrpSpPr/>
          <p:nvPr/>
        </p:nvGrpSpPr>
        <p:grpSpPr>
          <a:xfrm>
            <a:off x="6960496" y="1682421"/>
            <a:ext cx="3153688" cy="2085654"/>
            <a:chOff x="5772827" y="808007"/>
            <a:chExt cx="3153688" cy="208565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DA45F47-C1E2-7E46-955E-55345EECCF96}"/>
                </a:ext>
              </a:extLst>
            </p:cNvPr>
            <p:cNvCxnSpPr>
              <a:cxnSpLocks/>
              <a:stCxn id="13" idx="3"/>
              <a:endCxn id="7" idx="1"/>
            </p:cNvCxnSpPr>
            <p:nvPr/>
          </p:nvCxnSpPr>
          <p:spPr>
            <a:xfrm flipV="1">
              <a:off x="5772827" y="1161950"/>
              <a:ext cx="1077989" cy="1731711"/>
            </a:xfrm>
            <a:prstGeom prst="bentConnector3">
              <a:avLst>
                <a:gd name="adj1" fmla="val 50000"/>
              </a:avLst>
            </a:prstGeom>
            <a:solidFill>
              <a:srgbClr val="FF0000">
                <a:alpha val="10588"/>
              </a:srgbClr>
            </a:solidFill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9583A5-E554-3A49-B2A4-066556FAEA7D}"/>
                </a:ext>
              </a:extLst>
            </p:cNvPr>
            <p:cNvSpPr txBox="1"/>
            <p:nvPr/>
          </p:nvSpPr>
          <p:spPr>
            <a:xfrm>
              <a:off x="6850816" y="808007"/>
              <a:ext cx="2075699" cy="707886"/>
            </a:xfrm>
            <a:prstGeom prst="rect">
              <a:avLst/>
            </a:prstGeom>
            <a:solidFill>
              <a:srgbClr val="BF9000">
                <a:alpha val="14902"/>
              </a:srgb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“Metadata,” but for the voices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7DE1598-1313-8146-A505-7FDEFB52E94D}"/>
              </a:ext>
            </a:extLst>
          </p:cNvPr>
          <p:cNvGrpSpPr/>
          <p:nvPr/>
        </p:nvGrpSpPr>
        <p:grpSpPr>
          <a:xfrm>
            <a:off x="6960496" y="4101404"/>
            <a:ext cx="3110745" cy="1715118"/>
            <a:chOff x="5259077" y="3455719"/>
            <a:chExt cx="4743040" cy="33556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5F8B47-6427-B046-8DDE-15A0C2986A0E}"/>
                </a:ext>
              </a:extLst>
            </p:cNvPr>
            <p:cNvSpPr txBox="1"/>
            <p:nvPr/>
          </p:nvSpPr>
          <p:spPr>
            <a:xfrm>
              <a:off x="6837242" y="5426390"/>
              <a:ext cx="3164875" cy="1384994"/>
            </a:xfrm>
            <a:prstGeom prst="rect">
              <a:avLst/>
            </a:prstGeom>
            <a:solidFill>
              <a:schemeClr val="accent6">
                <a:alpha val="14510"/>
              </a:schemeClr>
            </a:solidFill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Actual music content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5FD17B-5035-2844-9D5C-4354A68C228D}"/>
                </a:ext>
              </a:extLst>
            </p:cNvPr>
            <p:cNvCxnSpPr>
              <a:cxnSpLocks/>
              <a:stCxn id="14" idx="3"/>
              <a:endCxn id="10" idx="1"/>
            </p:cNvCxnSpPr>
            <p:nvPr/>
          </p:nvCxnSpPr>
          <p:spPr>
            <a:xfrm>
              <a:off x="5259077" y="3455719"/>
              <a:ext cx="1578165" cy="266316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409E5-38EB-AC40-BAB0-D504F1CE3C97}"/>
              </a:ext>
            </a:extLst>
          </p:cNvPr>
          <p:cNvSpPr/>
          <p:nvPr/>
        </p:nvSpPr>
        <p:spPr>
          <a:xfrm>
            <a:off x="4887310" y="3602285"/>
            <a:ext cx="2073186" cy="331579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60019C-0925-9645-9B6A-937A5555B0E7}"/>
              </a:ext>
            </a:extLst>
          </p:cNvPr>
          <p:cNvSpPr/>
          <p:nvPr/>
        </p:nvSpPr>
        <p:spPr>
          <a:xfrm>
            <a:off x="4887310" y="3935614"/>
            <a:ext cx="2073186" cy="331579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A8EB08-4591-BB4B-AC0E-38CD29741A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4"/>
          <a:stretch/>
        </p:blipFill>
        <p:spPr>
          <a:xfrm>
            <a:off x="7899392" y="2493941"/>
            <a:ext cx="2268000" cy="25070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6EB818A-6B3E-1B48-AFF1-56EE5EFA2A1A}"/>
              </a:ext>
            </a:extLst>
          </p:cNvPr>
          <p:cNvSpPr/>
          <p:nvPr/>
        </p:nvSpPr>
        <p:spPr>
          <a:xfrm>
            <a:off x="7921646" y="3070075"/>
            <a:ext cx="1600653" cy="1905539"/>
          </a:xfrm>
          <a:prstGeom prst="rect">
            <a:avLst/>
          </a:prstGeom>
          <a:solidFill>
            <a:srgbClr val="BF9000">
              <a:alpha val="20000"/>
            </a:srgbClr>
          </a:solidFill>
          <a:ln w="19050">
            <a:solidFill>
              <a:srgbClr val="BF9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0B580A-578F-FB4D-A0F6-A5A8CF117813}"/>
              </a:ext>
            </a:extLst>
          </p:cNvPr>
          <p:cNvSpPr/>
          <p:nvPr/>
        </p:nvSpPr>
        <p:spPr>
          <a:xfrm>
            <a:off x="9522298" y="3070075"/>
            <a:ext cx="578146" cy="1905539"/>
          </a:xfrm>
          <a:prstGeom prst="rect">
            <a:avLst/>
          </a:prstGeom>
          <a:solidFill>
            <a:srgbClr val="70AD47">
              <a:alpha val="20000"/>
            </a:srgb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1A004-8B83-C24C-8698-7F8DA66438E0}"/>
              </a:ext>
            </a:extLst>
          </p:cNvPr>
          <p:cNvSpPr/>
          <p:nvPr/>
        </p:nvSpPr>
        <p:spPr>
          <a:xfrm>
            <a:off x="4140678" y="3285150"/>
            <a:ext cx="2869091" cy="13176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FB2BBD3-4AAD-9032-CC9C-F853C409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476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4" y="1512887"/>
            <a:ext cx="6048376" cy="46050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3115F8-9564-8A41-814F-2B4C07C81894}"/>
              </a:ext>
            </a:extLst>
          </p:cNvPr>
          <p:cNvSpPr/>
          <p:nvPr/>
        </p:nvSpPr>
        <p:spPr>
          <a:xfrm>
            <a:off x="2091556" y="2270233"/>
            <a:ext cx="4932000" cy="33212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6"/>
            <a:ext cx="10515600" cy="906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&lt;music&gt;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basic elements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DE0F65-68C8-1341-9655-0C9C86AFBE0E}"/>
              </a:ext>
            </a:extLst>
          </p:cNvPr>
          <p:cNvGrpSpPr/>
          <p:nvPr/>
        </p:nvGrpSpPr>
        <p:grpSpPr>
          <a:xfrm>
            <a:off x="6960496" y="1682421"/>
            <a:ext cx="3153688" cy="2085654"/>
            <a:chOff x="5772827" y="808007"/>
            <a:chExt cx="3153688" cy="208565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DA45F47-C1E2-7E46-955E-55345EECCF96}"/>
                </a:ext>
              </a:extLst>
            </p:cNvPr>
            <p:cNvCxnSpPr>
              <a:cxnSpLocks/>
              <a:stCxn id="13" idx="3"/>
              <a:endCxn id="7" idx="1"/>
            </p:cNvCxnSpPr>
            <p:nvPr/>
          </p:nvCxnSpPr>
          <p:spPr>
            <a:xfrm flipV="1">
              <a:off x="5772827" y="1161950"/>
              <a:ext cx="1077989" cy="1731711"/>
            </a:xfrm>
            <a:prstGeom prst="bentConnector3">
              <a:avLst>
                <a:gd name="adj1" fmla="val 50000"/>
              </a:avLst>
            </a:prstGeom>
            <a:solidFill>
              <a:srgbClr val="FF0000">
                <a:alpha val="10588"/>
              </a:srgbClr>
            </a:solidFill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9583A5-E554-3A49-B2A4-066556FAEA7D}"/>
                </a:ext>
              </a:extLst>
            </p:cNvPr>
            <p:cNvSpPr txBox="1"/>
            <p:nvPr/>
          </p:nvSpPr>
          <p:spPr>
            <a:xfrm>
              <a:off x="6850816" y="808007"/>
              <a:ext cx="2075699" cy="707886"/>
            </a:xfrm>
            <a:prstGeom prst="rect">
              <a:avLst/>
            </a:prstGeom>
            <a:solidFill>
              <a:srgbClr val="BF9000">
                <a:alpha val="14902"/>
              </a:srgb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“Metadata,” but for the voices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409E5-38EB-AC40-BAB0-D504F1CE3C97}"/>
              </a:ext>
            </a:extLst>
          </p:cNvPr>
          <p:cNvSpPr/>
          <p:nvPr/>
        </p:nvSpPr>
        <p:spPr>
          <a:xfrm>
            <a:off x="4887310" y="3602285"/>
            <a:ext cx="2073186" cy="331579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A8EB08-4591-BB4B-AC0E-38CD29741A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4"/>
          <a:stretch/>
        </p:blipFill>
        <p:spPr>
          <a:xfrm>
            <a:off x="7899392" y="2493941"/>
            <a:ext cx="2268000" cy="25070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6EB818A-6B3E-1B48-AFF1-56EE5EFA2A1A}"/>
              </a:ext>
            </a:extLst>
          </p:cNvPr>
          <p:cNvSpPr/>
          <p:nvPr/>
        </p:nvSpPr>
        <p:spPr>
          <a:xfrm>
            <a:off x="7921646" y="3070075"/>
            <a:ext cx="1600653" cy="1905539"/>
          </a:xfrm>
          <a:prstGeom prst="rect">
            <a:avLst/>
          </a:prstGeom>
          <a:solidFill>
            <a:srgbClr val="BF9000">
              <a:alpha val="20000"/>
            </a:srgbClr>
          </a:solidFill>
          <a:ln w="19050">
            <a:solidFill>
              <a:srgbClr val="BF9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047420-B786-6548-A2D4-5B6DC940939B}"/>
              </a:ext>
            </a:extLst>
          </p:cNvPr>
          <p:cNvSpPr/>
          <p:nvPr/>
        </p:nvSpPr>
        <p:spPr>
          <a:xfrm>
            <a:off x="4140678" y="3285150"/>
            <a:ext cx="2869091" cy="13176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4953220-8631-D2D9-80A6-CD48AFAE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5171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EB471E7-6F7B-CC4B-81CE-14C4453D00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4"/>
          <a:stretch/>
        </p:blipFill>
        <p:spPr>
          <a:xfrm>
            <a:off x="8125428" y="3802407"/>
            <a:ext cx="2248281" cy="24852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ABD4A8D2-5BE9-624A-BB2D-49A0D36C5788}"/>
              </a:ext>
            </a:extLst>
          </p:cNvPr>
          <p:cNvSpPr/>
          <p:nvPr/>
        </p:nvSpPr>
        <p:spPr>
          <a:xfrm>
            <a:off x="8131778" y="4381580"/>
            <a:ext cx="1620000" cy="1900034"/>
          </a:xfrm>
          <a:prstGeom prst="rect">
            <a:avLst/>
          </a:prstGeom>
          <a:solidFill>
            <a:srgbClr val="BF9000">
              <a:alpha val="20000"/>
            </a:srgbClr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292"/>
            <a:ext cx="10515600" cy="1028701"/>
          </a:xfrm>
        </p:spPr>
        <p:txBody>
          <a:bodyPr>
            <a:normAutofit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scoreDef</a:t>
            </a:r>
            <a:r>
              <a:rPr lang="en-US" b="1" dirty="0"/>
              <a:t>&gt; - </a:t>
            </a:r>
            <a:r>
              <a:rPr lang="en-US" dirty="0"/>
              <a:t>General Information for Voices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87" y="1396753"/>
            <a:ext cx="5307806" cy="3285785"/>
          </a:xfrm>
        </p:spPr>
      </p:pic>
      <p:sp>
        <p:nvSpPr>
          <p:cNvPr id="10" name="TextBox 9"/>
          <p:cNvSpPr txBox="1"/>
          <p:nvPr/>
        </p:nvSpPr>
        <p:spPr>
          <a:xfrm>
            <a:off x="6793938" y="1377672"/>
            <a:ext cx="3487172" cy="877163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information for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voices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742440-E84F-0A4A-B30C-069935685E60}"/>
              </a:ext>
            </a:extLst>
          </p:cNvPr>
          <p:cNvSpPr txBox="1"/>
          <p:nvPr/>
        </p:nvSpPr>
        <p:spPr>
          <a:xfrm>
            <a:off x="1114426" y="5829303"/>
            <a:ext cx="990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hlinkClick r:id="rId5"/>
              </a:rPr>
              <a:t>https://music-encoding.org/guidelines/v5/content/shared.html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A00B1E-FB75-FB42-97AE-23703DD5EE7C}"/>
              </a:ext>
            </a:extLst>
          </p:cNvPr>
          <p:cNvSpPr/>
          <p:nvPr/>
        </p:nvSpPr>
        <p:spPr>
          <a:xfrm>
            <a:off x="1813714" y="1731296"/>
            <a:ext cx="4483975" cy="2336071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cxnSpLocks/>
            <a:endCxn id="12" idx="1"/>
          </p:cNvCxnSpPr>
          <p:nvPr/>
        </p:nvCxnSpPr>
        <p:spPr>
          <a:xfrm>
            <a:off x="6182077" y="2573788"/>
            <a:ext cx="611860" cy="455487"/>
          </a:xfrm>
          <a:prstGeom prst="bentConnector3">
            <a:avLst>
              <a:gd name="adj1" fmla="val 50000"/>
            </a:avLst>
          </a:prstGeom>
          <a:ln w="38100">
            <a:solidFill>
              <a:srgbClr val="A406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endCxn id="10" idx="1"/>
          </p:cNvCxnSpPr>
          <p:nvPr/>
        </p:nvCxnSpPr>
        <p:spPr>
          <a:xfrm flipV="1">
            <a:off x="3680615" y="1816254"/>
            <a:ext cx="3113323" cy="11634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AA0AA08-636D-DA45-8323-EC81FF4D3D5C}"/>
              </a:ext>
            </a:extLst>
          </p:cNvPr>
          <p:cNvSpPr/>
          <p:nvPr/>
        </p:nvSpPr>
        <p:spPr>
          <a:xfrm>
            <a:off x="9188350" y="4381580"/>
            <a:ext cx="540000" cy="1882109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DE5F813-1782-3445-9F66-8DECA79D7DC0}"/>
              </a:ext>
            </a:extLst>
          </p:cNvPr>
          <p:cNvGrpSpPr/>
          <p:nvPr/>
        </p:nvGrpSpPr>
        <p:grpSpPr>
          <a:xfrm>
            <a:off x="8184096" y="4505592"/>
            <a:ext cx="650558" cy="1723821"/>
            <a:chOff x="8260296" y="4581792"/>
            <a:chExt cx="650558" cy="1624393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B8D1CCA-D33F-5D42-9082-26F2B0DC99B9}"/>
                </a:ext>
              </a:extLst>
            </p:cNvPr>
            <p:cNvSpPr/>
            <p:nvPr/>
          </p:nvSpPr>
          <p:spPr>
            <a:xfrm>
              <a:off x="8262854" y="4581792"/>
              <a:ext cx="648000" cy="400110"/>
            </a:xfrm>
            <a:prstGeom prst="ellipse">
              <a:avLst/>
            </a:prstGeom>
            <a:noFill/>
            <a:ln w="12700">
              <a:solidFill>
                <a:srgbClr val="A4067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1E299FA-3C1F-0440-B612-36938E3C83B2}"/>
                </a:ext>
              </a:extLst>
            </p:cNvPr>
            <p:cNvSpPr/>
            <p:nvPr/>
          </p:nvSpPr>
          <p:spPr>
            <a:xfrm>
              <a:off x="8262854" y="5192014"/>
              <a:ext cx="648000" cy="400110"/>
            </a:xfrm>
            <a:prstGeom prst="ellipse">
              <a:avLst/>
            </a:prstGeom>
            <a:noFill/>
            <a:ln w="12700">
              <a:solidFill>
                <a:srgbClr val="A4067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466740B-9022-334A-876D-2550983B7363}"/>
                </a:ext>
              </a:extLst>
            </p:cNvPr>
            <p:cNvSpPr/>
            <p:nvPr/>
          </p:nvSpPr>
          <p:spPr>
            <a:xfrm>
              <a:off x="8260296" y="5806075"/>
              <a:ext cx="648000" cy="400110"/>
            </a:xfrm>
            <a:prstGeom prst="ellipse">
              <a:avLst/>
            </a:prstGeom>
            <a:noFill/>
            <a:ln w="12700">
              <a:solidFill>
                <a:srgbClr val="A4067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B22F3CB-6EA7-6E49-B75F-EF8C4DEAEE6E}"/>
              </a:ext>
            </a:extLst>
          </p:cNvPr>
          <p:cNvGrpSpPr/>
          <p:nvPr/>
        </p:nvGrpSpPr>
        <p:grpSpPr>
          <a:xfrm>
            <a:off x="8889728" y="4416579"/>
            <a:ext cx="279347" cy="1832050"/>
            <a:chOff x="8946878" y="4486429"/>
            <a:chExt cx="279347" cy="183205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1245EC1A-D35A-264F-A339-64C40D6A3452}"/>
                </a:ext>
              </a:extLst>
            </p:cNvPr>
            <p:cNvSpPr/>
            <p:nvPr/>
          </p:nvSpPr>
          <p:spPr>
            <a:xfrm>
              <a:off x="8950824" y="4486429"/>
              <a:ext cx="270000" cy="648000"/>
            </a:xfrm>
            <a:prstGeom prst="roundRect">
              <a:avLst/>
            </a:prstGeom>
            <a:noFill/>
            <a:ln w="19050">
              <a:solidFill>
                <a:srgbClr val="A4067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5026D3CC-1798-0047-BC4D-1FE3377CA8EF}"/>
                </a:ext>
              </a:extLst>
            </p:cNvPr>
            <p:cNvSpPr/>
            <p:nvPr/>
          </p:nvSpPr>
          <p:spPr>
            <a:xfrm>
              <a:off x="8946878" y="5191356"/>
              <a:ext cx="270000" cy="497224"/>
            </a:xfrm>
            <a:prstGeom prst="roundRect">
              <a:avLst/>
            </a:prstGeom>
            <a:noFill/>
            <a:ln w="19050">
              <a:solidFill>
                <a:srgbClr val="A4067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BA218E27-B91B-4746-967B-058F8F83CC19}"/>
                </a:ext>
              </a:extLst>
            </p:cNvPr>
            <p:cNvSpPr/>
            <p:nvPr/>
          </p:nvSpPr>
          <p:spPr>
            <a:xfrm>
              <a:off x="8956225" y="5821679"/>
              <a:ext cx="270000" cy="496800"/>
            </a:xfrm>
            <a:prstGeom prst="roundRect">
              <a:avLst/>
            </a:prstGeom>
            <a:noFill/>
            <a:ln w="19050">
              <a:solidFill>
                <a:srgbClr val="A4067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EAA203-DEFB-B644-8938-4AF4329887F8}"/>
              </a:ext>
            </a:extLst>
          </p:cNvPr>
          <p:cNvGrpSpPr/>
          <p:nvPr/>
        </p:nvGrpSpPr>
        <p:grpSpPr>
          <a:xfrm>
            <a:off x="6793937" y="2329083"/>
            <a:ext cx="4765459" cy="1429627"/>
            <a:chOff x="6793937" y="2329083"/>
            <a:chExt cx="4765459" cy="1429627"/>
          </a:xfrm>
        </p:grpSpPr>
        <p:sp>
          <p:nvSpPr>
            <p:cNvPr id="12" name="TextBox 11"/>
            <p:cNvSpPr txBox="1"/>
            <p:nvPr/>
          </p:nvSpPr>
          <p:spPr>
            <a:xfrm>
              <a:off x="6793937" y="2329083"/>
              <a:ext cx="3487173" cy="1400383"/>
            </a:xfrm>
            <a:prstGeom prst="rect">
              <a:avLst/>
            </a:prstGeom>
            <a:noFill/>
            <a:ln w="19050">
              <a:solidFill>
                <a:srgbClr val="A4067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Specific information for </a:t>
              </a: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EACH voice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Clef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Label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Number of staff-lines (@lines)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@n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30AA4850-F32D-D349-8123-E3FF4F84C135}"/>
                </a:ext>
              </a:extLst>
            </p:cNvPr>
            <p:cNvSpPr/>
            <p:nvPr/>
          </p:nvSpPr>
          <p:spPr>
            <a:xfrm>
              <a:off x="9972136" y="3204713"/>
              <a:ext cx="436079" cy="507500"/>
            </a:xfrm>
            <a:prstGeom prst="rightBrace">
              <a:avLst/>
            </a:prstGeom>
            <a:ln w="19050">
              <a:solidFill>
                <a:srgbClr val="CC008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B69073-4D7D-B744-B794-61D0EF6E4B57}"/>
                </a:ext>
              </a:extLst>
            </p:cNvPr>
            <p:cNvSpPr txBox="1"/>
            <p:nvPr/>
          </p:nvSpPr>
          <p:spPr>
            <a:xfrm>
              <a:off x="10425469" y="3204712"/>
              <a:ext cx="1133927" cy="553998"/>
            </a:xfrm>
            <a:prstGeom prst="rect">
              <a:avLst/>
            </a:prstGeom>
            <a:noFill/>
            <a:ln>
              <a:solidFill>
                <a:srgbClr val="CC008B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B5007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required for validation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450E5E6-B1AD-7814-00FA-B13670930A47}"/>
              </a:ext>
            </a:extLst>
          </p:cNvPr>
          <p:cNvSpPr/>
          <p:nvPr/>
        </p:nvSpPr>
        <p:spPr>
          <a:xfrm>
            <a:off x="1813714" y="2688668"/>
            <a:ext cx="4483975" cy="707917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77D29FE-8402-7990-F1CE-2EB1B5B0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32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ABB52D5-60A4-B94D-9123-74942BCA0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4"/>
          <a:stretch/>
        </p:blipFill>
        <p:spPr>
          <a:xfrm>
            <a:off x="7899392" y="2493941"/>
            <a:ext cx="2268000" cy="25070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4" y="1512887"/>
            <a:ext cx="6048376" cy="46050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3115F8-9564-8A41-814F-2B4C07C81894}"/>
              </a:ext>
            </a:extLst>
          </p:cNvPr>
          <p:cNvSpPr/>
          <p:nvPr/>
        </p:nvSpPr>
        <p:spPr>
          <a:xfrm>
            <a:off x="2091556" y="2270233"/>
            <a:ext cx="4932000" cy="33212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6"/>
            <a:ext cx="10515600" cy="906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&lt;music&gt;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basic elements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DE1598-1313-8146-A505-7FDEFB52E94D}"/>
              </a:ext>
            </a:extLst>
          </p:cNvPr>
          <p:cNvGrpSpPr/>
          <p:nvPr/>
        </p:nvGrpSpPr>
        <p:grpSpPr>
          <a:xfrm>
            <a:off x="6960496" y="4101404"/>
            <a:ext cx="3110745" cy="1715118"/>
            <a:chOff x="5259077" y="3455719"/>
            <a:chExt cx="4743040" cy="33556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5F8B47-6427-B046-8DDE-15A0C2986A0E}"/>
                </a:ext>
              </a:extLst>
            </p:cNvPr>
            <p:cNvSpPr txBox="1"/>
            <p:nvPr/>
          </p:nvSpPr>
          <p:spPr>
            <a:xfrm>
              <a:off x="6837242" y="5426390"/>
              <a:ext cx="3164875" cy="1384994"/>
            </a:xfrm>
            <a:prstGeom prst="rect">
              <a:avLst/>
            </a:prstGeom>
            <a:solidFill>
              <a:schemeClr val="accent6">
                <a:alpha val="14510"/>
              </a:schemeClr>
            </a:solidFill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Actual music content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5FD17B-5035-2844-9D5C-4354A68C228D}"/>
                </a:ext>
              </a:extLst>
            </p:cNvPr>
            <p:cNvCxnSpPr>
              <a:cxnSpLocks/>
              <a:stCxn id="14" idx="3"/>
              <a:endCxn id="10" idx="1"/>
            </p:cNvCxnSpPr>
            <p:nvPr/>
          </p:nvCxnSpPr>
          <p:spPr>
            <a:xfrm>
              <a:off x="5259077" y="3455719"/>
              <a:ext cx="1578165" cy="266316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B60019C-0925-9645-9B6A-937A5555B0E7}"/>
              </a:ext>
            </a:extLst>
          </p:cNvPr>
          <p:cNvSpPr/>
          <p:nvPr/>
        </p:nvSpPr>
        <p:spPr>
          <a:xfrm>
            <a:off x="4887310" y="3935614"/>
            <a:ext cx="2073186" cy="331579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0B580A-578F-FB4D-A0F6-A5A8CF117813}"/>
              </a:ext>
            </a:extLst>
          </p:cNvPr>
          <p:cNvSpPr/>
          <p:nvPr/>
        </p:nvSpPr>
        <p:spPr>
          <a:xfrm>
            <a:off x="9522298" y="3070075"/>
            <a:ext cx="578146" cy="1905539"/>
          </a:xfrm>
          <a:prstGeom prst="rect">
            <a:avLst/>
          </a:prstGeom>
          <a:solidFill>
            <a:srgbClr val="70AD47">
              <a:alpha val="20000"/>
            </a:srgb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B5081B-B155-F14B-ACBB-A3951E2CA07B}"/>
              </a:ext>
            </a:extLst>
          </p:cNvPr>
          <p:cNvSpPr/>
          <p:nvPr/>
        </p:nvSpPr>
        <p:spPr>
          <a:xfrm>
            <a:off x="4140678" y="3285150"/>
            <a:ext cx="2869091" cy="13176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88B0A-68A5-20A4-F3F8-D5379639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7570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6" y="1455342"/>
            <a:ext cx="7290015" cy="4261644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10515600" cy="6572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&lt;section&gt; - </a:t>
            </a:r>
            <a:r>
              <a:rPr lang="en-US" dirty="0"/>
              <a:t>Actual Music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4426" y="5829303"/>
            <a:ext cx="990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https://music-encoding.org/guidelines/v5/content/shared.html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E577DC-EBE5-BA47-B92D-EDE58936C9CE}"/>
              </a:ext>
            </a:extLst>
          </p:cNvPr>
          <p:cNvSpPr/>
          <p:nvPr/>
        </p:nvSpPr>
        <p:spPr>
          <a:xfrm>
            <a:off x="1692166" y="1975945"/>
            <a:ext cx="6589986" cy="344850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834E8-5D52-3B7D-B911-25E3FB64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640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10515600" cy="6572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&lt;section&gt; - </a:t>
            </a:r>
            <a:r>
              <a:rPr lang="en-US" dirty="0"/>
              <a:t>Actual Music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6" y="1455342"/>
            <a:ext cx="7290015" cy="42616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355BFF-5640-1B41-BE78-964B7B304797}"/>
              </a:ext>
            </a:extLst>
          </p:cNvPr>
          <p:cNvSpPr/>
          <p:nvPr/>
        </p:nvSpPr>
        <p:spPr>
          <a:xfrm>
            <a:off x="1692166" y="1975945"/>
            <a:ext cx="6589986" cy="344850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Google Shape;259;p36">
            <a:extLst>
              <a:ext uri="{FF2B5EF4-FFF2-40B4-BE49-F238E27FC236}">
                <a16:creationId xmlns:a16="http://schemas.microsoft.com/office/drawing/2014/main" id="{528BF22B-2B65-E2A4-5710-71740B84162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0600" y="2542370"/>
            <a:ext cx="2963205" cy="112581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265;p36">
            <a:extLst>
              <a:ext uri="{FF2B5EF4-FFF2-40B4-BE49-F238E27FC236}">
                <a16:creationId xmlns:a16="http://schemas.microsoft.com/office/drawing/2014/main" id="{A284E0D1-972B-7EFA-D863-3341DE6FC64D}"/>
              </a:ext>
            </a:extLst>
          </p:cNvPr>
          <p:cNvSpPr/>
          <p:nvPr/>
        </p:nvSpPr>
        <p:spPr>
          <a:xfrm>
            <a:off x="9212843" y="2177245"/>
            <a:ext cx="1702525" cy="365125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&lt;layer n=”1”&gt;</a:t>
            </a:r>
            <a:endParaRPr sz="1867" kern="0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264;p36">
            <a:extLst>
              <a:ext uri="{FF2B5EF4-FFF2-40B4-BE49-F238E27FC236}">
                <a16:creationId xmlns:a16="http://schemas.microsoft.com/office/drawing/2014/main" id="{004063F0-8AB1-E205-E17C-C2722B5DD797}"/>
              </a:ext>
            </a:extLst>
          </p:cNvPr>
          <p:cNvSpPr/>
          <p:nvPr/>
        </p:nvSpPr>
        <p:spPr>
          <a:xfrm>
            <a:off x="9212843" y="3608049"/>
            <a:ext cx="1702525" cy="365125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FF"/>
                </a:solidFill>
                <a:latin typeface="Arial"/>
                <a:cs typeface="Arial"/>
                <a:sym typeface="Arial"/>
              </a:rPr>
              <a:t>&lt;layer n=”2”&gt;</a:t>
            </a:r>
            <a:endParaRPr sz="1867" kern="0" dirty="0">
              <a:solidFill>
                <a:srgbClr val="0000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9EDACC9-EB9D-C360-FA6D-6549D414561E}"/>
              </a:ext>
            </a:extLst>
          </p:cNvPr>
          <p:cNvSpPr/>
          <p:nvPr/>
        </p:nvSpPr>
        <p:spPr>
          <a:xfrm>
            <a:off x="2743631" y="2524439"/>
            <a:ext cx="5538522" cy="1296000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808422-59D1-EAD8-A8AB-771C09949F4F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282152" y="2359808"/>
            <a:ext cx="930691" cy="34497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8AADF5-5DAD-6166-4FF2-39501001CD3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282152" y="3691137"/>
            <a:ext cx="930691" cy="9947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A9E5AB0-EF63-9305-1D12-85F7D0D1016D}"/>
              </a:ext>
            </a:extLst>
          </p:cNvPr>
          <p:cNvSpPr txBox="1"/>
          <p:nvPr/>
        </p:nvSpPr>
        <p:spPr>
          <a:xfrm>
            <a:off x="1114426" y="5829303"/>
            <a:ext cx="990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https://music-encoding.org/guidelines/v5/content/shared.html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34594-A865-641C-378A-BB5CD21A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751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611E7C44-95BD-ABA6-B093-A969613D6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6" y="1455342"/>
            <a:ext cx="7290015" cy="426164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2BC47F8-889C-914A-AA2A-0CE90475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725"/>
            <a:ext cx="10515600" cy="6572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Early Music </a:t>
            </a:r>
            <a:r>
              <a:rPr lang="en-US" dirty="0"/>
              <a:t>has </a:t>
            </a:r>
            <a:r>
              <a:rPr lang="en-US" b="1" dirty="0"/>
              <a:t>No Measures!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86BE28-51D2-424F-983E-6ACD567E4FCF}"/>
              </a:ext>
            </a:extLst>
          </p:cNvPr>
          <p:cNvSpPr/>
          <p:nvPr/>
        </p:nvSpPr>
        <p:spPr>
          <a:xfrm>
            <a:off x="2218301" y="2248081"/>
            <a:ext cx="6030000" cy="302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6C3158-9783-6C49-A1E0-C3FBBFE0A8F6}"/>
              </a:ext>
            </a:extLst>
          </p:cNvPr>
          <p:cNvSpPr/>
          <p:nvPr/>
        </p:nvSpPr>
        <p:spPr>
          <a:xfrm>
            <a:off x="2218300" y="4371793"/>
            <a:ext cx="6030000" cy="769349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67BE66-2B59-685C-12DE-E7C685564030}"/>
              </a:ext>
            </a:extLst>
          </p:cNvPr>
          <p:cNvSpPr/>
          <p:nvPr/>
        </p:nvSpPr>
        <p:spPr>
          <a:xfrm>
            <a:off x="1688952" y="1973244"/>
            <a:ext cx="6589986" cy="344850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4703AB-3F43-B7A7-1682-0783A928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0413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2BC47F8-889C-914A-AA2A-0CE90475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725"/>
            <a:ext cx="10515600" cy="6572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Monophonic Music </a:t>
            </a:r>
            <a:r>
              <a:rPr lang="en-US" dirty="0"/>
              <a:t>has a</a:t>
            </a:r>
            <a:r>
              <a:rPr lang="en-US" b="1" dirty="0"/>
              <a:t> Single Staff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44C366-B6B0-DCCC-B70E-4C09CA5B78ED}"/>
              </a:ext>
            </a:extLst>
          </p:cNvPr>
          <p:cNvGrpSpPr/>
          <p:nvPr/>
        </p:nvGrpSpPr>
        <p:grpSpPr>
          <a:xfrm>
            <a:off x="967283" y="1626251"/>
            <a:ext cx="7291309" cy="3231499"/>
            <a:chOff x="967283" y="1626251"/>
            <a:chExt cx="7291309" cy="323149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6246C79-46A5-125E-84CF-B46FF9490738}"/>
                </a:ext>
              </a:extLst>
            </p:cNvPr>
            <p:cNvGrpSpPr/>
            <p:nvPr/>
          </p:nvGrpSpPr>
          <p:grpSpPr>
            <a:xfrm>
              <a:off x="967283" y="1626251"/>
              <a:ext cx="7291309" cy="3231499"/>
              <a:chOff x="967283" y="1626251"/>
              <a:chExt cx="7291309" cy="3231499"/>
            </a:xfrm>
          </p:grpSpPr>
          <p:pic>
            <p:nvPicPr>
              <p:cNvPr id="6" name="Content Placeholder 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6063"/>
              <a:stretch/>
            </p:blipFill>
            <p:spPr>
              <a:xfrm>
                <a:off x="967283" y="1626251"/>
                <a:ext cx="7291309" cy="3151489"/>
              </a:xfrm>
              <a:prstGeom prst="rect">
                <a:avLst/>
              </a:prstGeom>
            </p:spPr>
          </p:pic>
          <p:pic>
            <p:nvPicPr>
              <p:cNvPr id="2" name="Content Placeholder 5">
                <a:extLst>
                  <a:ext uri="{FF2B5EF4-FFF2-40B4-BE49-F238E27FC236}">
                    <a16:creationId xmlns:a16="http://schemas.microsoft.com/office/drawing/2014/main" id="{3EBFDFF3-36FD-2CC8-FA5B-443D76C313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21" t="25311" r="2227" b="31248"/>
              <a:stretch/>
            </p:blipFill>
            <p:spPr>
              <a:xfrm>
                <a:off x="2118360" y="2446019"/>
                <a:ext cx="5414010" cy="1851661"/>
              </a:xfrm>
              <a:prstGeom prst="rect">
                <a:avLst/>
              </a:prstGeom>
            </p:spPr>
          </p:pic>
          <p:pic>
            <p:nvPicPr>
              <p:cNvPr id="3" name="Content Placeholder 5">
                <a:extLst>
                  <a:ext uri="{FF2B5EF4-FFF2-40B4-BE49-F238E27FC236}">
                    <a16:creationId xmlns:a16="http://schemas.microsoft.com/office/drawing/2014/main" id="{B1D5C91B-637B-89BF-FB0C-109797C532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6294" b="566"/>
              <a:stretch/>
            </p:blipFill>
            <p:spPr>
              <a:xfrm>
                <a:off x="967283" y="4297680"/>
                <a:ext cx="7291309" cy="560070"/>
              </a:xfrm>
              <a:prstGeom prst="rect">
                <a:avLst/>
              </a:prstGeom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05FEFF-0D01-3A60-601D-B2CAC2CBE81C}"/>
                </a:ext>
              </a:extLst>
            </p:cNvPr>
            <p:cNvSpPr/>
            <p:nvPr/>
          </p:nvSpPr>
          <p:spPr>
            <a:xfrm>
              <a:off x="7532370" y="2370339"/>
              <a:ext cx="572943" cy="1927342"/>
            </a:xfrm>
            <a:prstGeom prst="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8DCA0-3975-1161-F416-449F77C48F0D}"/>
              </a:ext>
            </a:extLst>
          </p:cNvPr>
          <p:cNvSpPr/>
          <p:nvPr/>
        </p:nvSpPr>
        <p:spPr>
          <a:xfrm>
            <a:off x="2068499" y="3781635"/>
            <a:ext cx="5463871" cy="516043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BED2FB-5171-D6DC-C438-520627935DA7}"/>
              </a:ext>
            </a:extLst>
          </p:cNvPr>
          <p:cNvSpPr/>
          <p:nvPr/>
        </p:nvSpPr>
        <p:spPr>
          <a:xfrm>
            <a:off x="1524440" y="2156286"/>
            <a:ext cx="6589986" cy="244234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4C935-12E7-04E6-2DE0-620D6581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008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0BEAAD7-CDF6-464A-B5F9-45E15ED3DF69}"/>
              </a:ext>
            </a:extLst>
          </p:cNvPr>
          <p:cNvGrpSpPr>
            <a:grpSpLocks noChangeAspect="1"/>
          </p:cNvGrpSpPr>
          <p:nvPr/>
        </p:nvGrpSpPr>
        <p:grpSpPr>
          <a:xfrm>
            <a:off x="501562" y="1002835"/>
            <a:ext cx="4520381" cy="3056068"/>
            <a:chOff x="838200" y="164354"/>
            <a:chExt cx="5279701" cy="356941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B660CBC-CFBA-6A4C-9E95-597548D300F5}"/>
                </a:ext>
              </a:extLst>
            </p:cNvPr>
            <p:cNvGrpSpPr/>
            <p:nvPr/>
          </p:nvGrpSpPr>
          <p:grpSpPr>
            <a:xfrm>
              <a:off x="838200" y="164354"/>
              <a:ext cx="5279701" cy="3569418"/>
              <a:chOff x="1096309" y="1291377"/>
              <a:chExt cx="6167261" cy="4305113"/>
            </a:xfrm>
          </p:grpSpPr>
          <p:pic>
            <p:nvPicPr>
              <p:cNvPr id="5" name="Content Placeholder 3">
                <a:extLst>
                  <a:ext uri="{FF2B5EF4-FFF2-40B4-BE49-F238E27FC236}">
                    <a16:creationId xmlns:a16="http://schemas.microsoft.com/office/drawing/2014/main" id="{62625201-AB52-B041-B11B-BB7C7DC1F0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302"/>
              <a:stretch/>
            </p:blipFill>
            <p:spPr>
              <a:xfrm>
                <a:off x="1096309" y="1533525"/>
                <a:ext cx="5780088" cy="4062965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BD6541-7803-EA45-BAA6-ACEA6431754E}"/>
                  </a:ext>
                </a:extLst>
              </p:cNvPr>
              <p:cNvSpPr/>
              <p:nvPr/>
            </p:nvSpPr>
            <p:spPr>
              <a:xfrm>
                <a:off x="1881356" y="1996966"/>
                <a:ext cx="4824248" cy="274320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D4098C-9305-4549-B16E-2208C6899ECE}"/>
                  </a:ext>
                </a:extLst>
              </p:cNvPr>
              <p:cNvSpPr txBox="1"/>
              <p:nvPr/>
            </p:nvSpPr>
            <p:spPr>
              <a:xfrm>
                <a:off x="2681818" y="1291377"/>
                <a:ext cx="4581752" cy="371213"/>
              </a:xfrm>
              <a:prstGeom prst="rect">
                <a:avLst/>
              </a:prstGeom>
              <a:solidFill>
                <a:srgbClr val="DC0003">
                  <a:alpha val="69804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@xmlns = “</a:t>
                </a:r>
                <a:r>
                  <a:rPr kumimoji="0" lang="en-CA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http://www.music-encoding.org/ns/</a:t>
                </a:r>
                <a:r>
                  <a:rPr kumimoji="0" lang="en-CA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mei</a:t>
                </a:r>
                <a:r>
                  <a:rPr kumimoji="0" lang="en-CA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”</a:t>
                </a:r>
                <a:endPara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5C17CAE-654B-6644-BFB3-4A97AA0D862C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0800000" flipV="1">
              <a:off x="1863905" y="318243"/>
              <a:ext cx="331626" cy="3020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8A66E8-7421-4A4C-AD09-13D9C77BF5C9}"/>
              </a:ext>
            </a:extLst>
          </p:cNvPr>
          <p:cNvGrpSpPr>
            <a:grpSpLocks noChangeAspect="1"/>
          </p:cNvGrpSpPr>
          <p:nvPr/>
        </p:nvGrpSpPr>
        <p:grpSpPr>
          <a:xfrm>
            <a:off x="500613" y="3491833"/>
            <a:ext cx="4237200" cy="2731737"/>
            <a:chOff x="5431825" y="2290868"/>
            <a:chExt cx="6011155" cy="384767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6410F5-3D2E-4E4A-B9B6-5A5F9E3F5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" t="16446" r="173"/>
            <a:stretch/>
          </p:blipFill>
          <p:spPr>
            <a:xfrm>
              <a:off x="5431825" y="2290868"/>
              <a:ext cx="6011155" cy="384767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F71AB3-DA22-874C-BCE0-343B006C4F29}"/>
                </a:ext>
              </a:extLst>
            </p:cNvPr>
            <p:cNvSpPr/>
            <p:nvPr/>
          </p:nvSpPr>
          <p:spPr>
            <a:xfrm>
              <a:off x="6248255" y="2290871"/>
              <a:ext cx="5017103" cy="332126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91C414A-C2A0-164F-8652-2D4FACCF28DA}"/>
              </a:ext>
            </a:extLst>
          </p:cNvPr>
          <p:cNvGrpSpPr/>
          <p:nvPr/>
        </p:nvGrpSpPr>
        <p:grpSpPr>
          <a:xfrm>
            <a:off x="2546755" y="4215151"/>
            <a:ext cx="1973690" cy="931008"/>
            <a:chOff x="3034480" y="3903406"/>
            <a:chExt cx="2376000" cy="10784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C72C45-2CCE-8F4A-A03F-50B4FD07BFA0}"/>
                </a:ext>
              </a:extLst>
            </p:cNvPr>
            <p:cNvSpPr/>
            <p:nvPr/>
          </p:nvSpPr>
          <p:spPr>
            <a:xfrm>
              <a:off x="3565422" y="4149212"/>
              <a:ext cx="1769807" cy="285137"/>
            </a:xfrm>
            <a:prstGeom prst="rect">
              <a:avLst/>
            </a:prstGeom>
            <a:solidFill>
              <a:srgbClr val="BF9000">
                <a:alpha val="20000"/>
              </a:srgbClr>
            </a:solidFill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C6E8932-CB5A-2D44-95CE-607C52CA0979}"/>
                </a:ext>
              </a:extLst>
            </p:cNvPr>
            <p:cNvSpPr/>
            <p:nvPr/>
          </p:nvSpPr>
          <p:spPr>
            <a:xfrm>
              <a:off x="3565422" y="4431347"/>
              <a:ext cx="1769807" cy="285137"/>
            </a:xfrm>
            <a:prstGeom prst="rect">
              <a:avLst/>
            </a:prstGeom>
            <a:solidFill>
              <a:srgbClr val="70AD47">
                <a:alpha val="20000"/>
              </a:srgbClr>
            </a:solidFill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ECE746-D63D-DC4E-820C-C322510EC145}"/>
                </a:ext>
              </a:extLst>
            </p:cNvPr>
            <p:cNvSpPr/>
            <p:nvPr/>
          </p:nvSpPr>
          <p:spPr>
            <a:xfrm>
              <a:off x="3034480" y="3903406"/>
              <a:ext cx="2376000" cy="1078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EF67C8B-F039-B300-28C5-1A214E2AB863}"/>
              </a:ext>
            </a:extLst>
          </p:cNvPr>
          <p:cNvGrpSpPr/>
          <p:nvPr/>
        </p:nvGrpSpPr>
        <p:grpSpPr>
          <a:xfrm>
            <a:off x="4457936" y="641397"/>
            <a:ext cx="3980123" cy="3909047"/>
            <a:chOff x="4457936" y="641397"/>
            <a:chExt cx="3980123" cy="3909047"/>
          </a:xfrm>
        </p:grpSpPr>
        <p:cxnSp>
          <p:nvCxnSpPr>
            <p:cNvPr id="20" name="Straight Arrow Connector 4">
              <a:extLst>
                <a:ext uri="{FF2B5EF4-FFF2-40B4-BE49-F238E27FC236}">
                  <a16:creationId xmlns:a16="http://schemas.microsoft.com/office/drawing/2014/main" id="{A31EFAAD-8149-C747-A704-98726D722B37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 flipV="1">
              <a:off x="4457936" y="995340"/>
              <a:ext cx="1389491" cy="3555104"/>
            </a:xfrm>
            <a:prstGeom prst="bentConnector3">
              <a:avLst>
                <a:gd name="adj1" fmla="val 68920"/>
              </a:avLst>
            </a:prstGeom>
            <a:solidFill>
              <a:srgbClr val="FF0000">
                <a:alpha val="10588"/>
              </a:srgbClr>
            </a:solidFill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F5E586-25C3-354B-86ED-E359A5A4A5E6}"/>
                </a:ext>
              </a:extLst>
            </p:cNvPr>
            <p:cNvSpPr txBox="1"/>
            <p:nvPr/>
          </p:nvSpPr>
          <p:spPr>
            <a:xfrm>
              <a:off x="5847427" y="641397"/>
              <a:ext cx="2590632" cy="707886"/>
            </a:xfrm>
            <a:prstGeom prst="rect">
              <a:avLst/>
            </a:prstGeom>
            <a:solidFill>
              <a:srgbClr val="BF9000">
                <a:alpha val="14902"/>
              </a:srgb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“Metadata,” </a:t>
              </a:r>
              <a:b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but for the voices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4B71CC3-C4F4-954D-95B3-21F3E7CCA5A1}"/>
              </a:ext>
            </a:extLst>
          </p:cNvPr>
          <p:cNvGrpSpPr>
            <a:grpSpLocks noChangeAspect="1"/>
          </p:cNvGrpSpPr>
          <p:nvPr/>
        </p:nvGrpSpPr>
        <p:grpSpPr>
          <a:xfrm>
            <a:off x="5847427" y="1426887"/>
            <a:ext cx="2305973" cy="2620867"/>
            <a:chOff x="6464625" y="3189299"/>
            <a:chExt cx="2088232" cy="230832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D82800E-5C2C-8149-B63E-133FF92241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24"/>
            <a:stretch/>
          </p:blipFill>
          <p:spPr>
            <a:xfrm>
              <a:off x="6464625" y="3189299"/>
              <a:ext cx="2088232" cy="23083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E49129-93F0-5147-969E-927210F2ED43}"/>
                </a:ext>
              </a:extLst>
            </p:cNvPr>
            <p:cNvSpPr/>
            <p:nvPr/>
          </p:nvSpPr>
          <p:spPr>
            <a:xfrm>
              <a:off x="6486733" y="3725606"/>
              <a:ext cx="1478146" cy="1756835"/>
            </a:xfrm>
            <a:prstGeom prst="rect">
              <a:avLst/>
            </a:prstGeom>
            <a:solidFill>
              <a:srgbClr val="BF9000">
                <a:alpha val="20000"/>
              </a:srgbClr>
            </a:solidFill>
            <a:ln w="19050">
              <a:solidFill>
                <a:srgbClr val="BF9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909FC0-8AF5-A34D-B40F-8C1962F02C99}"/>
                </a:ext>
              </a:extLst>
            </p:cNvPr>
            <p:cNvSpPr/>
            <p:nvPr/>
          </p:nvSpPr>
          <p:spPr>
            <a:xfrm>
              <a:off x="7964878" y="3725606"/>
              <a:ext cx="540000" cy="1756835"/>
            </a:xfrm>
            <a:prstGeom prst="rect">
              <a:avLst/>
            </a:prstGeom>
            <a:solidFill>
              <a:srgbClr val="70AD47">
                <a:alpha val="20000"/>
              </a:srgbClr>
            </a:solidFill>
            <a:ln w="1905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DE1C19E3-2B1A-D545-B283-9160CAE44368}"/>
              </a:ext>
            </a:extLst>
          </p:cNvPr>
          <p:cNvSpPr txBox="1">
            <a:spLocks/>
          </p:cNvSpPr>
          <p:nvPr/>
        </p:nvSpPr>
        <p:spPr>
          <a:xfrm>
            <a:off x="838200" y="221838"/>
            <a:ext cx="10515600" cy="908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Common Structure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5" name="Content Placeholder 5">
            <a:extLst>
              <a:ext uri="{FF2B5EF4-FFF2-40B4-BE49-F238E27FC236}">
                <a16:creationId xmlns:a16="http://schemas.microsoft.com/office/drawing/2014/main" id="{8D82D11D-5CF0-4D42-7142-CC244308E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2" t="10523" r="1929" b="21147"/>
          <a:stretch/>
        </p:blipFill>
        <p:spPr>
          <a:xfrm>
            <a:off x="8438059" y="662240"/>
            <a:ext cx="3199317" cy="1601950"/>
          </a:xfr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9DD45D71-BC49-2F4E-EA1B-D3A1B66524C2}"/>
              </a:ext>
            </a:extLst>
          </p:cNvPr>
          <p:cNvGrpSpPr/>
          <p:nvPr/>
        </p:nvGrpSpPr>
        <p:grpSpPr>
          <a:xfrm>
            <a:off x="4457936" y="4171851"/>
            <a:ext cx="7195581" cy="2125655"/>
            <a:chOff x="4457936" y="4171851"/>
            <a:chExt cx="7195581" cy="212565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DD58EA-CA8B-D94A-A374-921CF8700287}"/>
                </a:ext>
              </a:extLst>
            </p:cNvPr>
            <p:cNvSpPr txBox="1"/>
            <p:nvPr/>
          </p:nvSpPr>
          <p:spPr>
            <a:xfrm>
              <a:off x="5429368" y="5589620"/>
              <a:ext cx="1513430" cy="707886"/>
            </a:xfrm>
            <a:prstGeom prst="rect">
              <a:avLst/>
            </a:prstGeom>
            <a:solidFill>
              <a:schemeClr val="accent6">
                <a:alpha val="14510"/>
              </a:schemeClr>
            </a:solidFill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Actual music content</a:t>
              </a:r>
            </a:p>
          </p:txBody>
        </p:sp>
        <p:cxnSp>
          <p:nvCxnSpPr>
            <p:cNvPr id="24" name="Straight Arrow Connector 10">
              <a:extLst>
                <a:ext uri="{FF2B5EF4-FFF2-40B4-BE49-F238E27FC236}">
                  <a16:creationId xmlns:a16="http://schemas.microsoft.com/office/drawing/2014/main" id="{3B323662-85BD-C54D-B998-618AB5407E59}"/>
                </a:ext>
              </a:extLst>
            </p:cNvPr>
            <p:cNvCxnSpPr>
              <a:cxnSpLocks/>
              <a:stCxn id="17" idx="3"/>
              <a:endCxn id="23" idx="0"/>
            </p:cNvCxnSpPr>
            <p:nvPr/>
          </p:nvCxnSpPr>
          <p:spPr>
            <a:xfrm>
              <a:off x="4457936" y="4794018"/>
              <a:ext cx="1728147" cy="795602"/>
            </a:xfrm>
            <a:prstGeom prst="bent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BE1AD68-0783-BE90-4183-1E09EA6A8FDD}"/>
                </a:ext>
              </a:extLst>
            </p:cNvPr>
            <p:cNvGrpSpPr/>
            <p:nvPr/>
          </p:nvGrpSpPr>
          <p:grpSpPr>
            <a:xfrm>
              <a:off x="6942680" y="4171851"/>
              <a:ext cx="4710837" cy="2124000"/>
              <a:chOff x="6946700" y="3910477"/>
              <a:chExt cx="4756619" cy="2124000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255B1871-8556-AE50-70CE-076404D7AF61}"/>
                  </a:ext>
                </a:extLst>
              </p:cNvPr>
              <p:cNvGrpSpPr/>
              <p:nvPr/>
            </p:nvGrpSpPr>
            <p:grpSpPr>
              <a:xfrm>
                <a:off x="6946700" y="3910477"/>
                <a:ext cx="4752000" cy="2124000"/>
                <a:chOff x="5787730" y="-1365046"/>
                <a:chExt cx="4752000" cy="21240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510A077-2A92-FA67-59DE-B52A80BFF3BA}"/>
                    </a:ext>
                  </a:extLst>
                </p:cNvPr>
                <p:cNvGrpSpPr/>
                <p:nvPr/>
              </p:nvGrpSpPr>
              <p:grpSpPr>
                <a:xfrm>
                  <a:off x="5787730" y="-1323608"/>
                  <a:ext cx="4731340" cy="2071014"/>
                  <a:chOff x="7908586" y="6223967"/>
                  <a:chExt cx="3109275" cy="1407006"/>
                </a:xfrm>
              </p:grpSpPr>
              <p:pic>
                <p:nvPicPr>
                  <p:cNvPr id="37" name="Content Placeholder 11">
                    <a:extLst>
                      <a:ext uri="{FF2B5EF4-FFF2-40B4-BE49-F238E27FC236}">
                        <a16:creationId xmlns:a16="http://schemas.microsoft.com/office/drawing/2014/main" id="{2D70CA49-CCAA-65F2-CF5E-4B630B82E3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833" t="14184" r="15866" b="33783"/>
                  <a:stretch/>
                </p:blipFill>
                <p:spPr>
                  <a:xfrm>
                    <a:off x="7908586" y="6223967"/>
                    <a:ext cx="3103204" cy="1237116"/>
                  </a:xfrm>
                  <a:prstGeom prst="rect">
                    <a:avLst/>
                  </a:prstGeom>
                </p:spPr>
              </p:pic>
              <p:pic>
                <p:nvPicPr>
                  <p:cNvPr id="38" name="Content Placeholder 5">
                    <a:extLst>
                      <a:ext uri="{FF2B5EF4-FFF2-40B4-BE49-F238E27FC236}">
                        <a16:creationId xmlns:a16="http://schemas.microsoft.com/office/drawing/2014/main" id="{86A3D4A7-9DF7-5BED-A041-AD03E78D91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521" t="25311" r="2227" b="31248"/>
                  <a:stretch/>
                </p:blipFill>
                <p:spPr>
                  <a:xfrm>
                    <a:off x="8139359" y="6363338"/>
                    <a:ext cx="2872431" cy="1097745"/>
                  </a:xfrm>
                  <a:prstGeom prst="rect">
                    <a:avLst/>
                  </a:prstGeom>
                </p:spPr>
              </p:pic>
              <p:pic>
                <p:nvPicPr>
                  <p:cNvPr id="39" name="Content Placeholder 11">
                    <a:extLst>
                      <a:ext uri="{FF2B5EF4-FFF2-40B4-BE49-F238E27FC236}">
                        <a16:creationId xmlns:a16="http://schemas.microsoft.com/office/drawing/2014/main" id="{8AB8AE6F-5179-D0AC-FE0E-836991B7E15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983" t="85824" r="15717" b="6428"/>
                  <a:stretch/>
                </p:blipFill>
                <p:spPr>
                  <a:xfrm>
                    <a:off x="7914657" y="7446749"/>
                    <a:ext cx="3103204" cy="18422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3D2212E-F811-CFFD-BFED-369046852415}"/>
                    </a:ext>
                  </a:extLst>
                </p:cNvPr>
                <p:cNvSpPr/>
                <p:nvPr/>
              </p:nvSpPr>
              <p:spPr>
                <a:xfrm>
                  <a:off x="5787730" y="-1365046"/>
                  <a:ext cx="4752000" cy="2124000"/>
                </a:xfrm>
                <a:prstGeom prst="rect">
                  <a:avLst/>
                </a:pr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6DE321B-CBEB-48C3-44E0-555077054CED}"/>
                  </a:ext>
                </a:extLst>
              </p:cNvPr>
              <p:cNvSpPr/>
              <p:nvPr/>
            </p:nvSpPr>
            <p:spPr>
              <a:xfrm>
                <a:off x="6960398" y="5288898"/>
                <a:ext cx="4742921" cy="483965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0E22082-BC9B-AB9F-1C00-AE7E21AA1077}"/>
              </a:ext>
            </a:extLst>
          </p:cNvPr>
          <p:cNvGrpSpPr/>
          <p:nvPr/>
        </p:nvGrpSpPr>
        <p:grpSpPr>
          <a:xfrm>
            <a:off x="8438059" y="637409"/>
            <a:ext cx="3199317" cy="1651613"/>
            <a:chOff x="8068211" y="990429"/>
            <a:chExt cx="3199317" cy="165161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5BDC7B-BCEC-BFD2-86AC-91E0BF5F88A5}"/>
                </a:ext>
              </a:extLst>
            </p:cNvPr>
            <p:cNvSpPr/>
            <p:nvPr/>
          </p:nvSpPr>
          <p:spPr>
            <a:xfrm>
              <a:off x="8068211" y="1698870"/>
              <a:ext cx="3199317" cy="4608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7A18B8D-92FB-36B4-FD33-4055150BF816}"/>
                </a:ext>
              </a:extLst>
            </p:cNvPr>
            <p:cNvSpPr/>
            <p:nvPr/>
          </p:nvSpPr>
          <p:spPr>
            <a:xfrm>
              <a:off x="8068211" y="990429"/>
              <a:ext cx="3199317" cy="1651613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D1F4154-4B2A-6E48-2E78-0C218EFE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88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3630-BC1E-8BC1-A8B8-4F1440E9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68630"/>
            <a:ext cx="11360800" cy="888337"/>
          </a:xfrm>
        </p:spPr>
        <p:txBody>
          <a:bodyPr>
            <a:normAutofit/>
          </a:bodyPr>
          <a:lstStyle/>
          <a:p>
            <a:r>
              <a:rPr lang="en" sz="4400" dirty="0"/>
              <a:t>What Can We Encode in Neumes MEI?</a:t>
            </a:r>
            <a:endParaRPr lang="en-CA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D6D94-8D07-5979-41BD-DE44141A0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966"/>
            <a:ext cx="11360800" cy="511200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CA" sz="2800" dirty="0"/>
              <a:t>Clefs</a:t>
            </a:r>
            <a:br>
              <a:rPr lang="en-CA" sz="2800" dirty="0"/>
            </a:br>
            <a:endParaRPr lang="en-CA" sz="900" dirty="0"/>
          </a:p>
          <a:p>
            <a:pPr>
              <a:lnSpc>
                <a:spcPct val="150000"/>
              </a:lnSpc>
            </a:pPr>
            <a:r>
              <a:rPr lang="en-CA" sz="2800" dirty="0"/>
              <a:t>Notes (also called neume components):</a:t>
            </a:r>
          </a:p>
          <a:p>
            <a:pPr lvl="1">
              <a:lnSpc>
                <a:spcPct val="150000"/>
              </a:lnSpc>
            </a:pPr>
            <a:r>
              <a:rPr lang="en-CA" sz="2800" dirty="0"/>
              <a:t>Pitch and octaves / location in the staff / melodic interval</a:t>
            </a:r>
          </a:p>
          <a:p>
            <a:pPr lvl="1">
              <a:lnSpc>
                <a:spcPct val="150000"/>
              </a:lnSpc>
            </a:pPr>
            <a:r>
              <a:rPr lang="en-CA" sz="2800" dirty="0"/>
              <a:t>Note shape:</a:t>
            </a:r>
          </a:p>
          <a:p>
            <a:pPr lvl="2">
              <a:lnSpc>
                <a:spcPct val="150000"/>
              </a:lnSpc>
            </a:pPr>
            <a:r>
              <a:rPr lang="en-CA" sz="2800" dirty="0"/>
              <a:t>Punctum</a:t>
            </a:r>
          </a:p>
          <a:p>
            <a:pPr lvl="2">
              <a:lnSpc>
                <a:spcPct val="150000"/>
              </a:lnSpc>
            </a:pPr>
            <a:r>
              <a:rPr lang="en-CA" sz="2800" dirty="0"/>
              <a:t>Virga</a:t>
            </a:r>
          </a:p>
          <a:p>
            <a:pPr lvl="2">
              <a:lnSpc>
                <a:spcPct val="150000"/>
              </a:lnSpc>
            </a:pPr>
            <a:r>
              <a:rPr lang="en-CA" sz="2800" dirty="0"/>
              <a:t>Ornamental: Liquescent, </a:t>
            </a:r>
            <a:r>
              <a:rPr lang="en-CA" sz="2800" dirty="0" err="1"/>
              <a:t>Quilisma</a:t>
            </a:r>
            <a:r>
              <a:rPr lang="en-CA" sz="2800" dirty="0"/>
              <a:t>, </a:t>
            </a:r>
            <a:r>
              <a:rPr lang="en-CA" sz="2800" dirty="0" err="1"/>
              <a:t>Oriscus</a:t>
            </a:r>
            <a:r>
              <a:rPr lang="en-CA" sz="2800" dirty="0"/>
              <a:t>, …</a:t>
            </a:r>
          </a:p>
          <a:p>
            <a:pPr lvl="1">
              <a:lnSpc>
                <a:spcPct val="150000"/>
              </a:lnSpc>
            </a:pPr>
            <a:r>
              <a:rPr lang="en-CA" sz="2800" dirty="0"/>
              <a:t>Oblique section in neumes</a:t>
            </a:r>
            <a:br>
              <a:rPr lang="en-CA" sz="2800" dirty="0"/>
            </a:br>
            <a:endParaRPr lang="en-CA" sz="600" dirty="0"/>
          </a:p>
          <a:p>
            <a:pPr>
              <a:lnSpc>
                <a:spcPct val="150000"/>
              </a:lnSpc>
            </a:pPr>
            <a:r>
              <a:rPr lang="en-CA" sz="2800" dirty="0"/>
              <a:t>Custos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740E59-DF2B-57A1-5D35-D8609A84C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174" y="1427883"/>
            <a:ext cx="479673" cy="736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AB580F-183A-5950-7D19-FE6713123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662" y="1427884"/>
            <a:ext cx="479673" cy="7362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D3E26D-BBC8-2234-2AA4-8EED5626D2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481" b="32846"/>
          <a:stretch/>
        </p:blipFill>
        <p:spPr>
          <a:xfrm>
            <a:off x="3767290" y="3636077"/>
            <a:ext cx="461094" cy="484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22B548-59DE-1C2E-E5BF-5322B70AA1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470" b="8281"/>
          <a:stretch/>
        </p:blipFill>
        <p:spPr>
          <a:xfrm>
            <a:off x="3218061" y="4188920"/>
            <a:ext cx="461094" cy="5844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101C4E-B3EB-8214-DA4F-EED263F94B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470" b="8281"/>
          <a:stretch/>
        </p:blipFill>
        <p:spPr>
          <a:xfrm>
            <a:off x="3767290" y="4191171"/>
            <a:ext cx="461094" cy="5844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00C2D8-4C8B-77B8-2F0B-A4E8E13D30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0703" y="5180608"/>
            <a:ext cx="641962" cy="5729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86D810-92BC-592E-2E66-2FA5B12D130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238" b="24086"/>
          <a:stretch/>
        </p:blipFill>
        <p:spPr>
          <a:xfrm>
            <a:off x="2238499" y="5712322"/>
            <a:ext cx="479673" cy="73624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EDA0B-62ED-D5F6-56DE-2880B2A9EC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5676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>
            <a:spLocks noGrp="1"/>
          </p:cNvSpPr>
          <p:nvPr>
            <p:ph type="title"/>
          </p:nvPr>
        </p:nvSpPr>
        <p:spPr>
          <a:xfrm>
            <a:off x="831851" y="1709737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chemeClr val="accent2"/>
              </a:buClr>
            </a:pPr>
            <a:r>
              <a:rPr lang="en" dirty="0">
                <a:solidFill>
                  <a:schemeClr val="accent2"/>
                </a:solidFill>
              </a:rPr>
              <a:t>MEI for Neume Notation</a:t>
            </a:r>
            <a:endParaRPr dirty="0"/>
          </a:p>
        </p:txBody>
      </p:sp>
      <p:sp>
        <p:nvSpPr>
          <p:cNvPr id="272" name="Google Shape;272;p37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CA" b="0" i="0" u="none" strike="noStrike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Most neume notation is used to set music to an existing text. Therefore, the “syllable” is the fundamental unit of structure, with the neumes themselves serving as a means of “</a:t>
            </a:r>
            <a:r>
              <a:rPr lang="en-CA" b="0" i="0" u="none" strike="noStrike" dirty="0" err="1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sonifying</a:t>
            </a:r>
            <a:r>
              <a:rPr lang="en-CA" b="0" i="0" u="none" strike="noStrike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” the text. </a:t>
            </a:r>
          </a:p>
          <a:p>
            <a:pPr marL="0" indent="0">
              <a:spcBef>
                <a:spcPts val="0"/>
              </a:spcBef>
            </a:pPr>
            <a:r>
              <a:rPr lang="en-US" i="1" dirty="0"/>
              <a:t>Therefore, the syllable element provides high-level organization in this repertoire.</a:t>
            </a:r>
          </a:p>
          <a:p>
            <a:pPr marL="0" indent="0">
              <a:spcBef>
                <a:spcPts val="0"/>
              </a:spcBef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E64D7-5B83-8810-13CA-9C63E12CA0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9650D5E-7B3A-2D6E-404B-21298739D8CE}"/>
              </a:ext>
            </a:extLst>
          </p:cNvPr>
          <p:cNvSpPr txBox="1"/>
          <p:nvPr/>
        </p:nvSpPr>
        <p:spPr>
          <a:xfrm>
            <a:off x="6096000" y="2836543"/>
            <a:ext cx="3461657" cy="317009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-12">
              <a:buSzPts val="1800"/>
            </a:pPr>
            <a:r>
              <a:rPr lang="en-CA" sz="2000" dirty="0"/>
              <a:t> &lt;</a:t>
            </a:r>
            <a:r>
              <a:rPr lang="en-CA" sz="2000" dirty="0">
                <a:solidFill>
                  <a:srgbClr val="0070C0"/>
                </a:solidFill>
              </a:rPr>
              <a:t>syllable</a:t>
            </a:r>
            <a:r>
              <a:rPr lang="en-CA" sz="2000" dirty="0"/>
              <a:t>&gt;</a:t>
            </a:r>
          </a:p>
          <a:p>
            <a:pPr indent="-12">
              <a:buSzPts val="1800"/>
            </a:pPr>
            <a:r>
              <a:rPr lang="en-CA" sz="2000" dirty="0"/>
              <a:t>      &lt;</a:t>
            </a:r>
            <a:r>
              <a:rPr lang="en-CA" sz="2000" dirty="0" err="1">
                <a:solidFill>
                  <a:srgbClr val="0070C0"/>
                </a:solidFill>
              </a:rPr>
              <a:t>syl</a:t>
            </a:r>
            <a:r>
              <a:rPr lang="en-CA" sz="2000" dirty="0"/>
              <a:t>&gt;Do&lt;/</a:t>
            </a:r>
            <a:r>
              <a:rPr lang="en-CA" sz="2000" dirty="0" err="1">
                <a:solidFill>
                  <a:srgbClr val="0070C0"/>
                </a:solidFill>
              </a:rPr>
              <a:t>syl</a:t>
            </a:r>
            <a:r>
              <a:rPr lang="en-CA" sz="2000" dirty="0"/>
              <a:t>&gt;</a:t>
            </a:r>
          </a:p>
          <a:p>
            <a:pPr indent="-12">
              <a:buSzPts val="1800"/>
            </a:pPr>
            <a:r>
              <a:rPr lang="en-CA" sz="2000" dirty="0"/>
              <a:t>      &lt;</a:t>
            </a:r>
            <a:r>
              <a:rPr lang="en-CA" sz="2000" dirty="0">
                <a:solidFill>
                  <a:srgbClr val="0070C0"/>
                </a:solidFill>
              </a:rPr>
              <a:t>neume</a:t>
            </a:r>
            <a:r>
              <a:rPr lang="en-CA" sz="2000" dirty="0"/>
              <a:t>&gt;</a:t>
            </a:r>
          </a:p>
          <a:p>
            <a:pPr indent="-12">
              <a:buSzPts val="1800"/>
            </a:pPr>
            <a:r>
              <a:rPr lang="en-CA" sz="2000" dirty="0"/>
              <a:t>          &lt;</a:t>
            </a:r>
            <a:r>
              <a:rPr lang="en-CA" sz="2000" dirty="0" err="1">
                <a:solidFill>
                  <a:srgbClr val="0070C0"/>
                </a:solidFill>
              </a:rPr>
              <a:t>nc</a:t>
            </a:r>
            <a:r>
              <a:rPr lang="en-CA" sz="2000" dirty="0">
                <a:solidFill>
                  <a:srgbClr val="0070C0"/>
                </a:solidFill>
              </a:rPr>
              <a:t> </a:t>
            </a:r>
            <a:r>
              <a:rPr lang="en-CA" sz="2000" dirty="0">
                <a:solidFill>
                  <a:schemeClr val="accent2"/>
                </a:solidFill>
              </a:rPr>
              <a:t>loc</a:t>
            </a:r>
            <a:r>
              <a:rPr lang="en-CA" sz="2000" dirty="0"/>
              <a:t>=</a:t>
            </a:r>
            <a:r>
              <a:rPr lang="en" sz="20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CA" sz="2000" kern="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 </a:t>
            </a:r>
            <a:r>
              <a:rPr lang="en-CA" sz="2000" dirty="0"/>
              <a:t>/&gt;</a:t>
            </a:r>
          </a:p>
          <a:p>
            <a:pPr indent="-12">
              <a:buSzPts val="1800"/>
            </a:pPr>
            <a:r>
              <a:rPr lang="en-CA" sz="2000" dirty="0"/>
              <a:t>      &lt;/</a:t>
            </a:r>
            <a:r>
              <a:rPr lang="en-CA" sz="2000" dirty="0">
                <a:solidFill>
                  <a:srgbClr val="0070C0"/>
                </a:solidFill>
              </a:rPr>
              <a:t>neume</a:t>
            </a:r>
            <a:r>
              <a:rPr lang="en-CA" sz="2000" dirty="0"/>
              <a:t>&gt;</a:t>
            </a:r>
          </a:p>
          <a:p>
            <a:pPr indent="-12">
              <a:buSzPts val="1800"/>
            </a:pPr>
            <a:r>
              <a:rPr lang="en-CA" sz="2000" dirty="0"/>
              <a:t>      &lt;</a:t>
            </a:r>
            <a:r>
              <a:rPr lang="en-CA" sz="2000" dirty="0">
                <a:solidFill>
                  <a:srgbClr val="0070C0"/>
                </a:solidFill>
              </a:rPr>
              <a:t>neume</a:t>
            </a:r>
            <a:r>
              <a:rPr lang="en-CA" sz="2000" dirty="0"/>
              <a:t>&gt;</a:t>
            </a:r>
          </a:p>
          <a:p>
            <a:pPr indent="-12">
              <a:buSzPts val="1800"/>
            </a:pPr>
            <a:r>
              <a:rPr lang="en-CA" sz="2000" dirty="0"/>
              <a:t>          &lt;</a:t>
            </a:r>
            <a:r>
              <a:rPr lang="en-CA" sz="2000" dirty="0" err="1">
                <a:solidFill>
                  <a:srgbClr val="0070C0"/>
                </a:solidFill>
              </a:rPr>
              <a:t>nc</a:t>
            </a:r>
            <a:r>
              <a:rPr lang="en-CA" sz="2000" dirty="0">
                <a:solidFill>
                  <a:srgbClr val="0070C0"/>
                </a:solidFill>
              </a:rPr>
              <a:t> </a:t>
            </a:r>
            <a:r>
              <a:rPr lang="en-CA" sz="2000" dirty="0">
                <a:solidFill>
                  <a:schemeClr val="accent2"/>
                </a:solidFill>
              </a:rPr>
              <a:t>loc</a:t>
            </a:r>
            <a:r>
              <a:rPr lang="en-CA" sz="2000" dirty="0"/>
              <a:t>=</a:t>
            </a:r>
            <a:r>
              <a:rPr lang="en" sz="20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CA" sz="2000" kern="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 </a:t>
            </a:r>
            <a:r>
              <a:rPr lang="en-CA" sz="2000" dirty="0"/>
              <a:t>/&gt;</a:t>
            </a:r>
          </a:p>
          <a:p>
            <a:pPr indent="-12">
              <a:buSzPts val="1800"/>
            </a:pPr>
            <a:r>
              <a:rPr lang="en-CA" sz="2000" dirty="0"/>
              <a:t>          &lt;</a:t>
            </a:r>
            <a:r>
              <a:rPr lang="en-CA" sz="2000" dirty="0" err="1">
                <a:solidFill>
                  <a:srgbClr val="0070C0"/>
                </a:solidFill>
              </a:rPr>
              <a:t>nc</a:t>
            </a:r>
            <a:r>
              <a:rPr lang="en-CA" sz="2000" dirty="0">
                <a:solidFill>
                  <a:schemeClr val="accent2"/>
                </a:solidFill>
              </a:rPr>
              <a:t> loc</a:t>
            </a:r>
            <a:r>
              <a:rPr lang="en-CA" sz="2000" dirty="0"/>
              <a:t>=</a:t>
            </a:r>
            <a:r>
              <a:rPr lang="en" sz="20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CA" sz="2000" kern="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 sz="20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 </a:t>
            </a:r>
            <a:r>
              <a:rPr lang="en-CA" sz="2000" dirty="0"/>
              <a:t>/&gt;</a:t>
            </a:r>
          </a:p>
          <a:p>
            <a:pPr indent="-12">
              <a:buSzPts val="1800"/>
            </a:pPr>
            <a:r>
              <a:rPr lang="en-CA" sz="2000" dirty="0"/>
              <a:t>      &lt;/</a:t>
            </a:r>
            <a:r>
              <a:rPr lang="en-CA" sz="2000" dirty="0">
                <a:solidFill>
                  <a:srgbClr val="0070C0"/>
                </a:solidFill>
              </a:rPr>
              <a:t>neume</a:t>
            </a:r>
            <a:r>
              <a:rPr lang="en-CA" sz="2000" dirty="0"/>
              <a:t>&gt;</a:t>
            </a:r>
          </a:p>
          <a:p>
            <a:pPr indent="-12">
              <a:buSzPts val="1800"/>
            </a:pPr>
            <a:r>
              <a:rPr lang="en-CA" sz="2000" dirty="0"/>
              <a:t> &lt;/</a:t>
            </a:r>
            <a:r>
              <a:rPr lang="en-CA" sz="2000" dirty="0">
                <a:solidFill>
                  <a:srgbClr val="0070C0"/>
                </a:solidFill>
              </a:rPr>
              <a:t>syllable</a:t>
            </a:r>
            <a:r>
              <a:rPr lang="en-CA" sz="2000" dirty="0"/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1E363-E8F6-4643-B144-31295CA7B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34938"/>
            <a:ext cx="2559222" cy="1751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12B200-59A0-DBD9-083B-74EC36720B64}"/>
              </a:ext>
            </a:extLst>
          </p:cNvPr>
          <p:cNvSpPr/>
          <p:nvPr/>
        </p:nvSpPr>
        <p:spPr>
          <a:xfrm>
            <a:off x="6542317" y="3505200"/>
            <a:ext cx="2841172" cy="925287"/>
          </a:xfrm>
          <a:prstGeom prst="rect">
            <a:avLst/>
          </a:prstGeom>
          <a:solidFill>
            <a:srgbClr val="FF6C6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11569-0710-19E6-83ED-002008F2478B}"/>
              </a:ext>
            </a:extLst>
          </p:cNvPr>
          <p:cNvSpPr/>
          <p:nvPr/>
        </p:nvSpPr>
        <p:spPr>
          <a:xfrm>
            <a:off x="6542317" y="4430487"/>
            <a:ext cx="2841172" cy="1208313"/>
          </a:xfrm>
          <a:prstGeom prst="rect">
            <a:avLst/>
          </a:prstGeom>
          <a:solidFill>
            <a:schemeClr val="accent1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CBFFE0-F36D-F201-D7F1-B004A3FAA182}"/>
              </a:ext>
            </a:extLst>
          </p:cNvPr>
          <p:cNvCxnSpPr>
            <a:cxnSpLocks/>
          </p:cNvCxnSpPr>
          <p:nvPr/>
        </p:nvCxnSpPr>
        <p:spPr>
          <a:xfrm>
            <a:off x="6466115" y="3200400"/>
            <a:ext cx="0" cy="243840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8E52DC-CEFD-16EA-25C9-A34DD294A01A}"/>
              </a:ext>
            </a:extLst>
          </p:cNvPr>
          <p:cNvSpPr txBox="1"/>
          <p:nvPr/>
        </p:nvSpPr>
        <p:spPr>
          <a:xfrm>
            <a:off x="548646" y="510252"/>
            <a:ext cx="493776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061" indent="-237061">
              <a:spcBef>
                <a:spcPts val="1200"/>
              </a:spcBef>
              <a:buSzPts val="2000"/>
            </a:pPr>
            <a:r>
              <a:rPr lang="en-CA" sz="2800" b="1" dirty="0"/>
              <a:t>Elements</a:t>
            </a:r>
            <a:endParaRPr lang="en-CA" sz="2000" b="1" dirty="0"/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syllable</a:t>
            </a:r>
            <a:r>
              <a:rPr lang="en-CA" sz="2000" dirty="0"/>
              <a:t>&gt;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</a:t>
            </a:r>
            <a:r>
              <a:rPr lang="en-CA" sz="2000" dirty="0"/>
              <a:t> &lt;</a:t>
            </a:r>
            <a:r>
              <a:rPr lang="en-CA" sz="2000" dirty="0" err="1">
                <a:solidFill>
                  <a:srgbClr val="0070C0"/>
                </a:solidFill>
              </a:rPr>
              <a:t>syl</a:t>
            </a:r>
            <a:r>
              <a:rPr lang="en-CA" sz="2000" dirty="0"/>
              <a:t>&gt; child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 or more </a:t>
            </a: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neume</a:t>
            </a:r>
            <a:r>
              <a:rPr lang="en-CA" sz="2000" dirty="0"/>
              <a:t>&gt; children</a:t>
            </a:r>
          </a:p>
          <a:p>
            <a:pPr marL="1151449" lvl="2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neume component &lt;</a:t>
            </a:r>
            <a:r>
              <a:rPr lang="en-CA" sz="2000" dirty="0" err="1">
                <a:solidFill>
                  <a:srgbClr val="0070C0"/>
                </a:solidFill>
              </a:rPr>
              <a:t>nc</a:t>
            </a:r>
            <a:r>
              <a:rPr lang="en-CA" sz="2000" dirty="0"/>
              <a:t>&gt; children, these are the individual notes that form </a:t>
            </a:r>
            <a:br>
              <a:rPr lang="en-CA" sz="2000" dirty="0"/>
            </a:br>
            <a:r>
              <a:rPr lang="en-CA" sz="2000" dirty="0"/>
              <a:t>part of the neume</a:t>
            </a:r>
            <a:endParaRPr lang="en-CA" sz="2000" b="1" dirty="0">
              <a:solidFill>
                <a:schemeClr val="accent6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A6A6FEC-254E-E2DF-49C5-183F7D8AE2D6}"/>
              </a:ext>
            </a:extLst>
          </p:cNvPr>
          <p:cNvCxnSpPr>
            <a:cxnSpLocks/>
          </p:cNvCxnSpPr>
          <p:nvPr/>
        </p:nvCxnSpPr>
        <p:spPr>
          <a:xfrm>
            <a:off x="5759309" y="476966"/>
            <a:ext cx="0" cy="5846099"/>
          </a:xfrm>
          <a:prstGeom prst="line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B0E4F-5D1C-C6DE-CC06-92E9078CBC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1416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0A98E7-6EEC-D965-E079-D75E22D0703F}"/>
              </a:ext>
            </a:extLst>
          </p:cNvPr>
          <p:cNvCxnSpPr>
            <a:cxnSpLocks/>
          </p:cNvCxnSpPr>
          <p:nvPr/>
        </p:nvCxnSpPr>
        <p:spPr>
          <a:xfrm>
            <a:off x="5759309" y="476966"/>
            <a:ext cx="0" cy="5846099"/>
          </a:xfrm>
          <a:prstGeom prst="line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2E4498-9C19-4190-1002-6EC0608DADD5}"/>
              </a:ext>
            </a:extLst>
          </p:cNvPr>
          <p:cNvSpPr txBox="1"/>
          <p:nvPr/>
        </p:nvSpPr>
        <p:spPr>
          <a:xfrm>
            <a:off x="548646" y="510252"/>
            <a:ext cx="493776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061" indent="-237061">
              <a:spcBef>
                <a:spcPts val="1200"/>
              </a:spcBef>
              <a:buSzPts val="2000"/>
            </a:pPr>
            <a:r>
              <a:rPr lang="en-CA" sz="2800" b="1" dirty="0"/>
              <a:t>Elements</a:t>
            </a:r>
            <a:endParaRPr lang="en-CA" sz="2000" b="1" dirty="0"/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syllable</a:t>
            </a:r>
            <a:r>
              <a:rPr lang="en-CA" sz="2000" dirty="0"/>
              <a:t>&gt;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</a:t>
            </a:r>
            <a:r>
              <a:rPr lang="en-CA" sz="2000" dirty="0"/>
              <a:t> &lt;</a:t>
            </a:r>
            <a:r>
              <a:rPr lang="en-CA" sz="2000" dirty="0" err="1">
                <a:solidFill>
                  <a:srgbClr val="0070C0"/>
                </a:solidFill>
              </a:rPr>
              <a:t>syl</a:t>
            </a:r>
            <a:r>
              <a:rPr lang="en-CA" sz="2000" dirty="0"/>
              <a:t>&gt; child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 or more </a:t>
            </a: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neume</a:t>
            </a:r>
            <a:r>
              <a:rPr lang="en-CA" sz="2000" dirty="0"/>
              <a:t>&gt; children</a:t>
            </a:r>
          </a:p>
          <a:p>
            <a:pPr marL="1151449" lvl="2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neume component &lt;</a:t>
            </a:r>
            <a:r>
              <a:rPr lang="en-CA" sz="2000" dirty="0" err="1">
                <a:solidFill>
                  <a:srgbClr val="0070C0"/>
                </a:solidFill>
              </a:rPr>
              <a:t>nc</a:t>
            </a:r>
            <a:r>
              <a:rPr lang="en-CA" sz="2000" dirty="0"/>
              <a:t>&gt; children, these are the individual notes that form </a:t>
            </a:r>
            <a:br>
              <a:rPr lang="en-CA" sz="2000" dirty="0"/>
            </a:br>
            <a:r>
              <a:rPr lang="en-CA" sz="2000" dirty="0"/>
              <a:t>part of the neume</a:t>
            </a:r>
            <a:endParaRPr lang="en-CA" sz="2000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0694B-60E5-9AAE-F925-8B9AD7D9B986}"/>
              </a:ext>
            </a:extLst>
          </p:cNvPr>
          <p:cNvSpPr txBox="1"/>
          <p:nvPr/>
        </p:nvSpPr>
        <p:spPr>
          <a:xfrm>
            <a:off x="5912289" y="476966"/>
            <a:ext cx="5731065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061" indent="-237061">
              <a:spcBef>
                <a:spcPts val="1200"/>
              </a:spcBef>
              <a:buSzPts val="2000"/>
            </a:pPr>
            <a:r>
              <a:rPr lang="en-CA" sz="2800" b="1" spc="-100" dirty="0"/>
              <a:t>Attributes of neume components: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400" b="1" dirty="0"/>
              <a:t>Pitch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 @</a:t>
            </a:r>
            <a:r>
              <a:rPr lang="en-CA" sz="2000" dirty="0" err="1">
                <a:solidFill>
                  <a:schemeClr val="accent2"/>
                </a:solidFill>
              </a:rPr>
              <a:t>pname</a:t>
            </a:r>
            <a:r>
              <a:rPr lang="en-CA" sz="2000" dirty="0">
                <a:solidFill>
                  <a:schemeClr val="accent2"/>
                </a:solidFill>
              </a:rPr>
              <a:t> </a:t>
            </a:r>
            <a:r>
              <a:rPr lang="en-CA" sz="2000" dirty="0"/>
              <a:t>= </a:t>
            </a:r>
            <a:r>
              <a:rPr lang="en-CA" sz="2000" dirty="0">
                <a:solidFill>
                  <a:schemeClr val="accent6"/>
                </a:solidFill>
              </a:rPr>
              <a:t>c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d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e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f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g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a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b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 @oct </a:t>
            </a:r>
            <a:r>
              <a:rPr lang="en-CA" sz="2000" dirty="0"/>
              <a:t>= … </a:t>
            </a:r>
            <a:r>
              <a:rPr lang="en-CA" sz="2000" dirty="0">
                <a:solidFill>
                  <a:schemeClr val="accent6"/>
                </a:solidFill>
              </a:rPr>
              <a:t>2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3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4</a:t>
            </a:r>
            <a:r>
              <a:rPr lang="en-CA" sz="2000" dirty="0"/>
              <a:t> …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@loc</a:t>
            </a:r>
            <a:r>
              <a:rPr lang="en-CA" sz="2000" dirty="0"/>
              <a:t>: position in the staff (integer, 0 is the first line) = … </a:t>
            </a:r>
            <a:r>
              <a:rPr lang="en-CA" sz="2000" dirty="0">
                <a:solidFill>
                  <a:schemeClr val="accent6"/>
                </a:solidFill>
              </a:rPr>
              <a:t>-2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-1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0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2</a:t>
            </a:r>
            <a:r>
              <a:rPr lang="en-CA" sz="2000" dirty="0"/>
              <a:t> …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</a:t>
            </a:r>
            <a:r>
              <a:rPr lang="en-CA" sz="2000" dirty="0" err="1">
                <a:solidFill>
                  <a:schemeClr val="accent2"/>
                </a:solidFill>
              </a:rPr>
              <a:t>intm</a:t>
            </a:r>
            <a:r>
              <a:rPr lang="en-CA" sz="2000" dirty="0"/>
              <a:t>: melodic interval (integer: negative, zero, positive) = … </a:t>
            </a:r>
            <a:r>
              <a:rPr lang="en-CA" sz="2000" dirty="0">
                <a:solidFill>
                  <a:schemeClr val="accent6"/>
                </a:solidFill>
              </a:rPr>
              <a:t>-2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-1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0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2</a:t>
            </a:r>
            <a:r>
              <a:rPr lang="en-CA" sz="2000" dirty="0"/>
              <a:t> …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400" b="1" dirty="0"/>
              <a:t>Shape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@tilt</a:t>
            </a:r>
            <a:r>
              <a:rPr lang="en-CA" sz="2000" dirty="0"/>
              <a:t>: direction of </a:t>
            </a:r>
            <a:r>
              <a:rPr lang="en-CA" sz="2000" dirty="0" err="1"/>
              <a:t>penstroke</a:t>
            </a:r>
            <a:r>
              <a:rPr lang="en-CA" sz="2000" dirty="0"/>
              <a:t> = </a:t>
            </a:r>
            <a:r>
              <a:rPr lang="en-CA" sz="2000" dirty="0">
                <a:solidFill>
                  <a:schemeClr val="accent6"/>
                </a:solidFill>
              </a:rPr>
              <a:t>n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s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se </a:t>
            </a:r>
            <a:r>
              <a:rPr lang="en-CA" sz="2000" dirty="0"/>
              <a:t>| </a:t>
            </a:r>
            <a:r>
              <a:rPr lang="en-CA" sz="2000" dirty="0">
                <a:solidFill>
                  <a:schemeClr val="accent6"/>
                </a:solidFill>
              </a:rPr>
              <a:t>…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@curve </a:t>
            </a:r>
            <a:r>
              <a:rPr lang="en-CA" sz="2000" dirty="0"/>
              <a:t>= </a:t>
            </a:r>
            <a:r>
              <a:rPr lang="en-CA" sz="2000" dirty="0">
                <a:solidFill>
                  <a:schemeClr val="accent6"/>
                </a:solidFill>
              </a:rPr>
              <a:t>c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a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…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8B3A87-1119-E97D-37DF-D2635E54C2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6971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0A98E7-6EEC-D965-E079-D75E22D0703F}"/>
              </a:ext>
            </a:extLst>
          </p:cNvPr>
          <p:cNvCxnSpPr>
            <a:cxnSpLocks/>
          </p:cNvCxnSpPr>
          <p:nvPr/>
        </p:nvCxnSpPr>
        <p:spPr>
          <a:xfrm>
            <a:off x="5759309" y="476966"/>
            <a:ext cx="0" cy="5846099"/>
          </a:xfrm>
          <a:prstGeom prst="line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2E4498-9C19-4190-1002-6EC0608DADD5}"/>
              </a:ext>
            </a:extLst>
          </p:cNvPr>
          <p:cNvSpPr txBox="1"/>
          <p:nvPr/>
        </p:nvSpPr>
        <p:spPr>
          <a:xfrm>
            <a:off x="548646" y="510252"/>
            <a:ext cx="493776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061" indent="-237061">
              <a:spcBef>
                <a:spcPts val="1200"/>
              </a:spcBef>
              <a:buSzPts val="2000"/>
            </a:pPr>
            <a:r>
              <a:rPr lang="en-CA" sz="2800" b="1" dirty="0"/>
              <a:t>Elements</a:t>
            </a:r>
            <a:endParaRPr lang="en-CA" sz="2000" b="1" dirty="0"/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syllable</a:t>
            </a:r>
            <a:r>
              <a:rPr lang="en-CA" sz="2000" dirty="0"/>
              <a:t>&gt;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</a:t>
            </a:r>
            <a:r>
              <a:rPr lang="en-CA" sz="2000" dirty="0"/>
              <a:t> &lt;</a:t>
            </a:r>
            <a:r>
              <a:rPr lang="en-CA" sz="2000" dirty="0" err="1">
                <a:solidFill>
                  <a:srgbClr val="0070C0"/>
                </a:solidFill>
              </a:rPr>
              <a:t>syl</a:t>
            </a:r>
            <a:r>
              <a:rPr lang="en-CA" sz="2000" dirty="0"/>
              <a:t>&gt; child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 or more </a:t>
            </a: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neume</a:t>
            </a:r>
            <a:r>
              <a:rPr lang="en-CA" sz="2000" dirty="0"/>
              <a:t>&gt; children</a:t>
            </a:r>
          </a:p>
          <a:p>
            <a:pPr marL="1151449" lvl="2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neume component &lt;</a:t>
            </a:r>
            <a:r>
              <a:rPr lang="en-CA" sz="2000" dirty="0" err="1">
                <a:solidFill>
                  <a:srgbClr val="0070C0"/>
                </a:solidFill>
              </a:rPr>
              <a:t>nc</a:t>
            </a:r>
            <a:r>
              <a:rPr lang="en-CA" sz="2000" dirty="0"/>
              <a:t>&gt; children, these are the individual notes that form </a:t>
            </a:r>
            <a:br>
              <a:rPr lang="en-CA" sz="2000" dirty="0"/>
            </a:br>
            <a:r>
              <a:rPr lang="en-CA" sz="2000" dirty="0"/>
              <a:t>part of the neume</a:t>
            </a:r>
            <a:endParaRPr lang="en-CA" sz="2000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0694B-60E5-9AAE-F925-8B9AD7D9B986}"/>
              </a:ext>
            </a:extLst>
          </p:cNvPr>
          <p:cNvSpPr txBox="1"/>
          <p:nvPr/>
        </p:nvSpPr>
        <p:spPr>
          <a:xfrm>
            <a:off x="5912289" y="476966"/>
            <a:ext cx="5731065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061" indent="-237061">
              <a:spcBef>
                <a:spcPts val="1200"/>
              </a:spcBef>
              <a:buSzPts val="2000"/>
            </a:pPr>
            <a:r>
              <a:rPr lang="en-CA" sz="2800" b="1" spc="-100" dirty="0"/>
              <a:t>Attributes of neume components: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400" b="1" dirty="0"/>
              <a:t>Pitch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 @</a:t>
            </a:r>
            <a:r>
              <a:rPr lang="en-CA" sz="2000" dirty="0" err="1">
                <a:solidFill>
                  <a:schemeClr val="accent2"/>
                </a:solidFill>
              </a:rPr>
              <a:t>pname</a:t>
            </a:r>
            <a:r>
              <a:rPr lang="en-CA" sz="2000" dirty="0">
                <a:solidFill>
                  <a:schemeClr val="accent2"/>
                </a:solidFill>
              </a:rPr>
              <a:t> </a:t>
            </a:r>
            <a:r>
              <a:rPr lang="en-CA" sz="2000" dirty="0"/>
              <a:t>= </a:t>
            </a:r>
            <a:r>
              <a:rPr lang="en-CA" sz="2000" dirty="0">
                <a:solidFill>
                  <a:schemeClr val="accent6"/>
                </a:solidFill>
              </a:rPr>
              <a:t>c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d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e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f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g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a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b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 @oct </a:t>
            </a:r>
            <a:r>
              <a:rPr lang="en-CA" sz="2000" dirty="0"/>
              <a:t>= … </a:t>
            </a:r>
            <a:r>
              <a:rPr lang="en-CA" sz="2000" dirty="0">
                <a:solidFill>
                  <a:schemeClr val="accent6"/>
                </a:solidFill>
              </a:rPr>
              <a:t>2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3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4</a:t>
            </a:r>
            <a:r>
              <a:rPr lang="en-CA" sz="2000" dirty="0"/>
              <a:t> …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@loc</a:t>
            </a:r>
            <a:r>
              <a:rPr lang="en-CA" sz="2000" dirty="0"/>
              <a:t>: position in the staff (integer, 0 is the first line) = … </a:t>
            </a:r>
            <a:r>
              <a:rPr lang="en-CA" sz="2000" dirty="0">
                <a:solidFill>
                  <a:schemeClr val="accent6"/>
                </a:solidFill>
              </a:rPr>
              <a:t>-2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-1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0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2</a:t>
            </a:r>
            <a:r>
              <a:rPr lang="en-CA" sz="2000" dirty="0"/>
              <a:t> …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</a:t>
            </a:r>
            <a:r>
              <a:rPr lang="en-CA" sz="2000" dirty="0" err="1">
                <a:solidFill>
                  <a:schemeClr val="accent2"/>
                </a:solidFill>
              </a:rPr>
              <a:t>intm</a:t>
            </a:r>
            <a:r>
              <a:rPr lang="en-CA" sz="2000" dirty="0"/>
              <a:t>: melodic interval (integer: negative, zero, positive) = … </a:t>
            </a:r>
            <a:r>
              <a:rPr lang="en-CA" sz="2000" dirty="0">
                <a:solidFill>
                  <a:schemeClr val="accent6"/>
                </a:solidFill>
              </a:rPr>
              <a:t>-2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-1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0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2</a:t>
            </a:r>
            <a:r>
              <a:rPr lang="en-CA" sz="2000" dirty="0"/>
              <a:t> …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400" b="1" dirty="0"/>
              <a:t>Shape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@tilt</a:t>
            </a:r>
            <a:r>
              <a:rPr lang="en-CA" sz="2000" dirty="0"/>
              <a:t>: direction of </a:t>
            </a:r>
            <a:r>
              <a:rPr lang="en-CA" sz="2000" dirty="0" err="1"/>
              <a:t>penstroke</a:t>
            </a:r>
            <a:r>
              <a:rPr lang="en-CA" sz="2000" dirty="0"/>
              <a:t> = </a:t>
            </a:r>
            <a:r>
              <a:rPr lang="en-CA" sz="2000" dirty="0">
                <a:solidFill>
                  <a:schemeClr val="accent6"/>
                </a:solidFill>
              </a:rPr>
              <a:t>n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s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se </a:t>
            </a:r>
            <a:r>
              <a:rPr lang="en-CA" sz="2000" dirty="0"/>
              <a:t>| </a:t>
            </a:r>
            <a:r>
              <a:rPr lang="en-CA" sz="2000" dirty="0">
                <a:solidFill>
                  <a:schemeClr val="accent6"/>
                </a:solidFill>
              </a:rPr>
              <a:t>…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@curve </a:t>
            </a:r>
            <a:r>
              <a:rPr lang="en-CA" sz="2000" dirty="0"/>
              <a:t>= </a:t>
            </a:r>
            <a:r>
              <a:rPr lang="en-CA" sz="2000" dirty="0">
                <a:solidFill>
                  <a:schemeClr val="accent6"/>
                </a:solidFill>
              </a:rPr>
              <a:t>c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a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…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5AD706-F89D-E309-C240-23849CD262EF}"/>
              </a:ext>
            </a:extLst>
          </p:cNvPr>
          <p:cNvGrpSpPr/>
          <p:nvPr/>
        </p:nvGrpSpPr>
        <p:grpSpPr>
          <a:xfrm>
            <a:off x="548646" y="4912986"/>
            <a:ext cx="6890452" cy="1446550"/>
            <a:chOff x="3031920" y="2850408"/>
            <a:chExt cx="6890452" cy="14465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650D5E-7B3A-2D6E-404B-21298739D8CE}"/>
                </a:ext>
              </a:extLst>
            </p:cNvPr>
            <p:cNvSpPr txBox="1"/>
            <p:nvPr/>
          </p:nvSpPr>
          <p:spPr>
            <a:xfrm>
              <a:off x="4334930" y="2850408"/>
              <a:ext cx="5587442" cy="144655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indent="-12">
                <a:buSzPts val="1800"/>
              </a:pP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CA" sz="22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neume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pPr indent="-12">
                <a:buSzPts val="1800"/>
              </a:pP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  &lt;</a:t>
              </a:r>
              <a:r>
                <a:rPr lang="en-CA" sz="22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nc</a:t>
              </a:r>
              <a:r>
                <a:rPr lang="en-CA" sz="22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sz="2200" dirty="0" err="1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pname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200" kern="0" dirty="0">
                  <a:solidFill>
                    <a:schemeClr val="accent6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d</a:t>
              </a:r>
              <a:r>
                <a:rPr lang="e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sz="22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oct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200" kern="0" dirty="0">
                  <a:solidFill>
                    <a:schemeClr val="accent6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3</a:t>
              </a:r>
              <a:r>
                <a:rPr lang="e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sz="22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tilt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200" kern="0" dirty="0">
                  <a:solidFill>
                    <a:schemeClr val="accent6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n</a:t>
              </a:r>
              <a:r>
                <a:rPr lang="e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 /&gt;</a:t>
              </a:r>
            </a:p>
            <a:p>
              <a:pPr indent="-12">
                <a:buSzPts val="1800"/>
              </a:pP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  &lt;</a:t>
              </a:r>
              <a:r>
                <a:rPr lang="en-CA" sz="22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nc</a:t>
              </a:r>
              <a:r>
                <a:rPr lang="en-CA" sz="22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sz="2200" dirty="0" err="1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pname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2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sz="22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oct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200" kern="0" dirty="0">
                  <a:solidFill>
                    <a:schemeClr val="accent6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3</a:t>
              </a:r>
              <a:r>
                <a:rPr lang="e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 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/&gt;</a:t>
              </a:r>
              <a:endParaRPr lang="en-CA" sz="2200" b="1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indent="-12">
                <a:buSzPts val="1800"/>
              </a:pP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&lt;/</a:t>
              </a:r>
              <a:r>
                <a:rPr lang="en-CA" sz="22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neume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7148C6-69F5-17F6-69FF-ACC06BF59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1920" y="2862934"/>
              <a:ext cx="1305034" cy="1432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1B6667-D56E-644A-1CD0-6D13D63D90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6882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0A98E7-6EEC-D965-E079-D75E22D0703F}"/>
              </a:ext>
            </a:extLst>
          </p:cNvPr>
          <p:cNvCxnSpPr>
            <a:cxnSpLocks/>
          </p:cNvCxnSpPr>
          <p:nvPr/>
        </p:nvCxnSpPr>
        <p:spPr>
          <a:xfrm>
            <a:off x="5759309" y="476966"/>
            <a:ext cx="0" cy="5846099"/>
          </a:xfrm>
          <a:prstGeom prst="line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2E4498-9C19-4190-1002-6EC0608DADD5}"/>
              </a:ext>
            </a:extLst>
          </p:cNvPr>
          <p:cNvSpPr txBox="1"/>
          <p:nvPr/>
        </p:nvSpPr>
        <p:spPr>
          <a:xfrm>
            <a:off x="548646" y="510252"/>
            <a:ext cx="493776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061" indent="-237061">
              <a:spcBef>
                <a:spcPts val="1200"/>
              </a:spcBef>
              <a:buSzPts val="2000"/>
            </a:pPr>
            <a:r>
              <a:rPr lang="en-CA" sz="2800" b="1" dirty="0"/>
              <a:t>Elements</a:t>
            </a:r>
            <a:endParaRPr lang="en-CA" sz="2000" b="1" dirty="0"/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syllable</a:t>
            </a:r>
            <a:r>
              <a:rPr lang="en-CA" sz="2000" dirty="0"/>
              <a:t>&gt;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</a:t>
            </a:r>
            <a:r>
              <a:rPr lang="en-CA" sz="2000" dirty="0"/>
              <a:t> &lt;</a:t>
            </a:r>
            <a:r>
              <a:rPr lang="en-CA" sz="2000" dirty="0" err="1">
                <a:solidFill>
                  <a:srgbClr val="0070C0"/>
                </a:solidFill>
              </a:rPr>
              <a:t>syl</a:t>
            </a:r>
            <a:r>
              <a:rPr lang="en-CA" sz="2000" dirty="0"/>
              <a:t>&gt; child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 or more </a:t>
            </a: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neume</a:t>
            </a:r>
            <a:r>
              <a:rPr lang="en-CA" sz="2000" dirty="0"/>
              <a:t>&gt; children</a:t>
            </a:r>
          </a:p>
          <a:p>
            <a:pPr marL="1151449" lvl="2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neume component &lt;</a:t>
            </a:r>
            <a:r>
              <a:rPr lang="en-CA" sz="2000" dirty="0" err="1">
                <a:solidFill>
                  <a:srgbClr val="0070C0"/>
                </a:solidFill>
              </a:rPr>
              <a:t>nc</a:t>
            </a:r>
            <a:r>
              <a:rPr lang="en-CA" sz="2000" dirty="0"/>
              <a:t>&gt; children, these are the individual notes that form </a:t>
            </a:r>
            <a:br>
              <a:rPr lang="en-CA" sz="2000" dirty="0"/>
            </a:br>
            <a:r>
              <a:rPr lang="en-CA" sz="2000" dirty="0"/>
              <a:t>part of the neume</a:t>
            </a:r>
            <a:endParaRPr lang="en-CA" sz="2000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0694B-60E5-9AAE-F925-8B9AD7D9B986}"/>
              </a:ext>
            </a:extLst>
          </p:cNvPr>
          <p:cNvSpPr txBox="1"/>
          <p:nvPr/>
        </p:nvSpPr>
        <p:spPr>
          <a:xfrm>
            <a:off x="5912289" y="476966"/>
            <a:ext cx="5731065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061" indent="-237061">
              <a:spcBef>
                <a:spcPts val="1200"/>
              </a:spcBef>
              <a:buSzPts val="2000"/>
            </a:pPr>
            <a:r>
              <a:rPr lang="en-CA" sz="2800" b="1" spc="-100" dirty="0"/>
              <a:t>Attributes of neume components: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400" b="1" dirty="0"/>
              <a:t>Pitch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 @</a:t>
            </a:r>
            <a:r>
              <a:rPr lang="en-CA" sz="2000" dirty="0" err="1">
                <a:solidFill>
                  <a:schemeClr val="accent2"/>
                </a:solidFill>
              </a:rPr>
              <a:t>pname</a:t>
            </a:r>
            <a:r>
              <a:rPr lang="en-CA" sz="2000" dirty="0">
                <a:solidFill>
                  <a:schemeClr val="accent2"/>
                </a:solidFill>
              </a:rPr>
              <a:t> </a:t>
            </a:r>
            <a:r>
              <a:rPr lang="en-CA" sz="2000" dirty="0"/>
              <a:t>= </a:t>
            </a:r>
            <a:r>
              <a:rPr lang="en-CA" sz="2000" dirty="0">
                <a:solidFill>
                  <a:schemeClr val="accent6"/>
                </a:solidFill>
              </a:rPr>
              <a:t>c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d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e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f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g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a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b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 @oct </a:t>
            </a:r>
            <a:r>
              <a:rPr lang="en-CA" sz="2000" dirty="0"/>
              <a:t>= … </a:t>
            </a:r>
            <a:r>
              <a:rPr lang="en-CA" sz="2000" dirty="0">
                <a:solidFill>
                  <a:schemeClr val="accent6"/>
                </a:solidFill>
              </a:rPr>
              <a:t>2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3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4</a:t>
            </a:r>
            <a:r>
              <a:rPr lang="en-CA" sz="2000" dirty="0"/>
              <a:t> …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@loc</a:t>
            </a:r>
            <a:r>
              <a:rPr lang="en-CA" sz="2000" dirty="0"/>
              <a:t>: position in the staff (integer, 0 is the first line) = … </a:t>
            </a:r>
            <a:r>
              <a:rPr lang="en-CA" sz="2000" dirty="0">
                <a:solidFill>
                  <a:schemeClr val="accent6"/>
                </a:solidFill>
              </a:rPr>
              <a:t>-2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-1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0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2</a:t>
            </a:r>
            <a:r>
              <a:rPr lang="en-CA" sz="2000" dirty="0"/>
              <a:t> …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</a:t>
            </a:r>
            <a:r>
              <a:rPr lang="en-CA" sz="2000" dirty="0" err="1">
                <a:solidFill>
                  <a:schemeClr val="accent2"/>
                </a:solidFill>
              </a:rPr>
              <a:t>intm</a:t>
            </a:r>
            <a:r>
              <a:rPr lang="en-CA" sz="2000" dirty="0"/>
              <a:t>: melodic interval (integer: negative, zero, positive) = … </a:t>
            </a:r>
            <a:r>
              <a:rPr lang="en-CA" sz="2000" dirty="0">
                <a:solidFill>
                  <a:schemeClr val="accent6"/>
                </a:solidFill>
              </a:rPr>
              <a:t>-2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-1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0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2</a:t>
            </a:r>
            <a:r>
              <a:rPr lang="en-CA" sz="2000" dirty="0"/>
              <a:t> …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400" b="1" dirty="0"/>
              <a:t>Shape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@tilt</a:t>
            </a:r>
            <a:r>
              <a:rPr lang="en-CA" sz="2000" dirty="0"/>
              <a:t>: direction of </a:t>
            </a:r>
            <a:r>
              <a:rPr lang="en-CA" sz="2000" dirty="0" err="1"/>
              <a:t>penstroke</a:t>
            </a:r>
            <a:r>
              <a:rPr lang="en-CA" sz="2000" dirty="0"/>
              <a:t> = </a:t>
            </a:r>
            <a:r>
              <a:rPr lang="en-CA" sz="2000" dirty="0">
                <a:solidFill>
                  <a:schemeClr val="accent6"/>
                </a:solidFill>
              </a:rPr>
              <a:t>n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s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se </a:t>
            </a:r>
            <a:r>
              <a:rPr lang="en-CA" sz="2000" dirty="0"/>
              <a:t>| </a:t>
            </a:r>
            <a:r>
              <a:rPr lang="en-CA" sz="2000" dirty="0">
                <a:solidFill>
                  <a:schemeClr val="accent6"/>
                </a:solidFill>
              </a:rPr>
              <a:t>…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@curve </a:t>
            </a:r>
            <a:r>
              <a:rPr lang="en-CA" sz="2000" dirty="0"/>
              <a:t>= </a:t>
            </a:r>
            <a:r>
              <a:rPr lang="en-CA" sz="2000" dirty="0">
                <a:solidFill>
                  <a:schemeClr val="accent6"/>
                </a:solidFill>
              </a:rPr>
              <a:t>c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a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…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5E8428-D451-AB95-2D5B-A097577F6C33}"/>
              </a:ext>
            </a:extLst>
          </p:cNvPr>
          <p:cNvGrpSpPr/>
          <p:nvPr/>
        </p:nvGrpSpPr>
        <p:grpSpPr>
          <a:xfrm>
            <a:off x="553436" y="4915898"/>
            <a:ext cx="5542564" cy="1446550"/>
            <a:chOff x="-223556" y="4901640"/>
            <a:chExt cx="5542564" cy="14465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7AE6DC-FE17-470C-74FB-EC2082A2F098}"/>
                </a:ext>
              </a:extLst>
            </p:cNvPr>
            <p:cNvSpPr txBox="1"/>
            <p:nvPr/>
          </p:nvSpPr>
          <p:spPr>
            <a:xfrm>
              <a:off x="1068950" y="4901640"/>
              <a:ext cx="4250058" cy="144655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indent="-12">
                <a:buSzPts val="1800"/>
              </a:pP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CA" sz="22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neume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pPr indent="-12">
                <a:buSzPts val="1800"/>
              </a:pP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  &lt;</a:t>
              </a:r>
              <a:r>
                <a:rPr lang="en-CA" sz="22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nc</a:t>
              </a:r>
              <a:r>
                <a:rPr lang="en-CA" sz="22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sz="22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200" kern="0" dirty="0">
                  <a:solidFill>
                    <a:schemeClr val="accent6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4</a:t>
              </a:r>
              <a:r>
                <a:rPr lang="e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 /&gt;</a:t>
              </a:r>
            </a:p>
            <a:p>
              <a:pPr indent="-12">
                <a:buSzPts val="1800"/>
              </a:pP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  &lt;</a:t>
              </a:r>
              <a:r>
                <a:rPr lang="en-CA" sz="22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nc</a:t>
              </a:r>
              <a:r>
                <a:rPr lang="en-CA" sz="22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sz="2200" dirty="0" err="1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intm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2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sz="22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tilt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200" kern="0" dirty="0">
                  <a:solidFill>
                    <a:schemeClr val="accent6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s</a:t>
              </a:r>
              <a:r>
                <a:rPr lang="e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 /&gt;</a:t>
              </a:r>
              <a:endParaRPr lang="en-CA" sz="2200" b="1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indent="-12">
                <a:buSzPts val="1800"/>
              </a:pP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&lt;/</a:t>
              </a:r>
              <a:r>
                <a:rPr lang="en-CA" sz="22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neume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B3C3C1C-0880-8689-C958-290A6278A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23556" y="4918578"/>
              <a:ext cx="1301755" cy="142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DEC79-267A-F505-A2DE-1F0FDD3812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1460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0A98E7-6EEC-D965-E079-D75E22D0703F}"/>
              </a:ext>
            </a:extLst>
          </p:cNvPr>
          <p:cNvCxnSpPr>
            <a:cxnSpLocks/>
          </p:cNvCxnSpPr>
          <p:nvPr/>
        </p:nvCxnSpPr>
        <p:spPr>
          <a:xfrm>
            <a:off x="5759309" y="476966"/>
            <a:ext cx="0" cy="5846099"/>
          </a:xfrm>
          <a:prstGeom prst="line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2E4498-9C19-4190-1002-6EC0608DADD5}"/>
              </a:ext>
            </a:extLst>
          </p:cNvPr>
          <p:cNvSpPr txBox="1"/>
          <p:nvPr/>
        </p:nvSpPr>
        <p:spPr>
          <a:xfrm>
            <a:off x="548646" y="510252"/>
            <a:ext cx="493776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061" indent="-237061">
              <a:spcBef>
                <a:spcPts val="1200"/>
              </a:spcBef>
              <a:buSzPts val="2000"/>
            </a:pPr>
            <a:r>
              <a:rPr lang="en-CA" sz="2800" b="1" dirty="0"/>
              <a:t>Elements</a:t>
            </a:r>
            <a:endParaRPr lang="en-CA" sz="2000" b="1" dirty="0"/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syllable</a:t>
            </a:r>
            <a:r>
              <a:rPr lang="en-CA" sz="2000" dirty="0"/>
              <a:t>&gt;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</a:t>
            </a:r>
            <a:r>
              <a:rPr lang="en-CA" sz="2000" dirty="0"/>
              <a:t> &lt;</a:t>
            </a:r>
            <a:r>
              <a:rPr lang="en-CA" sz="2000" dirty="0" err="1">
                <a:solidFill>
                  <a:srgbClr val="0070C0"/>
                </a:solidFill>
              </a:rPr>
              <a:t>syl</a:t>
            </a:r>
            <a:r>
              <a:rPr lang="en-CA" sz="2000" dirty="0"/>
              <a:t>&gt; child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 or more </a:t>
            </a: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neume</a:t>
            </a:r>
            <a:r>
              <a:rPr lang="en-CA" sz="2000" dirty="0"/>
              <a:t>&gt; children</a:t>
            </a:r>
          </a:p>
          <a:p>
            <a:pPr marL="1151449" lvl="2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neume component &lt;</a:t>
            </a:r>
            <a:r>
              <a:rPr lang="en-CA" sz="2000" dirty="0" err="1">
                <a:solidFill>
                  <a:srgbClr val="0070C0"/>
                </a:solidFill>
              </a:rPr>
              <a:t>nc</a:t>
            </a:r>
            <a:r>
              <a:rPr lang="en-CA" sz="2000" dirty="0"/>
              <a:t>&gt; children, these are the individual notes that form </a:t>
            </a:r>
            <a:br>
              <a:rPr lang="en-CA" sz="2000" dirty="0"/>
            </a:br>
            <a:r>
              <a:rPr lang="en-CA" sz="2000" dirty="0"/>
              <a:t>part of the neume</a:t>
            </a:r>
            <a:endParaRPr lang="en-CA" sz="2000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0694B-60E5-9AAE-F925-8B9AD7D9B986}"/>
              </a:ext>
            </a:extLst>
          </p:cNvPr>
          <p:cNvSpPr txBox="1"/>
          <p:nvPr/>
        </p:nvSpPr>
        <p:spPr>
          <a:xfrm>
            <a:off x="5912289" y="476966"/>
            <a:ext cx="5731065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061" indent="-237061">
              <a:spcBef>
                <a:spcPts val="1200"/>
              </a:spcBef>
              <a:buSzPts val="2000"/>
            </a:pPr>
            <a:r>
              <a:rPr lang="en-CA" sz="2800" b="1" spc="-100" dirty="0"/>
              <a:t>Attributes of neume components: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400" b="1" dirty="0"/>
              <a:t>Pitch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 @</a:t>
            </a:r>
            <a:r>
              <a:rPr lang="en-CA" sz="2000" dirty="0" err="1">
                <a:solidFill>
                  <a:schemeClr val="accent2"/>
                </a:solidFill>
              </a:rPr>
              <a:t>pname</a:t>
            </a:r>
            <a:r>
              <a:rPr lang="en-CA" sz="2000" dirty="0">
                <a:solidFill>
                  <a:schemeClr val="accent2"/>
                </a:solidFill>
              </a:rPr>
              <a:t> </a:t>
            </a:r>
            <a:r>
              <a:rPr lang="en-CA" sz="2000" dirty="0"/>
              <a:t>= </a:t>
            </a:r>
            <a:r>
              <a:rPr lang="en-CA" sz="2000" dirty="0">
                <a:solidFill>
                  <a:schemeClr val="accent6"/>
                </a:solidFill>
              </a:rPr>
              <a:t>c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d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e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f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g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a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b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 @oct </a:t>
            </a:r>
            <a:r>
              <a:rPr lang="en-CA" sz="2000" dirty="0"/>
              <a:t>= … </a:t>
            </a:r>
            <a:r>
              <a:rPr lang="en-CA" sz="2000" dirty="0">
                <a:solidFill>
                  <a:schemeClr val="accent6"/>
                </a:solidFill>
              </a:rPr>
              <a:t>2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3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4</a:t>
            </a:r>
            <a:r>
              <a:rPr lang="en-CA" sz="2000" dirty="0"/>
              <a:t> …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@loc</a:t>
            </a:r>
            <a:r>
              <a:rPr lang="en-CA" sz="2000" dirty="0"/>
              <a:t>: position in the staff (integer, 0 is the first line) = … </a:t>
            </a:r>
            <a:r>
              <a:rPr lang="en-CA" sz="2000" dirty="0">
                <a:solidFill>
                  <a:schemeClr val="accent6"/>
                </a:solidFill>
              </a:rPr>
              <a:t>-2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-1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0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2</a:t>
            </a:r>
            <a:r>
              <a:rPr lang="en-CA" sz="2000" dirty="0"/>
              <a:t> …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</a:t>
            </a:r>
            <a:r>
              <a:rPr lang="en-CA" sz="2000" dirty="0" err="1">
                <a:solidFill>
                  <a:schemeClr val="accent2"/>
                </a:solidFill>
              </a:rPr>
              <a:t>intm</a:t>
            </a:r>
            <a:r>
              <a:rPr lang="en-CA" sz="2000" dirty="0"/>
              <a:t>: melodic interval (integer: negative, zero, positive) = … </a:t>
            </a:r>
            <a:r>
              <a:rPr lang="en-CA" sz="2000" dirty="0">
                <a:solidFill>
                  <a:schemeClr val="accent6"/>
                </a:solidFill>
              </a:rPr>
              <a:t>-2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-1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0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2</a:t>
            </a:r>
            <a:r>
              <a:rPr lang="en-CA" sz="2000" dirty="0"/>
              <a:t> …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400" b="1" dirty="0"/>
              <a:t>Shape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@tilt</a:t>
            </a:r>
            <a:r>
              <a:rPr lang="en-CA" sz="2000" dirty="0"/>
              <a:t>: direction of </a:t>
            </a:r>
            <a:r>
              <a:rPr lang="en-CA" sz="2000" dirty="0" err="1"/>
              <a:t>penstroke</a:t>
            </a:r>
            <a:r>
              <a:rPr lang="en-CA" sz="2000" dirty="0"/>
              <a:t> = </a:t>
            </a:r>
            <a:r>
              <a:rPr lang="en-CA" sz="2000" dirty="0">
                <a:solidFill>
                  <a:schemeClr val="accent6"/>
                </a:solidFill>
              </a:rPr>
              <a:t>n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s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se </a:t>
            </a:r>
            <a:r>
              <a:rPr lang="en-CA" sz="2000" dirty="0"/>
              <a:t>| </a:t>
            </a:r>
            <a:r>
              <a:rPr lang="en-CA" sz="2000" dirty="0">
                <a:solidFill>
                  <a:schemeClr val="accent6"/>
                </a:solidFill>
              </a:rPr>
              <a:t>…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@curve </a:t>
            </a:r>
            <a:r>
              <a:rPr lang="en-CA" sz="2000" dirty="0"/>
              <a:t>= </a:t>
            </a:r>
            <a:r>
              <a:rPr lang="en-CA" sz="2000" dirty="0">
                <a:solidFill>
                  <a:schemeClr val="accent6"/>
                </a:solidFill>
              </a:rPr>
              <a:t>c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a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…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DCFFC5-4E3B-F526-34D0-AC8537F07BE4}"/>
              </a:ext>
            </a:extLst>
          </p:cNvPr>
          <p:cNvGrpSpPr/>
          <p:nvPr/>
        </p:nvGrpSpPr>
        <p:grpSpPr>
          <a:xfrm>
            <a:off x="548640" y="4788573"/>
            <a:ext cx="5751775" cy="1574926"/>
            <a:chOff x="1279906" y="4253312"/>
            <a:chExt cx="5751775" cy="157492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DD5905-DE93-1847-FD0C-5E64ECC65336}"/>
                </a:ext>
              </a:extLst>
            </p:cNvPr>
            <p:cNvSpPr txBox="1"/>
            <p:nvPr/>
          </p:nvSpPr>
          <p:spPr>
            <a:xfrm>
              <a:off x="2093921" y="4253312"/>
              <a:ext cx="4937760" cy="156966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indent="-12">
                <a:buSzPts val="1800"/>
              </a:pPr>
              <a:r>
                <a:rPr lang="en-CA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&lt;</a:t>
              </a:r>
              <a:r>
                <a:rPr lang="en-CA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neume</a:t>
              </a:r>
              <a:r>
                <a:rPr lang="en-CA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pPr indent="-12">
                <a:buSzPts val="1800"/>
              </a:pPr>
              <a:r>
                <a:rPr lang="en-CA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  &lt;</a:t>
              </a:r>
              <a:r>
                <a:rPr lang="en-CA" sz="2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nc</a:t>
              </a:r>
              <a:r>
                <a:rPr lang="en-CA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sz="2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tilt</a:t>
              </a:r>
              <a:r>
                <a:rPr lang="en-CA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4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400" kern="0" dirty="0">
                  <a:solidFill>
                    <a:schemeClr val="accent6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e</a:t>
              </a:r>
              <a:r>
                <a:rPr lang="en" sz="24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/&gt;</a:t>
              </a:r>
            </a:p>
            <a:p>
              <a:pPr indent="-12">
                <a:buSzPts val="1800"/>
              </a:pPr>
              <a:r>
                <a:rPr lang="en-CA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  &lt;</a:t>
              </a:r>
              <a:r>
                <a:rPr lang="en-CA" sz="2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nc</a:t>
              </a:r>
              <a:r>
                <a:rPr lang="en-CA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sz="2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tilt</a:t>
              </a:r>
              <a:r>
                <a:rPr lang="en-CA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4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400" kern="0" dirty="0">
                  <a:solidFill>
                    <a:schemeClr val="accent6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n</a:t>
              </a:r>
              <a:r>
                <a:rPr lang="en" sz="2400" kern="0" dirty="0"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-CA" sz="2400" kern="0" dirty="0">
                  <a:solidFill>
                    <a:srgbClr val="0070C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 </a:t>
              </a:r>
              <a:r>
                <a:rPr lang="en-CA" sz="2400" dirty="0" err="1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intm</a:t>
              </a:r>
              <a:r>
                <a:rPr lang="en-CA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4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400" kern="0" dirty="0">
                  <a:solidFill>
                    <a:schemeClr val="accent6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u</a:t>
              </a:r>
              <a:r>
                <a:rPr lang="en" sz="24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/&gt;</a:t>
              </a:r>
              <a:endParaRPr lang="en-CA" sz="2400" b="1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indent="-12">
                <a:buSzPts val="1800"/>
              </a:pPr>
              <a:r>
                <a:rPr lang="en-CA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&lt;/</a:t>
              </a:r>
              <a:r>
                <a:rPr lang="en-CA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neume</a:t>
              </a:r>
              <a:r>
                <a:rPr lang="en-CA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graphicFrame>
          <p:nvGraphicFramePr>
            <p:cNvPr id="6" name="Oggetto 6">
              <a:extLst>
                <a:ext uri="{FF2B5EF4-FFF2-40B4-BE49-F238E27FC236}">
                  <a16:creationId xmlns:a16="http://schemas.microsoft.com/office/drawing/2014/main" id="{83C3AAB7-867C-9B48-29C1-C526603D583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2770046"/>
                </p:ext>
              </p:extLst>
            </p:nvPr>
          </p:nvGraphicFramePr>
          <p:xfrm>
            <a:off x="1279906" y="4265838"/>
            <a:ext cx="822316" cy="156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magine bitmap" r:id="rId3" imgW="371527" imgH="733333" progId="Paint.Picture">
                    <p:embed/>
                  </p:oleObj>
                </mc:Choice>
                <mc:Fallback>
                  <p:oleObj name="Immagine bitmap" r:id="rId3" imgW="371527" imgH="733333" progId="Paint.Picture">
                    <p:embed/>
                    <p:pic>
                      <p:nvPicPr>
                        <p:cNvPr id="9" name="Oggetto 6">
                          <a:extLst>
                            <a:ext uri="{FF2B5EF4-FFF2-40B4-BE49-F238E27FC236}">
                              <a16:creationId xmlns:a16="http://schemas.microsoft.com/office/drawing/2014/main" id="{719B1607-295E-5BFB-715D-B496F16BF7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9906" y="4265838"/>
                          <a:ext cx="822316" cy="156240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1367B-CBDB-2428-602B-A56A6A7F62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500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0A98E7-6EEC-D965-E079-D75E22D0703F}"/>
              </a:ext>
            </a:extLst>
          </p:cNvPr>
          <p:cNvCxnSpPr>
            <a:cxnSpLocks/>
          </p:cNvCxnSpPr>
          <p:nvPr/>
        </p:nvCxnSpPr>
        <p:spPr>
          <a:xfrm>
            <a:off x="5759309" y="476966"/>
            <a:ext cx="0" cy="5846099"/>
          </a:xfrm>
          <a:prstGeom prst="line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2E4498-9C19-4190-1002-6EC0608DADD5}"/>
              </a:ext>
            </a:extLst>
          </p:cNvPr>
          <p:cNvSpPr txBox="1"/>
          <p:nvPr/>
        </p:nvSpPr>
        <p:spPr>
          <a:xfrm>
            <a:off x="548646" y="510252"/>
            <a:ext cx="493776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061" indent="-237061">
              <a:spcBef>
                <a:spcPts val="1200"/>
              </a:spcBef>
              <a:buSzPts val="2000"/>
            </a:pPr>
            <a:r>
              <a:rPr lang="en-CA" sz="2800" b="1" dirty="0"/>
              <a:t>Elements</a:t>
            </a:r>
            <a:endParaRPr lang="en-CA" sz="2000" b="1" dirty="0"/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syllable</a:t>
            </a:r>
            <a:r>
              <a:rPr lang="en-CA" sz="2000" dirty="0"/>
              <a:t>&gt;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</a:t>
            </a:r>
            <a:r>
              <a:rPr lang="en-CA" sz="2000" dirty="0"/>
              <a:t> &lt;</a:t>
            </a:r>
            <a:r>
              <a:rPr lang="en-CA" sz="2000" dirty="0" err="1">
                <a:solidFill>
                  <a:srgbClr val="0070C0"/>
                </a:solidFill>
              </a:rPr>
              <a:t>syl</a:t>
            </a:r>
            <a:r>
              <a:rPr lang="en-CA" sz="2000" dirty="0"/>
              <a:t>&gt; child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 or more </a:t>
            </a: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neume</a:t>
            </a:r>
            <a:r>
              <a:rPr lang="en-CA" sz="2000" dirty="0"/>
              <a:t>&gt; children</a:t>
            </a:r>
          </a:p>
          <a:p>
            <a:pPr marL="1151449" lvl="2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neume component &lt;</a:t>
            </a:r>
            <a:r>
              <a:rPr lang="en-CA" sz="2000" dirty="0" err="1">
                <a:solidFill>
                  <a:srgbClr val="0070C0"/>
                </a:solidFill>
              </a:rPr>
              <a:t>nc</a:t>
            </a:r>
            <a:r>
              <a:rPr lang="en-CA" sz="2000" dirty="0"/>
              <a:t>&gt; children, these are the individual notes that form </a:t>
            </a:r>
            <a:br>
              <a:rPr lang="en-CA" sz="2000" dirty="0"/>
            </a:br>
            <a:r>
              <a:rPr lang="en-CA" sz="2000" dirty="0"/>
              <a:t>part of the neume</a:t>
            </a:r>
            <a:endParaRPr lang="en-CA" sz="2000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0694B-60E5-9AAE-F925-8B9AD7D9B986}"/>
              </a:ext>
            </a:extLst>
          </p:cNvPr>
          <p:cNvSpPr txBox="1"/>
          <p:nvPr/>
        </p:nvSpPr>
        <p:spPr>
          <a:xfrm>
            <a:off x="5912289" y="476966"/>
            <a:ext cx="5731065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061" indent="-237061">
              <a:spcBef>
                <a:spcPts val="1200"/>
              </a:spcBef>
              <a:buSzPts val="2000"/>
            </a:pPr>
            <a:r>
              <a:rPr lang="en-CA" sz="2800" b="1" spc="-100" dirty="0"/>
              <a:t>Attributes of neume components: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400" b="1" dirty="0"/>
              <a:t>Pitch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 @</a:t>
            </a:r>
            <a:r>
              <a:rPr lang="en-CA" sz="2000" dirty="0" err="1">
                <a:solidFill>
                  <a:schemeClr val="accent2"/>
                </a:solidFill>
              </a:rPr>
              <a:t>pname</a:t>
            </a:r>
            <a:r>
              <a:rPr lang="en-CA" sz="2000" dirty="0">
                <a:solidFill>
                  <a:schemeClr val="accent2"/>
                </a:solidFill>
              </a:rPr>
              <a:t> </a:t>
            </a:r>
            <a:r>
              <a:rPr lang="en-CA" sz="2000" dirty="0"/>
              <a:t>= </a:t>
            </a:r>
            <a:r>
              <a:rPr lang="en-CA" sz="2000" dirty="0">
                <a:solidFill>
                  <a:schemeClr val="accent6"/>
                </a:solidFill>
              </a:rPr>
              <a:t>c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d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e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f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g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a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b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 @oct </a:t>
            </a:r>
            <a:r>
              <a:rPr lang="en-CA" sz="2000" dirty="0"/>
              <a:t>= … </a:t>
            </a:r>
            <a:r>
              <a:rPr lang="en-CA" sz="2000" dirty="0">
                <a:solidFill>
                  <a:schemeClr val="accent6"/>
                </a:solidFill>
              </a:rPr>
              <a:t>2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3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4</a:t>
            </a:r>
            <a:r>
              <a:rPr lang="en-CA" sz="2000" dirty="0"/>
              <a:t> …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@loc</a:t>
            </a:r>
            <a:r>
              <a:rPr lang="en-CA" sz="2000" dirty="0"/>
              <a:t>: position in the staff (integer, 0 is the first line) = … </a:t>
            </a:r>
            <a:r>
              <a:rPr lang="en-CA" sz="2000" dirty="0">
                <a:solidFill>
                  <a:schemeClr val="accent6"/>
                </a:solidFill>
              </a:rPr>
              <a:t>-2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-1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0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2</a:t>
            </a:r>
            <a:r>
              <a:rPr lang="en-CA" sz="2000" dirty="0"/>
              <a:t> …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</a:t>
            </a:r>
            <a:r>
              <a:rPr lang="en-CA" sz="2000" dirty="0" err="1">
                <a:solidFill>
                  <a:schemeClr val="accent2"/>
                </a:solidFill>
              </a:rPr>
              <a:t>intm</a:t>
            </a:r>
            <a:r>
              <a:rPr lang="en-CA" sz="2000" dirty="0"/>
              <a:t>: melodic interval (integer: negative, zero, positive) = … </a:t>
            </a:r>
            <a:r>
              <a:rPr lang="en-CA" sz="2000" dirty="0">
                <a:solidFill>
                  <a:schemeClr val="accent6"/>
                </a:solidFill>
              </a:rPr>
              <a:t>-2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-1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0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2</a:t>
            </a:r>
            <a:r>
              <a:rPr lang="en-CA" sz="2000" dirty="0"/>
              <a:t> …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400" b="1" dirty="0"/>
              <a:t>Shape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@tilt</a:t>
            </a:r>
            <a:r>
              <a:rPr lang="en-CA" sz="2000" dirty="0"/>
              <a:t>: direction of </a:t>
            </a:r>
            <a:r>
              <a:rPr lang="en-CA" sz="2000" dirty="0" err="1"/>
              <a:t>penstroke</a:t>
            </a:r>
            <a:r>
              <a:rPr lang="en-CA" sz="2000" dirty="0"/>
              <a:t> = </a:t>
            </a:r>
            <a:r>
              <a:rPr lang="en-CA" sz="2000" dirty="0">
                <a:solidFill>
                  <a:schemeClr val="accent6"/>
                </a:solidFill>
              </a:rPr>
              <a:t>n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s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se </a:t>
            </a:r>
            <a:r>
              <a:rPr lang="en-CA" sz="2000" dirty="0"/>
              <a:t>| </a:t>
            </a:r>
            <a:r>
              <a:rPr lang="en-CA" sz="2000" dirty="0">
                <a:solidFill>
                  <a:schemeClr val="accent6"/>
                </a:solidFill>
              </a:rPr>
              <a:t>…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@curve </a:t>
            </a:r>
            <a:r>
              <a:rPr lang="en-CA" sz="2000" dirty="0"/>
              <a:t>= </a:t>
            </a:r>
            <a:r>
              <a:rPr lang="en-CA" sz="2000" dirty="0">
                <a:solidFill>
                  <a:schemeClr val="accent6"/>
                </a:solidFill>
              </a:rPr>
              <a:t>c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a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…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14973F-8FB8-FC84-591B-72AF851E3A06}"/>
              </a:ext>
            </a:extLst>
          </p:cNvPr>
          <p:cNvGrpSpPr/>
          <p:nvPr/>
        </p:nvGrpSpPr>
        <p:grpSpPr>
          <a:xfrm>
            <a:off x="347051" y="4416444"/>
            <a:ext cx="5995741" cy="1964590"/>
            <a:chOff x="309484" y="4881691"/>
            <a:chExt cx="5995741" cy="21673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64B21-D792-5446-4180-9B91C3B74019}"/>
                </a:ext>
              </a:extLst>
            </p:cNvPr>
            <p:cNvGrpSpPr/>
            <p:nvPr/>
          </p:nvGrpSpPr>
          <p:grpSpPr>
            <a:xfrm>
              <a:off x="309484" y="4881691"/>
              <a:ext cx="5995741" cy="2167366"/>
              <a:chOff x="221849" y="4094073"/>
              <a:chExt cx="5995741" cy="216736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5E4A59-F6DF-FDC7-9E38-43FF313CD93F}"/>
                  </a:ext>
                </a:extLst>
              </p:cNvPr>
              <p:cNvSpPr txBox="1"/>
              <p:nvPr/>
            </p:nvSpPr>
            <p:spPr>
              <a:xfrm>
                <a:off x="1621478" y="4094073"/>
                <a:ext cx="4596112" cy="2167366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txBody>
              <a:bodyPr wrap="square" lIns="90000" tIns="72000" bIns="72000">
                <a:spAutoFit/>
              </a:bodyPr>
              <a:lstStyle/>
              <a:p>
                <a:pPr indent="-12">
                  <a:buSzPts val="1800"/>
                </a:pPr>
                <a:r>
                  <a:rPr lang="en-CA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&lt;</a:t>
                </a:r>
                <a:r>
                  <a:rPr lang="en-CA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neume</a:t>
                </a:r>
                <a:r>
                  <a:rPr lang="en-CA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</a:p>
              <a:p>
                <a:pPr indent="-12">
                  <a:buSzPts val="1800"/>
                </a:pPr>
                <a:r>
                  <a:rPr lang="en-CA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&lt;</a:t>
                </a:r>
                <a:r>
                  <a:rPr lang="en-CA" sz="24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nc</a:t>
                </a:r>
                <a:r>
                  <a:rPr lang="en-CA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CA" sz="2400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tilt</a:t>
                </a:r>
                <a:r>
                  <a:rPr lang="en-CA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e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"</a:t>
                </a:r>
                <a:r>
                  <a:rPr lang="en-CA" sz="2400" kern="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ne</a:t>
                </a:r>
                <a:r>
                  <a:rPr lang="e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"</a:t>
                </a:r>
                <a:r>
                  <a:rPr lang="en-CA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/&gt;</a:t>
                </a:r>
              </a:p>
              <a:p>
                <a:pPr indent="-12">
                  <a:buSzPts val="1800"/>
                </a:pPr>
                <a:r>
                  <a:rPr lang="en-CA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&lt;</a:t>
                </a:r>
                <a:r>
                  <a:rPr lang="en-CA" sz="24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nc</a:t>
                </a:r>
                <a:r>
                  <a:rPr lang="en-CA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CA" sz="2400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tilt</a:t>
                </a:r>
                <a:r>
                  <a:rPr lang="en-CA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e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"</a:t>
                </a:r>
                <a:r>
                  <a:rPr lang="en-CA" sz="2400" kern="0" dirty="0" err="1">
                    <a:solidFill>
                      <a:schemeClr val="accent6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sw</a:t>
                </a:r>
                <a:r>
                  <a:rPr lang="e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"</a:t>
                </a:r>
                <a:r>
                  <a:rPr lang="en-CA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CA" sz="2400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curve</a:t>
                </a:r>
                <a:r>
                  <a:rPr lang="en-CA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e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"</a:t>
                </a:r>
                <a:r>
                  <a:rPr lang="en-CA" sz="2400" kern="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c</a:t>
                </a:r>
                <a:r>
                  <a:rPr lang="e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" </a:t>
                </a:r>
                <a:br>
                  <a:rPr lang="e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</a:br>
                <a:r>
                  <a:rPr lang="e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    </a:t>
                </a:r>
                <a:r>
                  <a:rPr lang="en-CA" sz="2400" dirty="0" err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intm</a:t>
                </a:r>
                <a:r>
                  <a:rPr lang="en-CA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e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"</a:t>
                </a:r>
                <a:r>
                  <a:rPr lang="en-CA" sz="2400" kern="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d</a:t>
                </a:r>
                <a:r>
                  <a:rPr lang="e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"</a:t>
                </a:r>
                <a:r>
                  <a:rPr lang="en-CA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/&gt;</a:t>
                </a:r>
                <a:endParaRPr lang="en-CA" sz="2400" b="1" i="1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indent="-12">
                  <a:buSzPts val="1800"/>
                </a:pPr>
                <a:r>
                  <a:rPr lang="en-CA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&lt;/</a:t>
                </a:r>
                <a:r>
                  <a:rPr lang="en-CA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neume</a:t>
                </a:r>
                <a:r>
                  <a:rPr lang="en-CA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</a:p>
            </p:txBody>
          </p:sp>
          <p:pic>
            <p:nvPicPr>
              <p:cNvPr id="9" name="Immagine 6">
                <a:extLst>
                  <a:ext uri="{FF2B5EF4-FFF2-40B4-BE49-F238E27FC236}">
                    <a16:creationId xmlns:a16="http://schemas.microsoft.com/office/drawing/2014/main" id="{96017C43-4EFC-D16D-2E4C-648AABE5EF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099" t="81540" r="55330" b="2702"/>
              <a:stretch/>
            </p:blipFill>
            <p:spPr>
              <a:xfrm>
                <a:off x="221849" y="4107203"/>
                <a:ext cx="1422603" cy="21542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61BAFA-F173-1BD4-D1A5-F4FF3C20A07E}"/>
                </a:ext>
              </a:extLst>
            </p:cNvPr>
            <p:cNvSpPr txBox="1"/>
            <p:nvPr/>
          </p:nvSpPr>
          <p:spPr>
            <a:xfrm>
              <a:off x="3960998" y="6564602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ES" i="1" dirty="0"/>
                <a:t>Old hispanic notation</a:t>
              </a: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73D3836-186E-6C0C-73CC-EE9957E32F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0374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0A98E7-6EEC-D965-E079-D75E22D0703F}"/>
              </a:ext>
            </a:extLst>
          </p:cNvPr>
          <p:cNvCxnSpPr>
            <a:cxnSpLocks/>
          </p:cNvCxnSpPr>
          <p:nvPr/>
        </p:nvCxnSpPr>
        <p:spPr>
          <a:xfrm>
            <a:off x="6096000" y="594084"/>
            <a:ext cx="0" cy="5232595"/>
          </a:xfrm>
          <a:prstGeom prst="line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2E4498-9C19-4190-1002-6EC0608DADD5}"/>
              </a:ext>
            </a:extLst>
          </p:cNvPr>
          <p:cNvSpPr txBox="1"/>
          <p:nvPr/>
        </p:nvSpPr>
        <p:spPr>
          <a:xfrm>
            <a:off x="548646" y="594084"/>
            <a:ext cx="493776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061" indent="-237061">
              <a:spcBef>
                <a:spcPts val="1200"/>
              </a:spcBef>
              <a:buSzPts val="2000"/>
            </a:pPr>
            <a:r>
              <a:rPr lang="en-CA" sz="2800" b="1" dirty="0"/>
              <a:t>Elements</a:t>
            </a:r>
            <a:endParaRPr lang="en-CA" sz="2000" b="1" dirty="0"/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syllable</a:t>
            </a:r>
            <a:r>
              <a:rPr lang="en-CA" sz="2000" dirty="0"/>
              <a:t>&gt;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</a:t>
            </a:r>
            <a:r>
              <a:rPr lang="en-CA" sz="2000" dirty="0"/>
              <a:t> &lt;</a:t>
            </a:r>
            <a:r>
              <a:rPr lang="en-CA" sz="2000" dirty="0" err="1">
                <a:solidFill>
                  <a:srgbClr val="0070C0"/>
                </a:solidFill>
              </a:rPr>
              <a:t>syl</a:t>
            </a:r>
            <a:r>
              <a:rPr lang="en-CA" sz="2000" dirty="0"/>
              <a:t>&gt; child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 or more </a:t>
            </a: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neume</a:t>
            </a:r>
            <a:r>
              <a:rPr lang="en-CA" sz="2000" dirty="0"/>
              <a:t>&gt; children</a:t>
            </a:r>
          </a:p>
          <a:p>
            <a:pPr marL="1151449" lvl="2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neume component &lt;</a:t>
            </a:r>
            <a:r>
              <a:rPr lang="en-CA" sz="2000" dirty="0" err="1">
                <a:solidFill>
                  <a:srgbClr val="0070C0"/>
                </a:solidFill>
              </a:rPr>
              <a:t>nc</a:t>
            </a:r>
            <a:r>
              <a:rPr lang="en-CA" sz="2000" dirty="0"/>
              <a:t>&gt; children, these are the individual notes that form </a:t>
            </a:r>
            <a:br>
              <a:rPr lang="en-CA" sz="2000" dirty="0"/>
            </a:br>
            <a:r>
              <a:rPr lang="en-CA" sz="2000" dirty="0"/>
              <a:t>part of the neume</a:t>
            </a:r>
          </a:p>
          <a:p>
            <a:pPr marL="1151449" lvl="2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&lt;</a:t>
            </a:r>
            <a:r>
              <a:rPr lang="en-CA" sz="2000" b="1" dirty="0" err="1">
                <a:solidFill>
                  <a:srgbClr val="0070C0"/>
                </a:solidFill>
              </a:rPr>
              <a:t>nc</a:t>
            </a:r>
            <a:r>
              <a:rPr lang="en-CA" sz="2000" b="1" dirty="0"/>
              <a:t>&gt; can have children too: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59F5F-FD4C-5CB5-F3D9-CE435DAFB629}"/>
              </a:ext>
            </a:extLst>
          </p:cNvPr>
          <p:cNvSpPr txBox="1"/>
          <p:nvPr/>
        </p:nvSpPr>
        <p:spPr>
          <a:xfrm>
            <a:off x="1801525" y="4386122"/>
            <a:ext cx="4294475" cy="1323439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&lt;</a:t>
            </a:r>
            <a:r>
              <a:rPr lang="en-CA" sz="2000" b="1" dirty="0" err="1">
                <a:solidFill>
                  <a:srgbClr val="0070C0"/>
                </a:solidFill>
              </a:rPr>
              <a:t>episema</a:t>
            </a:r>
            <a:r>
              <a:rPr lang="en-CA" sz="2000" b="1" dirty="0"/>
              <a:t>&gt;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&lt;</a:t>
            </a:r>
            <a:r>
              <a:rPr lang="en-CA" sz="2000" b="1" dirty="0" err="1">
                <a:solidFill>
                  <a:srgbClr val="0070C0"/>
                </a:solidFill>
              </a:rPr>
              <a:t>hispanTick</a:t>
            </a:r>
            <a:r>
              <a:rPr lang="en-CA" sz="2000" b="1" dirty="0"/>
              <a:t>&gt;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&lt;</a:t>
            </a:r>
            <a:r>
              <a:rPr lang="en-CA" sz="2000" b="1" dirty="0">
                <a:solidFill>
                  <a:srgbClr val="0070C0"/>
                </a:solidFill>
              </a:rPr>
              <a:t>liquescent</a:t>
            </a:r>
            <a:r>
              <a:rPr lang="en-CA" sz="2000" b="1" dirty="0"/>
              <a:t>&gt;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&lt;</a:t>
            </a:r>
            <a:r>
              <a:rPr lang="en-CA" sz="2000" b="1" dirty="0" err="1">
                <a:solidFill>
                  <a:srgbClr val="0070C0"/>
                </a:solidFill>
              </a:rPr>
              <a:t>oriscus</a:t>
            </a:r>
            <a:r>
              <a:rPr lang="en-CA" sz="2000" b="1" dirty="0"/>
              <a:t>&gt;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&lt;</a:t>
            </a:r>
            <a:r>
              <a:rPr lang="en-CA" sz="2000" b="1" dirty="0" err="1">
                <a:solidFill>
                  <a:srgbClr val="0070C0"/>
                </a:solidFill>
              </a:rPr>
              <a:t>quilisma</a:t>
            </a:r>
            <a:r>
              <a:rPr lang="en-CA" sz="2000" b="1" dirty="0"/>
              <a:t>&gt;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&lt;</a:t>
            </a:r>
            <a:r>
              <a:rPr lang="en-CA" sz="2000" b="1" dirty="0" err="1">
                <a:solidFill>
                  <a:srgbClr val="0070C0"/>
                </a:solidFill>
              </a:rPr>
              <a:t>strophicus</a:t>
            </a:r>
            <a:r>
              <a:rPr lang="en-CA" sz="2000" b="1" dirty="0"/>
              <a:t>&gt;</a:t>
            </a:r>
            <a:endParaRPr lang="en-E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84A83-09DD-528D-2685-4D339FB2CA73}"/>
              </a:ext>
            </a:extLst>
          </p:cNvPr>
          <p:cNvSpPr txBox="1"/>
          <p:nvPr/>
        </p:nvSpPr>
        <p:spPr>
          <a:xfrm>
            <a:off x="548646" y="5987019"/>
            <a:ext cx="871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https://music-encoding.org/guidelines/v5/elements/nc.html#mayContain_class_tab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03D23-3B0C-F59F-77CF-34076967B7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2990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0A98E7-6EEC-D965-E079-D75E22D0703F}"/>
              </a:ext>
            </a:extLst>
          </p:cNvPr>
          <p:cNvCxnSpPr>
            <a:cxnSpLocks/>
          </p:cNvCxnSpPr>
          <p:nvPr/>
        </p:nvCxnSpPr>
        <p:spPr>
          <a:xfrm>
            <a:off x="6096000" y="594084"/>
            <a:ext cx="0" cy="5232595"/>
          </a:xfrm>
          <a:prstGeom prst="line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2E4498-9C19-4190-1002-6EC0608DADD5}"/>
              </a:ext>
            </a:extLst>
          </p:cNvPr>
          <p:cNvSpPr txBox="1"/>
          <p:nvPr/>
        </p:nvSpPr>
        <p:spPr>
          <a:xfrm>
            <a:off x="548646" y="594084"/>
            <a:ext cx="493776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061" indent="-237061">
              <a:spcBef>
                <a:spcPts val="1200"/>
              </a:spcBef>
              <a:buSzPts val="2000"/>
            </a:pPr>
            <a:r>
              <a:rPr lang="en-CA" sz="2800" b="1" dirty="0"/>
              <a:t>Elements</a:t>
            </a:r>
            <a:endParaRPr lang="en-CA" sz="2000" b="1" dirty="0"/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syllable</a:t>
            </a:r>
            <a:r>
              <a:rPr lang="en-CA" sz="2000" dirty="0"/>
              <a:t>&gt;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</a:t>
            </a:r>
            <a:r>
              <a:rPr lang="en-CA" sz="2000" dirty="0"/>
              <a:t> &lt;</a:t>
            </a:r>
            <a:r>
              <a:rPr lang="en-CA" sz="2000" dirty="0" err="1">
                <a:solidFill>
                  <a:srgbClr val="0070C0"/>
                </a:solidFill>
              </a:rPr>
              <a:t>syl</a:t>
            </a:r>
            <a:r>
              <a:rPr lang="en-CA" sz="2000" dirty="0"/>
              <a:t>&gt; child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 or more </a:t>
            </a: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neume</a:t>
            </a:r>
            <a:r>
              <a:rPr lang="en-CA" sz="2000" dirty="0"/>
              <a:t>&gt; children</a:t>
            </a:r>
          </a:p>
          <a:p>
            <a:pPr marL="1151449" lvl="2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neume component &lt;</a:t>
            </a:r>
            <a:r>
              <a:rPr lang="en-CA" sz="2000" dirty="0" err="1">
                <a:solidFill>
                  <a:srgbClr val="0070C0"/>
                </a:solidFill>
              </a:rPr>
              <a:t>nc</a:t>
            </a:r>
            <a:r>
              <a:rPr lang="en-CA" sz="2000" dirty="0"/>
              <a:t>&gt; children, these are the individual notes that form </a:t>
            </a:r>
            <a:br>
              <a:rPr lang="en-CA" sz="2000" dirty="0"/>
            </a:br>
            <a:r>
              <a:rPr lang="en-CA" sz="2000" dirty="0"/>
              <a:t>part of the neume</a:t>
            </a:r>
          </a:p>
          <a:p>
            <a:pPr marL="1151449" lvl="2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&lt;</a:t>
            </a:r>
            <a:r>
              <a:rPr lang="en-CA" sz="2000" b="1" dirty="0" err="1">
                <a:solidFill>
                  <a:srgbClr val="0070C0"/>
                </a:solidFill>
              </a:rPr>
              <a:t>nc</a:t>
            </a:r>
            <a:r>
              <a:rPr lang="en-CA" sz="2000" b="1" dirty="0"/>
              <a:t>&gt; can have children too: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59F5F-FD4C-5CB5-F3D9-CE435DAFB629}"/>
              </a:ext>
            </a:extLst>
          </p:cNvPr>
          <p:cNvSpPr txBox="1"/>
          <p:nvPr/>
        </p:nvSpPr>
        <p:spPr>
          <a:xfrm>
            <a:off x="1801525" y="4386122"/>
            <a:ext cx="4294475" cy="1323439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&lt;</a:t>
            </a:r>
            <a:r>
              <a:rPr lang="en-CA" sz="2000" b="1" dirty="0" err="1">
                <a:solidFill>
                  <a:srgbClr val="0070C0"/>
                </a:solidFill>
              </a:rPr>
              <a:t>episema</a:t>
            </a:r>
            <a:r>
              <a:rPr lang="en-CA" sz="2000" b="1" dirty="0"/>
              <a:t>&gt;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&lt;</a:t>
            </a:r>
            <a:r>
              <a:rPr lang="en-CA" sz="2000" b="1" dirty="0" err="1">
                <a:solidFill>
                  <a:srgbClr val="0070C0"/>
                </a:solidFill>
              </a:rPr>
              <a:t>hispanTick</a:t>
            </a:r>
            <a:r>
              <a:rPr lang="en-CA" sz="2000" b="1" dirty="0"/>
              <a:t>&gt;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&lt;</a:t>
            </a:r>
            <a:r>
              <a:rPr lang="en-CA" sz="2000" b="1" dirty="0">
                <a:solidFill>
                  <a:srgbClr val="0070C0"/>
                </a:solidFill>
              </a:rPr>
              <a:t>liquescent</a:t>
            </a:r>
            <a:r>
              <a:rPr lang="en-CA" sz="2000" b="1" dirty="0"/>
              <a:t>&gt;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&lt;</a:t>
            </a:r>
            <a:r>
              <a:rPr lang="en-CA" sz="2000" b="1" dirty="0" err="1">
                <a:solidFill>
                  <a:srgbClr val="0070C0"/>
                </a:solidFill>
              </a:rPr>
              <a:t>oriscus</a:t>
            </a:r>
            <a:r>
              <a:rPr lang="en-CA" sz="2000" b="1" dirty="0"/>
              <a:t>&gt;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&lt;</a:t>
            </a:r>
            <a:r>
              <a:rPr lang="en-CA" sz="2000" b="1" dirty="0" err="1">
                <a:solidFill>
                  <a:srgbClr val="0070C0"/>
                </a:solidFill>
              </a:rPr>
              <a:t>quilisma</a:t>
            </a:r>
            <a:r>
              <a:rPr lang="en-CA" sz="2000" b="1" dirty="0"/>
              <a:t>&gt;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&lt;</a:t>
            </a:r>
            <a:r>
              <a:rPr lang="en-CA" sz="2000" b="1" dirty="0" err="1">
                <a:solidFill>
                  <a:srgbClr val="0070C0"/>
                </a:solidFill>
              </a:rPr>
              <a:t>strophicus</a:t>
            </a:r>
            <a:r>
              <a:rPr lang="en-CA" sz="2000" b="1" dirty="0"/>
              <a:t>&gt;</a:t>
            </a:r>
            <a:endParaRPr lang="en-E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84A83-09DD-528D-2685-4D339FB2CA73}"/>
              </a:ext>
            </a:extLst>
          </p:cNvPr>
          <p:cNvSpPr txBox="1"/>
          <p:nvPr/>
        </p:nvSpPr>
        <p:spPr>
          <a:xfrm>
            <a:off x="548646" y="5987019"/>
            <a:ext cx="871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https://music-encoding.org/guidelines/v5/elements/nc.html#mayContain_class_tab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8E8F18-4FB0-5AA1-74BC-DB094F53722B}"/>
              </a:ext>
            </a:extLst>
          </p:cNvPr>
          <p:cNvGrpSpPr/>
          <p:nvPr/>
        </p:nvGrpSpPr>
        <p:grpSpPr>
          <a:xfrm>
            <a:off x="6331743" y="3155081"/>
            <a:ext cx="5118527" cy="2690828"/>
            <a:chOff x="6235271" y="3411307"/>
            <a:chExt cx="5118527" cy="269082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79B07CB-6079-EFA9-BBA4-5B771E3498DB}"/>
                </a:ext>
              </a:extLst>
            </p:cNvPr>
            <p:cNvGrpSpPr/>
            <p:nvPr/>
          </p:nvGrpSpPr>
          <p:grpSpPr>
            <a:xfrm>
              <a:off x="6235271" y="3411307"/>
              <a:ext cx="5118527" cy="2690828"/>
              <a:chOff x="6235271" y="3411307"/>
              <a:chExt cx="5118527" cy="2690828"/>
            </a:xfrm>
          </p:grpSpPr>
          <p:sp>
            <p:nvSpPr>
              <p:cNvPr id="14" name="Segnaposto contenuto 2">
                <a:extLst>
                  <a:ext uri="{FF2B5EF4-FFF2-40B4-BE49-F238E27FC236}">
                    <a16:creationId xmlns:a16="http://schemas.microsoft.com/office/drawing/2014/main" id="{3F2EF277-38F5-ED5C-C03A-C9783DF40D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5271" y="3411307"/>
                <a:ext cx="5118527" cy="2690828"/>
              </a:xfrm>
              <a:prstGeom prst="rect">
                <a:avLst/>
              </a:prstGeom>
              <a:solidFill>
                <a:schemeClr val="tx2"/>
              </a:solidFill>
              <a:ln w="28575">
                <a:solidFill>
                  <a:schemeClr val="tx1"/>
                </a:solidFill>
              </a:ln>
            </p:spPr>
            <p:txBody>
              <a:bodyPr spcFirstLastPara="1" wrap="square" lIns="216000" tIns="108000" rIns="68575" bIns="108000" anchor="ctr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609585" marR="0" lvl="0" indent="-423323" algn="l" rtl="0">
                  <a:lnSpc>
                    <a:spcPct val="90000"/>
                  </a:lnSpc>
                  <a:spcBef>
                    <a:spcPts val="1067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21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1219170" marR="0" lvl="1" indent="-423323" algn="l" rtl="0">
                  <a:lnSpc>
                    <a:spcPct val="90000"/>
                  </a:lnSpc>
                  <a:spcBef>
                    <a:spcPts val="5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828754" marR="0" lvl="2" indent="-423323" algn="l" rtl="0">
                  <a:lnSpc>
                    <a:spcPct val="90000"/>
                  </a:lnSpc>
                  <a:spcBef>
                    <a:spcPts val="5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5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2438339" marR="0" lvl="3" indent="-423323" algn="l" rtl="0">
                  <a:lnSpc>
                    <a:spcPct val="90000"/>
                  </a:lnSpc>
                  <a:spcBef>
                    <a:spcPts val="5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3047924" marR="0" lvl="4" indent="-423323" algn="l" rtl="0">
                  <a:lnSpc>
                    <a:spcPct val="90000"/>
                  </a:lnSpc>
                  <a:spcBef>
                    <a:spcPts val="5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3657509" marR="0" lvl="5" indent="-423323" algn="l" rtl="0">
                  <a:lnSpc>
                    <a:spcPct val="90000"/>
                  </a:lnSpc>
                  <a:spcBef>
                    <a:spcPts val="5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4267093" marR="0" lvl="6" indent="-423323" algn="l" rtl="0">
                  <a:lnSpc>
                    <a:spcPct val="90000"/>
                  </a:lnSpc>
                  <a:spcBef>
                    <a:spcPts val="5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4876678" marR="0" lvl="7" indent="-423323" algn="l" rtl="0">
                  <a:lnSpc>
                    <a:spcPct val="90000"/>
                  </a:lnSpc>
                  <a:spcBef>
                    <a:spcPts val="5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5486263" marR="0" lvl="8" indent="-423323" algn="l" rtl="0">
                  <a:lnSpc>
                    <a:spcPct val="90000"/>
                  </a:lnSpc>
                  <a:spcBef>
                    <a:spcPts val="5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 typeface="Arial"/>
                  <a:buNone/>
                </a:pP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&lt;</a:t>
                </a:r>
                <a:r>
                  <a:rPr lang="it-IT" sz="2400" kern="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neume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</a:p>
              <a:p>
                <a:pPr marL="0" indent="0">
                  <a:spcBef>
                    <a:spcPts val="0"/>
                  </a:spcBef>
                  <a:buFont typeface="Arial"/>
                  <a:buNone/>
                </a:pP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&lt;</a:t>
                </a:r>
                <a:r>
                  <a:rPr lang="it-IT" sz="2400" kern="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nc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it-IT" sz="2400" kern="0" dirty="0">
                    <a:solidFill>
                      <a:srgbClr val="E46E1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tilt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en" sz="2400" kern="0" dirty="0">
                    <a:latin typeface="Consolas"/>
                    <a:ea typeface="Consolas"/>
                    <a:cs typeface="Consolas"/>
                    <a:sym typeface="Consolas"/>
                  </a:rPr>
                  <a:t>"</a:t>
                </a:r>
                <a:r>
                  <a:rPr lang="it-IT" sz="2400" kern="0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</a:t>
                </a:r>
                <a:r>
                  <a:rPr lang="en" sz="2400" kern="0" dirty="0">
                    <a:latin typeface="Consolas"/>
                    <a:ea typeface="Consolas"/>
                    <a:cs typeface="Consolas"/>
                    <a:sym typeface="Consolas"/>
                  </a:rPr>
                  <a:t>"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/&gt;</a:t>
                </a:r>
              </a:p>
              <a:p>
                <a:pPr marL="0" indent="0">
                  <a:spcBef>
                    <a:spcPts val="0"/>
                  </a:spcBef>
                  <a:buFont typeface="Arial"/>
                  <a:buNone/>
                </a:pP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&lt;</a:t>
                </a:r>
                <a:r>
                  <a:rPr lang="it-IT" sz="2400" kern="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nc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</a:p>
              <a:p>
                <a:pPr marL="0" indent="0">
                  <a:spcBef>
                    <a:spcPts val="0"/>
                  </a:spcBef>
                  <a:buFont typeface="Arial"/>
                  <a:buNone/>
                </a:pP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&lt;</a:t>
                </a:r>
                <a:r>
                  <a:rPr lang="it-IT" sz="2400" kern="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oriscus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/&gt;</a:t>
                </a:r>
              </a:p>
              <a:p>
                <a:pPr marL="0" indent="0">
                  <a:spcBef>
                    <a:spcPts val="0"/>
                  </a:spcBef>
                  <a:buFont typeface="Arial"/>
                  <a:buNone/>
                </a:pP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&lt;/</a:t>
                </a:r>
                <a:r>
                  <a:rPr lang="it-IT" sz="2400" kern="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nc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</a:p>
              <a:p>
                <a:pPr marL="0" indent="0">
                  <a:spcBef>
                    <a:spcPts val="0"/>
                  </a:spcBef>
                  <a:buFont typeface="Arial"/>
                  <a:buNone/>
                </a:pP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&lt;</a:t>
                </a:r>
                <a:r>
                  <a:rPr lang="it-IT" sz="2400" kern="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nc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it-IT" sz="2400" kern="0" dirty="0">
                    <a:solidFill>
                      <a:srgbClr val="E46E1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tilt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en" sz="2400" kern="0" dirty="0">
                    <a:latin typeface="Consolas"/>
                    <a:ea typeface="Consolas"/>
                    <a:cs typeface="Consolas"/>
                    <a:sym typeface="Consolas"/>
                  </a:rPr>
                  <a:t>"</a:t>
                </a:r>
                <a:r>
                  <a:rPr lang="it-IT" sz="2400" kern="0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</a:t>
                </a:r>
                <a:r>
                  <a:rPr lang="en" sz="2400" kern="0" dirty="0">
                    <a:latin typeface="Consolas"/>
                    <a:ea typeface="Consolas"/>
                    <a:cs typeface="Consolas"/>
                    <a:sym typeface="Consolas"/>
                  </a:rPr>
                  <a:t>"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it-IT" sz="2400" kern="0" dirty="0" err="1">
                    <a:solidFill>
                      <a:srgbClr val="E46E1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intm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en" sz="2400" kern="0" dirty="0">
                    <a:latin typeface="Consolas"/>
                    <a:ea typeface="Consolas"/>
                    <a:cs typeface="Consolas"/>
                    <a:sym typeface="Consolas"/>
                  </a:rPr>
                  <a:t>"</a:t>
                </a:r>
                <a:r>
                  <a:rPr lang="it-IT" sz="2400" kern="0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u</a:t>
                </a:r>
                <a:r>
                  <a:rPr lang="en" sz="2400" kern="0" dirty="0">
                    <a:latin typeface="Consolas"/>
                    <a:ea typeface="Consolas"/>
                    <a:cs typeface="Consolas"/>
                    <a:sym typeface="Consolas"/>
                  </a:rPr>
                  <a:t>"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/&gt;</a:t>
                </a:r>
              </a:p>
              <a:p>
                <a:pPr marL="0" indent="0">
                  <a:spcBef>
                    <a:spcPts val="0"/>
                  </a:spcBef>
                  <a:buFont typeface="Arial"/>
                  <a:buNone/>
                </a:pP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&lt;/</a:t>
                </a:r>
                <a:r>
                  <a:rPr lang="it-IT" sz="2400" kern="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neume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</a:p>
            </p:txBody>
          </p:sp>
          <p:pic>
            <p:nvPicPr>
              <p:cNvPr id="15" name="Immagine 8">
                <a:extLst>
                  <a:ext uri="{FF2B5EF4-FFF2-40B4-BE49-F238E27FC236}">
                    <a16:creationId xmlns:a16="http://schemas.microsoft.com/office/drawing/2014/main" id="{0B52FAE6-A2A2-C4FC-B0F8-66E5F3381A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97" t="6442" r="19660" b="72595"/>
              <a:stretch/>
            </p:blipFill>
            <p:spPr>
              <a:xfrm>
                <a:off x="9642758" y="3430434"/>
                <a:ext cx="1695450" cy="1295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29E732-3CA0-74F2-E649-D64036A656C3}"/>
                </a:ext>
              </a:extLst>
            </p:cNvPr>
            <p:cNvSpPr txBox="1"/>
            <p:nvPr/>
          </p:nvSpPr>
          <p:spPr>
            <a:xfrm>
              <a:off x="10403616" y="572479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St. Gall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6DA5E-0A31-2AB1-873B-3462F3412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4581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0A98E7-6EEC-D965-E079-D75E22D0703F}"/>
              </a:ext>
            </a:extLst>
          </p:cNvPr>
          <p:cNvCxnSpPr>
            <a:cxnSpLocks/>
          </p:cNvCxnSpPr>
          <p:nvPr/>
        </p:nvCxnSpPr>
        <p:spPr>
          <a:xfrm>
            <a:off x="6096000" y="594084"/>
            <a:ext cx="0" cy="5232595"/>
          </a:xfrm>
          <a:prstGeom prst="line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2E4498-9C19-4190-1002-6EC0608DADD5}"/>
              </a:ext>
            </a:extLst>
          </p:cNvPr>
          <p:cNvSpPr txBox="1"/>
          <p:nvPr/>
        </p:nvSpPr>
        <p:spPr>
          <a:xfrm>
            <a:off x="548646" y="594084"/>
            <a:ext cx="493776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061" indent="-237061">
              <a:spcBef>
                <a:spcPts val="1200"/>
              </a:spcBef>
              <a:buSzPts val="2000"/>
            </a:pPr>
            <a:r>
              <a:rPr lang="en-CA" sz="2800" b="1" dirty="0"/>
              <a:t>Elements</a:t>
            </a:r>
            <a:endParaRPr lang="en-CA" sz="2000" b="1" dirty="0"/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syllable</a:t>
            </a:r>
            <a:r>
              <a:rPr lang="en-CA" sz="2000" dirty="0"/>
              <a:t>&gt;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</a:t>
            </a:r>
            <a:r>
              <a:rPr lang="en-CA" sz="2000" dirty="0"/>
              <a:t> &lt;</a:t>
            </a:r>
            <a:r>
              <a:rPr lang="en-CA" sz="2000" dirty="0" err="1">
                <a:solidFill>
                  <a:srgbClr val="0070C0"/>
                </a:solidFill>
              </a:rPr>
              <a:t>syl</a:t>
            </a:r>
            <a:r>
              <a:rPr lang="en-CA" sz="2000" dirty="0"/>
              <a:t>&gt; child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 or more </a:t>
            </a: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neume</a:t>
            </a:r>
            <a:r>
              <a:rPr lang="en-CA" sz="2000" dirty="0"/>
              <a:t>&gt; children</a:t>
            </a:r>
          </a:p>
          <a:p>
            <a:pPr marL="1151449" lvl="2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neume component &lt;</a:t>
            </a:r>
            <a:r>
              <a:rPr lang="en-CA" sz="2000" dirty="0" err="1">
                <a:solidFill>
                  <a:srgbClr val="0070C0"/>
                </a:solidFill>
              </a:rPr>
              <a:t>nc</a:t>
            </a:r>
            <a:r>
              <a:rPr lang="en-CA" sz="2000" dirty="0"/>
              <a:t>&gt; children, these are the individual notes that form </a:t>
            </a:r>
            <a:br>
              <a:rPr lang="en-CA" sz="2000" dirty="0"/>
            </a:br>
            <a:r>
              <a:rPr lang="en-CA" sz="2000" dirty="0"/>
              <a:t>part of the neume</a:t>
            </a:r>
          </a:p>
          <a:p>
            <a:pPr marL="1151449" lvl="2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&lt;</a:t>
            </a:r>
            <a:r>
              <a:rPr lang="en-CA" sz="2000" dirty="0" err="1">
                <a:solidFill>
                  <a:srgbClr val="0070C0"/>
                </a:solidFill>
              </a:rPr>
              <a:t>nc</a:t>
            </a:r>
            <a:r>
              <a:rPr lang="en-CA" sz="2000" dirty="0"/>
              <a:t>&gt; can have children too: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59F5F-FD4C-5CB5-F3D9-CE435DAFB629}"/>
              </a:ext>
            </a:extLst>
          </p:cNvPr>
          <p:cNvSpPr txBox="1"/>
          <p:nvPr/>
        </p:nvSpPr>
        <p:spPr>
          <a:xfrm>
            <a:off x="1801525" y="4386122"/>
            <a:ext cx="4294475" cy="1323439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&lt;</a:t>
            </a:r>
            <a:r>
              <a:rPr lang="en-CA" sz="2000" dirty="0" err="1">
                <a:solidFill>
                  <a:srgbClr val="0070C0"/>
                </a:solidFill>
              </a:rPr>
              <a:t>episema</a:t>
            </a:r>
            <a:r>
              <a:rPr lang="en-CA" sz="2000" dirty="0"/>
              <a:t>&gt;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&lt;</a:t>
            </a:r>
            <a:r>
              <a:rPr lang="en-CA" sz="2000" dirty="0" err="1">
                <a:solidFill>
                  <a:srgbClr val="0070C0"/>
                </a:solidFill>
              </a:rPr>
              <a:t>hispanTick</a:t>
            </a:r>
            <a:r>
              <a:rPr lang="en-CA" sz="2000" dirty="0"/>
              <a:t>&gt;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liquescent</a:t>
            </a:r>
            <a:r>
              <a:rPr lang="en-CA" sz="2000" dirty="0"/>
              <a:t>&gt;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&lt;</a:t>
            </a:r>
            <a:r>
              <a:rPr lang="en-CA" sz="2000" dirty="0" err="1">
                <a:solidFill>
                  <a:srgbClr val="0070C0"/>
                </a:solidFill>
              </a:rPr>
              <a:t>oriscus</a:t>
            </a:r>
            <a:r>
              <a:rPr lang="en-CA" sz="2000" dirty="0"/>
              <a:t>&gt;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&lt;</a:t>
            </a:r>
            <a:r>
              <a:rPr lang="en-CA" sz="2000" dirty="0" err="1">
                <a:solidFill>
                  <a:srgbClr val="0070C0"/>
                </a:solidFill>
              </a:rPr>
              <a:t>quilisma</a:t>
            </a:r>
            <a:r>
              <a:rPr lang="en-CA" sz="2000" dirty="0"/>
              <a:t>&gt;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&lt;</a:t>
            </a:r>
            <a:r>
              <a:rPr lang="en-CA" sz="2000" dirty="0" err="1">
                <a:solidFill>
                  <a:srgbClr val="0070C0"/>
                </a:solidFill>
              </a:rPr>
              <a:t>strophicus</a:t>
            </a:r>
            <a:r>
              <a:rPr lang="en-CA" sz="2000" dirty="0"/>
              <a:t>&gt;</a:t>
            </a:r>
            <a:endParaRPr lang="en-E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84A83-09DD-528D-2685-4D339FB2CA73}"/>
              </a:ext>
            </a:extLst>
          </p:cNvPr>
          <p:cNvSpPr txBox="1"/>
          <p:nvPr/>
        </p:nvSpPr>
        <p:spPr>
          <a:xfrm>
            <a:off x="548646" y="5987019"/>
            <a:ext cx="871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https://music-encoding.org/guidelines/v5/elements/nc.html#mayContain_class_tab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9ABBF-1B25-B68F-03A8-F3B465C428D3}"/>
              </a:ext>
            </a:extLst>
          </p:cNvPr>
          <p:cNvSpPr txBox="1"/>
          <p:nvPr/>
        </p:nvSpPr>
        <p:spPr>
          <a:xfrm>
            <a:off x="6331743" y="594084"/>
            <a:ext cx="511852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SzPts val="1800"/>
            </a:pPr>
            <a:r>
              <a:rPr lang="en-CA" sz="2000" b="1" dirty="0"/>
              <a:t>Attributes for &lt;</a:t>
            </a:r>
            <a:r>
              <a:rPr lang="en-CA" sz="2000" b="1" dirty="0" err="1">
                <a:solidFill>
                  <a:srgbClr val="0070C0"/>
                </a:solidFill>
              </a:rPr>
              <a:t>episema</a:t>
            </a:r>
            <a:r>
              <a:rPr lang="en-CA" sz="2000" b="1" dirty="0"/>
              <a:t>&gt;: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CA" sz="2000" b="1" dirty="0">
                <a:solidFill>
                  <a:srgbClr val="E46E16"/>
                </a:solidFill>
              </a:rPr>
              <a:t>@form</a:t>
            </a:r>
            <a:r>
              <a:rPr lang="en-CA" sz="2000" dirty="0">
                <a:solidFill>
                  <a:srgbClr val="E46E16"/>
                </a:solidFill>
              </a:rPr>
              <a:t> </a:t>
            </a:r>
            <a:r>
              <a:rPr lang="en-CA" sz="2000" dirty="0"/>
              <a:t>‘</a:t>
            </a:r>
            <a:r>
              <a:rPr lang="en-CA" sz="2000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CA" sz="2000" dirty="0"/>
              <a:t>’ (vertical) or ‘</a:t>
            </a:r>
            <a:r>
              <a:rPr lang="en-CA" sz="2000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CA" sz="2000" dirty="0"/>
              <a:t>’ (horizontal)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CA" sz="2000" b="1" dirty="0">
                <a:solidFill>
                  <a:srgbClr val="E46E16"/>
                </a:solidFill>
              </a:rPr>
              <a:t>@place</a:t>
            </a:r>
            <a:r>
              <a:rPr lang="en-CA" sz="2000" dirty="0">
                <a:solidFill>
                  <a:srgbClr val="E46E16"/>
                </a:solidFill>
              </a:rPr>
              <a:t> </a:t>
            </a:r>
            <a:r>
              <a:rPr lang="en-CA" sz="2000" dirty="0"/>
              <a:t>placement on &lt;</a:t>
            </a:r>
            <a:r>
              <a:rPr lang="en-CA" sz="2000" dirty="0" err="1"/>
              <a:t>nc</a:t>
            </a:r>
            <a:r>
              <a:rPr lang="en-CA" sz="2000" dirty="0"/>
              <a:t>&gt; </a:t>
            </a:r>
          </a:p>
          <a:p>
            <a:pPr marL="285750" indent="-285750">
              <a:buFont typeface="Wingdings" pitchFamily="2" charset="2"/>
              <a:buChar char="v"/>
            </a:pPr>
            <a:endParaRPr lang="en-CA" sz="2000" dirty="0"/>
          </a:p>
          <a:p>
            <a:pPr>
              <a:spcBef>
                <a:spcPts val="1200"/>
              </a:spcBef>
              <a:buSzPts val="1800"/>
            </a:pPr>
            <a:r>
              <a:rPr lang="en-CA" sz="2000" b="1" dirty="0"/>
              <a:t>Attributes for &lt;</a:t>
            </a:r>
            <a:r>
              <a:rPr lang="en-CA" sz="2000" b="1" dirty="0">
                <a:solidFill>
                  <a:srgbClr val="0070C0"/>
                </a:solidFill>
              </a:rPr>
              <a:t>liquescent</a:t>
            </a:r>
            <a:r>
              <a:rPr lang="en-CA" sz="2000" b="1" dirty="0"/>
              <a:t>&gt;: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CA" sz="2000" b="1" dirty="0">
                <a:solidFill>
                  <a:srgbClr val="E46E16"/>
                </a:solidFill>
              </a:rPr>
              <a:t>@curve</a:t>
            </a:r>
            <a:r>
              <a:rPr lang="en-CA" sz="2000" dirty="0">
                <a:solidFill>
                  <a:srgbClr val="E46E16"/>
                </a:solidFill>
              </a:rPr>
              <a:t> </a:t>
            </a:r>
            <a:r>
              <a:rPr lang="en-CA" sz="2000" dirty="0"/>
              <a:t>direction of curve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CA" sz="2000" b="1" dirty="0">
                <a:solidFill>
                  <a:srgbClr val="E46E16"/>
                </a:solidFill>
              </a:rPr>
              <a:t>@looped</a:t>
            </a:r>
            <a:r>
              <a:rPr lang="en-CA" sz="2000" dirty="0"/>
              <a:t> </a:t>
            </a:r>
            <a:r>
              <a:rPr lang="en-CA" sz="2000" dirty="0" err="1"/>
              <a:t>boolean</a:t>
            </a:r>
            <a:r>
              <a:rPr lang="en-CA" sz="2000" dirty="0"/>
              <a:t> (when present, ‘true’)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5C6412-B53D-6472-2535-CC1BCF84A8B2}"/>
              </a:ext>
            </a:extLst>
          </p:cNvPr>
          <p:cNvGrpSpPr/>
          <p:nvPr/>
        </p:nvGrpSpPr>
        <p:grpSpPr>
          <a:xfrm>
            <a:off x="6331743" y="3155081"/>
            <a:ext cx="5118527" cy="2690828"/>
            <a:chOff x="6235271" y="3411307"/>
            <a:chExt cx="5118527" cy="269082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EED361-093B-12D4-7A53-DE4932374353}"/>
                </a:ext>
              </a:extLst>
            </p:cNvPr>
            <p:cNvGrpSpPr/>
            <p:nvPr/>
          </p:nvGrpSpPr>
          <p:grpSpPr>
            <a:xfrm>
              <a:off x="6235271" y="3411307"/>
              <a:ext cx="5118527" cy="2690828"/>
              <a:chOff x="6235271" y="3411307"/>
              <a:chExt cx="5118527" cy="2690828"/>
            </a:xfrm>
          </p:grpSpPr>
          <p:sp>
            <p:nvSpPr>
              <p:cNvPr id="15" name="Segnaposto contenuto 2">
                <a:extLst>
                  <a:ext uri="{FF2B5EF4-FFF2-40B4-BE49-F238E27FC236}">
                    <a16:creationId xmlns:a16="http://schemas.microsoft.com/office/drawing/2014/main" id="{8D7148C5-2153-6FFB-F8F2-A9D98BAAB3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5271" y="3411307"/>
                <a:ext cx="5118527" cy="2690828"/>
              </a:xfrm>
              <a:prstGeom prst="rect">
                <a:avLst/>
              </a:prstGeom>
              <a:solidFill>
                <a:schemeClr val="tx2"/>
              </a:solidFill>
              <a:ln w="28575">
                <a:solidFill>
                  <a:schemeClr val="tx1"/>
                </a:solidFill>
              </a:ln>
            </p:spPr>
            <p:txBody>
              <a:bodyPr spcFirstLastPara="1" wrap="square" lIns="216000" tIns="108000" rIns="68575" bIns="108000" anchor="ctr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609585" marR="0" lvl="0" indent="-423323" algn="l" rtl="0">
                  <a:lnSpc>
                    <a:spcPct val="90000"/>
                  </a:lnSpc>
                  <a:spcBef>
                    <a:spcPts val="1067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21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1219170" marR="0" lvl="1" indent="-423323" algn="l" rtl="0">
                  <a:lnSpc>
                    <a:spcPct val="90000"/>
                  </a:lnSpc>
                  <a:spcBef>
                    <a:spcPts val="5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828754" marR="0" lvl="2" indent="-423323" algn="l" rtl="0">
                  <a:lnSpc>
                    <a:spcPct val="90000"/>
                  </a:lnSpc>
                  <a:spcBef>
                    <a:spcPts val="5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5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2438339" marR="0" lvl="3" indent="-423323" algn="l" rtl="0">
                  <a:lnSpc>
                    <a:spcPct val="90000"/>
                  </a:lnSpc>
                  <a:spcBef>
                    <a:spcPts val="5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3047924" marR="0" lvl="4" indent="-423323" algn="l" rtl="0">
                  <a:lnSpc>
                    <a:spcPct val="90000"/>
                  </a:lnSpc>
                  <a:spcBef>
                    <a:spcPts val="5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3657509" marR="0" lvl="5" indent="-423323" algn="l" rtl="0">
                  <a:lnSpc>
                    <a:spcPct val="90000"/>
                  </a:lnSpc>
                  <a:spcBef>
                    <a:spcPts val="5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4267093" marR="0" lvl="6" indent="-423323" algn="l" rtl="0">
                  <a:lnSpc>
                    <a:spcPct val="90000"/>
                  </a:lnSpc>
                  <a:spcBef>
                    <a:spcPts val="5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4876678" marR="0" lvl="7" indent="-423323" algn="l" rtl="0">
                  <a:lnSpc>
                    <a:spcPct val="90000"/>
                  </a:lnSpc>
                  <a:spcBef>
                    <a:spcPts val="5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5486263" marR="0" lvl="8" indent="-423323" algn="l" rtl="0">
                  <a:lnSpc>
                    <a:spcPct val="90000"/>
                  </a:lnSpc>
                  <a:spcBef>
                    <a:spcPts val="5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 typeface="Arial"/>
                  <a:buNone/>
                </a:pP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&lt;</a:t>
                </a:r>
                <a:r>
                  <a:rPr lang="it-IT" sz="2400" kern="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neume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</a:p>
              <a:p>
                <a:pPr marL="0" indent="0">
                  <a:spcBef>
                    <a:spcPts val="0"/>
                  </a:spcBef>
                  <a:buFont typeface="Arial"/>
                  <a:buNone/>
                </a:pP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&lt;</a:t>
                </a:r>
                <a:r>
                  <a:rPr lang="it-IT" sz="2400" kern="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nc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it-IT" sz="2400" kern="0" dirty="0">
                    <a:solidFill>
                      <a:srgbClr val="E46E1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tilt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en" sz="2400" kern="0" dirty="0">
                    <a:latin typeface="Consolas"/>
                    <a:ea typeface="Consolas"/>
                    <a:cs typeface="Consolas"/>
                    <a:sym typeface="Consolas"/>
                  </a:rPr>
                  <a:t>"</a:t>
                </a:r>
                <a:r>
                  <a:rPr lang="it-IT" sz="2400" kern="0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</a:t>
                </a:r>
                <a:r>
                  <a:rPr lang="en" sz="2400" kern="0" dirty="0">
                    <a:latin typeface="Consolas"/>
                    <a:ea typeface="Consolas"/>
                    <a:cs typeface="Consolas"/>
                    <a:sym typeface="Consolas"/>
                  </a:rPr>
                  <a:t>"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/&gt;</a:t>
                </a:r>
              </a:p>
              <a:p>
                <a:pPr marL="0" indent="0">
                  <a:spcBef>
                    <a:spcPts val="0"/>
                  </a:spcBef>
                  <a:buFont typeface="Arial"/>
                  <a:buNone/>
                </a:pP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&lt;</a:t>
                </a:r>
                <a:r>
                  <a:rPr lang="it-IT" sz="2400" kern="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nc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</a:p>
              <a:p>
                <a:pPr marL="0" indent="0">
                  <a:spcBef>
                    <a:spcPts val="0"/>
                  </a:spcBef>
                  <a:buFont typeface="Arial"/>
                  <a:buNone/>
                </a:pP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&lt;</a:t>
                </a:r>
                <a:r>
                  <a:rPr lang="it-IT" sz="2400" kern="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oriscus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/&gt;</a:t>
                </a:r>
              </a:p>
              <a:p>
                <a:pPr marL="0" indent="0">
                  <a:spcBef>
                    <a:spcPts val="0"/>
                  </a:spcBef>
                  <a:buFont typeface="Arial"/>
                  <a:buNone/>
                </a:pP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&lt;/</a:t>
                </a:r>
                <a:r>
                  <a:rPr lang="it-IT" sz="2400" kern="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nc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</a:p>
              <a:p>
                <a:pPr marL="0" indent="0">
                  <a:spcBef>
                    <a:spcPts val="0"/>
                  </a:spcBef>
                  <a:buFont typeface="Arial"/>
                  <a:buNone/>
                </a:pP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&lt;</a:t>
                </a:r>
                <a:r>
                  <a:rPr lang="it-IT" sz="2400" kern="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nc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it-IT" sz="2400" kern="0" dirty="0">
                    <a:solidFill>
                      <a:srgbClr val="E46E1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tilt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en" sz="2400" kern="0" dirty="0">
                    <a:latin typeface="Consolas"/>
                    <a:ea typeface="Consolas"/>
                    <a:cs typeface="Consolas"/>
                    <a:sym typeface="Consolas"/>
                  </a:rPr>
                  <a:t>"</a:t>
                </a:r>
                <a:r>
                  <a:rPr lang="it-IT" sz="2400" kern="0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</a:t>
                </a:r>
                <a:r>
                  <a:rPr lang="en" sz="2400" kern="0" dirty="0">
                    <a:latin typeface="Consolas"/>
                    <a:ea typeface="Consolas"/>
                    <a:cs typeface="Consolas"/>
                    <a:sym typeface="Consolas"/>
                  </a:rPr>
                  <a:t>"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it-IT" sz="2400" kern="0" dirty="0" err="1">
                    <a:solidFill>
                      <a:srgbClr val="E46E1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intm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en" sz="2400" kern="0" dirty="0">
                    <a:latin typeface="Consolas"/>
                    <a:ea typeface="Consolas"/>
                    <a:cs typeface="Consolas"/>
                    <a:sym typeface="Consolas"/>
                  </a:rPr>
                  <a:t>"</a:t>
                </a:r>
                <a:r>
                  <a:rPr lang="it-IT" sz="2400" kern="0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u</a:t>
                </a:r>
                <a:r>
                  <a:rPr lang="en" sz="2400" kern="0" dirty="0">
                    <a:latin typeface="Consolas"/>
                    <a:ea typeface="Consolas"/>
                    <a:cs typeface="Consolas"/>
                    <a:sym typeface="Consolas"/>
                  </a:rPr>
                  <a:t>"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/&gt;</a:t>
                </a:r>
              </a:p>
              <a:p>
                <a:pPr marL="0" indent="0">
                  <a:spcBef>
                    <a:spcPts val="0"/>
                  </a:spcBef>
                  <a:buFont typeface="Arial"/>
                  <a:buNone/>
                </a:pP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&lt;/</a:t>
                </a:r>
                <a:r>
                  <a:rPr lang="it-IT" sz="2400" kern="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neume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</a:p>
            </p:txBody>
          </p:sp>
          <p:pic>
            <p:nvPicPr>
              <p:cNvPr id="16" name="Immagine 8">
                <a:extLst>
                  <a:ext uri="{FF2B5EF4-FFF2-40B4-BE49-F238E27FC236}">
                    <a16:creationId xmlns:a16="http://schemas.microsoft.com/office/drawing/2014/main" id="{8497B838-62C0-F480-2547-AEB8EE05BF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97" t="6442" r="19660" b="72595"/>
              <a:stretch/>
            </p:blipFill>
            <p:spPr>
              <a:xfrm>
                <a:off x="9642758" y="3430434"/>
                <a:ext cx="1695450" cy="1295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DFB4F0-05C2-FAEE-055A-CD51A4C4E906}"/>
                </a:ext>
              </a:extLst>
            </p:cNvPr>
            <p:cNvSpPr txBox="1"/>
            <p:nvPr/>
          </p:nvSpPr>
          <p:spPr>
            <a:xfrm>
              <a:off x="10403616" y="572479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St. Gall</a:t>
              </a:r>
            </a:p>
          </p:txBody>
        </p:sp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6620623-CF9E-ACB5-5D35-0F94D9C992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366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7D8F-3BD8-CE49-AF58-A4292588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Short Introduction to MEI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6E692-C075-A041-B031-14D1C30A4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BCF8B-CA78-40D1-6AAF-99F2CCDE74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9981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455E089-4D90-5DE1-71BC-7166DC573428}"/>
              </a:ext>
            </a:extLst>
          </p:cNvPr>
          <p:cNvSpPr txBox="1"/>
          <p:nvPr/>
        </p:nvSpPr>
        <p:spPr>
          <a:xfrm>
            <a:off x="516050" y="354708"/>
            <a:ext cx="11159899" cy="5924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061" indent="-237061">
              <a:spcBef>
                <a:spcPts val="1200"/>
              </a:spcBef>
              <a:buSzPts val="2000"/>
            </a:pPr>
            <a:r>
              <a:rPr lang="en-CA" sz="2400" b="1" dirty="0"/>
              <a:t>Attributes of neume components:</a:t>
            </a:r>
          </a:p>
          <a:p>
            <a:pPr marL="237038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100" dirty="0">
                <a:solidFill>
                  <a:schemeClr val="accent2"/>
                </a:solidFill>
              </a:rPr>
              <a:t> </a:t>
            </a:r>
            <a:r>
              <a:rPr lang="en-CA" sz="2100" spc="-30" dirty="0">
                <a:solidFill>
                  <a:schemeClr val="accent2"/>
                </a:solidFill>
              </a:rPr>
              <a:t>@</a:t>
            </a:r>
            <a:r>
              <a:rPr lang="en-CA" sz="2100" spc="-30" dirty="0" err="1">
                <a:solidFill>
                  <a:schemeClr val="accent2"/>
                </a:solidFill>
              </a:rPr>
              <a:t>pname</a:t>
            </a:r>
            <a:r>
              <a:rPr lang="en-CA" sz="2100" spc="-30" dirty="0">
                <a:solidFill>
                  <a:schemeClr val="accent2"/>
                </a:solidFill>
              </a:rPr>
              <a:t> </a:t>
            </a:r>
            <a:r>
              <a:rPr lang="en-CA" sz="2100" spc="-30" dirty="0"/>
              <a:t>(pitch name)   {[</a:t>
            </a:r>
            <a:r>
              <a:rPr lang="en-CA" sz="2100" spc="-30" dirty="0">
                <a:solidFill>
                  <a:srgbClr val="00B050"/>
                </a:solidFill>
              </a:rPr>
              <a:t>a</a:t>
            </a:r>
            <a:r>
              <a:rPr lang="en-CA" sz="2100" spc="-30" dirty="0"/>
              <a:t>-</a:t>
            </a:r>
            <a:r>
              <a:rPr lang="en-CA" sz="2100" spc="-30" dirty="0">
                <a:solidFill>
                  <a:srgbClr val="00B050"/>
                </a:solidFill>
              </a:rPr>
              <a:t>g</a:t>
            </a:r>
            <a:r>
              <a:rPr lang="en-CA" sz="2100" spc="-30" dirty="0"/>
              <a:t>] | </a:t>
            </a:r>
            <a:r>
              <a:rPr lang="en-CA" sz="2100" spc="-30" dirty="0">
                <a:solidFill>
                  <a:srgbClr val="00B050"/>
                </a:solidFill>
              </a:rPr>
              <a:t>unknown</a:t>
            </a:r>
            <a:r>
              <a:rPr lang="en-CA" sz="2100" spc="-30" dirty="0"/>
              <a:t>}</a:t>
            </a:r>
            <a:endParaRPr lang="en-CA" sz="2100" spc="-30" dirty="0">
              <a:solidFill>
                <a:schemeClr val="accent6"/>
              </a:solidFill>
            </a:endParaRPr>
          </a:p>
          <a:p>
            <a:pPr marL="237038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100" spc="-30" dirty="0">
                <a:solidFill>
                  <a:schemeClr val="accent2"/>
                </a:solidFill>
              </a:rPr>
              <a:t> @oct </a:t>
            </a:r>
            <a:r>
              <a:rPr lang="en-CA" sz="2100" spc="-30" dirty="0"/>
              <a:t>(octave number)   {[</a:t>
            </a:r>
            <a:r>
              <a:rPr lang="en-CA" sz="2100" spc="-30" dirty="0">
                <a:solidFill>
                  <a:srgbClr val="00B050"/>
                </a:solidFill>
              </a:rPr>
              <a:t>0</a:t>
            </a:r>
            <a:r>
              <a:rPr lang="en-CA" sz="2100" spc="-30" dirty="0"/>
              <a:t>-</a:t>
            </a:r>
            <a:r>
              <a:rPr lang="en-CA" sz="2100" spc="-30" dirty="0">
                <a:solidFill>
                  <a:srgbClr val="00B050"/>
                </a:solidFill>
              </a:rPr>
              <a:t>9</a:t>
            </a:r>
            <a:r>
              <a:rPr lang="en-CA" sz="2100" spc="-30" dirty="0"/>
              <a:t>]}</a:t>
            </a:r>
          </a:p>
          <a:p>
            <a:pPr marL="237038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100" spc="-30" dirty="0">
                <a:solidFill>
                  <a:schemeClr val="accent2"/>
                </a:solidFill>
              </a:rPr>
              <a:t>@</a:t>
            </a:r>
            <a:r>
              <a:rPr lang="en-CA" sz="2100" spc="-30" dirty="0" err="1">
                <a:solidFill>
                  <a:schemeClr val="accent2"/>
                </a:solidFill>
              </a:rPr>
              <a:t>rellen</a:t>
            </a:r>
            <a:r>
              <a:rPr lang="en-CA" sz="2100" spc="-30" dirty="0"/>
              <a:t> (length of pen stroke relative to previous &lt;</a:t>
            </a:r>
            <a:r>
              <a:rPr lang="en-CA" sz="2100" spc="-30" dirty="0" err="1"/>
              <a:t>nc</a:t>
            </a:r>
            <a:r>
              <a:rPr lang="en-CA" sz="2100" spc="-30" dirty="0"/>
              <a:t>&gt; in the neume)   {</a:t>
            </a:r>
            <a:r>
              <a:rPr lang="en-CA" sz="2100" spc="-30" dirty="0">
                <a:solidFill>
                  <a:srgbClr val="00B050"/>
                </a:solidFill>
              </a:rPr>
              <a:t>s</a:t>
            </a:r>
            <a:r>
              <a:rPr lang="en-CA" sz="2100" spc="-30" dirty="0"/>
              <a:t> = shorter | </a:t>
            </a:r>
            <a:r>
              <a:rPr lang="en-CA" sz="2100" spc="-30" dirty="0">
                <a:solidFill>
                  <a:srgbClr val="00B050"/>
                </a:solidFill>
              </a:rPr>
              <a:t>l </a:t>
            </a:r>
            <a:r>
              <a:rPr lang="en-CA" sz="2100" spc="-30" dirty="0"/>
              <a:t>= longer}</a:t>
            </a:r>
          </a:p>
          <a:p>
            <a:pPr marL="237038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100" spc="-30" dirty="0">
                <a:solidFill>
                  <a:schemeClr val="accent2"/>
                </a:solidFill>
              </a:rPr>
              <a:t>@tilt</a:t>
            </a:r>
            <a:r>
              <a:rPr lang="en-CA" sz="2100" spc="-30" dirty="0"/>
              <a:t> (direction of pen stroke)    </a:t>
            </a:r>
            <a:r>
              <a:rPr lang="en-AU" sz="2100" spc="-30" dirty="0"/>
              <a:t>{</a:t>
            </a:r>
            <a:r>
              <a:rPr lang="en-AU" sz="2100" spc="-30" dirty="0">
                <a:solidFill>
                  <a:srgbClr val="00B050"/>
                </a:solidFill>
              </a:rPr>
              <a:t>n </a:t>
            </a:r>
            <a:r>
              <a:rPr lang="en-AU" sz="2100" spc="-30" dirty="0"/>
              <a:t>| </a:t>
            </a:r>
            <a:r>
              <a:rPr lang="en-AU" sz="2100" spc="-30" dirty="0">
                <a:solidFill>
                  <a:srgbClr val="00B050"/>
                </a:solidFill>
              </a:rPr>
              <a:t>ne </a:t>
            </a:r>
            <a:r>
              <a:rPr lang="en-AU" sz="2100" spc="-30" dirty="0"/>
              <a:t>| </a:t>
            </a:r>
            <a:r>
              <a:rPr lang="en-AU" sz="2100" spc="-30" dirty="0">
                <a:solidFill>
                  <a:srgbClr val="00B050"/>
                </a:solidFill>
              </a:rPr>
              <a:t>e </a:t>
            </a:r>
            <a:r>
              <a:rPr lang="en-AU" sz="2100" spc="-30" dirty="0"/>
              <a:t>| </a:t>
            </a:r>
            <a:r>
              <a:rPr lang="en-AU" sz="2100" spc="-30" dirty="0">
                <a:solidFill>
                  <a:srgbClr val="00B050"/>
                </a:solidFill>
              </a:rPr>
              <a:t>se </a:t>
            </a:r>
            <a:r>
              <a:rPr lang="en-AU" sz="2100" spc="-30" dirty="0"/>
              <a:t>| </a:t>
            </a:r>
            <a:r>
              <a:rPr lang="en-AU" sz="2100" spc="-30" dirty="0">
                <a:solidFill>
                  <a:srgbClr val="00B050"/>
                </a:solidFill>
              </a:rPr>
              <a:t>s </a:t>
            </a:r>
            <a:r>
              <a:rPr lang="en-AU" sz="2100" spc="-30" dirty="0"/>
              <a:t>| </a:t>
            </a:r>
            <a:r>
              <a:rPr lang="en-AU" sz="2100" spc="-30" dirty="0" err="1">
                <a:solidFill>
                  <a:srgbClr val="00B050"/>
                </a:solidFill>
              </a:rPr>
              <a:t>sw</a:t>
            </a:r>
            <a:r>
              <a:rPr lang="en-AU" sz="2100" spc="-30" dirty="0">
                <a:solidFill>
                  <a:srgbClr val="00B050"/>
                </a:solidFill>
              </a:rPr>
              <a:t> </a:t>
            </a:r>
            <a:r>
              <a:rPr lang="en-AU" sz="2100" spc="-30" dirty="0"/>
              <a:t>| </a:t>
            </a:r>
            <a:r>
              <a:rPr lang="en-AU" sz="2100" spc="-30" dirty="0">
                <a:solidFill>
                  <a:srgbClr val="00B050"/>
                </a:solidFill>
              </a:rPr>
              <a:t>w </a:t>
            </a:r>
            <a:r>
              <a:rPr lang="en-AU" sz="2100" spc="-30" dirty="0"/>
              <a:t>| </a:t>
            </a:r>
            <a:r>
              <a:rPr lang="en-AU" sz="2100" spc="-30" dirty="0" err="1">
                <a:solidFill>
                  <a:srgbClr val="00B050"/>
                </a:solidFill>
              </a:rPr>
              <a:t>nw</a:t>
            </a:r>
            <a:r>
              <a:rPr lang="en-AU" sz="2100" spc="-30" dirty="0"/>
              <a:t>}</a:t>
            </a:r>
          </a:p>
          <a:p>
            <a:pPr marL="237038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100" spc="-30" dirty="0">
                <a:solidFill>
                  <a:schemeClr val="accent2"/>
                </a:solidFill>
              </a:rPr>
              <a:t>@con </a:t>
            </a:r>
            <a:r>
              <a:rPr lang="en-CA" sz="2100" spc="-30" dirty="0"/>
              <a:t>(connection to the previous &lt;</a:t>
            </a:r>
            <a:r>
              <a:rPr lang="en-CA" sz="2100" spc="-30" dirty="0" err="1"/>
              <a:t>nc</a:t>
            </a:r>
            <a:r>
              <a:rPr lang="en-CA" sz="2100" spc="-30" dirty="0"/>
              <a:t>&gt; in the neume)   {</a:t>
            </a:r>
            <a:r>
              <a:rPr lang="en-CA" sz="2100" spc="-30" dirty="0">
                <a:solidFill>
                  <a:srgbClr val="00B050"/>
                </a:solidFill>
              </a:rPr>
              <a:t>g </a:t>
            </a:r>
            <a:r>
              <a:rPr lang="en-CA" sz="2100" spc="-30" dirty="0"/>
              <a:t>= gapped |</a:t>
            </a:r>
            <a:r>
              <a:rPr lang="en-CA" sz="2100" spc="-30" dirty="0">
                <a:solidFill>
                  <a:srgbClr val="00B050"/>
                </a:solidFill>
              </a:rPr>
              <a:t> l </a:t>
            </a:r>
            <a:r>
              <a:rPr lang="en-CA" sz="2100" spc="-30" dirty="0"/>
              <a:t>= looped | </a:t>
            </a:r>
            <a:r>
              <a:rPr lang="en-CA" sz="2100" spc="-30" dirty="0">
                <a:solidFill>
                  <a:srgbClr val="00B050"/>
                </a:solidFill>
              </a:rPr>
              <a:t>e </a:t>
            </a:r>
            <a:r>
              <a:rPr lang="en-CA" sz="2100" spc="-30" dirty="0"/>
              <a:t>= extended}</a:t>
            </a:r>
            <a:endParaRPr lang="en-CA" sz="2100" spc="-30" dirty="0">
              <a:solidFill>
                <a:schemeClr val="accent6"/>
              </a:solidFill>
            </a:endParaRPr>
          </a:p>
          <a:p>
            <a:pPr marL="237038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100" spc="-30" dirty="0">
                <a:solidFill>
                  <a:schemeClr val="accent2"/>
                </a:solidFill>
              </a:rPr>
              <a:t>@ligated   </a:t>
            </a:r>
            <a:r>
              <a:rPr lang="en-CA" sz="2100" spc="-30" dirty="0"/>
              <a:t>{</a:t>
            </a:r>
            <a:r>
              <a:rPr lang="en-CA" sz="2100" spc="-30" dirty="0">
                <a:solidFill>
                  <a:srgbClr val="00B050"/>
                </a:solidFill>
              </a:rPr>
              <a:t>true</a:t>
            </a:r>
            <a:r>
              <a:rPr lang="en-CA" sz="2100" spc="-30" dirty="0"/>
              <a:t> | </a:t>
            </a:r>
            <a:r>
              <a:rPr lang="en-CA" sz="2100" spc="-30" dirty="0">
                <a:solidFill>
                  <a:srgbClr val="00B050"/>
                </a:solidFill>
              </a:rPr>
              <a:t>false</a:t>
            </a:r>
            <a:r>
              <a:rPr lang="en-CA" sz="2100" spc="-30" dirty="0"/>
              <a:t>}</a:t>
            </a:r>
          </a:p>
          <a:p>
            <a:pPr marL="8444">
              <a:spcBef>
                <a:spcPts val="1200"/>
              </a:spcBef>
              <a:buSzPts val="1500"/>
            </a:pPr>
            <a:r>
              <a:rPr lang="en-CA" sz="2400" b="1" dirty="0"/>
              <a:t>Attributes of neume components in </a:t>
            </a:r>
            <a:r>
              <a:rPr lang="en-CA" sz="2400" b="1" dirty="0" err="1"/>
              <a:t>stafless</a:t>
            </a:r>
            <a:r>
              <a:rPr lang="en-CA" sz="2400" b="1" dirty="0"/>
              <a:t> notation:</a:t>
            </a:r>
            <a:endParaRPr lang="en-CA" sz="2400" dirty="0"/>
          </a:p>
          <a:p>
            <a:pPr marL="237038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100" spc="40" dirty="0">
                <a:solidFill>
                  <a:schemeClr val="accent2"/>
                </a:solidFill>
              </a:rPr>
              <a:t>@</a:t>
            </a:r>
            <a:r>
              <a:rPr lang="en-CA" sz="2100" spc="40" dirty="0" err="1">
                <a:solidFill>
                  <a:schemeClr val="accent2"/>
                </a:solidFill>
              </a:rPr>
              <a:t>intm</a:t>
            </a:r>
            <a:r>
              <a:rPr lang="en-CA" sz="2100" spc="40" dirty="0">
                <a:solidFill>
                  <a:schemeClr val="accent2"/>
                </a:solidFill>
              </a:rPr>
              <a:t> </a:t>
            </a:r>
            <a:r>
              <a:rPr lang="en-CA" sz="2100" spc="40" dirty="0"/>
              <a:t>(melodic interval relative to previous &lt;</a:t>
            </a:r>
            <a:r>
              <a:rPr lang="en-CA" sz="2100" spc="40" dirty="0" err="1"/>
              <a:t>nc</a:t>
            </a:r>
            <a:r>
              <a:rPr lang="en-CA" sz="2100" spc="40" dirty="0"/>
              <a:t>&gt; in the neume) {</a:t>
            </a:r>
            <a:r>
              <a:rPr lang="en-CA" sz="2100" spc="40" dirty="0">
                <a:solidFill>
                  <a:srgbClr val="00B050"/>
                </a:solidFill>
              </a:rPr>
              <a:t>u</a:t>
            </a:r>
            <a:r>
              <a:rPr lang="en-CA" sz="2100" spc="40" dirty="0"/>
              <a:t> = up | </a:t>
            </a:r>
            <a:r>
              <a:rPr lang="en-CA" sz="2100" spc="40" dirty="0">
                <a:solidFill>
                  <a:srgbClr val="00B050"/>
                </a:solidFill>
              </a:rPr>
              <a:t>d</a:t>
            </a:r>
            <a:r>
              <a:rPr lang="en-CA" sz="2100" spc="40" dirty="0"/>
              <a:t> = down | </a:t>
            </a:r>
            <a:r>
              <a:rPr lang="en-CA" sz="2100" spc="40" dirty="0">
                <a:solidFill>
                  <a:srgbClr val="00B050"/>
                </a:solidFill>
              </a:rPr>
              <a:t>s</a:t>
            </a:r>
            <a:r>
              <a:rPr lang="en-CA" sz="2100" spc="40" dirty="0"/>
              <a:t> = same}</a:t>
            </a:r>
          </a:p>
          <a:p>
            <a:pPr marL="237038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100" spc="40" dirty="0">
                <a:solidFill>
                  <a:schemeClr val="accent2"/>
                </a:solidFill>
              </a:rPr>
              <a:t>@s-shape </a:t>
            </a:r>
            <a:r>
              <a:rPr lang="en-CA" sz="2100" spc="40" dirty="0"/>
              <a:t>(described by the direction of the initial </a:t>
            </a:r>
            <a:r>
              <a:rPr lang="en-CA" sz="2100" spc="40" dirty="0" err="1"/>
              <a:t>penstroke</a:t>
            </a:r>
            <a:r>
              <a:rPr lang="en-CA" sz="2100" spc="40" dirty="0"/>
              <a:t>) {</a:t>
            </a:r>
            <a:r>
              <a:rPr lang="en-CA" sz="2100" spc="40" dirty="0">
                <a:solidFill>
                  <a:srgbClr val="00B050"/>
                </a:solidFill>
              </a:rPr>
              <a:t>n</a:t>
            </a:r>
            <a:r>
              <a:rPr lang="en-CA" sz="2100" spc="40" dirty="0"/>
              <a:t> = north | </a:t>
            </a:r>
            <a:r>
              <a:rPr lang="en-CA" sz="2100" spc="40" dirty="0">
                <a:solidFill>
                  <a:srgbClr val="00B050"/>
                </a:solidFill>
              </a:rPr>
              <a:t>s</a:t>
            </a:r>
            <a:r>
              <a:rPr lang="en-CA" sz="2100" spc="40" dirty="0"/>
              <a:t> = south | …}</a:t>
            </a:r>
          </a:p>
          <a:p>
            <a:pPr marL="237038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100" spc="40" dirty="0">
                <a:solidFill>
                  <a:schemeClr val="accent2"/>
                </a:solidFill>
              </a:rPr>
              <a:t>@curve </a:t>
            </a:r>
            <a:r>
              <a:rPr lang="en-CA" sz="2100" spc="40" dirty="0"/>
              <a:t>(pen stroke)   {</a:t>
            </a:r>
            <a:r>
              <a:rPr lang="en-CA" sz="2100" spc="40" dirty="0">
                <a:solidFill>
                  <a:srgbClr val="00B050"/>
                </a:solidFill>
              </a:rPr>
              <a:t>c</a:t>
            </a:r>
            <a:r>
              <a:rPr lang="en-CA" sz="2100" spc="40" dirty="0"/>
              <a:t> = clockwise | </a:t>
            </a:r>
            <a:r>
              <a:rPr lang="en-CA" sz="2100" spc="40" dirty="0">
                <a:solidFill>
                  <a:srgbClr val="00B050"/>
                </a:solidFill>
              </a:rPr>
              <a:t>a</a:t>
            </a:r>
            <a:r>
              <a:rPr lang="en-CA" sz="2100" spc="40" dirty="0"/>
              <a:t> = anti-clockwise}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DE455-6863-1E6E-1C3E-2534C0E98A4B}"/>
              </a:ext>
            </a:extLst>
          </p:cNvPr>
          <p:cNvSpPr txBox="1"/>
          <p:nvPr/>
        </p:nvSpPr>
        <p:spPr>
          <a:xfrm>
            <a:off x="516050" y="6171685"/>
            <a:ext cx="10267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ES" dirty="0">
                <a:hlinkClick r:id="rId3"/>
              </a:rPr>
              <a:t>https://music-encoding.org/guidelines/v5/elements/nc.html#attributes_full_tab</a:t>
            </a:r>
            <a:endParaRPr lang="en-E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1E21AC-D5AF-2E49-B21F-87C8A27FFE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1255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D50D247-9D13-4D99-876A-DA6598D56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AFAA029-9D6F-4468-877C-D85382F58E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81274"/>
          <a:ext cx="1512744" cy="2319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14286" imgH="1095528" progId="Paint.Picture">
                  <p:embed/>
                </p:oleObj>
              </mc:Choice>
              <mc:Fallback>
                <p:oleObj name="Bitmap Image" r:id="rId2" imgW="714286" imgH="1095528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AFAA029-9D6F-4468-877C-D85382F58E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1274"/>
                        <a:ext cx="1512744" cy="23195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F1E03BC3-CDA2-4FD4-9FB0-40C1B2B485D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12743802" y="5371236"/>
            <a:ext cx="347448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EF84023-1E19-4C15-A0F4-627D107AC0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928556"/>
          <a:ext cx="1248642" cy="219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90580" imgH="771429" progId="Paint.Picture">
                  <p:embed/>
                </p:oleObj>
              </mc:Choice>
              <mc:Fallback>
                <p:oleObj name="Bitmap Image" r:id="rId4" imgW="390580" imgH="771429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EF84023-1E19-4C15-A0F4-627D107AC0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28556"/>
                        <a:ext cx="1248642" cy="21986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52A80A5-65BB-44BD-91F9-A6BCB1E7FF82}"/>
              </a:ext>
            </a:extLst>
          </p:cNvPr>
          <p:cNvSpPr txBox="1"/>
          <p:nvPr/>
        </p:nvSpPr>
        <p:spPr>
          <a:xfrm>
            <a:off x="2611058" y="800307"/>
            <a:ext cx="713849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cs typeface="Times New Roman" panose="02020603050405020304" pitchFamily="18" charset="0"/>
              </a:rPr>
              <a:t>&lt;</a:t>
            </a:r>
            <a:r>
              <a:rPr lang="en-GB" sz="3200" dirty="0">
                <a:solidFill>
                  <a:srgbClr val="0070C0"/>
                </a:solidFill>
                <a:cs typeface="Times New Roman" panose="02020603050405020304" pitchFamily="18" charset="0"/>
              </a:rPr>
              <a:t>neume</a:t>
            </a:r>
            <a:r>
              <a:rPr lang="en-GB" sz="3200" dirty="0">
                <a:cs typeface="Times New Roman" panose="02020603050405020304" pitchFamily="18" charset="0"/>
              </a:rPr>
              <a:t>&gt;</a:t>
            </a:r>
          </a:p>
          <a:p>
            <a:r>
              <a:rPr lang="en-GB" sz="3200" dirty="0">
                <a:cs typeface="Times New Roman" panose="02020603050405020304" pitchFamily="18" charset="0"/>
              </a:rPr>
              <a:t>    &lt;</a:t>
            </a:r>
            <a:r>
              <a:rPr lang="en-GB" sz="32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nc</a:t>
            </a:r>
            <a:r>
              <a:rPr lang="en-GB" sz="3200" dirty="0">
                <a:cs typeface="Times New Roman" panose="02020603050405020304" pitchFamily="18" charset="0"/>
              </a:rPr>
              <a:t> </a:t>
            </a:r>
            <a:r>
              <a:rPr lang="en-GB" sz="3200" dirty="0">
                <a:solidFill>
                  <a:srgbClr val="E46E16"/>
                </a:solidFill>
                <a:cs typeface="Times New Roman" panose="02020603050405020304" pitchFamily="18" charset="0"/>
              </a:rPr>
              <a:t>tilt</a:t>
            </a:r>
            <a:r>
              <a:rPr lang="en-GB" sz="3200" dirty="0">
                <a:cs typeface="Times New Roman" panose="02020603050405020304" pitchFamily="18" charset="0"/>
              </a:rPr>
              <a:t>=</a:t>
            </a:r>
            <a:r>
              <a:rPr lang="en" sz="32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ne</a:t>
            </a:r>
            <a:r>
              <a:rPr lang="en" sz="32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3200" dirty="0">
                <a:cs typeface="Times New Roman" panose="02020603050405020304" pitchFamily="18" charset="0"/>
              </a:rPr>
              <a:t>/&gt;</a:t>
            </a:r>
          </a:p>
          <a:p>
            <a:r>
              <a:rPr lang="en-GB" sz="3200" dirty="0">
                <a:cs typeface="Times New Roman" panose="02020603050405020304" pitchFamily="18" charset="0"/>
              </a:rPr>
              <a:t>    &lt;</a:t>
            </a:r>
            <a:r>
              <a:rPr lang="en-GB" sz="3200" dirty="0">
                <a:solidFill>
                  <a:srgbClr val="0070C0"/>
                </a:solidFill>
                <a:cs typeface="Times New Roman" panose="02020603050405020304" pitchFamily="18" charset="0"/>
              </a:rPr>
              <a:t>nc</a:t>
            </a:r>
            <a:r>
              <a:rPr lang="en-GB" sz="3200" dirty="0">
                <a:cs typeface="Times New Roman" panose="02020603050405020304" pitchFamily="18" charset="0"/>
              </a:rPr>
              <a:t> </a:t>
            </a:r>
            <a:r>
              <a:rPr lang="en-GB" sz="3200" dirty="0">
                <a:solidFill>
                  <a:srgbClr val="E46E16"/>
                </a:solidFill>
                <a:cs typeface="Times New Roman" panose="02020603050405020304" pitchFamily="18" charset="0"/>
              </a:rPr>
              <a:t>tilt</a:t>
            </a:r>
            <a:r>
              <a:rPr lang="en-GB" sz="3200" dirty="0">
                <a:cs typeface="Times New Roman" panose="02020603050405020304" pitchFamily="18" charset="0"/>
              </a:rPr>
              <a:t>=</a:t>
            </a:r>
            <a:r>
              <a:rPr lang="en" sz="32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se</a:t>
            </a:r>
            <a:r>
              <a:rPr lang="en" sz="32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3200" dirty="0"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rgbClr val="E46E16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rellen</a:t>
            </a:r>
            <a:r>
              <a:rPr lang="en-GB" sz="3200" dirty="0">
                <a:highlight>
                  <a:srgbClr val="FFFF00"/>
                </a:highlight>
                <a:cs typeface="Times New Roman" panose="02020603050405020304" pitchFamily="18" charset="0"/>
              </a:rPr>
              <a:t>=</a:t>
            </a:r>
            <a:r>
              <a:rPr lang="en" sz="3200" kern="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s</a:t>
            </a:r>
            <a:r>
              <a:rPr lang="en" sz="3200" kern="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3200" dirty="0"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rgbClr val="E46E16"/>
                </a:solidFill>
                <a:cs typeface="Times New Roman" panose="02020603050405020304" pitchFamily="18" charset="0"/>
              </a:rPr>
              <a:t>intm</a:t>
            </a:r>
            <a:r>
              <a:rPr lang="en-GB" sz="3200" dirty="0">
                <a:cs typeface="Times New Roman" panose="02020603050405020304" pitchFamily="18" charset="0"/>
              </a:rPr>
              <a:t>=</a:t>
            </a:r>
            <a:r>
              <a:rPr lang="en" sz="32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d</a:t>
            </a:r>
            <a:r>
              <a:rPr lang="en" sz="32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3200" dirty="0">
                <a:cs typeface="Times New Roman" panose="02020603050405020304" pitchFamily="18" charset="0"/>
              </a:rPr>
              <a:t>/&gt;</a:t>
            </a:r>
          </a:p>
          <a:p>
            <a:r>
              <a:rPr lang="en-GB" sz="3200" dirty="0">
                <a:cs typeface="Times New Roman" panose="02020603050405020304" pitchFamily="18" charset="0"/>
              </a:rPr>
              <a:t>&lt;/</a:t>
            </a:r>
            <a:r>
              <a:rPr lang="en-GB" sz="3200" dirty="0">
                <a:solidFill>
                  <a:srgbClr val="0070C0"/>
                </a:solidFill>
                <a:cs typeface="Times New Roman" panose="02020603050405020304" pitchFamily="18" charset="0"/>
              </a:rPr>
              <a:t>neume</a:t>
            </a:r>
            <a:r>
              <a:rPr lang="en-GB" sz="3200" dirty="0"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98C57F14-46AD-44E7-A0BA-087DA6C01155}"/>
              </a:ext>
            </a:extLst>
          </p:cNvPr>
          <p:cNvSpPr txBox="1"/>
          <p:nvPr/>
        </p:nvSpPr>
        <p:spPr>
          <a:xfrm>
            <a:off x="2611058" y="3824549"/>
            <a:ext cx="71368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cs typeface="Times New Roman" panose="02020603050405020304" pitchFamily="18" charset="0"/>
              </a:rPr>
              <a:t>&lt;</a:t>
            </a:r>
            <a:r>
              <a:rPr lang="en-GB" sz="3200" dirty="0">
                <a:solidFill>
                  <a:srgbClr val="0070C0"/>
                </a:solidFill>
                <a:cs typeface="Times New Roman" panose="02020603050405020304" pitchFamily="18" charset="0"/>
              </a:rPr>
              <a:t>neume</a:t>
            </a:r>
            <a:r>
              <a:rPr lang="en-GB" sz="3200" dirty="0">
                <a:cs typeface="Times New Roman" panose="02020603050405020304" pitchFamily="18" charset="0"/>
              </a:rPr>
              <a:t>&gt;</a:t>
            </a:r>
          </a:p>
          <a:p>
            <a:r>
              <a:rPr lang="en-GB" sz="3200" dirty="0">
                <a:cs typeface="Times New Roman" panose="02020603050405020304" pitchFamily="18" charset="0"/>
              </a:rPr>
              <a:t>    &lt;</a:t>
            </a:r>
            <a:r>
              <a:rPr lang="en-GB" sz="32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nc</a:t>
            </a:r>
            <a:r>
              <a:rPr lang="en-GB" sz="3200" dirty="0">
                <a:cs typeface="Times New Roman" panose="02020603050405020304" pitchFamily="18" charset="0"/>
              </a:rPr>
              <a:t> </a:t>
            </a:r>
            <a:r>
              <a:rPr lang="en-GB" sz="3200" dirty="0">
                <a:solidFill>
                  <a:srgbClr val="E46E16"/>
                </a:solidFill>
                <a:cs typeface="Times New Roman" panose="02020603050405020304" pitchFamily="18" charset="0"/>
              </a:rPr>
              <a:t>tilt</a:t>
            </a:r>
            <a:r>
              <a:rPr lang="en-GB" sz="3200" dirty="0">
                <a:cs typeface="Times New Roman" panose="02020603050405020304" pitchFamily="18" charset="0"/>
              </a:rPr>
              <a:t>=</a:t>
            </a:r>
            <a:r>
              <a:rPr lang="en" sz="32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ne</a:t>
            </a:r>
            <a:r>
              <a:rPr lang="en" sz="32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3200" dirty="0">
                <a:cs typeface="Times New Roman" panose="02020603050405020304" pitchFamily="18" charset="0"/>
              </a:rPr>
              <a:t>/&gt;</a:t>
            </a:r>
          </a:p>
          <a:p>
            <a:r>
              <a:rPr lang="en-GB" sz="3200" dirty="0">
                <a:cs typeface="Times New Roman" panose="02020603050405020304" pitchFamily="18" charset="0"/>
              </a:rPr>
              <a:t>    &lt;</a:t>
            </a:r>
            <a:r>
              <a:rPr lang="en-GB" sz="3200" dirty="0">
                <a:solidFill>
                  <a:srgbClr val="0070C0"/>
                </a:solidFill>
                <a:cs typeface="Times New Roman" panose="02020603050405020304" pitchFamily="18" charset="0"/>
              </a:rPr>
              <a:t>nc</a:t>
            </a:r>
            <a:r>
              <a:rPr lang="en-GB" sz="3200" dirty="0">
                <a:cs typeface="Times New Roman" panose="02020603050405020304" pitchFamily="18" charset="0"/>
              </a:rPr>
              <a:t> </a:t>
            </a:r>
            <a:r>
              <a:rPr lang="en-GB" sz="3200" dirty="0">
                <a:solidFill>
                  <a:srgbClr val="E46E16"/>
                </a:solidFill>
                <a:cs typeface="Times New Roman" panose="02020603050405020304" pitchFamily="18" charset="0"/>
              </a:rPr>
              <a:t>tilt</a:t>
            </a:r>
            <a:r>
              <a:rPr lang="en-GB" sz="3200" dirty="0">
                <a:cs typeface="Times New Roman" panose="02020603050405020304" pitchFamily="18" charset="0"/>
              </a:rPr>
              <a:t>=</a:t>
            </a:r>
            <a:r>
              <a:rPr lang="en" sz="32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se</a:t>
            </a:r>
            <a:r>
              <a:rPr lang="en" sz="32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3200" dirty="0"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rgbClr val="E46E16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rellen</a:t>
            </a:r>
            <a:r>
              <a:rPr lang="en-GB" sz="3200" dirty="0">
                <a:highlight>
                  <a:srgbClr val="FFFF00"/>
                </a:highlight>
                <a:cs typeface="Times New Roman" panose="02020603050405020304" pitchFamily="18" charset="0"/>
              </a:rPr>
              <a:t>=</a:t>
            </a:r>
            <a:r>
              <a:rPr lang="en" sz="3200" kern="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l</a:t>
            </a:r>
            <a:r>
              <a:rPr lang="en" sz="3200" kern="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3200" kern="0" dirty="0">
                <a:latin typeface="Consolas"/>
                <a:ea typeface="Consolas"/>
                <a:cs typeface="Times New Roman" panose="02020603050405020304" pitchFamily="18" charset="0"/>
                <a:sym typeface="Consolas"/>
              </a:rPr>
              <a:t> </a:t>
            </a:r>
            <a:r>
              <a:rPr lang="en-GB" sz="3200" dirty="0" err="1">
                <a:solidFill>
                  <a:srgbClr val="E46E16"/>
                </a:solidFill>
                <a:cs typeface="Times New Roman" panose="02020603050405020304" pitchFamily="18" charset="0"/>
              </a:rPr>
              <a:t>intm</a:t>
            </a:r>
            <a:r>
              <a:rPr lang="en-GB" sz="3200" dirty="0">
                <a:cs typeface="Times New Roman" panose="02020603050405020304" pitchFamily="18" charset="0"/>
              </a:rPr>
              <a:t>=</a:t>
            </a:r>
            <a:r>
              <a:rPr lang="en" sz="32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d</a:t>
            </a:r>
            <a:r>
              <a:rPr lang="en" sz="32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3200" dirty="0">
                <a:cs typeface="Times New Roman" panose="02020603050405020304" pitchFamily="18" charset="0"/>
              </a:rPr>
              <a:t>/&gt;</a:t>
            </a:r>
          </a:p>
          <a:p>
            <a:r>
              <a:rPr lang="en-GB" sz="3200" dirty="0">
                <a:cs typeface="Times New Roman" panose="02020603050405020304" pitchFamily="18" charset="0"/>
              </a:rPr>
              <a:t>&lt;/</a:t>
            </a:r>
            <a:r>
              <a:rPr lang="en-GB" sz="3200" dirty="0">
                <a:solidFill>
                  <a:srgbClr val="0070C0"/>
                </a:solidFill>
                <a:cs typeface="Times New Roman" panose="02020603050405020304" pitchFamily="18" charset="0"/>
              </a:rPr>
              <a:t>neume</a:t>
            </a:r>
            <a:r>
              <a:rPr lang="en-GB" sz="3200" dirty="0"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572356-3063-6BBF-9A35-E9E0CF89BF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15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7363326" y="13475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7439526" y="25478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1872916" y="5154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8482263" y="32850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748462" y="1845029"/>
            <a:ext cx="441925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24431117" y="2547806"/>
            <a:ext cx="436986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V="1">
            <a:off x="990600" y="3866846"/>
            <a:ext cx="3757859" cy="1638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928683" y="27702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257175" y="104472"/>
            <a:ext cx="11995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EB0FB1"/>
                </a:solidFill>
                <a:cs typeface="Times New Roman" panose="02020603050405020304" pitchFamily="18" charset="0"/>
              </a:rPr>
              <a:t>Neumatic connections 		Neutral – High – Low neumes</a:t>
            </a:r>
            <a:endParaRPr lang="en-GB" sz="2800" dirty="0">
              <a:solidFill>
                <a:srgbClr val="EB0FB1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12BB02E9-E7E1-4A04-A1D4-2902B7F06E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07678" y="689197"/>
          <a:ext cx="865704" cy="139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42857" imgH="866896" progId="Paint.Picture">
                  <p:embed/>
                </p:oleObj>
              </mc:Choice>
              <mc:Fallback>
                <p:oleObj name="Bitmap Image" r:id="rId2" imgW="542857" imgH="866896" progId="Paint.Picture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12BB02E9-E7E1-4A04-A1D4-2902B7F06E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7678" y="689197"/>
                        <a:ext cx="865704" cy="13913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87342533-DFC6-437F-A394-772DAE7118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6568" y="3896793"/>
          <a:ext cx="881876" cy="881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600159" imgH="600159" progId="Paint.Picture">
                  <p:embed/>
                </p:oleObj>
              </mc:Choice>
              <mc:Fallback>
                <p:oleObj name="Bitmap Image" r:id="rId4" imgW="600159" imgH="600159" progId="Paint.Picture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87342533-DFC6-437F-A394-772DAE7118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568" y="3896793"/>
                        <a:ext cx="881876" cy="8818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26AA8417-5B39-47F2-9A42-679EB137A0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33156" y="3750282"/>
          <a:ext cx="1043292" cy="1321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695238" imgH="866896" progId="Paint.Picture">
                  <p:embed/>
                </p:oleObj>
              </mc:Choice>
              <mc:Fallback>
                <p:oleObj name="Bitmap Image" r:id="rId6" imgW="695238" imgH="866896" progId="Paint.Picture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26AA8417-5B39-47F2-9A42-679EB137A0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33156" y="3750282"/>
                        <a:ext cx="1043292" cy="13215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5F4B6D20-931A-4CE3-958A-8D43751643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2797" y="878760"/>
          <a:ext cx="645823" cy="904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504762" imgH="676369" progId="Paint.Picture">
                  <p:embed/>
                </p:oleObj>
              </mc:Choice>
              <mc:Fallback>
                <p:oleObj name="Bitmap Image" r:id="rId8" imgW="504762" imgH="676369" progId="Paint.Picture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5F4B6D20-931A-4CE3-958A-8D43751643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97" y="878760"/>
                        <a:ext cx="645823" cy="9041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AF5522-E6DC-4E69-9865-A7894E4F9021}"/>
              </a:ext>
            </a:extLst>
          </p:cNvPr>
          <p:cNvCxnSpPr/>
          <p:nvPr/>
        </p:nvCxnSpPr>
        <p:spPr>
          <a:xfrm>
            <a:off x="5945778" y="850046"/>
            <a:ext cx="0" cy="6007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DBCAB5-15E0-41E7-BF99-5777C9048C24}"/>
              </a:ext>
            </a:extLst>
          </p:cNvPr>
          <p:cNvCxnSpPr>
            <a:cxnSpLocks/>
          </p:cNvCxnSpPr>
          <p:nvPr/>
        </p:nvCxnSpPr>
        <p:spPr>
          <a:xfrm>
            <a:off x="0" y="3750282"/>
            <a:ext cx="12176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09D2875-1A53-46A5-9F9D-862FD902C726}"/>
              </a:ext>
            </a:extLst>
          </p:cNvPr>
          <p:cNvSpPr/>
          <p:nvPr/>
        </p:nvSpPr>
        <p:spPr>
          <a:xfrm>
            <a:off x="6096000" y="1359059"/>
            <a:ext cx="60697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cs typeface="Times New Roman" panose="02020603050405020304" pitchFamily="18" charset="0"/>
              </a:rPr>
              <a:t>&lt;</a:t>
            </a:r>
            <a:r>
              <a:rPr lang="it-IT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neume</a:t>
            </a:r>
            <a:r>
              <a:rPr lang="it-IT" sz="2400" dirty="0">
                <a:cs typeface="Times New Roman" panose="02020603050405020304" pitchFamily="18" charset="0"/>
              </a:rPr>
              <a:t>&gt;</a:t>
            </a:r>
            <a:endParaRPr lang="en-GB" sz="2400" dirty="0">
              <a:cs typeface="Times New Roman" panose="02020603050405020304" pitchFamily="18" charset="0"/>
            </a:endParaRPr>
          </a:p>
          <a:p>
            <a:r>
              <a:rPr lang="it-IT" sz="2400" dirty="0">
                <a:cs typeface="Times New Roman" panose="02020603050405020304" pitchFamily="18" charset="0"/>
              </a:rPr>
              <a:t>      &lt;</a:t>
            </a:r>
            <a:r>
              <a:rPr lang="it-IT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nc</a:t>
            </a:r>
            <a:r>
              <a:rPr lang="it-IT" sz="2400" dirty="0">
                <a:cs typeface="Times New Roman" panose="02020603050405020304" pitchFamily="18" charset="0"/>
              </a:rPr>
              <a:t> </a:t>
            </a:r>
            <a:r>
              <a:rPr lang="it-IT" sz="2400" dirty="0">
                <a:solidFill>
                  <a:srgbClr val="E46E16"/>
                </a:solidFill>
                <a:cs typeface="Times New Roman" panose="02020603050405020304" pitchFamily="18" charset="0"/>
              </a:rPr>
              <a:t>tilt</a:t>
            </a:r>
            <a:r>
              <a:rPr lang="it-IT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se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400" dirty="0">
                <a:cs typeface="Times New Roman" panose="02020603050405020304" pitchFamily="18" charset="0"/>
              </a:rPr>
              <a:t>/&gt;</a:t>
            </a:r>
            <a:endParaRPr lang="en-GB" sz="2400" dirty="0">
              <a:cs typeface="Times New Roman" panose="02020603050405020304" pitchFamily="18" charset="0"/>
            </a:endParaRPr>
          </a:p>
          <a:p>
            <a:r>
              <a:rPr lang="it-IT" sz="2400" dirty="0">
                <a:cs typeface="Times New Roman" panose="02020603050405020304" pitchFamily="18" charset="0"/>
              </a:rPr>
              <a:t>      &lt;</a:t>
            </a:r>
            <a:r>
              <a:rPr lang="it-IT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nc</a:t>
            </a:r>
            <a:r>
              <a:rPr lang="it-IT" sz="2400" dirty="0">
                <a:cs typeface="Times New Roman" panose="02020603050405020304" pitchFamily="18" charset="0"/>
              </a:rPr>
              <a:t> </a:t>
            </a:r>
            <a:r>
              <a:rPr lang="it-IT" sz="2400" dirty="0">
                <a:solidFill>
                  <a:srgbClr val="E46E16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con</a:t>
            </a:r>
            <a:r>
              <a:rPr lang="it-IT" sz="2400" dirty="0">
                <a:highlight>
                  <a:srgbClr val="FFFF00"/>
                </a:highlight>
                <a:cs typeface="Times New Roman" panose="02020603050405020304" pitchFamily="18" charset="0"/>
              </a:rPr>
              <a:t>=</a:t>
            </a:r>
            <a:r>
              <a:rPr lang="en" sz="2400" kern="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g</a:t>
            </a:r>
            <a:r>
              <a:rPr lang="en" sz="2400" kern="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400" dirty="0">
                <a:cs typeface="Times New Roman" panose="02020603050405020304" pitchFamily="18" charset="0"/>
              </a:rPr>
              <a:t> </a:t>
            </a:r>
            <a:r>
              <a:rPr lang="it-IT" sz="2400" dirty="0">
                <a:solidFill>
                  <a:srgbClr val="E46E16"/>
                </a:solidFill>
                <a:cs typeface="Times New Roman" panose="02020603050405020304" pitchFamily="18" charset="0"/>
              </a:rPr>
              <a:t>tilt</a:t>
            </a:r>
            <a:r>
              <a:rPr lang="it-IT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ne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400" dirty="0"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E46E16"/>
                </a:solidFill>
                <a:cs typeface="Times New Roman" panose="02020603050405020304" pitchFamily="18" charset="0"/>
              </a:rPr>
              <a:t>rellen</a:t>
            </a:r>
            <a:r>
              <a:rPr lang="it-IT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l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400" dirty="0">
                <a:cs typeface="Times New Roman" panose="02020603050405020304" pitchFamily="18" charset="0"/>
              </a:rPr>
              <a:t> </a:t>
            </a:r>
          </a:p>
          <a:p>
            <a:r>
              <a:rPr lang="it-IT" sz="2400" dirty="0">
                <a:solidFill>
                  <a:srgbClr val="E46E16"/>
                </a:solidFill>
                <a:cs typeface="Times New Roman" panose="02020603050405020304" pitchFamily="18" charset="0"/>
              </a:rPr>
              <a:t>        </a:t>
            </a:r>
            <a:r>
              <a:rPr lang="it-IT" sz="2400" dirty="0" err="1">
                <a:solidFill>
                  <a:srgbClr val="E46E16"/>
                </a:solidFill>
                <a:cs typeface="Times New Roman" panose="02020603050405020304" pitchFamily="18" charset="0"/>
              </a:rPr>
              <a:t>intm</a:t>
            </a:r>
            <a:r>
              <a:rPr lang="it-IT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u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400" dirty="0">
                <a:cs typeface="Times New Roman" panose="02020603050405020304" pitchFamily="18" charset="0"/>
              </a:rPr>
              <a:t>/&gt;</a:t>
            </a:r>
            <a:endParaRPr lang="en-GB" sz="2400" dirty="0">
              <a:cs typeface="Times New Roman" panose="02020603050405020304" pitchFamily="18" charset="0"/>
            </a:endParaRPr>
          </a:p>
          <a:p>
            <a:r>
              <a:rPr lang="it-IT" sz="2400" dirty="0">
                <a:cs typeface="Times New Roman" panose="02020603050405020304" pitchFamily="18" charset="0"/>
              </a:rPr>
              <a:t>      &lt;</a:t>
            </a:r>
            <a:r>
              <a:rPr lang="it-IT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nc</a:t>
            </a:r>
            <a:r>
              <a:rPr lang="it-IT" sz="2400" dirty="0">
                <a:cs typeface="Times New Roman" panose="02020603050405020304" pitchFamily="18" charset="0"/>
              </a:rPr>
              <a:t> </a:t>
            </a:r>
            <a:r>
              <a:rPr lang="it-IT" sz="2400" dirty="0">
                <a:solidFill>
                  <a:srgbClr val="E46E16"/>
                </a:solidFill>
                <a:cs typeface="Times New Roman" panose="02020603050405020304" pitchFamily="18" charset="0"/>
              </a:rPr>
              <a:t>tilt</a:t>
            </a:r>
            <a:r>
              <a:rPr lang="it-IT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se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400" dirty="0"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E46E16"/>
                </a:solidFill>
                <a:cs typeface="Times New Roman" panose="02020603050405020304" pitchFamily="18" charset="0"/>
              </a:rPr>
              <a:t>rellen</a:t>
            </a:r>
            <a:r>
              <a:rPr lang="it-IT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l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400" dirty="0"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E46E16"/>
                </a:solidFill>
                <a:cs typeface="Times New Roman" panose="02020603050405020304" pitchFamily="18" charset="0"/>
              </a:rPr>
              <a:t>intm</a:t>
            </a:r>
            <a:r>
              <a:rPr lang="it-IT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d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400" dirty="0">
                <a:cs typeface="Times New Roman" panose="02020603050405020304" pitchFamily="18" charset="0"/>
              </a:rPr>
              <a:t>/&gt;</a:t>
            </a:r>
            <a:endParaRPr lang="en-GB" sz="2400" dirty="0">
              <a:cs typeface="Times New Roman" panose="02020603050405020304" pitchFamily="18" charset="0"/>
            </a:endParaRPr>
          </a:p>
          <a:p>
            <a:r>
              <a:rPr lang="en-GB" sz="2400" dirty="0">
                <a:cs typeface="Times New Roman" panose="02020603050405020304" pitchFamily="18" charset="0"/>
              </a:rPr>
              <a:t>&lt;/</a:t>
            </a:r>
            <a:r>
              <a:rPr lang="en-GB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neume</a:t>
            </a:r>
            <a:r>
              <a:rPr lang="en-GB" sz="2400" dirty="0"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B9EED7-3163-4FCD-9C87-8BA4BE44A018}"/>
              </a:ext>
            </a:extLst>
          </p:cNvPr>
          <p:cNvSpPr txBox="1"/>
          <p:nvPr/>
        </p:nvSpPr>
        <p:spPr>
          <a:xfrm>
            <a:off x="291553" y="4171827"/>
            <a:ext cx="55050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cs typeface="Times New Roman" panose="02020603050405020304" pitchFamily="18" charset="0"/>
              </a:rPr>
              <a:t>&lt;</a:t>
            </a:r>
            <a:r>
              <a:rPr lang="en-GB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neume</a:t>
            </a:r>
            <a:r>
              <a:rPr lang="en-GB" sz="2400" dirty="0">
                <a:cs typeface="Times New Roman" panose="02020603050405020304" pitchFamily="18" charset="0"/>
              </a:rPr>
              <a:t>&gt;</a:t>
            </a:r>
          </a:p>
          <a:p>
            <a:r>
              <a:rPr lang="en-GB" sz="2400" dirty="0">
                <a:cs typeface="Times New Roman" panose="02020603050405020304" pitchFamily="18" charset="0"/>
              </a:rPr>
              <a:t>      &lt;</a:t>
            </a:r>
            <a:r>
              <a:rPr lang="en-GB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nc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E46E16"/>
                </a:solidFill>
                <a:cs typeface="Times New Roman" panose="02020603050405020304" pitchFamily="18" charset="0"/>
              </a:rPr>
              <a:t>tilt</a:t>
            </a:r>
            <a:r>
              <a:rPr lang="en-GB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se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cs typeface="Times New Roman" panose="02020603050405020304" pitchFamily="18" charset="0"/>
              </a:rPr>
              <a:t>/&gt;</a:t>
            </a:r>
          </a:p>
          <a:p>
            <a:r>
              <a:rPr lang="en-GB" sz="2400" dirty="0">
                <a:cs typeface="Times New Roman" panose="02020603050405020304" pitchFamily="18" charset="0"/>
              </a:rPr>
              <a:t>      &lt;</a:t>
            </a:r>
            <a:r>
              <a:rPr lang="en-GB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nc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E46E16"/>
                </a:solidFill>
                <a:cs typeface="Times New Roman" panose="02020603050405020304" pitchFamily="18" charset="0"/>
              </a:rPr>
              <a:t>tilt</a:t>
            </a:r>
            <a:r>
              <a:rPr lang="en-GB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ne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E46E16"/>
                </a:solidFill>
                <a:cs typeface="Times New Roman" panose="02020603050405020304" pitchFamily="18" charset="0"/>
              </a:rPr>
              <a:t>rellen</a:t>
            </a:r>
            <a:r>
              <a:rPr lang="en-GB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l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E46E16"/>
                </a:solidFill>
                <a:cs typeface="Times New Roman" panose="02020603050405020304" pitchFamily="18" charset="0"/>
              </a:rPr>
              <a:t>intm</a:t>
            </a:r>
            <a:r>
              <a:rPr lang="en-GB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u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cs typeface="Times New Roman" panose="02020603050405020304" pitchFamily="18" charset="0"/>
              </a:rPr>
              <a:t>/&gt;</a:t>
            </a:r>
          </a:p>
          <a:p>
            <a:r>
              <a:rPr lang="en-GB" sz="2400" dirty="0">
                <a:cs typeface="Times New Roman" panose="02020603050405020304" pitchFamily="18" charset="0"/>
              </a:rPr>
              <a:t>      &lt;</a:t>
            </a:r>
            <a:r>
              <a:rPr lang="en-GB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nc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E46E16"/>
                </a:solidFill>
                <a:cs typeface="Times New Roman" panose="02020603050405020304" pitchFamily="18" charset="0"/>
              </a:rPr>
              <a:t>tilt</a:t>
            </a:r>
            <a:r>
              <a:rPr lang="en-GB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se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E46E16"/>
                </a:solidFill>
                <a:cs typeface="Times New Roman" panose="02020603050405020304" pitchFamily="18" charset="0"/>
              </a:rPr>
              <a:t>intm</a:t>
            </a:r>
            <a:r>
              <a:rPr lang="en-GB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d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cs typeface="Times New Roman" panose="02020603050405020304" pitchFamily="18" charset="0"/>
              </a:rPr>
              <a:t>/&gt;</a:t>
            </a:r>
          </a:p>
          <a:p>
            <a:r>
              <a:rPr lang="en-GB" sz="2400" dirty="0">
                <a:cs typeface="Times New Roman" panose="02020603050405020304" pitchFamily="18" charset="0"/>
              </a:rPr>
              <a:t>&lt;/</a:t>
            </a:r>
            <a:r>
              <a:rPr lang="en-GB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neume</a:t>
            </a:r>
            <a:r>
              <a:rPr lang="en-GB" sz="2400" dirty="0"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3466BE-B509-4E0C-AA04-3263DE0016C2}"/>
              </a:ext>
            </a:extLst>
          </p:cNvPr>
          <p:cNvSpPr/>
          <p:nvPr/>
        </p:nvSpPr>
        <p:spPr>
          <a:xfrm>
            <a:off x="159298" y="1322848"/>
            <a:ext cx="55991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GB" sz="2400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neume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      &lt;</a:t>
            </a:r>
            <a:r>
              <a:rPr lang="en-GB" sz="2400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nc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E46E16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curve</a:t>
            </a:r>
            <a:r>
              <a:rPr lang="en-GB" sz="2400" dirty="0"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" sz="2400" kern="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" sz="2400" kern="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</a:p>
          <a:p>
            <a:pPr algn="just"/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      &lt;</a:t>
            </a:r>
            <a:r>
              <a:rPr lang="en-GB" sz="2400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nc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E46E1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tilt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E46E1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rellen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E46E1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intm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</a:p>
          <a:p>
            <a:pPr algn="just"/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      &lt;</a:t>
            </a:r>
            <a:r>
              <a:rPr lang="en-GB" sz="2400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nc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E46E1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tilt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kern="0" dirty="0">
                <a:latin typeface="Consolas"/>
                <a:ea typeface="Consolas"/>
                <a:cs typeface="Times New Roman" panose="02020603050405020304" pitchFamily="18" charset="0"/>
                <a:sym typeface="Consolas"/>
              </a:rPr>
              <a:t> </a:t>
            </a:r>
            <a:r>
              <a:rPr lang="en-GB" sz="2400" dirty="0" err="1">
                <a:solidFill>
                  <a:srgbClr val="E46E1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rellen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GB" sz="2400" dirty="0">
                <a:solidFill>
                  <a:srgbClr val="E46E1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2400" dirty="0" err="1">
                <a:solidFill>
                  <a:srgbClr val="E46E1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intm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E46E16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curve</a:t>
            </a:r>
            <a:r>
              <a:rPr lang="en-GB" sz="2400" dirty="0"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" sz="2400" kern="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" sz="2400" kern="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</a:p>
          <a:p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GB" sz="2400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neume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GB" sz="2400" dirty="0"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40C9D3-B25C-4365-9421-3D26E8046B9D}"/>
              </a:ext>
            </a:extLst>
          </p:cNvPr>
          <p:cNvSpPr txBox="1"/>
          <p:nvPr/>
        </p:nvSpPr>
        <p:spPr>
          <a:xfrm>
            <a:off x="6133094" y="4202514"/>
            <a:ext cx="55723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cs typeface="Times New Roman" panose="02020603050405020304" pitchFamily="18" charset="0"/>
              </a:rPr>
              <a:t>&lt;</a:t>
            </a:r>
            <a:r>
              <a:rPr lang="en-GB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neume</a:t>
            </a:r>
            <a:r>
              <a:rPr lang="en-GB" sz="2400" dirty="0">
                <a:cs typeface="Times New Roman" panose="02020603050405020304" pitchFamily="18" charset="0"/>
              </a:rPr>
              <a:t>&gt;</a:t>
            </a:r>
          </a:p>
          <a:p>
            <a:r>
              <a:rPr lang="en-GB" sz="2400" dirty="0">
                <a:cs typeface="Times New Roman" panose="02020603050405020304" pitchFamily="18" charset="0"/>
              </a:rPr>
              <a:t>      &lt;</a:t>
            </a:r>
            <a:r>
              <a:rPr lang="en-GB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nc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E46E16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s-shaped</a:t>
            </a:r>
            <a:r>
              <a:rPr lang="en-GB" sz="2400" dirty="0">
                <a:highlight>
                  <a:srgbClr val="FFFF00"/>
                </a:highlight>
                <a:cs typeface="Times New Roman" panose="02020603050405020304" pitchFamily="18" charset="0"/>
              </a:rPr>
              <a:t>=</a:t>
            </a:r>
            <a:r>
              <a:rPr lang="en" sz="2400" kern="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s</a:t>
            </a:r>
            <a:r>
              <a:rPr lang="en" sz="2400" kern="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cs typeface="Times New Roman" panose="02020603050405020304" pitchFamily="18" charset="0"/>
              </a:rPr>
              <a:t>/&gt;</a:t>
            </a:r>
          </a:p>
          <a:p>
            <a:r>
              <a:rPr lang="es-ES_tradnl" sz="2400" dirty="0">
                <a:cs typeface="Times New Roman" panose="02020603050405020304" pitchFamily="18" charset="0"/>
              </a:rPr>
              <a:t>      &lt;</a:t>
            </a:r>
            <a:r>
              <a:rPr lang="es-ES_tradnl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nc</a:t>
            </a:r>
            <a:r>
              <a:rPr lang="es-ES_tradnl" sz="2400" dirty="0">
                <a:cs typeface="Times New Roman" panose="02020603050405020304" pitchFamily="18" charset="0"/>
              </a:rPr>
              <a:t> </a:t>
            </a:r>
            <a:r>
              <a:rPr lang="es-ES_tradnl" sz="2400" dirty="0">
                <a:solidFill>
                  <a:srgbClr val="E46E16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con</a:t>
            </a:r>
            <a:r>
              <a:rPr lang="es-ES_tradnl" sz="2400" dirty="0">
                <a:highlight>
                  <a:srgbClr val="FFFF00"/>
                </a:highlight>
                <a:cs typeface="Times New Roman" panose="02020603050405020304" pitchFamily="18" charset="0"/>
              </a:rPr>
              <a:t>=</a:t>
            </a:r>
            <a:r>
              <a:rPr lang="en" sz="2400" kern="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l</a:t>
            </a:r>
            <a:r>
              <a:rPr lang="en" sz="2400" kern="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ES_tradnl" sz="2400" dirty="0">
                <a:cs typeface="Times New Roman" panose="02020603050405020304" pitchFamily="18" charset="0"/>
              </a:rPr>
              <a:t> </a:t>
            </a:r>
            <a:r>
              <a:rPr lang="es-ES_tradnl" sz="2400" dirty="0">
                <a:solidFill>
                  <a:srgbClr val="E46E16"/>
                </a:solidFill>
                <a:cs typeface="Times New Roman" panose="02020603050405020304" pitchFamily="18" charset="0"/>
              </a:rPr>
              <a:t>tilt</a:t>
            </a:r>
            <a:r>
              <a:rPr lang="es-ES_tradnl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ES_tradnl" sz="2400" dirty="0" err="1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ne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ES_tradnl" sz="2400" dirty="0">
                <a:cs typeface="Times New Roman" panose="02020603050405020304" pitchFamily="18" charset="0"/>
              </a:rPr>
              <a:t> </a:t>
            </a:r>
            <a:r>
              <a:rPr lang="es-ES_tradnl" sz="2400" dirty="0" err="1">
                <a:solidFill>
                  <a:srgbClr val="E46E16"/>
                </a:solidFill>
                <a:cs typeface="Times New Roman" panose="02020603050405020304" pitchFamily="18" charset="0"/>
              </a:rPr>
              <a:t>intm</a:t>
            </a:r>
            <a:r>
              <a:rPr lang="es-ES_tradnl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u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ES_tradnl" sz="2400" dirty="0">
                <a:cs typeface="Times New Roman" panose="02020603050405020304" pitchFamily="18" charset="0"/>
              </a:rPr>
              <a:t>/&gt;</a:t>
            </a:r>
            <a:endParaRPr lang="en-GB" sz="2400" dirty="0">
              <a:cs typeface="Times New Roman" panose="02020603050405020304" pitchFamily="18" charset="0"/>
            </a:endParaRPr>
          </a:p>
          <a:p>
            <a:r>
              <a:rPr lang="en-GB" sz="2400" dirty="0">
                <a:cs typeface="Times New Roman" panose="02020603050405020304" pitchFamily="18" charset="0"/>
              </a:rPr>
              <a:t>      &lt;</a:t>
            </a:r>
            <a:r>
              <a:rPr lang="en-GB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nc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E46E16"/>
                </a:solidFill>
                <a:cs typeface="Times New Roman" panose="02020603050405020304" pitchFamily="18" charset="0"/>
              </a:rPr>
              <a:t>tilt</a:t>
            </a:r>
            <a:r>
              <a:rPr lang="en-GB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se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E46E16"/>
                </a:solidFill>
                <a:cs typeface="Times New Roman" panose="02020603050405020304" pitchFamily="18" charset="0"/>
              </a:rPr>
              <a:t>rellen</a:t>
            </a:r>
            <a:r>
              <a:rPr lang="en-GB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s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E46E16"/>
                </a:solidFill>
                <a:cs typeface="Times New Roman" panose="02020603050405020304" pitchFamily="18" charset="0"/>
              </a:rPr>
              <a:t>intm</a:t>
            </a:r>
            <a:r>
              <a:rPr lang="en-GB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d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cs typeface="Times New Roman" panose="02020603050405020304" pitchFamily="18" charset="0"/>
              </a:rPr>
              <a:t>/&gt;</a:t>
            </a:r>
          </a:p>
          <a:p>
            <a:r>
              <a:rPr lang="en-GB" sz="2400" dirty="0">
                <a:cs typeface="Times New Roman" panose="02020603050405020304" pitchFamily="18" charset="0"/>
              </a:rPr>
              <a:t>&lt;/</a:t>
            </a:r>
            <a:r>
              <a:rPr lang="en-GB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neume</a:t>
            </a:r>
            <a:r>
              <a:rPr lang="en-GB" sz="2400" dirty="0">
                <a:cs typeface="Times New Roman" panose="02020603050405020304" pitchFamily="18" charset="0"/>
              </a:rPr>
              <a:t>&gt;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F33B06-3308-4E34-A411-517B1B1A8FFB}"/>
              </a:ext>
            </a:extLst>
          </p:cNvPr>
          <p:cNvCxnSpPr>
            <a:cxnSpLocks/>
          </p:cNvCxnSpPr>
          <p:nvPr/>
        </p:nvCxnSpPr>
        <p:spPr>
          <a:xfrm>
            <a:off x="21774" y="709531"/>
            <a:ext cx="12176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B2641E-57CB-25AA-EFB4-13331C3E06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5614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4"/>
          <p:cNvSpPr txBox="1">
            <a:spLocks noGrp="1"/>
          </p:cNvSpPr>
          <p:nvPr>
            <p:ph type="title"/>
          </p:nvPr>
        </p:nvSpPr>
        <p:spPr>
          <a:xfrm>
            <a:off x="831851" y="1709737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chemeClr val="accent6"/>
              </a:buClr>
            </a:pPr>
            <a:r>
              <a:rPr lang="en">
                <a:solidFill>
                  <a:schemeClr val="accent6"/>
                </a:solidFill>
              </a:rPr>
              <a:t>Let’s Encode a Music Example</a:t>
            </a:r>
            <a:endParaRPr/>
          </a:p>
        </p:txBody>
      </p:sp>
      <p:sp>
        <p:nvSpPr>
          <p:cNvPr id="458" name="Google Shape;458;p54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"/>
              <a:t>With mei-friend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D7CCD5-AB1E-7376-1A47-EB1FDEFA4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33</a:t>
            </a:fld>
            <a:endParaRPr lang="e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638F6-A559-11E1-005D-24520EBD26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7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6C34A3-2F50-4DF1-8989-33A7427C4A9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34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3E5768E-5E53-3A1A-9B35-77400E1DBF52}"/>
              </a:ext>
            </a:extLst>
          </p:cNvPr>
          <p:cNvGrpSpPr/>
          <p:nvPr/>
        </p:nvGrpSpPr>
        <p:grpSpPr>
          <a:xfrm>
            <a:off x="865207" y="2357586"/>
            <a:ext cx="10266220" cy="4116897"/>
            <a:chOff x="1371599" y="2604654"/>
            <a:chExt cx="10266220" cy="41168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B519481-59DE-12D1-9305-E60F8D5090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330" t="39213" b="3555"/>
            <a:stretch/>
          </p:blipFill>
          <p:spPr>
            <a:xfrm>
              <a:off x="1558637" y="2604654"/>
              <a:ext cx="10079182" cy="411689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954D42-DD0C-5462-ABFE-B0E5848BAAE9}"/>
                </a:ext>
              </a:extLst>
            </p:cNvPr>
            <p:cNvSpPr/>
            <p:nvPr/>
          </p:nvSpPr>
          <p:spPr>
            <a:xfrm>
              <a:off x="1371599" y="2604654"/>
              <a:ext cx="5256000" cy="141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70" name="Google Shape;470;p56"/>
          <p:cNvSpPr txBox="1">
            <a:spLocks noGrp="1"/>
          </p:cNvSpPr>
          <p:nvPr>
            <p:ph type="title"/>
          </p:nvPr>
        </p:nvSpPr>
        <p:spPr>
          <a:xfrm>
            <a:off x="838200" y="425082"/>
            <a:ext cx="10515600" cy="780265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r>
              <a:rPr lang="en" sz="4400" dirty="0"/>
              <a:t>Let’s start</a:t>
            </a:r>
            <a:endParaRPr sz="4400" dirty="0"/>
          </a:p>
        </p:txBody>
      </p:sp>
      <p:sp>
        <p:nvSpPr>
          <p:cNvPr id="471" name="Google Shape;471;p56"/>
          <p:cNvSpPr txBox="1">
            <a:spLocks noGrp="1"/>
          </p:cNvSpPr>
          <p:nvPr>
            <p:ph type="body" idx="1"/>
          </p:nvPr>
        </p:nvSpPr>
        <p:spPr>
          <a:xfrm>
            <a:off x="865207" y="1066224"/>
            <a:ext cx="10239213" cy="2702561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rmAutofit lnSpcReduction="10000"/>
          </a:bodyPr>
          <a:lstStyle/>
          <a:p>
            <a:pPr>
              <a:lnSpc>
                <a:spcPct val="150000"/>
              </a:lnSpc>
              <a:buChar char="●"/>
            </a:pPr>
            <a:r>
              <a:rPr lang="en" sz="2800" dirty="0">
                <a:solidFill>
                  <a:schemeClr val="dk1"/>
                </a:solidFill>
              </a:rPr>
              <a:t>We will encode together a small example in MEI step by step</a:t>
            </a:r>
            <a:endParaRPr sz="28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 sz="2800" dirty="0">
                <a:solidFill>
                  <a:schemeClr val="dk1"/>
                </a:solidFill>
              </a:rPr>
              <a:t>We will use </a:t>
            </a:r>
            <a:r>
              <a:rPr lang="en" sz="2800" dirty="0" err="1">
                <a:solidFill>
                  <a:schemeClr val="dk1"/>
                </a:solidFill>
              </a:rPr>
              <a:t>mei</a:t>
            </a:r>
            <a:r>
              <a:rPr lang="en" sz="2800" dirty="0">
                <a:solidFill>
                  <a:schemeClr val="dk1"/>
                </a:solidFill>
              </a:rPr>
              <a:t>-friend, a web-based MEI editor</a:t>
            </a:r>
            <a:endParaRPr sz="28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 sz="2800" dirty="0">
                <a:solidFill>
                  <a:schemeClr val="dk1"/>
                </a:solidFill>
              </a:rPr>
              <a:t>Now, open the </a:t>
            </a:r>
            <a:r>
              <a:rPr lang="en" sz="2800" dirty="0">
                <a:solidFill>
                  <a:schemeClr val="dk1"/>
                </a:solidFill>
                <a:hlinkClick r:id="rId4"/>
              </a:rPr>
              <a:t>skeleton MEI </a:t>
            </a:r>
            <a:br>
              <a:rPr lang="en" sz="2800" dirty="0">
                <a:solidFill>
                  <a:schemeClr val="dk1"/>
                </a:solidFill>
                <a:hlinkClick r:id="rId4"/>
              </a:rPr>
            </a:br>
            <a:r>
              <a:rPr lang="en" sz="2800" dirty="0">
                <a:solidFill>
                  <a:schemeClr val="dk1"/>
                </a:solidFill>
                <a:hlinkClick r:id="rId4"/>
              </a:rPr>
              <a:t>file</a:t>
            </a:r>
            <a:r>
              <a:rPr lang="en" sz="2800" dirty="0">
                <a:solidFill>
                  <a:schemeClr val="dk1"/>
                </a:solidFill>
              </a:rPr>
              <a:t> in </a:t>
            </a:r>
            <a:r>
              <a:rPr lang="en" sz="2800" dirty="0" err="1">
                <a:solidFill>
                  <a:schemeClr val="dk1"/>
                </a:solidFill>
              </a:rPr>
              <a:t>mei</a:t>
            </a:r>
            <a:r>
              <a:rPr lang="en" sz="2800" dirty="0">
                <a:solidFill>
                  <a:schemeClr val="dk1"/>
                </a:solidFill>
              </a:rPr>
              <a:t>-friend</a:t>
            </a:r>
            <a:endParaRPr sz="2800" dirty="0">
              <a:solidFill>
                <a:schemeClr val="accent5"/>
              </a:solidFill>
              <a:highlight>
                <a:srgbClr val="FFFF00"/>
              </a:highligh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B716B6-9654-5DFF-8814-DA5DCB9DB6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35</a:t>
            </a:fld>
            <a:endParaRPr lang="e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>
              <a:buSzPct val="100000"/>
            </a:pPr>
            <a:r>
              <a:rPr lang="en" sz="4400"/>
              <a:t>Minimal MEI file structure</a:t>
            </a:r>
            <a:endParaRPr sz="4400"/>
          </a:p>
        </p:txBody>
      </p:sp>
      <p:sp>
        <p:nvSpPr>
          <p:cNvPr id="479" name="Google Shape;479;p57"/>
          <p:cNvSpPr txBox="1">
            <a:spLocks noGrp="1"/>
          </p:cNvSpPr>
          <p:nvPr>
            <p:ph type="body" idx="1"/>
          </p:nvPr>
        </p:nvSpPr>
        <p:spPr>
          <a:xfrm>
            <a:off x="415600" y="1567628"/>
            <a:ext cx="11360800" cy="469700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&lt;?xml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67" dirty="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version=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"1.0"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67" dirty="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encoding=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867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867" dirty="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&lt;?xml-model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67" dirty="0" err="1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 sz="1867" dirty="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"https://music-</a:t>
            </a:r>
            <a:r>
              <a:rPr lang="en" sz="1867" dirty="0" err="1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encoding.org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/schema/5.0/</a:t>
            </a:r>
            <a:r>
              <a:rPr lang="en" sz="1867" dirty="0" err="1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mei-Neumes.rng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67" dirty="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type=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"application/xml"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67" dirty="0" err="1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schematypens</a:t>
            </a:r>
            <a:r>
              <a:rPr lang="en" sz="1867" dirty="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"http://</a:t>
            </a:r>
            <a:r>
              <a:rPr lang="en" sz="1867" dirty="0" err="1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relaxng.org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/ns/structure/1.0"</a:t>
            </a:r>
            <a:r>
              <a:rPr lang="en" sz="1867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867" dirty="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&lt;?xml-model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67" dirty="0" err="1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 sz="1867" dirty="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"https://music-</a:t>
            </a:r>
            <a:r>
              <a:rPr lang="en" sz="1867" dirty="0" err="1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encoding.org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/schema/5.0/</a:t>
            </a:r>
            <a:r>
              <a:rPr lang="en" sz="1867" dirty="0" err="1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mei-Neumes.rng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67" dirty="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type=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"application/xml"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67" dirty="0" err="1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schematypens</a:t>
            </a:r>
            <a:r>
              <a:rPr lang="en" sz="1867" dirty="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"http://purl.oclc.org/dsdl/schematron"</a:t>
            </a:r>
            <a:r>
              <a:rPr lang="en" sz="1867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867" dirty="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867" dirty="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mei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67" dirty="0" err="1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867" dirty="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"http://</a:t>
            </a:r>
            <a:r>
              <a:rPr lang="en" sz="1867" dirty="0" err="1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www.music-encoding.org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/ns/</a:t>
            </a:r>
            <a:r>
              <a:rPr lang="en" sz="1867" dirty="0" err="1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mei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67" dirty="0" err="1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meiversion</a:t>
            </a:r>
            <a:r>
              <a:rPr lang="en" sz="1867" dirty="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"5.0"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meiHead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fileDesc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	&lt;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titleStmt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 	&lt;title&gt;</a:t>
            </a: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Basic MEI Mensural skeleton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	&lt;/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titleStmt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	&lt;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pubStmt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pubStmt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 &lt;/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fileDesc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&lt;/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meiHead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endParaRPr lang="en"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&lt;music&gt;&lt;/music&gt;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lang="en"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mei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57"/>
          <p:cNvSpPr txBox="1"/>
          <p:nvPr/>
        </p:nvSpPr>
        <p:spPr>
          <a:xfrm>
            <a:off x="9930900" y="1833601"/>
            <a:ext cx="1509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XML schema definitions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57"/>
          <p:cNvSpPr txBox="1"/>
          <p:nvPr/>
        </p:nvSpPr>
        <p:spPr>
          <a:xfrm>
            <a:off x="9456534" y="2864408"/>
            <a:ext cx="22200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Opening tag of root element with namespace declaration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57"/>
          <p:cNvSpPr txBox="1"/>
          <p:nvPr/>
        </p:nvSpPr>
        <p:spPr>
          <a:xfrm>
            <a:off x="1534550" y="5695433"/>
            <a:ext cx="28540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Closing tag of root element 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57"/>
          <p:cNvSpPr txBox="1"/>
          <p:nvPr/>
        </p:nvSpPr>
        <p:spPr>
          <a:xfrm>
            <a:off x="6832442" y="3983900"/>
            <a:ext cx="39956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Header with file description and title statement (all metadata goes here)</a:t>
            </a:r>
            <a:endParaRPr sz="1600" dirty="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57"/>
          <p:cNvSpPr txBox="1"/>
          <p:nvPr/>
        </p:nvSpPr>
        <p:spPr>
          <a:xfrm>
            <a:off x="2961550" y="5267199"/>
            <a:ext cx="54912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CA" sz="1600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1600" dirty="0" err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usic</a:t>
            </a:r>
            <a:r>
              <a:rPr lang="en" sz="1600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tag</a:t>
            </a:r>
            <a:endParaRPr sz="1600" dirty="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57"/>
          <p:cNvSpPr/>
          <p:nvPr/>
        </p:nvSpPr>
        <p:spPr>
          <a:xfrm>
            <a:off x="444667" y="1571200"/>
            <a:ext cx="9437200" cy="1263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6" name="Google Shape;486;p57"/>
          <p:cNvSpPr/>
          <p:nvPr/>
        </p:nvSpPr>
        <p:spPr>
          <a:xfrm>
            <a:off x="444667" y="2969467"/>
            <a:ext cx="8982800" cy="49240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7" name="Google Shape;487;p57"/>
          <p:cNvSpPr/>
          <p:nvPr/>
        </p:nvSpPr>
        <p:spPr>
          <a:xfrm>
            <a:off x="444666" y="3461869"/>
            <a:ext cx="6271875" cy="184042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8" name="Google Shape;488;p57"/>
          <p:cNvSpPr/>
          <p:nvPr/>
        </p:nvSpPr>
        <p:spPr>
          <a:xfrm>
            <a:off x="444667" y="5306984"/>
            <a:ext cx="2381600" cy="39072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9" name="Google Shape;489;p57"/>
          <p:cNvSpPr/>
          <p:nvPr/>
        </p:nvSpPr>
        <p:spPr>
          <a:xfrm>
            <a:off x="444667" y="5697710"/>
            <a:ext cx="1087200" cy="41263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42EF4E-6C4A-DE44-A8B6-6748DED948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8"/>
          <p:cNvSpPr txBox="1">
            <a:spLocks noGrp="1"/>
          </p:cNvSpPr>
          <p:nvPr>
            <p:ph type="title"/>
          </p:nvPr>
        </p:nvSpPr>
        <p:spPr>
          <a:xfrm>
            <a:off x="415600" y="439067"/>
            <a:ext cx="11360800" cy="93150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" dirty="0"/>
              <a:t>The skeleton of the body of music for “neumes”</a:t>
            </a:r>
            <a:endParaRPr dirty="0"/>
          </a:p>
        </p:txBody>
      </p:sp>
      <p:pic>
        <p:nvPicPr>
          <p:cNvPr id="498" name="Google Shape;498;p5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3600" y="439067"/>
            <a:ext cx="812800" cy="81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4D53FED-D919-B69F-57B3-B901524B334A}"/>
              </a:ext>
            </a:extLst>
          </p:cNvPr>
          <p:cNvGrpSpPr/>
          <p:nvPr/>
        </p:nvGrpSpPr>
        <p:grpSpPr>
          <a:xfrm>
            <a:off x="4234085" y="2400394"/>
            <a:ext cx="7541408" cy="3850634"/>
            <a:chOff x="928621" y="4045632"/>
            <a:chExt cx="7860824" cy="398536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8AA5EF-2948-4D06-64A9-45D4CDDBB3AE}"/>
                </a:ext>
              </a:extLst>
            </p:cNvPr>
            <p:cNvGrpSpPr/>
            <p:nvPr/>
          </p:nvGrpSpPr>
          <p:grpSpPr>
            <a:xfrm>
              <a:off x="928621" y="4045632"/>
              <a:ext cx="7860824" cy="3985361"/>
              <a:chOff x="804635" y="3677000"/>
              <a:chExt cx="7860824" cy="3985361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C67A730-0F5B-3661-F4C8-9640AA8657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-1" r="-1137"/>
              <a:stretch/>
            </p:blipFill>
            <p:spPr>
              <a:xfrm>
                <a:off x="804635" y="3677000"/>
                <a:ext cx="7860824" cy="398536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" name="Google Shape;500;p58">
                <a:extLst>
                  <a:ext uri="{FF2B5EF4-FFF2-40B4-BE49-F238E27FC236}">
                    <a16:creationId xmlns:a16="http://schemas.microsoft.com/office/drawing/2014/main" id="{8C17800B-D31E-2DF3-7040-C8144CBE0C89}"/>
                  </a:ext>
                </a:extLst>
              </p:cNvPr>
              <p:cNvSpPr/>
              <p:nvPr/>
            </p:nvSpPr>
            <p:spPr>
              <a:xfrm>
                <a:off x="2773481" y="4482898"/>
                <a:ext cx="5803554" cy="999200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" name="Google Shape;500;p58">
                <a:extLst>
                  <a:ext uri="{FF2B5EF4-FFF2-40B4-BE49-F238E27FC236}">
                    <a16:creationId xmlns:a16="http://schemas.microsoft.com/office/drawing/2014/main" id="{75047A8E-0AE0-0E1F-852D-DA2F905656E8}"/>
                  </a:ext>
                </a:extLst>
              </p:cNvPr>
              <p:cNvSpPr/>
              <p:nvPr/>
            </p:nvSpPr>
            <p:spPr>
              <a:xfrm>
                <a:off x="2775622" y="5485353"/>
                <a:ext cx="5803554" cy="1408087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7" name="Google Shape;502;p58">
              <a:extLst>
                <a:ext uri="{FF2B5EF4-FFF2-40B4-BE49-F238E27FC236}">
                  <a16:creationId xmlns:a16="http://schemas.microsoft.com/office/drawing/2014/main" id="{8A28A262-DA28-4B37-0466-5BEF81082707}"/>
                </a:ext>
              </a:extLst>
            </p:cNvPr>
            <p:cNvSpPr/>
            <p:nvPr/>
          </p:nvSpPr>
          <p:spPr>
            <a:xfrm rot="5400000">
              <a:off x="4860370" y="4924346"/>
              <a:ext cx="286400" cy="24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502;p58">
              <a:extLst>
                <a:ext uri="{FF2B5EF4-FFF2-40B4-BE49-F238E27FC236}">
                  <a16:creationId xmlns:a16="http://schemas.microsoft.com/office/drawing/2014/main" id="{21E75D54-334C-04AD-552E-5BEF5F8F258B}"/>
                </a:ext>
              </a:extLst>
            </p:cNvPr>
            <p:cNvSpPr/>
            <p:nvPr/>
          </p:nvSpPr>
          <p:spPr>
            <a:xfrm rot="5400000">
              <a:off x="4245471" y="5732998"/>
              <a:ext cx="286400" cy="24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97" name="Google Shape;497;p58"/>
          <p:cNvSpPr txBox="1">
            <a:spLocks noGrp="1"/>
          </p:cNvSpPr>
          <p:nvPr>
            <p:ph type="body" idx="1"/>
          </p:nvPr>
        </p:nvSpPr>
        <p:spPr>
          <a:xfrm>
            <a:off x="335070" y="1370572"/>
            <a:ext cx="4261174" cy="493748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>
                <a:solidFill>
                  <a:schemeClr val="dk1"/>
                </a:solidFill>
              </a:rPr>
              <a:t>The score definition </a:t>
            </a:r>
            <a:r>
              <a:rPr lang="en" sz="2000" dirty="0">
                <a:solidFill>
                  <a:srgbClr val="0070C0"/>
                </a:solidFill>
              </a:rPr>
              <a:t>&lt;</a:t>
            </a:r>
            <a:r>
              <a:rPr lang="en" sz="2000" dirty="0" err="1">
                <a:solidFill>
                  <a:srgbClr val="0070C0"/>
                </a:solidFill>
              </a:rPr>
              <a:t>scoreDef</a:t>
            </a:r>
            <a:r>
              <a:rPr lang="en" sz="2000" dirty="0">
                <a:solidFill>
                  <a:srgbClr val="0070C0"/>
                </a:solidFill>
              </a:rPr>
              <a:t>&gt; </a:t>
            </a:r>
            <a:r>
              <a:rPr lang="en" sz="2000" dirty="0">
                <a:solidFill>
                  <a:schemeClr val="dk1"/>
                </a:solidFill>
              </a:rPr>
              <a:t>contains the definitions for the whole score, staff groups, and every single staff </a:t>
            </a:r>
          </a:p>
          <a:p>
            <a:r>
              <a:rPr lang="en" sz="2000" dirty="0">
                <a:solidFill>
                  <a:srgbClr val="0070C0"/>
                </a:solidFill>
              </a:rPr>
              <a:t>&lt;</a:t>
            </a:r>
            <a:r>
              <a:rPr lang="en" sz="2000" dirty="0" err="1">
                <a:solidFill>
                  <a:srgbClr val="0070C0"/>
                </a:solidFill>
              </a:rPr>
              <a:t>staffDef</a:t>
            </a:r>
            <a:r>
              <a:rPr lang="en" sz="2000" dirty="0">
                <a:solidFill>
                  <a:srgbClr val="0070C0"/>
                </a:solidFill>
              </a:rPr>
              <a:t>&gt; </a:t>
            </a:r>
            <a:r>
              <a:rPr lang="en" sz="2000" dirty="0">
                <a:solidFill>
                  <a:schemeClr val="dk1"/>
                </a:solidFill>
              </a:rPr>
              <a:t>needs at least </a:t>
            </a:r>
            <a:r>
              <a:rPr lang="en" sz="2000" dirty="0">
                <a:solidFill>
                  <a:schemeClr val="accent2"/>
                </a:solidFill>
              </a:rPr>
              <a:t>@n </a:t>
            </a:r>
            <a:r>
              <a:rPr lang="en" sz="2000" dirty="0">
                <a:solidFill>
                  <a:schemeClr val="dk1"/>
                </a:solidFill>
              </a:rPr>
              <a:t>and </a:t>
            </a:r>
            <a:r>
              <a:rPr lang="en" sz="2000" dirty="0">
                <a:solidFill>
                  <a:schemeClr val="accent2"/>
                </a:solidFill>
              </a:rPr>
              <a:t>@lines</a:t>
            </a:r>
            <a:endParaRPr lang="en" sz="2000" dirty="0">
              <a:solidFill>
                <a:schemeClr val="tx1"/>
              </a:solidFill>
            </a:endParaRPr>
          </a:p>
          <a:p>
            <a:r>
              <a:rPr lang="en" sz="2000" dirty="0">
                <a:solidFill>
                  <a:schemeClr val="tx1"/>
                </a:solidFill>
              </a:rPr>
              <a:t>Use </a:t>
            </a:r>
            <a:r>
              <a:rPr lang="en" sz="2000" dirty="0">
                <a:solidFill>
                  <a:schemeClr val="accent2"/>
                </a:solidFill>
              </a:rPr>
              <a:t>@</a:t>
            </a:r>
            <a:r>
              <a:rPr lang="en" sz="2000" dirty="0" err="1">
                <a:solidFill>
                  <a:schemeClr val="accent2"/>
                </a:solidFill>
              </a:rPr>
              <a:t>notationtype</a:t>
            </a:r>
            <a:r>
              <a:rPr lang="en" sz="2000" dirty="0">
                <a:solidFill>
                  <a:schemeClr val="accent2"/>
                </a:solidFill>
              </a:rPr>
              <a:t> = neume</a:t>
            </a:r>
            <a:r>
              <a:rPr lang="en" sz="2000" dirty="0">
                <a:solidFill>
                  <a:schemeClr val="tx1"/>
                </a:solidFill>
              </a:rPr>
              <a:t> when dealing with </a:t>
            </a:r>
            <a:r>
              <a:rPr lang="en" sz="2000" dirty="0" err="1">
                <a:solidFill>
                  <a:schemeClr val="tx1"/>
                </a:solidFill>
              </a:rPr>
              <a:t>neumatic</a:t>
            </a:r>
            <a:r>
              <a:rPr lang="en" sz="2000" dirty="0">
                <a:solidFill>
                  <a:schemeClr val="tx1"/>
                </a:solidFill>
              </a:rPr>
              <a:t> notation</a:t>
            </a:r>
            <a:endParaRPr sz="2000" dirty="0">
              <a:solidFill>
                <a:schemeClr val="tx1"/>
              </a:solidFill>
            </a:endParaRPr>
          </a:p>
          <a:p>
            <a:r>
              <a:rPr lang="en" sz="2000" dirty="0">
                <a:solidFill>
                  <a:srgbClr val="0070C0"/>
                </a:solidFill>
              </a:rPr>
              <a:t>&lt;section&gt;</a:t>
            </a:r>
            <a:r>
              <a:rPr lang="en" sz="2000" dirty="0">
                <a:solidFill>
                  <a:schemeClr val="dk1"/>
                </a:solidFill>
              </a:rPr>
              <a:t> is used to separate music data segments</a:t>
            </a:r>
            <a:endParaRPr sz="2000" dirty="0">
              <a:solidFill>
                <a:schemeClr val="dk1"/>
              </a:solidFill>
            </a:endParaRPr>
          </a:p>
          <a:p>
            <a:r>
              <a:rPr lang="en" sz="2000" dirty="0">
                <a:solidFill>
                  <a:srgbClr val="0070C0"/>
                </a:solidFill>
              </a:rPr>
              <a:t>&lt;</a:t>
            </a:r>
            <a:r>
              <a:rPr lang="en" sz="2000" dirty="0" err="1">
                <a:solidFill>
                  <a:srgbClr val="0070C0"/>
                </a:solidFill>
              </a:rPr>
              <a:t>staffDef</a:t>
            </a:r>
            <a:r>
              <a:rPr lang="en" sz="2000" dirty="0">
                <a:solidFill>
                  <a:srgbClr val="0070C0"/>
                </a:solidFill>
              </a:rPr>
              <a:t>&gt; </a:t>
            </a:r>
            <a:r>
              <a:rPr lang="en" sz="2000" dirty="0">
                <a:solidFill>
                  <a:schemeClr val="dk1"/>
                </a:solidFill>
              </a:rPr>
              <a:t>and </a:t>
            </a:r>
            <a:r>
              <a:rPr lang="en" sz="2000" dirty="0">
                <a:solidFill>
                  <a:srgbClr val="0070C0"/>
                </a:solidFill>
              </a:rPr>
              <a:t>&lt;staff&gt;</a:t>
            </a:r>
            <a:r>
              <a:rPr lang="en" sz="2000" dirty="0">
                <a:solidFill>
                  <a:schemeClr val="dk1"/>
                </a:solidFill>
              </a:rPr>
              <a:t> are </a:t>
            </a:r>
            <a:br>
              <a:rPr lang="en" sz="2000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linked by assigning the same </a:t>
            </a:r>
            <a:br>
              <a:rPr lang="en" sz="2000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number in </a:t>
            </a:r>
            <a:r>
              <a:rPr lang="en" sz="2000" dirty="0">
                <a:solidFill>
                  <a:schemeClr val="accent2"/>
                </a:solidFill>
              </a:rPr>
              <a:t>@n</a:t>
            </a:r>
            <a:endParaRPr sz="2000" dirty="0">
              <a:solidFill>
                <a:schemeClr val="accent2"/>
              </a:solidFill>
            </a:endParaRPr>
          </a:p>
          <a:p>
            <a:r>
              <a:rPr lang="en" sz="2000" dirty="0">
                <a:solidFill>
                  <a:schemeClr val="dk1"/>
                </a:solidFill>
              </a:rPr>
              <a:t>A </a:t>
            </a:r>
            <a:r>
              <a:rPr lang="en" sz="2000" dirty="0">
                <a:solidFill>
                  <a:srgbClr val="0070C0"/>
                </a:solidFill>
              </a:rPr>
              <a:t>&lt;staff&gt; </a:t>
            </a:r>
            <a:r>
              <a:rPr lang="en" sz="2000" dirty="0">
                <a:solidFill>
                  <a:schemeClr val="dk1"/>
                </a:solidFill>
              </a:rPr>
              <a:t>may contain several </a:t>
            </a:r>
            <a:r>
              <a:rPr lang="en" sz="2000" dirty="0">
                <a:solidFill>
                  <a:srgbClr val="0070C0"/>
                </a:solidFill>
              </a:rPr>
              <a:t>&lt;layer&gt; </a:t>
            </a:r>
            <a:r>
              <a:rPr lang="en" sz="2000" dirty="0">
                <a:solidFill>
                  <a:schemeClr val="dk1"/>
                </a:solidFill>
              </a:rPr>
              <a:t>elements for multiple parts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959E6-C704-9E18-9055-7590CF9723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37</a:t>
            </a:fld>
            <a:endParaRPr lang="e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88C150-6BE2-3C41-EF36-F109E44D4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30" t="39213" b="20629"/>
          <a:stretch/>
        </p:blipFill>
        <p:spPr>
          <a:xfrm>
            <a:off x="3408219" y="4136541"/>
            <a:ext cx="8268047" cy="2369651"/>
          </a:xfrm>
          <a:prstGeom prst="rect">
            <a:avLst/>
          </a:prstGeom>
        </p:spPr>
      </p:pic>
      <p:sp>
        <p:nvSpPr>
          <p:cNvPr id="508" name="Google Shape;508;p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dirty="0"/>
              <a:t>Add a clef in the staff definition</a:t>
            </a:r>
            <a:endParaRPr dirty="0"/>
          </a:p>
        </p:txBody>
      </p:sp>
      <p:sp>
        <p:nvSpPr>
          <p:cNvPr id="509" name="Google Shape;509;p59"/>
          <p:cNvSpPr txBox="1">
            <a:spLocks noGrp="1"/>
          </p:cNvSpPr>
          <p:nvPr>
            <p:ph type="body" idx="1"/>
          </p:nvPr>
        </p:nvSpPr>
        <p:spPr>
          <a:xfrm>
            <a:off x="415600" y="1411938"/>
            <a:ext cx="4876837" cy="128969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" sz="2400" dirty="0">
                <a:solidFill>
                  <a:schemeClr val="dk1"/>
                </a:solidFill>
              </a:rPr>
              <a:t>Add </a:t>
            </a:r>
            <a:r>
              <a:rPr lang="en" sz="2400" dirty="0"/>
              <a:t>clef attributes to </a:t>
            </a:r>
            <a:r>
              <a:rPr lang="en" sz="2400" dirty="0">
                <a:solidFill>
                  <a:srgbClr val="0070C0"/>
                </a:solidFill>
              </a:rPr>
              <a:t>&lt;</a:t>
            </a:r>
            <a:r>
              <a:rPr lang="en" sz="2400" dirty="0" err="1">
                <a:solidFill>
                  <a:srgbClr val="0070C0"/>
                </a:solidFill>
              </a:rPr>
              <a:t>staffDef</a:t>
            </a:r>
            <a:r>
              <a:rPr lang="en" sz="2400" dirty="0">
                <a:solidFill>
                  <a:srgbClr val="0070C0"/>
                </a:solidFill>
              </a:rPr>
              <a:t>&gt;</a:t>
            </a:r>
            <a:r>
              <a:rPr lang="en-CA" sz="2400" dirty="0">
                <a:solidFill>
                  <a:schemeClr val="dk1"/>
                </a:solidFill>
              </a:rPr>
              <a:t>:</a:t>
            </a:r>
            <a:endParaRPr sz="2400" dirty="0">
              <a:solidFill>
                <a:srgbClr val="A61C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" sz="2400" dirty="0">
                <a:solidFill>
                  <a:schemeClr val="dk1"/>
                </a:solidFill>
              </a:rPr>
              <a:t>Add </a:t>
            </a:r>
            <a:r>
              <a:rPr lang="en" sz="2400" dirty="0">
                <a:solidFill>
                  <a:schemeClr val="accent2"/>
                </a:solidFill>
              </a:rPr>
              <a:t>@</a:t>
            </a:r>
            <a:r>
              <a:rPr lang="en" sz="2400" dirty="0" err="1">
                <a:solidFill>
                  <a:schemeClr val="accent2"/>
                </a:solidFill>
              </a:rPr>
              <a:t>clef.shape</a:t>
            </a:r>
            <a:r>
              <a:rPr lang="en" sz="2400" dirty="0">
                <a:solidFill>
                  <a:schemeClr val="accent2"/>
                </a:solidFill>
              </a:rPr>
              <a:t> = F </a:t>
            </a:r>
            <a:endParaRPr sz="2400" dirty="0">
              <a:solidFill>
                <a:schemeClr val="accent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" sz="2400" dirty="0">
                <a:solidFill>
                  <a:schemeClr val="dk1"/>
                </a:solidFill>
              </a:rPr>
              <a:t>Add </a:t>
            </a:r>
            <a:r>
              <a:rPr lang="en-CA" sz="2400" dirty="0">
                <a:solidFill>
                  <a:schemeClr val="accent2"/>
                </a:solidFill>
              </a:rPr>
              <a:t>@</a:t>
            </a:r>
            <a:r>
              <a:rPr lang="en-CA" sz="2400" dirty="0" err="1">
                <a:solidFill>
                  <a:schemeClr val="accent2"/>
                </a:solidFill>
              </a:rPr>
              <a:t>clef.line</a:t>
            </a:r>
            <a:r>
              <a:rPr lang="en-CA" sz="2400" dirty="0">
                <a:solidFill>
                  <a:schemeClr val="accent2"/>
                </a:solidFill>
              </a:rPr>
              <a:t> = 3</a:t>
            </a:r>
            <a:endParaRPr sz="2400" dirty="0">
              <a:solidFill>
                <a:schemeClr val="accent2"/>
              </a:solidFill>
            </a:endParaRPr>
          </a:p>
        </p:txBody>
      </p:sp>
      <p:pic>
        <p:nvPicPr>
          <p:cNvPr id="510" name="Google Shape;510;p59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63600" y="439067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7C854-9FDB-8564-52A8-9E0C290544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38</a:t>
            </a:fld>
            <a:endParaRPr lang="en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03B6F3-0B11-2C8A-6FE3-3C7208CE8546}"/>
              </a:ext>
            </a:extLst>
          </p:cNvPr>
          <p:cNvSpPr/>
          <p:nvPr/>
        </p:nvSpPr>
        <p:spPr>
          <a:xfrm>
            <a:off x="3297382" y="4040005"/>
            <a:ext cx="554182" cy="1108442"/>
          </a:xfrm>
          <a:prstGeom prst="roundRect">
            <a:avLst/>
          </a:prstGeom>
          <a:solidFill>
            <a:schemeClr val="accent4">
              <a:alpha val="15294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A5831F-D6AB-0552-E288-9029E6C8063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67"/>
          <a:stretch/>
        </p:blipFill>
        <p:spPr>
          <a:xfrm>
            <a:off x="1108364" y="2801521"/>
            <a:ext cx="10567901" cy="11896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dirty="0"/>
              <a:t>Add the children of layer: syllable and their children</a:t>
            </a:r>
            <a:endParaRPr dirty="0"/>
          </a:p>
        </p:txBody>
      </p:sp>
      <p:sp>
        <p:nvSpPr>
          <p:cNvPr id="509" name="Google Shape;509;p5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4502764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sz="2400" dirty="0">
                <a:solidFill>
                  <a:schemeClr val="dk1"/>
                </a:solidFill>
              </a:rPr>
              <a:t>Add </a:t>
            </a:r>
            <a:r>
              <a:rPr lang="en" sz="2400" dirty="0">
                <a:solidFill>
                  <a:srgbClr val="0070C0"/>
                </a:solidFill>
              </a:rPr>
              <a:t>&lt;syllable&gt; </a:t>
            </a:r>
            <a:r>
              <a:rPr lang="en-CA" sz="2400" dirty="0"/>
              <a:t>in </a:t>
            </a:r>
            <a:r>
              <a:rPr lang="en" sz="2400" dirty="0">
                <a:solidFill>
                  <a:srgbClr val="0070C0"/>
                </a:solidFill>
              </a:rPr>
              <a:t>&lt;layer&gt;</a:t>
            </a:r>
            <a:endParaRPr sz="2400" dirty="0">
              <a:solidFill>
                <a:srgbClr val="0070C0"/>
              </a:solidFill>
            </a:endParaRPr>
          </a:p>
          <a:p>
            <a:r>
              <a:rPr lang="en" sz="2400" dirty="0">
                <a:solidFill>
                  <a:schemeClr val="dk1"/>
                </a:solidFill>
              </a:rPr>
              <a:t>Add the following two children of </a:t>
            </a:r>
            <a:r>
              <a:rPr lang="en" sz="2400" dirty="0">
                <a:solidFill>
                  <a:srgbClr val="0070C0"/>
                </a:solidFill>
              </a:rPr>
              <a:t>&lt;syllable&gt;</a:t>
            </a:r>
            <a:r>
              <a:rPr lang="en" sz="2400" dirty="0">
                <a:solidFill>
                  <a:schemeClr val="tx1"/>
                </a:solidFill>
              </a:rPr>
              <a:t>:</a:t>
            </a:r>
            <a:r>
              <a:rPr lang="en" sz="2400" dirty="0">
                <a:solidFill>
                  <a:schemeClr val="dk1"/>
                </a:solidFill>
              </a:rPr>
              <a:t> </a:t>
            </a:r>
          </a:p>
          <a:p>
            <a:pPr lvl="1"/>
            <a:r>
              <a:rPr lang="en" sz="2400" dirty="0">
                <a:solidFill>
                  <a:schemeClr val="tx1"/>
                </a:solidFill>
              </a:rPr>
              <a:t>Add </a:t>
            </a:r>
            <a:r>
              <a:rPr lang="en" sz="2400" dirty="0">
                <a:solidFill>
                  <a:srgbClr val="0070C0"/>
                </a:solidFill>
              </a:rPr>
              <a:t>&lt;</a:t>
            </a:r>
            <a:r>
              <a:rPr lang="en" sz="2400" dirty="0" err="1">
                <a:solidFill>
                  <a:srgbClr val="0070C0"/>
                </a:solidFill>
              </a:rPr>
              <a:t>syl</a:t>
            </a:r>
            <a:r>
              <a:rPr lang="en" sz="2400" dirty="0">
                <a:solidFill>
                  <a:srgbClr val="0070C0"/>
                </a:solidFill>
              </a:rPr>
              <a:t>&gt;</a:t>
            </a:r>
          </a:p>
          <a:p>
            <a:pPr lvl="1"/>
            <a:r>
              <a:rPr lang="en" sz="2400" dirty="0">
                <a:solidFill>
                  <a:schemeClr val="tx1"/>
                </a:solidFill>
              </a:rPr>
              <a:t>Within the </a:t>
            </a:r>
            <a:r>
              <a:rPr lang="en" sz="2400" b="1" dirty="0" err="1">
                <a:solidFill>
                  <a:schemeClr val="tx1"/>
                </a:solidFill>
              </a:rPr>
              <a:t>syl</a:t>
            </a:r>
            <a:r>
              <a:rPr lang="en" sz="2400" dirty="0">
                <a:solidFill>
                  <a:schemeClr val="tx1"/>
                </a:solidFill>
              </a:rPr>
              <a:t> opening tag (</a:t>
            </a:r>
            <a:r>
              <a:rPr lang="en" sz="2400" dirty="0">
                <a:solidFill>
                  <a:srgbClr val="0070C0"/>
                </a:solidFill>
              </a:rPr>
              <a:t>&lt;</a:t>
            </a:r>
            <a:r>
              <a:rPr lang="en" sz="2400" dirty="0" err="1">
                <a:solidFill>
                  <a:srgbClr val="0070C0"/>
                </a:solidFill>
              </a:rPr>
              <a:t>syl</a:t>
            </a:r>
            <a:r>
              <a:rPr lang="en" sz="2400" dirty="0">
                <a:solidFill>
                  <a:srgbClr val="0070C0"/>
                </a:solidFill>
              </a:rPr>
              <a:t>&gt;</a:t>
            </a:r>
            <a:r>
              <a:rPr lang="en" sz="2400" dirty="0">
                <a:solidFill>
                  <a:schemeClr val="tx1"/>
                </a:solidFill>
              </a:rPr>
              <a:t>) and its closing tag (</a:t>
            </a:r>
            <a:r>
              <a:rPr lang="en" sz="2400" dirty="0">
                <a:solidFill>
                  <a:srgbClr val="0070C0"/>
                </a:solidFill>
              </a:rPr>
              <a:t>&lt;/</a:t>
            </a:r>
            <a:r>
              <a:rPr lang="en" sz="2400" dirty="0" err="1">
                <a:solidFill>
                  <a:srgbClr val="0070C0"/>
                </a:solidFill>
              </a:rPr>
              <a:t>syl</a:t>
            </a:r>
            <a:r>
              <a:rPr lang="en" sz="2400" dirty="0">
                <a:solidFill>
                  <a:srgbClr val="0070C0"/>
                </a:solidFill>
              </a:rPr>
              <a:t>&gt;</a:t>
            </a:r>
            <a:r>
              <a:rPr lang="en" sz="2400" dirty="0">
                <a:solidFill>
                  <a:schemeClr val="tx1"/>
                </a:solidFill>
              </a:rPr>
              <a:t>), add the text of the corresponding syllable</a:t>
            </a:r>
            <a:br>
              <a:rPr lang="en" sz="2400" dirty="0">
                <a:solidFill>
                  <a:schemeClr val="tx1"/>
                </a:solidFill>
              </a:rPr>
            </a:br>
            <a:r>
              <a:rPr lang="en" sz="2400" dirty="0">
                <a:solidFill>
                  <a:schemeClr val="tx1"/>
                </a:solidFill>
              </a:rPr>
              <a:t>&lt;</a:t>
            </a:r>
            <a:r>
              <a:rPr lang="en" sz="2400" dirty="0" err="1">
                <a:solidFill>
                  <a:schemeClr val="tx1"/>
                </a:solidFill>
              </a:rPr>
              <a:t>syl</a:t>
            </a:r>
            <a:r>
              <a:rPr lang="en" sz="2400" dirty="0">
                <a:solidFill>
                  <a:schemeClr val="tx1"/>
                </a:solidFill>
              </a:rPr>
              <a:t>&gt;Sau&lt;/</a:t>
            </a:r>
            <a:r>
              <a:rPr lang="en" sz="2400" dirty="0" err="1">
                <a:solidFill>
                  <a:schemeClr val="tx1"/>
                </a:solidFill>
              </a:rPr>
              <a:t>syl</a:t>
            </a:r>
            <a:r>
              <a:rPr lang="en" sz="2400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" sz="2400" dirty="0">
                <a:solidFill>
                  <a:schemeClr val="tx1"/>
                </a:solidFill>
              </a:rPr>
              <a:t>Add </a:t>
            </a:r>
            <a:r>
              <a:rPr lang="en" sz="2400" dirty="0">
                <a:solidFill>
                  <a:srgbClr val="0070C0"/>
                </a:solidFill>
              </a:rPr>
              <a:t>&lt;neume&gt;</a:t>
            </a:r>
            <a:r>
              <a:rPr lang="en" sz="2400" dirty="0">
                <a:solidFill>
                  <a:schemeClr val="tx1"/>
                </a:solidFill>
              </a:rPr>
              <a:t> elements for each neume related to the syllable</a:t>
            </a:r>
            <a:endParaRPr sz="2400" dirty="0">
              <a:solidFill>
                <a:schemeClr val="tx1"/>
              </a:solidFill>
            </a:endParaRPr>
          </a:p>
        </p:txBody>
      </p:sp>
      <p:pic>
        <p:nvPicPr>
          <p:cNvPr id="510" name="Google Shape;51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600" y="439067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476725-8A24-9BA0-8CC3-6C45697DBD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39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55488-D40A-BD5B-02BC-21656ABEBB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903" t="40144" r="1378" b="37900"/>
          <a:stretch/>
        </p:blipFill>
        <p:spPr>
          <a:xfrm>
            <a:off x="5888180" y="4685214"/>
            <a:ext cx="4964583" cy="1579419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4C78ADE-9EFF-F9E6-663D-42AAED7152FD}"/>
              </a:ext>
            </a:extLst>
          </p:cNvPr>
          <p:cNvSpPr/>
          <p:nvPr/>
        </p:nvSpPr>
        <p:spPr>
          <a:xfrm>
            <a:off x="5999018" y="4740634"/>
            <a:ext cx="1163782" cy="1406619"/>
          </a:xfrm>
          <a:prstGeom prst="roundRect">
            <a:avLst/>
          </a:prstGeom>
          <a:solidFill>
            <a:schemeClr val="accent4">
              <a:alpha val="15294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14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838200" y="360305"/>
            <a:ext cx="10515600" cy="966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000" dirty="0"/>
              <a:t>Music Encoding Initiative (MEI)</a:t>
            </a:r>
            <a:endParaRPr sz="4000" dirty="0"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969817" y="1327338"/>
            <a:ext cx="10383983" cy="3125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 fontScale="92500" lnSpcReduction="20000"/>
          </a:bodyPr>
          <a:lstStyle/>
          <a:p>
            <a:pPr marL="237061" indent="-245527">
              <a:spcBef>
                <a:spcPts val="0"/>
              </a:spcBef>
              <a:buSzPts val="1900"/>
            </a:pPr>
            <a:r>
              <a:rPr lang="en" sz="2600" dirty="0"/>
              <a:t>A community and a format</a:t>
            </a:r>
            <a:endParaRPr sz="2600" dirty="0"/>
          </a:p>
          <a:p>
            <a:pPr marL="237061" indent="-245527">
              <a:buSzPts val="1900"/>
            </a:pPr>
            <a:r>
              <a:rPr lang="en" sz="2600" b="1" dirty="0"/>
              <a:t>The format: </a:t>
            </a:r>
            <a:r>
              <a:rPr lang="en" sz="2600" dirty="0">
                <a:sym typeface="Wingdings" pitchFamily="2" charset="2"/>
              </a:rPr>
              <a:t>Encodes music notation in XML (</a:t>
            </a:r>
            <a:r>
              <a:rPr lang="en" sz="2600" i="1" dirty="0" err="1">
                <a:sym typeface="Wingdings" pitchFamily="2" charset="2"/>
              </a:rPr>
              <a:t>e</a:t>
            </a:r>
            <a:r>
              <a:rPr lang="en" sz="2600" b="1" i="1" dirty="0" err="1">
                <a:sym typeface="Wingdings" pitchFamily="2" charset="2"/>
              </a:rPr>
              <a:t>X</a:t>
            </a:r>
            <a:r>
              <a:rPr lang="en" sz="2600" i="1" dirty="0" err="1">
                <a:sym typeface="Wingdings" pitchFamily="2" charset="2"/>
              </a:rPr>
              <a:t>tensible</a:t>
            </a:r>
            <a:r>
              <a:rPr lang="en" sz="2600" i="1" dirty="0">
                <a:sym typeface="Wingdings" pitchFamily="2" charset="2"/>
              </a:rPr>
              <a:t> </a:t>
            </a:r>
            <a:r>
              <a:rPr lang="en" sz="2600" b="1" i="1" dirty="0">
                <a:sym typeface="Wingdings" pitchFamily="2" charset="2"/>
              </a:rPr>
              <a:t>M</a:t>
            </a:r>
            <a:r>
              <a:rPr lang="en" sz="2600" i="1" dirty="0">
                <a:sym typeface="Wingdings" pitchFamily="2" charset="2"/>
              </a:rPr>
              <a:t>arkup </a:t>
            </a:r>
            <a:r>
              <a:rPr lang="en" sz="2600" b="1" i="1" dirty="0">
                <a:sym typeface="Wingdings" pitchFamily="2" charset="2"/>
              </a:rPr>
              <a:t>L</a:t>
            </a:r>
            <a:r>
              <a:rPr lang="en" sz="2600" i="1" dirty="0">
                <a:sym typeface="Wingdings" pitchFamily="2" charset="2"/>
              </a:rPr>
              <a:t>anguage</a:t>
            </a:r>
            <a:r>
              <a:rPr lang="en" sz="2600" dirty="0">
                <a:sym typeface="Wingdings" pitchFamily="2" charset="2"/>
              </a:rPr>
              <a:t>)</a:t>
            </a:r>
          </a:p>
          <a:p>
            <a:pPr marL="846646" lvl="1" indent="-245527">
              <a:buSzPts val="1900"/>
            </a:pPr>
            <a:r>
              <a:rPr lang="en" sz="2600" dirty="0"/>
              <a:t>Hierarchical encoding (tree structure)</a:t>
            </a:r>
          </a:p>
          <a:p>
            <a:pPr marL="846646" lvl="1" indent="-245527">
              <a:buSzPts val="1900"/>
            </a:pPr>
            <a:r>
              <a:rPr lang="en" sz="2600" dirty="0"/>
              <a:t>Its core objects are </a:t>
            </a:r>
            <a:r>
              <a:rPr lang="en" sz="2600" b="1" dirty="0">
                <a:solidFill>
                  <a:srgbClr val="0070C0"/>
                </a:solidFill>
              </a:rPr>
              <a:t>elements</a:t>
            </a:r>
            <a:r>
              <a:rPr lang="en" sz="2600" dirty="0">
                <a:solidFill>
                  <a:schemeClr val="tx1"/>
                </a:solidFill>
              </a:rPr>
              <a:t> (tags, e.g. &lt;</a:t>
            </a:r>
            <a:r>
              <a:rPr lang="en" sz="2600" dirty="0">
                <a:solidFill>
                  <a:srgbClr val="0070C0"/>
                </a:solidFill>
              </a:rPr>
              <a:t>note</a:t>
            </a:r>
            <a:r>
              <a:rPr lang="en" sz="2600" dirty="0">
                <a:solidFill>
                  <a:schemeClr val="tx1"/>
                </a:solidFill>
              </a:rPr>
              <a:t>&gt;)</a:t>
            </a:r>
          </a:p>
          <a:p>
            <a:pPr marL="1456230" lvl="2" indent="-245527">
              <a:buSzPts val="1900"/>
            </a:pPr>
            <a:r>
              <a:rPr lang="en-CA" sz="2200" dirty="0">
                <a:solidFill>
                  <a:schemeClr val="tx1"/>
                </a:solidFill>
              </a:rPr>
              <a:t>O</a:t>
            </a:r>
            <a:r>
              <a:rPr lang="en" sz="2200" dirty="0" err="1">
                <a:solidFill>
                  <a:schemeClr val="tx1"/>
                </a:solidFill>
              </a:rPr>
              <a:t>pening</a:t>
            </a:r>
            <a:r>
              <a:rPr lang="en" sz="2200" dirty="0">
                <a:solidFill>
                  <a:schemeClr val="tx1"/>
                </a:solidFill>
              </a:rPr>
              <a:t> tags &amp; closing tags </a:t>
            </a:r>
            <a:r>
              <a:rPr lang="en" sz="2200" dirty="0">
                <a:solidFill>
                  <a:schemeClr val="tx1"/>
                </a:solidFill>
                <a:sym typeface="Wingdings" pitchFamily="2" charset="2"/>
              </a:rPr>
              <a:t> when there is content in between</a:t>
            </a:r>
            <a:endParaRPr lang="en" sz="2200" dirty="0">
              <a:solidFill>
                <a:schemeClr val="tx1"/>
              </a:solidFill>
            </a:endParaRPr>
          </a:p>
          <a:p>
            <a:pPr marL="1456230" lvl="2" indent="-245527">
              <a:buSzPts val="1900"/>
            </a:pPr>
            <a:r>
              <a:rPr lang="en" sz="2200" dirty="0">
                <a:solidFill>
                  <a:schemeClr val="tx1"/>
                </a:solidFill>
              </a:rPr>
              <a:t>Self-closing tags </a:t>
            </a:r>
            <a:r>
              <a:rPr lang="en" sz="2200" dirty="0">
                <a:solidFill>
                  <a:schemeClr val="tx1"/>
                </a:solidFill>
                <a:sym typeface="Wingdings" pitchFamily="2" charset="2"/>
              </a:rPr>
              <a:t> when there is no content to be included in between tags</a:t>
            </a:r>
            <a:endParaRPr lang="en" sz="2200" dirty="0">
              <a:solidFill>
                <a:schemeClr val="tx1"/>
              </a:solidFill>
            </a:endParaRPr>
          </a:p>
          <a:p>
            <a:pPr marL="846646" lvl="1" indent="-245527">
              <a:buSzPts val="1900"/>
            </a:pPr>
            <a:r>
              <a:rPr lang="en-CA" sz="2600" dirty="0">
                <a:solidFill>
                  <a:schemeClr val="tx1"/>
                </a:solidFill>
              </a:rPr>
              <a:t>Uses</a:t>
            </a:r>
            <a:r>
              <a:rPr lang="en-CA" sz="2600" b="1" dirty="0">
                <a:solidFill>
                  <a:schemeClr val="tx1"/>
                </a:solidFill>
              </a:rPr>
              <a:t> </a:t>
            </a:r>
            <a:r>
              <a:rPr lang="en-CA" sz="2600" b="1" dirty="0">
                <a:solidFill>
                  <a:schemeClr val="accent2"/>
                </a:solidFill>
              </a:rPr>
              <a:t>attributes</a:t>
            </a:r>
            <a:r>
              <a:rPr lang="en-CA" sz="2600" dirty="0"/>
              <a:t> to define the properties of elements</a:t>
            </a:r>
          </a:p>
          <a:p>
            <a:pPr marL="846646" lvl="1" indent="-245527">
              <a:buSzPts val="1900"/>
            </a:pPr>
            <a:r>
              <a:rPr lang="en" sz="2600" dirty="0">
                <a:sym typeface="Wingdings" pitchFamily="2" charset="2"/>
              </a:rPr>
              <a:t>XML does not ”do” anything, it is just information wrapped in tags</a:t>
            </a:r>
            <a:endParaRPr lang="en-CA" sz="2600" dirty="0"/>
          </a:p>
          <a:p>
            <a:pPr marL="237061" indent="-245527">
              <a:buSzPts val="1900"/>
            </a:pPr>
            <a:r>
              <a:rPr lang="en" sz="2600" b="1" dirty="0"/>
              <a:t>Goal: </a:t>
            </a:r>
            <a:r>
              <a:rPr lang="en" sz="2600" dirty="0"/>
              <a:t>Encode a wide variety of music documents</a:t>
            </a:r>
            <a:endParaRPr sz="2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01E9F6-74D6-CC05-FECA-C21480F2D86D}"/>
              </a:ext>
            </a:extLst>
          </p:cNvPr>
          <p:cNvGrpSpPr/>
          <p:nvPr/>
        </p:nvGrpSpPr>
        <p:grpSpPr>
          <a:xfrm>
            <a:off x="985057" y="4518845"/>
            <a:ext cx="8983495" cy="1840843"/>
            <a:chOff x="985057" y="4518845"/>
            <a:chExt cx="8983495" cy="184084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56C7D27-9FFB-0D15-6F85-C5C2098E9AC8}"/>
                </a:ext>
              </a:extLst>
            </p:cNvPr>
            <p:cNvSpPr txBox="1"/>
            <p:nvPr/>
          </p:nvSpPr>
          <p:spPr>
            <a:xfrm>
              <a:off x="3353008" y="4518845"/>
              <a:ext cx="6615544" cy="18408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lIns="216000" tIns="180000" bIns="180000" rtlCol="0">
              <a:spAutoFit/>
            </a:bodyPr>
            <a:lstStyle/>
            <a:p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E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beam</a:t>
              </a:r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  &lt;</a:t>
              </a:r>
              <a:r>
                <a:rPr lang="en-E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note</a:t>
              </a:r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ES" sz="2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pname</a:t>
              </a:r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400" kern="0" dirty="0"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" sz="2400" kern="0" dirty="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r>
                <a:rPr lang="en" sz="2400" kern="0" dirty="0"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ES" sz="2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oct</a:t>
              </a:r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400" kern="0" dirty="0"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" sz="2400" kern="0" dirty="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en" sz="2400" kern="0" dirty="0"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ES" sz="2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dur</a:t>
              </a:r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400" kern="0" dirty="0"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" sz="2400" kern="0" dirty="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r>
                <a:rPr lang="en" sz="2400" kern="0" dirty="0"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/&gt;</a:t>
              </a:r>
            </a:p>
            <a:p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  &lt;</a:t>
              </a:r>
              <a:r>
                <a:rPr lang="en-E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note</a:t>
              </a:r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ES" sz="2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pname</a:t>
              </a:r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400" kern="0" dirty="0"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" sz="2400" kern="0" dirty="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lang="en" sz="2400" kern="0" dirty="0"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ES" sz="2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oct</a:t>
              </a:r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400" kern="0" dirty="0"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" sz="2400" kern="0" dirty="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en" sz="2400" kern="0" dirty="0"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ES" sz="2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dur</a:t>
              </a:r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400" kern="0" dirty="0"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" sz="2400" kern="0" dirty="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r>
                <a:rPr lang="en" sz="2400" kern="0" dirty="0"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/&gt;</a:t>
              </a:r>
            </a:p>
            <a:p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&lt;/</a:t>
              </a:r>
              <a:r>
                <a:rPr lang="en-E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beam</a:t>
              </a:r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pic>
          <p:nvPicPr>
            <p:cNvPr id="8" name="Picture 7" descr="A black and white image of a treble clef and a treble clef on a black and white background&#10;&#10;Description automatically generated">
              <a:extLst>
                <a:ext uri="{FF2B5EF4-FFF2-40B4-BE49-F238E27FC236}">
                  <a16:creationId xmlns:a16="http://schemas.microsoft.com/office/drawing/2014/main" id="{4753899C-5CBD-1D75-430F-8B3EB10232EF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5057" y="4533462"/>
              <a:ext cx="2373642" cy="18252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pic>
        <p:nvPicPr>
          <p:cNvPr id="9" name="Segnaposto contenuto 5">
            <a:extLst>
              <a:ext uri="{FF2B5EF4-FFF2-40B4-BE49-F238E27FC236}">
                <a16:creationId xmlns:a16="http://schemas.microsoft.com/office/drawing/2014/main" id="{6AF9968F-25C9-D2A7-3F20-FAB8F8B86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139" y="230188"/>
            <a:ext cx="1128208" cy="9660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FAD83-C43B-2DB2-F60F-6266B9FA0B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749DCF2-601D-4359-5B01-D83479534EBB}"/>
              </a:ext>
            </a:extLst>
          </p:cNvPr>
          <p:cNvSpPr/>
          <p:nvPr/>
        </p:nvSpPr>
        <p:spPr>
          <a:xfrm>
            <a:off x="3972451" y="5061033"/>
            <a:ext cx="5760485" cy="375658"/>
          </a:xfrm>
          <a:prstGeom prst="roundRect">
            <a:avLst/>
          </a:prstGeom>
          <a:solidFill>
            <a:srgbClr val="FF40FF">
              <a:alpha val="15294"/>
            </a:srgbClr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865A48E-987E-EA88-36D7-44A1DC658A8F}"/>
              </a:ext>
            </a:extLst>
          </p:cNvPr>
          <p:cNvSpPr/>
          <p:nvPr/>
        </p:nvSpPr>
        <p:spPr>
          <a:xfrm>
            <a:off x="3456122" y="5814052"/>
            <a:ext cx="1394847" cy="346364"/>
          </a:xfrm>
          <a:prstGeom prst="roundRect">
            <a:avLst/>
          </a:prstGeom>
          <a:solidFill>
            <a:srgbClr val="00E0E3">
              <a:alpha val="15294"/>
            </a:srgbClr>
          </a:solidFill>
          <a:ln>
            <a:solidFill>
              <a:srgbClr val="00E0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B8520E4-794B-20B7-8B04-D1D4C4A40E6E}"/>
              </a:ext>
            </a:extLst>
          </p:cNvPr>
          <p:cNvSpPr/>
          <p:nvPr/>
        </p:nvSpPr>
        <p:spPr>
          <a:xfrm>
            <a:off x="3456122" y="4699170"/>
            <a:ext cx="1239866" cy="346364"/>
          </a:xfrm>
          <a:prstGeom prst="roundRect">
            <a:avLst/>
          </a:prstGeom>
          <a:solidFill>
            <a:srgbClr val="00E0E3">
              <a:alpha val="15294"/>
            </a:srgbClr>
          </a:solidFill>
          <a:ln>
            <a:solidFill>
              <a:srgbClr val="00E0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579BAC-021D-E4D0-386F-54673D805E4C}"/>
              </a:ext>
            </a:extLst>
          </p:cNvPr>
          <p:cNvSpPr txBox="1"/>
          <p:nvPr/>
        </p:nvSpPr>
        <p:spPr>
          <a:xfrm>
            <a:off x="4695988" y="4683729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rgbClr val="00B0F0"/>
                </a:solidFill>
              </a:rPr>
              <a:t>Opening tag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BF6C2E-DEAF-A096-3383-0667DDCA78EF}"/>
              </a:ext>
            </a:extLst>
          </p:cNvPr>
          <p:cNvSpPr txBox="1"/>
          <p:nvPr/>
        </p:nvSpPr>
        <p:spPr>
          <a:xfrm>
            <a:off x="4860594" y="5813995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rgbClr val="00B0F0"/>
                </a:solidFill>
              </a:rPr>
              <a:t>Closing tag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9FE03-BA13-88B0-5C1B-CE7CD497F9F2}"/>
              </a:ext>
            </a:extLst>
          </p:cNvPr>
          <p:cNvSpPr txBox="1"/>
          <p:nvPr/>
        </p:nvSpPr>
        <p:spPr>
          <a:xfrm>
            <a:off x="9732936" y="5048807"/>
            <a:ext cx="2223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40FF"/>
                </a:solidFill>
              </a:rPr>
              <a:t>Self-closing tag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E4E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dirty="0"/>
              <a:t>Add the children of layer: syllable and their children</a:t>
            </a:r>
            <a:endParaRPr dirty="0"/>
          </a:p>
        </p:txBody>
      </p:sp>
      <p:sp>
        <p:nvSpPr>
          <p:cNvPr id="509" name="Google Shape;509;p5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126218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sz="2400" dirty="0">
                <a:solidFill>
                  <a:schemeClr val="dk1"/>
                </a:solidFill>
              </a:rPr>
              <a:t>Fill in the first </a:t>
            </a:r>
            <a:r>
              <a:rPr lang="en" sz="2400" dirty="0">
                <a:solidFill>
                  <a:srgbClr val="0070C0"/>
                </a:solidFill>
              </a:rPr>
              <a:t>&lt;neume&gt; </a:t>
            </a:r>
            <a:r>
              <a:rPr lang="en-CA" sz="2400" dirty="0"/>
              <a:t>with its neume components </a:t>
            </a:r>
            <a:r>
              <a:rPr lang="en" sz="2400" dirty="0">
                <a:solidFill>
                  <a:srgbClr val="0070C0"/>
                </a:solidFill>
              </a:rPr>
              <a:t>&lt;</a:t>
            </a:r>
            <a:r>
              <a:rPr lang="en" sz="2400" dirty="0" err="1">
                <a:solidFill>
                  <a:srgbClr val="0070C0"/>
                </a:solidFill>
              </a:rPr>
              <a:t>nc</a:t>
            </a:r>
            <a:r>
              <a:rPr lang="en" sz="2400" dirty="0">
                <a:solidFill>
                  <a:srgbClr val="0070C0"/>
                </a:solidFill>
              </a:rPr>
              <a:t>&gt;</a:t>
            </a:r>
            <a:endParaRPr sz="2400" dirty="0">
              <a:solidFill>
                <a:srgbClr val="0070C0"/>
              </a:solidFill>
            </a:endParaRPr>
          </a:p>
          <a:p>
            <a:pPr lvl="1"/>
            <a:r>
              <a:rPr lang="en" sz="2400" dirty="0"/>
              <a:t>Add attributes @</a:t>
            </a:r>
            <a:r>
              <a:rPr lang="en" sz="2400" dirty="0" err="1"/>
              <a:t>pname</a:t>
            </a:r>
            <a:r>
              <a:rPr lang="en" sz="2400" dirty="0"/>
              <a:t>=a, and @oct=2 to its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0070C0"/>
                </a:solidFill>
              </a:rPr>
              <a:t>&lt;</a:t>
            </a:r>
            <a:r>
              <a:rPr lang="en-CA" sz="2400" dirty="0" err="1">
                <a:solidFill>
                  <a:srgbClr val="0070C0"/>
                </a:solidFill>
              </a:rPr>
              <a:t>nc</a:t>
            </a:r>
            <a:r>
              <a:rPr lang="en-CA" sz="2400" dirty="0">
                <a:solidFill>
                  <a:srgbClr val="0070C0"/>
                </a:solidFill>
              </a:rPr>
              <a:t>&gt;</a:t>
            </a:r>
          </a:p>
        </p:txBody>
      </p:sp>
      <p:pic>
        <p:nvPicPr>
          <p:cNvPr id="510" name="Google Shape;51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600" y="439067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719B61-8AA4-4F43-051B-5FCE312AF7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40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38ACE-5691-AFE7-4DCE-67212F8826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903" t="40144" r="1378" b="37900"/>
          <a:stretch/>
        </p:blipFill>
        <p:spPr>
          <a:xfrm>
            <a:off x="5888180" y="4685214"/>
            <a:ext cx="4964583" cy="1579419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BBEA643-4618-CDF5-0C70-D468348480C5}"/>
              </a:ext>
            </a:extLst>
          </p:cNvPr>
          <p:cNvSpPr/>
          <p:nvPr/>
        </p:nvSpPr>
        <p:spPr>
          <a:xfrm>
            <a:off x="5999018" y="4740634"/>
            <a:ext cx="1163782" cy="1406619"/>
          </a:xfrm>
          <a:prstGeom prst="roundRect">
            <a:avLst/>
          </a:prstGeom>
          <a:solidFill>
            <a:schemeClr val="accent4">
              <a:alpha val="15294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146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dirty="0"/>
              <a:t>Add the children of layer: syllable and their children</a:t>
            </a:r>
            <a:endParaRPr dirty="0"/>
          </a:p>
        </p:txBody>
      </p:sp>
      <p:sp>
        <p:nvSpPr>
          <p:cNvPr id="509" name="Google Shape;509;p5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4964583" cy="472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" sz="2200" dirty="0">
                <a:solidFill>
                  <a:schemeClr val="dk1"/>
                </a:solidFill>
              </a:rPr>
              <a:t>Add the second </a:t>
            </a:r>
            <a:r>
              <a:rPr lang="en" sz="2200" dirty="0">
                <a:solidFill>
                  <a:srgbClr val="0070C0"/>
                </a:solidFill>
              </a:rPr>
              <a:t>&lt;syllable&gt; </a:t>
            </a:r>
            <a:r>
              <a:rPr lang="en-CA" sz="2200" dirty="0"/>
              <a:t>in </a:t>
            </a:r>
            <a:r>
              <a:rPr lang="en" sz="2200" dirty="0">
                <a:solidFill>
                  <a:srgbClr val="0070C0"/>
                </a:solidFill>
              </a:rPr>
              <a:t>&lt;layer&gt;</a:t>
            </a:r>
          </a:p>
          <a:p>
            <a:pPr>
              <a:lnSpc>
                <a:spcPct val="110000"/>
              </a:lnSpc>
            </a:pPr>
            <a:endParaRPr lang="en" sz="2200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</a:pPr>
            <a:r>
              <a:rPr lang="en" sz="2200" dirty="0">
                <a:solidFill>
                  <a:schemeClr val="dk1"/>
                </a:solidFill>
              </a:rPr>
              <a:t>Add the following two children of </a:t>
            </a:r>
            <a:r>
              <a:rPr lang="en" sz="2200" dirty="0">
                <a:solidFill>
                  <a:srgbClr val="0070C0"/>
                </a:solidFill>
              </a:rPr>
              <a:t>&lt;syllable&gt;</a:t>
            </a:r>
            <a:r>
              <a:rPr lang="en" sz="2200" dirty="0">
                <a:solidFill>
                  <a:schemeClr val="tx1"/>
                </a:solidFill>
              </a:rPr>
              <a:t>:</a:t>
            </a:r>
            <a:r>
              <a:rPr lang="en" sz="2200" dirty="0">
                <a:solidFill>
                  <a:schemeClr val="dk1"/>
                </a:solidFill>
              </a:rPr>
              <a:t> </a:t>
            </a:r>
          </a:p>
          <a:p>
            <a:pPr lvl="1">
              <a:lnSpc>
                <a:spcPct val="110000"/>
              </a:lnSpc>
            </a:pPr>
            <a:r>
              <a:rPr lang="en" sz="2200" dirty="0">
                <a:solidFill>
                  <a:schemeClr val="tx1"/>
                </a:solidFill>
              </a:rPr>
              <a:t>Add </a:t>
            </a:r>
            <a:r>
              <a:rPr lang="en" sz="2200" dirty="0">
                <a:solidFill>
                  <a:srgbClr val="0070C0"/>
                </a:solidFill>
              </a:rPr>
              <a:t>&lt;</a:t>
            </a:r>
            <a:r>
              <a:rPr lang="en" sz="2200" dirty="0" err="1">
                <a:solidFill>
                  <a:srgbClr val="0070C0"/>
                </a:solidFill>
              </a:rPr>
              <a:t>syl</a:t>
            </a:r>
            <a:r>
              <a:rPr lang="en" sz="2200" dirty="0">
                <a:solidFill>
                  <a:srgbClr val="0070C0"/>
                </a:solidFill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" sz="2200" dirty="0">
                <a:solidFill>
                  <a:schemeClr val="tx1"/>
                </a:solidFill>
              </a:rPr>
              <a:t>Within the </a:t>
            </a:r>
            <a:r>
              <a:rPr lang="en" sz="2200" b="1" dirty="0" err="1">
                <a:solidFill>
                  <a:schemeClr val="tx1"/>
                </a:solidFill>
              </a:rPr>
              <a:t>syl</a:t>
            </a:r>
            <a:r>
              <a:rPr lang="en" sz="2200" dirty="0">
                <a:solidFill>
                  <a:schemeClr val="tx1"/>
                </a:solidFill>
              </a:rPr>
              <a:t> opening tag (</a:t>
            </a:r>
            <a:r>
              <a:rPr lang="en" sz="2200" dirty="0">
                <a:solidFill>
                  <a:srgbClr val="0070C0"/>
                </a:solidFill>
              </a:rPr>
              <a:t>&lt;</a:t>
            </a:r>
            <a:r>
              <a:rPr lang="en" sz="2200" dirty="0" err="1">
                <a:solidFill>
                  <a:srgbClr val="0070C0"/>
                </a:solidFill>
              </a:rPr>
              <a:t>syl</a:t>
            </a:r>
            <a:r>
              <a:rPr lang="en" sz="2200" dirty="0">
                <a:solidFill>
                  <a:srgbClr val="0070C0"/>
                </a:solidFill>
              </a:rPr>
              <a:t>&gt;</a:t>
            </a:r>
            <a:r>
              <a:rPr lang="en" sz="2200" dirty="0">
                <a:solidFill>
                  <a:schemeClr val="tx1"/>
                </a:solidFill>
              </a:rPr>
              <a:t>) and its closing tag (</a:t>
            </a:r>
            <a:r>
              <a:rPr lang="en" sz="2200" dirty="0">
                <a:solidFill>
                  <a:srgbClr val="0070C0"/>
                </a:solidFill>
              </a:rPr>
              <a:t>&lt;/</a:t>
            </a:r>
            <a:r>
              <a:rPr lang="en" sz="2200" dirty="0" err="1">
                <a:solidFill>
                  <a:srgbClr val="0070C0"/>
                </a:solidFill>
              </a:rPr>
              <a:t>syl</a:t>
            </a:r>
            <a:r>
              <a:rPr lang="en" sz="2200" dirty="0">
                <a:solidFill>
                  <a:srgbClr val="0070C0"/>
                </a:solidFill>
              </a:rPr>
              <a:t>&gt;</a:t>
            </a:r>
            <a:r>
              <a:rPr lang="en" sz="2200" dirty="0">
                <a:solidFill>
                  <a:schemeClr val="tx1"/>
                </a:solidFill>
              </a:rPr>
              <a:t>), add the text of the corresponding syllable</a:t>
            </a:r>
            <a:br>
              <a:rPr lang="en" sz="2200" dirty="0">
                <a:solidFill>
                  <a:schemeClr val="tx1"/>
                </a:solidFill>
              </a:rPr>
            </a:br>
            <a:r>
              <a:rPr lang="en" sz="2200" dirty="0">
                <a:solidFill>
                  <a:schemeClr val="tx1"/>
                </a:solidFill>
              </a:rPr>
              <a:t>&lt;</a:t>
            </a:r>
            <a:r>
              <a:rPr lang="en" sz="2200" dirty="0" err="1">
                <a:solidFill>
                  <a:schemeClr val="tx1"/>
                </a:solidFill>
              </a:rPr>
              <a:t>syl</a:t>
            </a:r>
            <a:r>
              <a:rPr lang="en" sz="2200" dirty="0">
                <a:solidFill>
                  <a:schemeClr val="tx1"/>
                </a:solidFill>
              </a:rPr>
              <a:t>&gt;</a:t>
            </a:r>
            <a:r>
              <a:rPr lang="en" sz="2200" dirty="0" err="1">
                <a:solidFill>
                  <a:schemeClr val="tx1"/>
                </a:solidFill>
              </a:rPr>
              <a:t>lus</a:t>
            </a:r>
            <a:r>
              <a:rPr lang="en" sz="2200" dirty="0">
                <a:solidFill>
                  <a:schemeClr val="tx1"/>
                </a:solidFill>
              </a:rPr>
              <a:t>&lt;/</a:t>
            </a:r>
            <a:r>
              <a:rPr lang="en" sz="2200" dirty="0" err="1">
                <a:solidFill>
                  <a:schemeClr val="tx1"/>
                </a:solidFill>
              </a:rPr>
              <a:t>syl</a:t>
            </a:r>
            <a:r>
              <a:rPr lang="en" sz="2200" dirty="0">
                <a:solidFill>
                  <a:schemeClr val="tx1"/>
                </a:solidFill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" sz="2200" dirty="0">
                <a:solidFill>
                  <a:schemeClr val="tx1"/>
                </a:solidFill>
              </a:rPr>
              <a:t>Add two </a:t>
            </a:r>
            <a:r>
              <a:rPr lang="en" sz="2200" dirty="0">
                <a:solidFill>
                  <a:srgbClr val="0070C0"/>
                </a:solidFill>
              </a:rPr>
              <a:t>&lt;neume&gt;</a:t>
            </a:r>
            <a:r>
              <a:rPr lang="en" sz="2200" dirty="0">
                <a:solidFill>
                  <a:schemeClr val="tx1"/>
                </a:solidFill>
              </a:rPr>
              <a:t> elements for the two neumes related to the syllable</a:t>
            </a:r>
            <a:endParaRPr sz="2200" dirty="0">
              <a:solidFill>
                <a:schemeClr val="tx1"/>
              </a:solidFill>
            </a:endParaRPr>
          </a:p>
        </p:txBody>
      </p:sp>
      <p:pic>
        <p:nvPicPr>
          <p:cNvPr id="510" name="Google Shape;51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600" y="439067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476725-8A24-9BA0-8CC3-6C45697DBD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55488-D40A-BD5B-02BC-21656ABEBB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903" t="40144" r="1378" b="37900"/>
          <a:stretch/>
        </p:blipFill>
        <p:spPr>
          <a:xfrm>
            <a:off x="5888180" y="4685214"/>
            <a:ext cx="4964583" cy="1579419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0ABA608-C161-7EBD-DEA5-9CCB23E34A5D}"/>
              </a:ext>
            </a:extLst>
          </p:cNvPr>
          <p:cNvSpPr/>
          <p:nvPr/>
        </p:nvSpPr>
        <p:spPr>
          <a:xfrm>
            <a:off x="7107381" y="4771613"/>
            <a:ext cx="1343892" cy="1406619"/>
          </a:xfrm>
          <a:prstGeom prst="roundRect">
            <a:avLst/>
          </a:prstGeom>
          <a:solidFill>
            <a:schemeClr val="accent4">
              <a:alpha val="15294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318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dirty="0"/>
              <a:t>Add the children of layer: syllable and their children</a:t>
            </a:r>
            <a:endParaRPr dirty="0"/>
          </a:p>
        </p:txBody>
      </p:sp>
      <p:sp>
        <p:nvSpPr>
          <p:cNvPr id="509" name="Google Shape;509;p59"/>
          <p:cNvSpPr txBox="1">
            <a:spLocks noGrp="1"/>
          </p:cNvSpPr>
          <p:nvPr>
            <p:ph type="body" idx="1"/>
          </p:nvPr>
        </p:nvSpPr>
        <p:spPr>
          <a:xfrm>
            <a:off x="415599" y="1536633"/>
            <a:ext cx="5361745" cy="472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" sz="2400" dirty="0">
                <a:solidFill>
                  <a:schemeClr val="dk1"/>
                </a:solidFill>
              </a:rPr>
              <a:t>Fill in the </a:t>
            </a:r>
            <a:r>
              <a:rPr lang="en" sz="2400" b="1" dirty="0">
                <a:solidFill>
                  <a:schemeClr val="dk1"/>
                </a:solidFill>
              </a:rPr>
              <a:t>first</a:t>
            </a:r>
            <a:r>
              <a:rPr lang="en" sz="2400" dirty="0">
                <a:solidFill>
                  <a:schemeClr val="dk1"/>
                </a:solidFill>
              </a:rPr>
              <a:t> </a:t>
            </a:r>
            <a:r>
              <a:rPr lang="en" sz="2400" dirty="0">
                <a:solidFill>
                  <a:srgbClr val="0070C0"/>
                </a:solidFill>
              </a:rPr>
              <a:t>&lt;neume&gt; </a:t>
            </a:r>
            <a:r>
              <a:rPr lang="en-CA" sz="2400" dirty="0"/>
              <a:t>of this syllable with its neume four components </a:t>
            </a:r>
            <a:r>
              <a:rPr lang="en" sz="2400" dirty="0">
                <a:solidFill>
                  <a:srgbClr val="0070C0"/>
                </a:solidFill>
              </a:rPr>
              <a:t>&lt;</a:t>
            </a:r>
            <a:r>
              <a:rPr lang="en" sz="2400" dirty="0" err="1">
                <a:solidFill>
                  <a:srgbClr val="0070C0"/>
                </a:solidFill>
              </a:rPr>
              <a:t>nc</a:t>
            </a:r>
            <a:r>
              <a:rPr lang="en" sz="2400" dirty="0">
                <a:solidFill>
                  <a:srgbClr val="0070C0"/>
                </a:solidFill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" sz="2400" dirty="0"/>
              <a:t>For the </a:t>
            </a:r>
            <a:r>
              <a:rPr lang="en" sz="2400" b="1" dirty="0"/>
              <a:t>first</a:t>
            </a:r>
            <a:r>
              <a:rPr lang="en" sz="2400" dirty="0"/>
              <a:t> </a:t>
            </a:r>
            <a:r>
              <a:rPr lang="en" sz="2400" dirty="0">
                <a:solidFill>
                  <a:srgbClr val="0070C0"/>
                </a:solidFill>
              </a:rPr>
              <a:t>&lt;</a:t>
            </a:r>
            <a:r>
              <a:rPr lang="en" sz="2400" dirty="0" err="1">
                <a:solidFill>
                  <a:srgbClr val="0070C0"/>
                </a:solidFill>
              </a:rPr>
              <a:t>nc</a:t>
            </a:r>
            <a:r>
              <a:rPr lang="en" sz="2400" dirty="0">
                <a:solidFill>
                  <a:srgbClr val="0070C0"/>
                </a:solidFill>
              </a:rPr>
              <a:t>&gt;</a:t>
            </a:r>
            <a:r>
              <a:rPr lang="en" sz="2400" dirty="0"/>
              <a:t>, add attributes @</a:t>
            </a:r>
            <a:r>
              <a:rPr lang="en" sz="2400" dirty="0" err="1"/>
              <a:t>pname</a:t>
            </a:r>
            <a:r>
              <a:rPr lang="en" sz="2400" dirty="0"/>
              <a:t>=a and @oct=2</a:t>
            </a:r>
          </a:p>
          <a:p>
            <a:pPr lvl="1">
              <a:lnSpc>
                <a:spcPct val="110000"/>
              </a:lnSpc>
            </a:pPr>
            <a:r>
              <a:rPr lang="en" sz="2400" dirty="0"/>
              <a:t>For the </a:t>
            </a:r>
            <a:r>
              <a:rPr lang="en" sz="2400" b="1" dirty="0"/>
              <a:t>second</a:t>
            </a:r>
            <a:r>
              <a:rPr lang="en" sz="2400" dirty="0"/>
              <a:t> </a:t>
            </a:r>
            <a:r>
              <a:rPr lang="en" sz="2400" dirty="0">
                <a:solidFill>
                  <a:srgbClr val="0070C0"/>
                </a:solidFill>
              </a:rPr>
              <a:t>&lt;</a:t>
            </a:r>
            <a:r>
              <a:rPr lang="en" sz="2400" dirty="0" err="1">
                <a:solidFill>
                  <a:srgbClr val="0070C0"/>
                </a:solidFill>
              </a:rPr>
              <a:t>nc</a:t>
            </a:r>
            <a:r>
              <a:rPr lang="en" sz="2400" dirty="0">
                <a:solidFill>
                  <a:srgbClr val="0070C0"/>
                </a:solidFill>
              </a:rPr>
              <a:t>&gt;</a:t>
            </a:r>
            <a:r>
              <a:rPr lang="en" sz="2400" dirty="0"/>
              <a:t>, add attributes @</a:t>
            </a:r>
            <a:r>
              <a:rPr lang="en" sz="2400" dirty="0" err="1"/>
              <a:t>pname</a:t>
            </a:r>
            <a:r>
              <a:rPr lang="en" sz="2400" dirty="0"/>
              <a:t>=g and @oct=2</a:t>
            </a:r>
          </a:p>
          <a:p>
            <a:pPr lvl="1">
              <a:lnSpc>
                <a:spcPct val="110000"/>
              </a:lnSpc>
            </a:pPr>
            <a:r>
              <a:rPr lang="en" sz="2400" dirty="0"/>
              <a:t>For the </a:t>
            </a:r>
            <a:r>
              <a:rPr lang="en" sz="2400" b="1" dirty="0"/>
              <a:t>third</a:t>
            </a:r>
            <a:r>
              <a:rPr lang="en" sz="2400" dirty="0"/>
              <a:t> </a:t>
            </a:r>
            <a:r>
              <a:rPr lang="en" sz="2400" dirty="0">
                <a:solidFill>
                  <a:srgbClr val="0070C0"/>
                </a:solidFill>
              </a:rPr>
              <a:t>&lt;</a:t>
            </a:r>
            <a:r>
              <a:rPr lang="en" sz="2400" dirty="0" err="1">
                <a:solidFill>
                  <a:srgbClr val="0070C0"/>
                </a:solidFill>
              </a:rPr>
              <a:t>nc</a:t>
            </a:r>
            <a:r>
              <a:rPr lang="en" sz="2400" dirty="0">
                <a:solidFill>
                  <a:srgbClr val="0070C0"/>
                </a:solidFill>
              </a:rPr>
              <a:t>&gt;</a:t>
            </a:r>
            <a:r>
              <a:rPr lang="en" sz="2400" dirty="0"/>
              <a:t>, add attributes @</a:t>
            </a:r>
            <a:r>
              <a:rPr lang="en" sz="2400" dirty="0" err="1"/>
              <a:t>pname</a:t>
            </a:r>
            <a:r>
              <a:rPr lang="en" sz="2400" dirty="0"/>
              <a:t>=a and @oct=2</a:t>
            </a:r>
          </a:p>
          <a:p>
            <a:pPr lvl="1">
              <a:lnSpc>
                <a:spcPct val="110000"/>
              </a:lnSpc>
            </a:pPr>
            <a:r>
              <a:rPr lang="en" sz="2400" dirty="0"/>
              <a:t>For the </a:t>
            </a:r>
            <a:r>
              <a:rPr lang="en" sz="2400" b="1" dirty="0"/>
              <a:t>fourth</a:t>
            </a:r>
            <a:r>
              <a:rPr lang="en" sz="2400" dirty="0"/>
              <a:t> </a:t>
            </a:r>
            <a:r>
              <a:rPr lang="en" sz="2400" dirty="0">
                <a:solidFill>
                  <a:srgbClr val="0070C0"/>
                </a:solidFill>
              </a:rPr>
              <a:t>&lt;</a:t>
            </a:r>
            <a:r>
              <a:rPr lang="en" sz="2400" dirty="0" err="1">
                <a:solidFill>
                  <a:srgbClr val="0070C0"/>
                </a:solidFill>
              </a:rPr>
              <a:t>nc</a:t>
            </a:r>
            <a:r>
              <a:rPr lang="en" sz="2400" dirty="0">
                <a:solidFill>
                  <a:srgbClr val="0070C0"/>
                </a:solidFill>
              </a:rPr>
              <a:t>&gt;</a:t>
            </a:r>
            <a:r>
              <a:rPr lang="en" sz="2400" dirty="0"/>
              <a:t>, add attributes @</a:t>
            </a:r>
            <a:r>
              <a:rPr lang="en" sz="2400" dirty="0" err="1"/>
              <a:t>pname</a:t>
            </a:r>
            <a:r>
              <a:rPr lang="en" sz="2400" dirty="0"/>
              <a:t>=g and @oct=2</a:t>
            </a:r>
          </a:p>
          <a:p>
            <a:pPr lvl="1">
              <a:lnSpc>
                <a:spcPct val="110000"/>
              </a:lnSpc>
            </a:pPr>
            <a:endParaRPr lang="en" sz="2400" dirty="0">
              <a:solidFill>
                <a:srgbClr val="0070C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" sz="2400" dirty="0"/>
              <a:t>Add @ligated = true to the </a:t>
            </a:r>
            <a:r>
              <a:rPr lang="en" sz="2400" b="1" dirty="0"/>
              <a:t>first</a:t>
            </a:r>
            <a:r>
              <a:rPr lang="en" sz="2400" dirty="0"/>
              <a:t> and </a:t>
            </a:r>
            <a:r>
              <a:rPr lang="en" sz="2400" b="1" dirty="0"/>
              <a:t>second</a:t>
            </a:r>
            <a:r>
              <a:rPr lang="en" sz="2400" dirty="0"/>
              <a:t> </a:t>
            </a:r>
            <a:r>
              <a:rPr lang="en" sz="2400" dirty="0">
                <a:solidFill>
                  <a:srgbClr val="0070C0"/>
                </a:solidFill>
              </a:rPr>
              <a:t>&lt;</a:t>
            </a:r>
            <a:r>
              <a:rPr lang="en" sz="2400" dirty="0" err="1">
                <a:solidFill>
                  <a:srgbClr val="0070C0"/>
                </a:solidFill>
              </a:rPr>
              <a:t>nc</a:t>
            </a:r>
            <a:r>
              <a:rPr lang="en" sz="2400" dirty="0">
                <a:solidFill>
                  <a:srgbClr val="0070C0"/>
                </a:solidFill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" sz="2400" dirty="0"/>
              <a:t>And add @tilt = n to the </a:t>
            </a:r>
            <a:r>
              <a:rPr lang="en" sz="2400" b="1" dirty="0"/>
              <a:t>first</a:t>
            </a:r>
            <a:r>
              <a:rPr lang="en" sz="2400" dirty="0"/>
              <a:t> </a:t>
            </a:r>
            <a:r>
              <a:rPr lang="en" sz="2400" dirty="0">
                <a:solidFill>
                  <a:srgbClr val="0070C0"/>
                </a:solidFill>
              </a:rPr>
              <a:t>&lt;</a:t>
            </a:r>
            <a:r>
              <a:rPr lang="en" sz="2400" dirty="0" err="1">
                <a:solidFill>
                  <a:srgbClr val="0070C0"/>
                </a:solidFill>
              </a:rPr>
              <a:t>nc</a:t>
            </a:r>
            <a:r>
              <a:rPr lang="en" sz="2400" dirty="0">
                <a:solidFill>
                  <a:srgbClr val="0070C0"/>
                </a:solidFill>
              </a:rPr>
              <a:t>&gt;</a:t>
            </a:r>
            <a:endParaRPr lang="en" sz="2400" dirty="0"/>
          </a:p>
        </p:txBody>
      </p:sp>
      <p:pic>
        <p:nvPicPr>
          <p:cNvPr id="510" name="Google Shape;51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600" y="439067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719B61-8AA4-4F43-051B-5FCE312AF7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42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38ACE-5691-AFE7-4DCE-67212F8826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903" t="40144" r="1378" b="37900"/>
          <a:stretch/>
        </p:blipFill>
        <p:spPr>
          <a:xfrm>
            <a:off x="5888180" y="4685214"/>
            <a:ext cx="4964583" cy="1579419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FE8C7DE-4847-F3DD-660D-64EF0F2C200F}"/>
              </a:ext>
            </a:extLst>
          </p:cNvPr>
          <p:cNvSpPr/>
          <p:nvPr/>
        </p:nvSpPr>
        <p:spPr>
          <a:xfrm>
            <a:off x="7107381" y="4771613"/>
            <a:ext cx="1343892" cy="1406619"/>
          </a:xfrm>
          <a:prstGeom prst="roundRect">
            <a:avLst/>
          </a:prstGeom>
          <a:solidFill>
            <a:schemeClr val="accent4">
              <a:alpha val="15294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4631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dirty="0"/>
              <a:t>Add the children of layer: syllable and their children</a:t>
            </a:r>
            <a:endParaRPr dirty="0"/>
          </a:p>
        </p:txBody>
      </p:sp>
      <p:sp>
        <p:nvSpPr>
          <p:cNvPr id="509" name="Google Shape;509;p5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791236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2200" dirty="0">
                <a:solidFill>
                  <a:schemeClr val="dk1"/>
                </a:solidFill>
              </a:rPr>
              <a:t>Fill in the </a:t>
            </a:r>
            <a:r>
              <a:rPr lang="en-CA" sz="2200" b="1" dirty="0">
                <a:solidFill>
                  <a:schemeClr val="dk1"/>
                </a:solidFill>
              </a:rPr>
              <a:t>second</a:t>
            </a:r>
            <a:r>
              <a:rPr lang="en-CA" sz="2200" dirty="0">
                <a:solidFill>
                  <a:schemeClr val="dk1"/>
                </a:solidFill>
              </a:rPr>
              <a:t> </a:t>
            </a:r>
            <a:r>
              <a:rPr lang="en-CA" sz="2200" dirty="0">
                <a:solidFill>
                  <a:srgbClr val="0070C0"/>
                </a:solidFill>
              </a:rPr>
              <a:t>&lt;neume&gt; </a:t>
            </a:r>
            <a:r>
              <a:rPr lang="en-CA" sz="2200" dirty="0"/>
              <a:t>of this syllable with its neume two components </a:t>
            </a:r>
            <a:r>
              <a:rPr lang="en-CA" sz="2200" dirty="0">
                <a:solidFill>
                  <a:srgbClr val="0070C0"/>
                </a:solidFill>
              </a:rPr>
              <a:t>&lt;</a:t>
            </a:r>
            <a:r>
              <a:rPr lang="en-CA" sz="2200" dirty="0" err="1">
                <a:solidFill>
                  <a:srgbClr val="0070C0"/>
                </a:solidFill>
              </a:rPr>
              <a:t>nc</a:t>
            </a:r>
            <a:r>
              <a:rPr lang="en-CA" sz="2200" dirty="0">
                <a:solidFill>
                  <a:srgbClr val="0070C0"/>
                </a:solidFill>
              </a:rPr>
              <a:t>&gt;</a:t>
            </a:r>
          </a:p>
          <a:p>
            <a:pPr lvl="1">
              <a:lnSpc>
                <a:spcPct val="100000"/>
              </a:lnSpc>
            </a:pPr>
            <a:r>
              <a:rPr lang="en" sz="2200" dirty="0"/>
              <a:t>For the first </a:t>
            </a:r>
            <a:r>
              <a:rPr lang="en" sz="2200" dirty="0">
                <a:solidFill>
                  <a:srgbClr val="0070C0"/>
                </a:solidFill>
              </a:rPr>
              <a:t>&lt;</a:t>
            </a:r>
            <a:r>
              <a:rPr lang="en" sz="2200" dirty="0" err="1">
                <a:solidFill>
                  <a:srgbClr val="0070C0"/>
                </a:solidFill>
              </a:rPr>
              <a:t>nc</a:t>
            </a:r>
            <a:r>
              <a:rPr lang="en" sz="2200" dirty="0">
                <a:solidFill>
                  <a:srgbClr val="0070C0"/>
                </a:solidFill>
              </a:rPr>
              <a:t>&gt;</a:t>
            </a:r>
            <a:r>
              <a:rPr lang="en" sz="2200" dirty="0"/>
              <a:t>, add attributes @</a:t>
            </a:r>
            <a:r>
              <a:rPr lang="en" sz="2200" dirty="0" err="1"/>
              <a:t>pname</a:t>
            </a:r>
            <a:r>
              <a:rPr lang="en" sz="2200" dirty="0"/>
              <a:t>=g and @oct=2</a:t>
            </a:r>
          </a:p>
          <a:p>
            <a:pPr lvl="1">
              <a:lnSpc>
                <a:spcPct val="100000"/>
              </a:lnSpc>
            </a:pPr>
            <a:r>
              <a:rPr lang="en" sz="2200" dirty="0"/>
              <a:t>For the second </a:t>
            </a:r>
            <a:r>
              <a:rPr lang="en" sz="2200" dirty="0">
                <a:solidFill>
                  <a:srgbClr val="0070C0"/>
                </a:solidFill>
              </a:rPr>
              <a:t>&lt;</a:t>
            </a:r>
            <a:r>
              <a:rPr lang="en" sz="2200" dirty="0" err="1">
                <a:solidFill>
                  <a:srgbClr val="0070C0"/>
                </a:solidFill>
              </a:rPr>
              <a:t>nc</a:t>
            </a:r>
            <a:r>
              <a:rPr lang="en" sz="2200" dirty="0">
                <a:solidFill>
                  <a:srgbClr val="0070C0"/>
                </a:solidFill>
              </a:rPr>
              <a:t>&gt;</a:t>
            </a:r>
            <a:r>
              <a:rPr lang="en" sz="2200" dirty="0"/>
              <a:t>, add attributes @</a:t>
            </a:r>
            <a:r>
              <a:rPr lang="en" sz="2200" dirty="0" err="1"/>
              <a:t>pname</a:t>
            </a:r>
            <a:r>
              <a:rPr lang="en" sz="2200" dirty="0"/>
              <a:t>=f and @oct=2</a:t>
            </a:r>
          </a:p>
          <a:p>
            <a:pPr lvl="1">
              <a:lnSpc>
                <a:spcPct val="100000"/>
              </a:lnSpc>
            </a:pPr>
            <a:endParaRPr lang="en" sz="2200" dirty="0"/>
          </a:p>
          <a:p>
            <a:pPr lvl="1">
              <a:lnSpc>
                <a:spcPct val="100000"/>
              </a:lnSpc>
            </a:pPr>
            <a:r>
              <a:rPr lang="en" sz="2200" dirty="0"/>
              <a:t>Finally, add the attribute @tilt=n to the </a:t>
            </a:r>
            <a:r>
              <a:rPr lang="en" sz="2200" b="1" dirty="0"/>
              <a:t>first</a:t>
            </a:r>
            <a:r>
              <a:rPr lang="en" sz="2200" dirty="0"/>
              <a:t> </a:t>
            </a:r>
            <a:r>
              <a:rPr lang="en" sz="2200" dirty="0">
                <a:solidFill>
                  <a:srgbClr val="0070C0"/>
                </a:solidFill>
              </a:rPr>
              <a:t>&lt;</a:t>
            </a:r>
            <a:r>
              <a:rPr lang="en" sz="2200" dirty="0" err="1">
                <a:solidFill>
                  <a:srgbClr val="0070C0"/>
                </a:solidFill>
              </a:rPr>
              <a:t>nc</a:t>
            </a:r>
            <a:r>
              <a:rPr lang="en" sz="2200" dirty="0">
                <a:solidFill>
                  <a:srgbClr val="0070C0"/>
                </a:solidFill>
              </a:rPr>
              <a:t>&gt;</a:t>
            </a:r>
            <a:r>
              <a:rPr lang="en" sz="2200" dirty="0"/>
              <a:t> </a:t>
            </a:r>
          </a:p>
          <a:p>
            <a:pPr lvl="1">
              <a:lnSpc>
                <a:spcPct val="100000"/>
              </a:lnSpc>
            </a:pPr>
            <a:endParaRPr lang="en" sz="2200" dirty="0"/>
          </a:p>
          <a:p>
            <a:pPr marL="203195" indent="0">
              <a:lnSpc>
                <a:spcPct val="100000"/>
              </a:lnSpc>
              <a:buNone/>
            </a:pPr>
            <a:endParaRPr lang="en" sz="2200" dirty="0"/>
          </a:p>
        </p:txBody>
      </p:sp>
      <p:pic>
        <p:nvPicPr>
          <p:cNvPr id="510" name="Google Shape;51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600" y="439067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719B61-8AA4-4F43-051B-5FCE312AF7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43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38ACE-5691-AFE7-4DCE-67212F8826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903" t="40144" r="1378" b="37900"/>
          <a:stretch/>
        </p:blipFill>
        <p:spPr>
          <a:xfrm>
            <a:off x="5888180" y="4685214"/>
            <a:ext cx="4964583" cy="1579419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C01552-2C7B-BA45-3AEC-2E2E91C13ABF}"/>
              </a:ext>
            </a:extLst>
          </p:cNvPr>
          <p:cNvSpPr/>
          <p:nvPr/>
        </p:nvSpPr>
        <p:spPr>
          <a:xfrm>
            <a:off x="7107381" y="4771613"/>
            <a:ext cx="1343892" cy="1406619"/>
          </a:xfrm>
          <a:prstGeom prst="roundRect">
            <a:avLst/>
          </a:prstGeom>
          <a:solidFill>
            <a:schemeClr val="accent4">
              <a:alpha val="15294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9884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dirty="0"/>
              <a:t>Add the children of layer: syllable and their children</a:t>
            </a:r>
            <a:endParaRPr dirty="0"/>
          </a:p>
        </p:txBody>
      </p:sp>
      <p:sp>
        <p:nvSpPr>
          <p:cNvPr id="509" name="Google Shape;509;p5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791236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2200" dirty="0">
                <a:solidFill>
                  <a:schemeClr val="dk1"/>
                </a:solidFill>
              </a:rPr>
              <a:t>… continue</a:t>
            </a:r>
            <a:endParaRPr lang="en" sz="2200" dirty="0"/>
          </a:p>
          <a:p>
            <a:pPr lvl="1">
              <a:lnSpc>
                <a:spcPct val="100000"/>
              </a:lnSpc>
            </a:pPr>
            <a:endParaRPr lang="en" sz="2200" dirty="0"/>
          </a:p>
          <a:p>
            <a:pPr marL="203195" indent="0">
              <a:lnSpc>
                <a:spcPct val="100000"/>
              </a:lnSpc>
              <a:buNone/>
            </a:pPr>
            <a:endParaRPr lang="en" sz="2200" dirty="0"/>
          </a:p>
        </p:txBody>
      </p:sp>
      <p:pic>
        <p:nvPicPr>
          <p:cNvPr id="510" name="Google Shape;51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600" y="439067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719B61-8AA4-4F43-051B-5FCE312AF7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38ACE-5691-AFE7-4DCE-67212F8826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903" t="40144" r="1378" b="37900"/>
          <a:stretch/>
        </p:blipFill>
        <p:spPr>
          <a:xfrm>
            <a:off x="5888180" y="4685214"/>
            <a:ext cx="4964583" cy="157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052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dirty="0"/>
              <a:t>Add the children of layer: syllable and their children</a:t>
            </a:r>
            <a:endParaRPr dirty="0"/>
          </a:p>
        </p:txBody>
      </p:sp>
      <p:pic>
        <p:nvPicPr>
          <p:cNvPr id="510" name="Google Shape;51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600" y="439067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719B61-8AA4-4F43-051B-5FCE312AF7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45</a:t>
            </a:fld>
            <a:endParaRPr lang="e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F42880-04F7-A5D2-74C6-7AD8F1750AC1}"/>
              </a:ext>
            </a:extLst>
          </p:cNvPr>
          <p:cNvGrpSpPr>
            <a:grpSpLocks noChangeAspect="1"/>
          </p:cNvGrpSpPr>
          <p:nvPr/>
        </p:nvGrpSpPr>
        <p:grpSpPr>
          <a:xfrm>
            <a:off x="3101952" y="3866190"/>
            <a:ext cx="8268048" cy="2352509"/>
            <a:chOff x="3394363" y="3102894"/>
            <a:chExt cx="8268048" cy="235250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CDF04C-2A4D-23C3-E626-A82A05D64C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330" t="39213" b="20919"/>
            <a:stretch/>
          </p:blipFill>
          <p:spPr>
            <a:xfrm>
              <a:off x="3394364" y="3102894"/>
              <a:ext cx="8268047" cy="235250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9F26CA-7610-6050-1887-6E31B21F6857}"/>
                </a:ext>
              </a:extLst>
            </p:cNvPr>
            <p:cNvSpPr/>
            <p:nvPr/>
          </p:nvSpPr>
          <p:spPr>
            <a:xfrm>
              <a:off x="3394363" y="3102894"/>
              <a:ext cx="4134023" cy="11452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9" name="Google Shape;509;p59">
            <a:extLst>
              <a:ext uri="{FF2B5EF4-FFF2-40B4-BE49-F238E27FC236}">
                <a16:creationId xmlns:a16="http://schemas.microsoft.com/office/drawing/2014/main" id="{ABC79AEF-EBE0-284B-947D-51B5C3653A31}"/>
              </a:ext>
            </a:extLst>
          </p:cNvPr>
          <p:cNvSpPr txBox="1">
            <a:spLocks/>
          </p:cNvSpPr>
          <p:nvPr/>
        </p:nvSpPr>
        <p:spPr>
          <a:xfrm>
            <a:off x="415600" y="1423295"/>
            <a:ext cx="5929782" cy="3588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063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063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063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063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063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063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063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063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10000"/>
              </a:lnSpc>
            </a:pPr>
            <a:r>
              <a:rPr lang="en-CA" sz="2200" kern="0" dirty="0"/>
              <a:t>Add the new </a:t>
            </a:r>
            <a:r>
              <a:rPr lang="en-CA" sz="2200" kern="0" dirty="0">
                <a:solidFill>
                  <a:srgbClr val="0070C0"/>
                </a:solidFill>
              </a:rPr>
              <a:t>&lt;syllable&gt; </a:t>
            </a:r>
            <a:r>
              <a:rPr lang="en-CA" sz="2200" kern="0" dirty="0"/>
              <a:t>in </a:t>
            </a:r>
            <a:r>
              <a:rPr lang="en-CA" sz="2200" kern="0" dirty="0">
                <a:solidFill>
                  <a:srgbClr val="0070C0"/>
                </a:solidFill>
              </a:rPr>
              <a:t>&lt;layer&gt;</a:t>
            </a:r>
          </a:p>
          <a:p>
            <a:pPr>
              <a:lnSpc>
                <a:spcPct val="110000"/>
              </a:lnSpc>
            </a:pPr>
            <a:endParaRPr lang="en-CA" sz="2200" kern="0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</a:pPr>
            <a:r>
              <a:rPr lang="en-CA" sz="2200" kern="0" dirty="0"/>
              <a:t>Add the following two children of </a:t>
            </a:r>
            <a:r>
              <a:rPr lang="en-CA" sz="2200" kern="0" dirty="0">
                <a:solidFill>
                  <a:srgbClr val="0070C0"/>
                </a:solidFill>
              </a:rPr>
              <a:t>&lt;syllable&gt;</a:t>
            </a:r>
            <a:r>
              <a:rPr lang="en-CA" sz="2200" kern="0" dirty="0">
                <a:solidFill>
                  <a:schemeClr val="tx1"/>
                </a:solidFill>
              </a:rPr>
              <a:t>:</a:t>
            </a:r>
            <a:r>
              <a:rPr lang="en-CA" sz="2200" kern="0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CA" sz="2200" kern="0" dirty="0">
                <a:solidFill>
                  <a:schemeClr val="tx1"/>
                </a:solidFill>
              </a:rPr>
              <a:t>Add </a:t>
            </a:r>
            <a:r>
              <a:rPr lang="en-CA" sz="2200" kern="0" dirty="0">
                <a:solidFill>
                  <a:srgbClr val="0070C0"/>
                </a:solidFill>
              </a:rPr>
              <a:t>&lt;</a:t>
            </a:r>
            <a:r>
              <a:rPr lang="en-CA" sz="2200" kern="0" dirty="0" err="1">
                <a:solidFill>
                  <a:srgbClr val="0070C0"/>
                </a:solidFill>
              </a:rPr>
              <a:t>syl</a:t>
            </a:r>
            <a:r>
              <a:rPr lang="en-CA" sz="2200" kern="0" dirty="0">
                <a:solidFill>
                  <a:srgbClr val="0070C0"/>
                </a:solidFill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CA" sz="2200" kern="0" dirty="0">
                <a:solidFill>
                  <a:schemeClr val="tx1"/>
                </a:solidFill>
              </a:rPr>
              <a:t>Within the </a:t>
            </a:r>
            <a:r>
              <a:rPr lang="en-CA" sz="2200" b="1" kern="0" dirty="0" err="1">
                <a:solidFill>
                  <a:schemeClr val="tx1"/>
                </a:solidFill>
              </a:rPr>
              <a:t>syl</a:t>
            </a:r>
            <a:r>
              <a:rPr lang="en-CA" sz="2200" kern="0" dirty="0">
                <a:solidFill>
                  <a:schemeClr val="tx1"/>
                </a:solidFill>
              </a:rPr>
              <a:t> opening tag (</a:t>
            </a:r>
            <a:r>
              <a:rPr lang="en-CA" sz="2200" kern="0" dirty="0">
                <a:solidFill>
                  <a:srgbClr val="0070C0"/>
                </a:solidFill>
              </a:rPr>
              <a:t>&lt;</a:t>
            </a:r>
            <a:r>
              <a:rPr lang="en-CA" sz="2200" kern="0" dirty="0" err="1">
                <a:solidFill>
                  <a:srgbClr val="0070C0"/>
                </a:solidFill>
              </a:rPr>
              <a:t>syl</a:t>
            </a:r>
            <a:r>
              <a:rPr lang="en-CA" sz="2200" kern="0" dirty="0">
                <a:solidFill>
                  <a:srgbClr val="0070C0"/>
                </a:solidFill>
              </a:rPr>
              <a:t>&gt;</a:t>
            </a:r>
            <a:r>
              <a:rPr lang="en-CA" sz="2200" kern="0" dirty="0">
                <a:solidFill>
                  <a:schemeClr val="tx1"/>
                </a:solidFill>
              </a:rPr>
              <a:t>) and its closing tag (</a:t>
            </a:r>
            <a:r>
              <a:rPr lang="en-CA" sz="2200" kern="0" dirty="0">
                <a:solidFill>
                  <a:srgbClr val="0070C0"/>
                </a:solidFill>
              </a:rPr>
              <a:t>&lt;/</a:t>
            </a:r>
            <a:r>
              <a:rPr lang="en-CA" sz="2200" kern="0" dirty="0" err="1">
                <a:solidFill>
                  <a:srgbClr val="0070C0"/>
                </a:solidFill>
              </a:rPr>
              <a:t>syl</a:t>
            </a:r>
            <a:r>
              <a:rPr lang="en-CA" sz="2200" kern="0" dirty="0">
                <a:solidFill>
                  <a:srgbClr val="0070C0"/>
                </a:solidFill>
              </a:rPr>
              <a:t>&gt;</a:t>
            </a:r>
            <a:r>
              <a:rPr lang="en-CA" sz="2200" kern="0" dirty="0">
                <a:solidFill>
                  <a:schemeClr val="tx1"/>
                </a:solidFill>
              </a:rPr>
              <a:t>), add the text of the corresponding syllable</a:t>
            </a:r>
            <a:br>
              <a:rPr lang="en-CA" sz="2200" kern="0" dirty="0">
                <a:solidFill>
                  <a:schemeClr val="tx1"/>
                </a:solidFill>
              </a:rPr>
            </a:br>
            <a:r>
              <a:rPr lang="en-CA" sz="2200" kern="0" dirty="0">
                <a:solidFill>
                  <a:schemeClr val="tx1"/>
                </a:solidFill>
              </a:rPr>
              <a:t>&lt;</a:t>
            </a:r>
            <a:r>
              <a:rPr lang="en-CA" sz="2200" kern="0" dirty="0" err="1">
                <a:solidFill>
                  <a:schemeClr val="tx1"/>
                </a:solidFill>
              </a:rPr>
              <a:t>syl</a:t>
            </a:r>
            <a:r>
              <a:rPr lang="en-CA" sz="2200" kern="0" dirty="0">
                <a:solidFill>
                  <a:schemeClr val="tx1"/>
                </a:solidFill>
              </a:rPr>
              <a:t>&gt;nus&lt;/</a:t>
            </a:r>
            <a:r>
              <a:rPr lang="en-CA" sz="2200" kern="0" dirty="0" err="1">
                <a:solidFill>
                  <a:schemeClr val="tx1"/>
                </a:solidFill>
              </a:rPr>
              <a:t>syl</a:t>
            </a:r>
            <a:r>
              <a:rPr lang="en-CA" sz="2200" kern="0" dirty="0">
                <a:solidFill>
                  <a:schemeClr val="tx1"/>
                </a:solidFill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CA" sz="2200" kern="0" dirty="0">
                <a:solidFill>
                  <a:schemeClr val="tx1"/>
                </a:solidFill>
              </a:rPr>
              <a:t>Add one </a:t>
            </a:r>
            <a:r>
              <a:rPr lang="en-CA" sz="2200" kern="0" dirty="0">
                <a:solidFill>
                  <a:srgbClr val="0070C0"/>
                </a:solidFill>
              </a:rPr>
              <a:t>&lt;neume&gt;</a:t>
            </a:r>
            <a:r>
              <a:rPr lang="en-CA" sz="2200" kern="0" dirty="0">
                <a:solidFill>
                  <a:schemeClr val="tx1"/>
                </a:solidFill>
              </a:rPr>
              <a:t> element for the one neume related to the syllable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CB5F0F6-D4C6-4DF1-F8D5-3755C6BF5286}"/>
              </a:ext>
            </a:extLst>
          </p:cNvPr>
          <p:cNvSpPr/>
          <p:nvPr/>
        </p:nvSpPr>
        <p:spPr>
          <a:xfrm>
            <a:off x="3976256" y="5036211"/>
            <a:ext cx="511152" cy="1186857"/>
          </a:xfrm>
          <a:prstGeom prst="roundRect">
            <a:avLst/>
          </a:prstGeom>
          <a:solidFill>
            <a:schemeClr val="accent4">
              <a:alpha val="15294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0274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dirty="0"/>
              <a:t>Add the children of layer: syllable and their children</a:t>
            </a:r>
            <a:endParaRPr dirty="0"/>
          </a:p>
        </p:txBody>
      </p:sp>
      <p:pic>
        <p:nvPicPr>
          <p:cNvPr id="510" name="Google Shape;51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600" y="439067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719B61-8AA4-4F43-051B-5FCE312AF7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46</a:t>
            </a:fld>
            <a:endParaRPr lang="e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F42880-04F7-A5D2-74C6-7AD8F1750AC1}"/>
              </a:ext>
            </a:extLst>
          </p:cNvPr>
          <p:cNvGrpSpPr/>
          <p:nvPr/>
        </p:nvGrpSpPr>
        <p:grpSpPr>
          <a:xfrm>
            <a:off x="3101952" y="3866190"/>
            <a:ext cx="8268048" cy="2352509"/>
            <a:chOff x="3394363" y="3102894"/>
            <a:chExt cx="8268048" cy="235250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CDF04C-2A4D-23C3-E626-A82A05D64C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330" t="39213" b="20919"/>
            <a:stretch/>
          </p:blipFill>
          <p:spPr>
            <a:xfrm>
              <a:off x="3394364" y="3102894"/>
              <a:ext cx="8268047" cy="235250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9F26CA-7610-6050-1887-6E31B21F6857}"/>
                </a:ext>
              </a:extLst>
            </p:cNvPr>
            <p:cNvSpPr/>
            <p:nvPr/>
          </p:nvSpPr>
          <p:spPr>
            <a:xfrm>
              <a:off x="3394363" y="3102894"/>
              <a:ext cx="4134023" cy="11452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09" name="Google Shape;509;p59"/>
          <p:cNvSpPr txBox="1">
            <a:spLocks noGrp="1"/>
          </p:cNvSpPr>
          <p:nvPr>
            <p:ph type="body" idx="1"/>
          </p:nvPr>
        </p:nvSpPr>
        <p:spPr>
          <a:xfrm>
            <a:off x="415599" y="1536633"/>
            <a:ext cx="6820375" cy="347481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CA" sz="2200" dirty="0">
                <a:solidFill>
                  <a:schemeClr val="dk1"/>
                </a:solidFill>
              </a:rPr>
              <a:t>Fill in the </a:t>
            </a:r>
            <a:r>
              <a:rPr lang="en-CA" sz="2200" dirty="0">
                <a:solidFill>
                  <a:srgbClr val="0070C0"/>
                </a:solidFill>
              </a:rPr>
              <a:t>&lt;neume&gt; </a:t>
            </a:r>
            <a:r>
              <a:rPr lang="en-CA" sz="2200" dirty="0"/>
              <a:t>of this syllable with its neume three components </a:t>
            </a:r>
            <a:r>
              <a:rPr lang="en-CA" sz="2200" dirty="0">
                <a:solidFill>
                  <a:srgbClr val="0070C0"/>
                </a:solidFill>
              </a:rPr>
              <a:t>&lt;</a:t>
            </a:r>
            <a:r>
              <a:rPr lang="en-CA" sz="2200" dirty="0" err="1">
                <a:solidFill>
                  <a:srgbClr val="0070C0"/>
                </a:solidFill>
              </a:rPr>
              <a:t>nc</a:t>
            </a:r>
            <a:r>
              <a:rPr lang="en-CA" sz="2200" dirty="0">
                <a:solidFill>
                  <a:srgbClr val="0070C0"/>
                </a:solidFill>
              </a:rPr>
              <a:t>&gt;</a:t>
            </a:r>
          </a:p>
          <a:p>
            <a:pPr lvl="1">
              <a:lnSpc>
                <a:spcPct val="100000"/>
              </a:lnSpc>
            </a:pPr>
            <a:r>
              <a:rPr lang="en" sz="2200" dirty="0"/>
              <a:t>For the </a:t>
            </a:r>
            <a:r>
              <a:rPr lang="en" sz="2200" b="1" dirty="0"/>
              <a:t>first</a:t>
            </a:r>
            <a:r>
              <a:rPr lang="en" sz="2200" dirty="0"/>
              <a:t> </a:t>
            </a:r>
            <a:r>
              <a:rPr lang="en" sz="2200" dirty="0">
                <a:solidFill>
                  <a:srgbClr val="0070C0"/>
                </a:solidFill>
              </a:rPr>
              <a:t>&lt;</a:t>
            </a:r>
            <a:r>
              <a:rPr lang="en" sz="2200" dirty="0" err="1">
                <a:solidFill>
                  <a:srgbClr val="0070C0"/>
                </a:solidFill>
              </a:rPr>
              <a:t>nc</a:t>
            </a:r>
            <a:r>
              <a:rPr lang="en" sz="2200" dirty="0">
                <a:solidFill>
                  <a:srgbClr val="0070C0"/>
                </a:solidFill>
              </a:rPr>
              <a:t>&gt;</a:t>
            </a:r>
            <a:r>
              <a:rPr lang="en" sz="2200" dirty="0"/>
              <a:t>, add attributes @</a:t>
            </a:r>
            <a:r>
              <a:rPr lang="en" sz="2200" dirty="0" err="1"/>
              <a:t>pname</a:t>
            </a:r>
            <a:r>
              <a:rPr lang="en" sz="2200" dirty="0"/>
              <a:t>=a and @oct=2</a:t>
            </a:r>
          </a:p>
          <a:p>
            <a:pPr lvl="1">
              <a:lnSpc>
                <a:spcPct val="100000"/>
              </a:lnSpc>
            </a:pPr>
            <a:r>
              <a:rPr lang="en" sz="2200" dirty="0"/>
              <a:t>For the </a:t>
            </a:r>
            <a:r>
              <a:rPr lang="en" sz="2200" b="1" dirty="0"/>
              <a:t>second</a:t>
            </a:r>
            <a:r>
              <a:rPr lang="en" sz="2200" dirty="0"/>
              <a:t> </a:t>
            </a:r>
            <a:r>
              <a:rPr lang="en" sz="2200" dirty="0">
                <a:solidFill>
                  <a:srgbClr val="0070C0"/>
                </a:solidFill>
              </a:rPr>
              <a:t>&lt;</a:t>
            </a:r>
            <a:r>
              <a:rPr lang="en" sz="2200" dirty="0" err="1">
                <a:solidFill>
                  <a:srgbClr val="0070C0"/>
                </a:solidFill>
              </a:rPr>
              <a:t>nc</a:t>
            </a:r>
            <a:r>
              <a:rPr lang="en" sz="2200" dirty="0">
                <a:solidFill>
                  <a:srgbClr val="0070C0"/>
                </a:solidFill>
              </a:rPr>
              <a:t>&gt;</a:t>
            </a:r>
            <a:r>
              <a:rPr lang="en" sz="2200" dirty="0"/>
              <a:t>, add attributes @</a:t>
            </a:r>
            <a:r>
              <a:rPr lang="en" sz="2200" dirty="0" err="1"/>
              <a:t>pname</a:t>
            </a:r>
            <a:r>
              <a:rPr lang="en" sz="2200" dirty="0"/>
              <a:t>=g and @oct=2</a:t>
            </a:r>
          </a:p>
          <a:p>
            <a:pPr lvl="1">
              <a:lnSpc>
                <a:spcPct val="100000"/>
              </a:lnSpc>
            </a:pPr>
            <a:r>
              <a:rPr lang="en" sz="2200" dirty="0"/>
              <a:t>For the </a:t>
            </a:r>
            <a:r>
              <a:rPr lang="en" sz="2200" b="1" dirty="0"/>
              <a:t>third </a:t>
            </a:r>
            <a:r>
              <a:rPr lang="en" sz="2200" dirty="0">
                <a:solidFill>
                  <a:srgbClr val="0070C0"/>
                </a:solidFill>
              </a:rPr>
              <a:t>&lt;</a:t>
            </a:r>
            <a:r>
              <a:rPr lang="en" sz="2200" dirty="0" err="1">
                <a:solidFill>
                  <a:srgbClr val="0070C0"/>
                </a:solidFill>
              </a:rPr>
              <a:t>nc</a:t>
            </a:r>
            <a:r>
              <a:rPr lang="en" sz="2200" dirty="0">
                <a:solidFill>
                  <a:srgbClr val="0070C0"/>
                </a:solidFill>
              </a:rPr>
              <a:t>&gt;</a:t>
            </a:r>
            <a:r>
              <a:rPr lang="en" sz="2200" dirty="0"/>
              <a:t>, add attributes @</a:t>
            </a:r>
            <a:r>
              <a:rPr lang="en" sz="2200" dirty="0" err="1"/>
              <a:t>pname</a:t>
            </a:r>
            <a:r>
              <a:rPr lang="en" sz="2200" dirty="0"/>
              <a:t>=f and @oct=2</a:t>
            </a:r>
          </a:p>
          <a:p>
            <a:pPr lvl="1">
              <a:lnSpc>
                <a:spcPct val="100000"/>
              </a:lnSpc>
            </a:pPr>
            <a:endParaRPr lang="en" sz="2200" dirty="0"/>
          </a:p>
          <a:p>
            <a:pPr lvl="1">
              <a:lnSpc>
                <a:spcPct val="100000"/>
              </a:lnSpc>
            </a:pPr>
            <a:r>
              <a:rPr lang="en" sz="2200" dirty="0"/>
              <a:t>Add the attribute @tilt=n to the </a:t>
            </a:r>
            <a:r>
              <a:rPr lang="en" sz="2200" b="1" dirty="0"/>
              <a:t>first</a:t>
            </a:r>
            <a:r>
              <a:rPr lang="en" sz="2200" dirty="0"/>
              <a:t> </a:t>
            </a:r>
            <a:r>
              <a:rPr lang="en" sz="2200" dirty="0">
                <a:solidFill>
                  <a:srgbClr val="0070C0"/>
                </a:solidFill>
              </a:rPr>
              <a:t>&lt;</a:t>
            </a:r>
            <a:r>
              <a:rPr lang="en" sz="2200" dirty="0" err="1">
                <a:solidFill>
                  <a:srgbClr val="0070C0"/>
                </a:solidFill>
              </a:rPr>
              <a:t>nc</a:t>
            </a:r>
            <a:r>
              <a:rPr lang="en" sz="2200" dirty="0">
                <a:solidFill>
                  <a:srgbClr val="0070C0"/>
                </a:solidFill>
              </a:rPr>
              <a:t>&gt;</a:t>
            </a:r>
            <a:r>
              <a:rPr lang="en" sz="22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" sz="2200" dirty="0"/>
              <a:t>And add the attribute @tilt=se to the </a:t>
            </a:r>
            <a:r>
              <a:rPr lang="en" sz="2200" b="1" dirty="0"/>
              <a:t>second</a:t>
            </a:r>
            <a:r>
              <a:rPr lang="en" sz="2200" dirty="0"/>
              <a:t> and </a:t>
            </a:r>
            <a:r>
              <a:rPr lang="en" sz="2200" b="1" dirty="0"/>
              <a:t>third</a:t>
            </a:r>
            <a:r>
              <a:rPr lang="en" sz="2200" dirty="0"/>
              <a:t> </a:t>
            </a:r>
            <a:r>
              <a:rPr lang="en" sz="2200" dirty="0">
                <a:solidFill>
                  <a:srgbClr val="0070C0"/>
                </a:solidFill>
              </a:rPr>
              <a:t>&lt;</a:t>
            </a:r>
            <a:r>
              <a:rPr lang="en" sz="2200" dirty="0" err="1">
                <a:solidFill>
                  <a:srgbClr val="0070C0"/>
                </a:solidFill>
              </a:rPr>
              <a:t>nc</a:t>
            </a:r>
            <a:r>
              <a:rPr lang="en" sz="2200" dirty="0">
                <a:solidFill>
                  <a:srgbClr val="0070C0"/>
                </a:solidFill>
              </a:rPr>
              <a:t>&gt;</a:t>
            </a:r>
            <a:r>
              <a:rPr lang="en" sz="2200" dirty="0"/>
              <a:t> elements in the neume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70D32F7-4084-F5C5-AEF3-6D5BDF3EDD0B}"/>
              </a:ext>
            </a:extLst>
          </p:cNvPr>
          <p:cNvSpPr/>
          <p:nvPr/>
        </p:nvSpPr>
        <p:spPr>
          <a:xfrm>
            <a:off x="3976256" y="5036211"/>
            <a:ext cx="511152" cy="1186857"/>
          </a:xfrm>
          <a:prstGeom prst="roundRect">
            <a:avLst/>
          </a:prstGeom>
          <a:solidFill>
            <a:schemeClr val="accent4">
              <a:alpha val="15294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04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87F9B89-BB0B-4FDE-BF27-E8357EDAD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hape 406">
            <a:extLst>
              <a:ext uri="{FF2B5EF4-FFF2-40B4-BE49-F238E27FC236}">
                <a16:creationId xmlns:a16="http://schemas.microsoft.com/office/drawing/2014/main" id="{FAB976C9-F0CA-0A44-ADEF-BF1AA90136E7}"/>
              </a:ext>
            </a:extLst>
          </p:cNvPr>
          <p:cNvSpPr txBox="1">
            <a:spLocks/>
          </p:cNvSpPr>
          <p:nvPr/>
        </p:nvSpPr>
        <p:spPr>
          <a:xfrm>
            <a:off x="838200" y="2411153"/>
            <a:ext cx="10537826" cy="195154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Thank you!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martha.thomae@fcsh.unl.pt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400" b="1" dirty="0">
                <a:solidFill>
                  <a:srgbClr val="00B0F0"/>
                </a:solidFill>
                <a:latin typeface="Calibri Light" panose="020F030202020403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elsadeluca@fcsh.unl.pt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ADD8F-714F-52ED-86E2-D0AB15A8F9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046" r="1" b="14738"/>
          <a:stretch/>
        </p:blipFill>
        <p:spPr>
          <a:xfrm>
            <a:off x="7" y="-3"/>
            <a:ext cx="6000749" cy="2180602"/>
          </a:xfrm>
          <a:custGeom>
            <a:avLst/>
            <a:gdLst/>
            <a:ahLst/>
            <a:cxnLst/>
            <a:rect l="l" t="t" r="r" b="b"/>
            <a:pathLst>
              <a:path w="6000749" h="2180602">
                <a:moveTo>
                  <a:pt x="0" y="0"/>
                </a:moveTo>
                <a:lnTo>
                  <a:pt x="6000749" y="0"/>
                </a:lnTo>
                <a:lnTo>
                  <a:pt x="6000749" y="1817452"/>
                </a:lnTo>
                <a:lnTo>
                  <a:pt x="5980686" y="1817518"/>
                </a:lnTo>
                <a:cubicBezTo>
                  <a:pt x="5936335" y="1820765"/>
                  <a:pt x="5892433" y="1826513"/>
                  <a:pt x="5848802" y="1832962"/>
                </a:cubicBezTo>
                <a:cubicBezTo>
                  <a:pt x="5791110" y="1841560"/>
                  <a:pt x="5731975" y="1846794"/>
                  <a:pt x="5674647" y="1855580"/>
                </a:cubicBezTo>
                <a:cubicBezTo>
                  <a:pt x="5631737" y="1862309"/>
                  <a:pt x="5588831" y="1870348"/>
                  <a:pt x="5549529" y="1881188"/>
                </a:cubicBezTo>
                <a:cubicBezTo>
                  <a:pt x="5492552" y="1897079"/>
                  <a:pt x="5442799" y="1921005"/>
                  <a:pt x="5370320" y="1914649"/>
                </a:cubicBezTo>
                <a:cubicBezTo>
                  <a:pt x="5306495" y="1909042"/>
                  <a:pt x="5248806" y="1920817"/>
                  <a:pt x="5190391" y="1932032"/>
                </a:cubicBezTo>
                <a:cubicBezTo>
                  <a:pt x="5147481" y="1940257"/>
                  <a:pt x="5104579" y="1948670"/>
                  <a:pt x="5060224" y="1953904"/>
                </a:cubicBezTo>
                <a:cubicBezTo>
                  <a:pt x="5007578" y="1960072"/>
                  <a:pt x="4948083" y="1957454"/>
                  <a:pt x="4901206" y="1968858"/>
                </a:cubicBezTo>
                <a:cubicBezTo>
                  <a:pt x="4852168" y="1980822"/>
                  <a:pt x="4811428" y="1972783"/>
                  <a:pt x="4767795" y="1969418"/>
                </a:cubicBezTo>
                <a:cubicBezTo>
                  <a:pt x="4698205" y="1964184"/>
                  <a:pt x="4628970" y="1954464"/>
                  <a:pt x="4558660" y="1966802"/>
                </a:cubicBezTo>
                <a:cubicBezTo>
                  <a:pt x="4473205" y="1981756"/>
                  <a:pt x="4388468" y="1997831"/>
                  <a:pt x="4302653" y="2012037"/>
                </a:cubicBezTo>
                <a:cubicBezTo>
                  <a:pt x="4269476" y="2017459"/>
                  <a:pt x="4233785" y="2019702"/>
                  <a:pt x="4199166" y="2022132"/>
                </a:cubicBezTo>
                <a:cubicBezTo>
                  <a:pt x="4166357" y="2024189"/>
                  <a:pt x="4127055" y="2018955"/>
                  <a:pt x="4101809" y="2026805"/>
                </a:cubicBezTo>
                <a:cubicBezTo>
                  <a:pt x="4036905" y="2046993"/>
                  <a:pt x="3970203" y="2056899"/>
                  <a:pt x="3895199" y="2056899"/>
                </a:cubicBezTo>
                <a:cubicBezTo>
                  <a:pt x="3867072" y="2056899"/>
                  <a:pt x="3839668" y="2065312"/>
                  <a:pt x="3811186" y="2066808"/>
                </a:cubicBezTo>
                <a:cubicBezTo>
                  <a:pt x="3772239" y="2068676"/>
                  <a:pt x="3727528" y="2073724"/>
                  <a:pt x="3693636" y="2066619"/>
                </a:cubicBezTo>
                <a:cubicBezTo>
                  <a:pt x="3613949" y="2049797"/>
                  <a:pt x="3549409" y="2063817"/>
                  <a:pt x="3479814" y="2080453"/>
                </a:cubicBezTo>
                <a:cubicBezTo>
                  <a:pt x="3411303" y="2096903"/>
                  <a:pt x="3339188" y="2109986"/>
                  <a:pt x="3266353" y="2120829"/>
                </a:cubicBezTo>
                <a:cubicBezTo>
                  <a:pt x="3238949" y="2124754"/>
                  <a:pt x="3206140" y="2118211"/>
                  <a:pt x="3175847" y="2116904"/>
                </a:cubicBezTo>
                <a:cubicBezTo>
                  <a:pt x="3165028" y="2116529"/>
                  <a:pt x="3153130" y="2115968"/>
                  <a:pt x="3143397" y="2117838"/>
                </a:cubicBezTo>
                <a:cubicBezTo>
                  <a:pt x="3049288" y="2135783"/>
                  <a:pt x="2953732" y="2149428"/>
                  <a:pt x="2851692" y="2140083"/>
                </a:cubicBezTo>
                <a:cubicBezTo>
                  <a:pt x="2842318" y="2139147"/>
                  <a:pt x="2831859" y="2141204"/>
                  <a:pt x="2822482" y="2142513"/>
                </a:cubicBezTo>
                <a:cubicBezTo>
                  <a:pt x="2776688" y="2149242"/>
                  <a:pt x="2731976" y="2159896"/>
                  <a:pt x="2685467" y="2162326"/>
                </a:cubicBezTo>
                <a:cubicBezTo>
                  <a:pt x="2570801" y="2168307"/>
                  <a:pt x="2455420" y="2170739"/>
                  <a:pt x="2340028" y="2174664"/>
                </a:cubicBezTo>
                <a:cubicBezTo>
                  <a:pt x="2332817" y="2174850"/>
                  <a:pt x="2325246" y="2174850"/>
                  <a:pt x="2318757" y="2176159"/>
                </a:cubicBezTo>
                <a:cubicBezTo>
                  <a:pt x="2276207" y="2184198"/>
                  <a:pt x="2239070" y="2181580"/>
                  <a:pt x="2203009" y="2166253"/>
                </a:cubicBezTo>
                <a:cubicBezTo>
                  <a:pt x="2187144" y="2159523"/>
                  <a:pt x="2165509" y="2155971"/>
                  <a:pt x="2145680" y="2152233"/>
                </a:cubicBezTo>
                <a:cubicBezTo>
                  <a:pt x="2116471" y="2146624"/>
                  <a:pt x="2086546" y="2141204"/>
                  <a:pt x="2056257" y="2137652"/>
                </a:cubicBezTo>
                <a:cubicBezTo>
                  <a:pt x="2026328" y="2134288"/>
                  <a:pt x="1994238" y="2129615"/>
                  <a:pt x="1965392" y="2132231"/>
                </a:cubicBezTo>
                <a:cubicBezTo>
                  <a:pt x="1913469" y="2136904"/>
                  <a:pt x="1864067" y="2147372"/>
                  <a:pt x="1812867" y="2154289"/>
                </a:cubicBezTo>
                <a:cubicBezTo>
                  <a:pt x="1795199" y="2156719"/>
                  <a:pt x="1775726" y="2156344"/>
                  <a:pt x="1757340" y="2156533"/>
                </a:cubicBezTo>
                <a:cubicBezTo>
                  <a:pt x="1715149" y="2157092"/>
                  <a:pt x="1671880" y="2151672"/>
                  <a:pt x="1633661" y="2167187"/>
                </a:cubicBezTo>
                <a:cubicBezTo>
                  <a:pt x="1598326" y="2181766"/>
                  <a:pt x="1562625" y="2177468"/>
                  <a:pt x="1525488" y="2166439"/>
                </a:cubicBezTo>
                <a:cubicBezTo>
                  <a:pt x="1498803" y="2158587"/>
                  <a:pt x="1468519" y="2152419"/>
                  <a:pt x="1438590" y="2149428"/>
                </a:cubicBezTo>
                <a:cubicBezTo>
                  <a:pt x="1397482" y="2145317"/>
                  <a:pt x="1356738" y="2143633"/>
                  <a:pt x="1312386" y="2146065"/>
                </a:cubicBezTo>
                <a:cubicBezTo>
                  <a:pt x="1281015" y="2147747"/>
                  <a:pt x="1255413" y="2148494"/>
                  <a:pt x="1230894" y="2158401"/>
                </a:cubicBezTo>
                <a:cubicBezTo>
                  <a:pt x="1226930" y="2159896"/>
                  <a:pt x="1219719" y="2160271"/>
                  <a:pt x="1214309" y="2160083"/>
                </a:cubicBezTo>
                <a:cubicBezTo>
                  <a:pt x="1143277" y="2156905"/>
                  <a:pt x="1072963" y="2158587"/>
                  <a:pt x="1001207" y="2160832"/>
                </a:cubicBezTo>
                <a:cubicBezTo>
                  <a:pt x="909986" y="2163821"/>
                  <a:pt x="814067" y="2155037"/>
                  <a:pt x="735104" y="2123634"/>
                </a:cubicBezTo>
                <a:cubicBezTo>
                  <a:pt x="723565" y="2118959"/>
                  <a:pt x="706257" y="2116904"/>
                  <a:pt x="691111" y="2115782"/>
                </a:cubicBezTo>
                <a:cubicBezTo>
                  <a:pt x="619719" y="2110923"/>
                  <a:pt x="547963" y="2107557"/>
                  <a:pt x="476567" y="2102136"/>
                </a:cubicBezTo>
                <a:cubicBezTo>
                  <a:pt x="437625" y="2099146"/>
                  <a:pt x="396881" y="2096528"/>
                  <a:pt x="361546" y="2088303"/>
                </a:cubicBezTo>
                <a:cubicBezTo>
                  <a:pt x="326934" y="2080267"/>
                  <a:pt x="299163" y="2070733"/>
                  <a:pt x="278611" y="2087555"/>
                </a:cubicBezTo>
                <a:cubicBezTo>
                  <a:pt x="241838" y="2078583"/>
                  <a:pt x="209740" y="2071106"/>
                  <a:pt x="178377" y="2063069"/>
                </a:cubicBezTo>
                <a:cubicBezTo>
                  <a:pt x="166834" y="2060079"/>
                  <a:pt x="157098" y="2055217"/>
                  <a:pt x="145559" y="2052413"/>
                </a:cubicBezTo>
                <a:cubicBezTo>
                  <a:pt x="133298" y="2049422"/>
                  <a:pt x="119598" y="2047554"/>
                  <a:pt x="106258" y="2046059"/>
                </a:cubicBezTo>
                <a:lnTo>
                  <a:pt x="0" y="2034015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C3994A-5AC5-B2A7-A49F-E3AB687FC4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319" b="-1"/>
          <a:stretch/>
        </p:blipFill>
        <p:spPr>
          <a:xfrm>
            <a:off x="6191243" y="4"/>
            <a:ext cx="6000750" cy="1867659"/>
          </a:xfrm>
          <a:custGeom>
            <a:avLst/>
            <a:gdLst/>
            <a:ahLst/>
            <a:cxnLst/>
            <a:rect l="l" t="t" r="r" b="b"/>
            <a:pathLst>
              <a:path w="6000750" h="1867659">
                <a:moveTo>
                  <a:pt x="0" y="0"/>
                </a:moveTo>
                <a:lnTo>
                  <a:pt x="6000750" y="0"/>
                </a:lnTo>
                <a:lnTo>
                  <a:pt x="6000750" y="1804153"/>
                </a:lnTo>
                <a:lnTo>
                  <a:pt x="5979548" y="1802679"/>
                </a:lnTo>
                <a:cubicBezTo>
                  <a:pt x="5935197" y="1800063"/>
                  <a:pt x="5890485" y="1798568"/>
                  <a:pt x="5846133" y="1795950"/>
                </a:cubicBezTo>
                <a:cubicBezTo>
                  <a:pt x="5775100" y="1791652"/>
                  <a:pt x="5704427" y="1786791"/>
                  <a:pt x="5633754" y="1782305"/>
                </a:cubicBezTo>
                <a:cubicBezTo>
                  <a:pt x="5604189" y="1780623"/>
                  <a:pt x="5573177" y="1775950"/>
                  <a:pt x="5545414" y="1778753"/>
                </a:cubicBezTo>
                <a:cubicBezTo>
                  <a:pt x="5475460" y="1785857"/>
                  <a:pt x="5406589" y="1783800"/>
                  <a:pt x="5336999" y="1778941"/>
                </a:cubicBezTo>
                <a:cubicBezTo>
                  <a:pt x="5313202" y="1777257"/>
                  <a:pt x="5287601" y="1777632"/>
                  <a:pt x="5264524" y="1780809"/>
                </a:cubicBezTo>
                <a:cubicBezTo>
                  <a:pt x="5217287" y="1787166"/>
                  <a:pt x="5171497" y="1796138"/>
                  <a:pt x="5124979" y="1803988"/>
                </a:cubicBezTo>
                <a:cubicBezTo>
                  <a:pt x="5119930" y="1804922"/>
                  <a:pt x="5113801" y="1805111"/>
                  <a:pt x="5108395" y="1805670"/>
                </a:cubicBezTo>
                <a:cubicBezTo>
                  <a:pt x="5077743" y="1808849"/>
                  <a:pt x="5047458" y="1812027"/>
                  <a:pt x="5016806" y="1814831"/>
                </a:cubicBezTo>
                <a:cubicBezTo>
                  <a:pt x="5000222" y="1816326"/>
                  <a:pt x="4983274" y="1816513"/>
                  <a:pt x="4966685" y="1817822"/>
                </a:cubicBezTo>
                <a:cubicBezTo>
                  <a:pt x="4902505" y="1823056"/>
                  <a:pt x="4831831" y="1814270"/>
                  <a:pt x="4776301" y="1836887"/>
                </a:cubicBezTo>
                <a:cubicBezTo>
                  <a:pt x="4740243" y="1851469"/>
                  <a:pt x="4705268" y="1848103"/>
                  <a:pt x="4666689" y="1845860"/>
                </a:cubicBezTo>
                <a:cubicBezTo>
                  <a:pt x="4637480" y="1844178"/>
                  <a:pt x="4607551" y="1844739"/>
                  <a:pt x="4577985" y="1844551"/>
                </a:cubicBezTo>
                <a:cubicBezTo>
                  <a:pt x="4526062" y="1843992"/>
                  <a:pt x="4474139" y="1843803"/>
                  <a:pt x="4422216" y="1842869"/>
                </a:cubicBezTo>
                <a:cubicBezTo>
                  <a:pt x="4405628" y="1842496"/>
                  <a:pt x="4388683" y="1837821"/>
                  <a:pt x="4372455" y="1838569"/>
                </a:cubicBezTo>
                <a:cubicBezTo>
                  <a:pt x="4297455" y="1842121"/>
                  <a:pt x="4222455" y="1847730"/>
                  <a:pt x="4147455" y="1850907"/>
                </a:cubicBezTo>
                <a:cubicBezTo>
                  <a:pt x="4104909" y="1852776"/>
                  <a:pt x="4061276" y="1849225"/>
                  <a:pt x="4019089" y="1851841"/>
                </a:cubicBezTo>
                <a:cubicBezTo>
                  <a:pt x="3970414" y="1854832"/>
                  <a:pt x="3922818" y="1862496"/>
                  <a:pt x="3874499" y="1867170"/>
                </a:cubicBezTo>
                <a:cubicBezTo>
                  <a:pt x="3861159" y="1868477"/>
                  <a:pt x="3846376" y="1866796"/>
                  <a:pt x="3832312" y="1866423"/>
                </a:cubicBezTo>
                <a:cubicBezTo>
                  <a:pt x="3816447" y="1866048"/>
                  <a:pt x="3800941" y="1865300"/>
                  <a:pt x="3785076" y="1865114"/>
                </a:cubicBezTo>
                <a:cubicBezTo>
                  <a:pt x="3736757" y="1864739"/>
                  <a:pt x="3688441" y="1865300"/>
                  <a:pt x="3640122" y="1863991"/>
                </a:cubicBezTo>
                <a:cubicBezTo>
                  <a:pt x="3610557" y="1863243"/>
                  <a:pt x="3579549" y="1855580"/>
                  <a:pt x="3552141" y="1858384"/>
                </a:cubicBezTo>
                <a:cubicBezTo>
                  <a:pt x="3496255" y="1863805"/>
                  <a:pt x="3440365" y="1851655"/>
                  <a:pt x="3384478" y="1861748"/>
                </a:cubicBezTo>
                <a:cubicBezTo>
                  <a:pt x="3367166" y="1864739"/>
                  <a:pt x="3343370" y="1857262"/>
                  <a:pt x="3322455" y="1856889"/>
                </a:cubicBezTo>
                <a:cubicBezTo>
                  <a:pt x="3270172" y="1855955"/>
                  <a:pt x="3217890" y="1856141"/>
                  <a:pt x="3165607" y="1856328"/>
                </a:cubicBezTo>
                <a:cubicBezTo>
                  <a:pt x="3118730" y="1856514"/>
                  <a:pt x="3070051" y="1853898"/>
                  <a:pt x="3024980" y="1859132"/>
                </a:cubicBezTo>
                <a:cubicBezTo>
                  <a:pt x="2977744" y="1864739"/>
                  <a:pt x="2935197" y="1863991"/>
                  <a:pt x="2889403" y="1857637"/>
                </a:cubicBezTo>
                <a:cubicBezTo>
                  <a:pt x="2858032" y="1853337"/>
                  <a:pt x="2824859" y="1852776"/>
                  <a:pt x="2792409" y="1851469"/>
                </a:cubicBezTo>
                <a:cubicBezTo>
                  <a:pt x="2757434" y="1849973"/>
                  <a:pt x="2718851" y="1853898"/>
                  <a:pt x="2687120" y="1847730"/>
                </a:cubicBezTo>
                <a:cubicBezTo>
                  <a:pt x="2592647" y="1829410"/>
                  <a:pt x="2495653" y="1825485"/>
                  <a:pt x="2396857" y="1825485"/>
                </a:cubicBezTo>
                <a:cubicBezTo>
                  <a:pt x="2378826" y="1825485"/>
                  <a:pt x="2360436" y="1828101"/>
                  <a:pt x="2343132" y="1830906"/>
                </a:cubicBezTo>
                <a:cubicBezTo>
                  <a:pt x="2242167" y="1847730"/>
                  <a:pt x="2140846" y="1846235"/>
                  <a:pt x="2038082" y="1835953"/>
                </a:cubicBezTo>
                <a:cubicBezTo>
                  <a:pt x="2016807" y="1833710"/>
                  <a:pt x="1993011" y="1833335"/>
                  <a:pt x="1971736" y="1835578"/>
                </a:cubicBezTo>
                <a:cubicBezTo>
                  <a:pt x="1911878" y="1842121"/>
                  <a:pt x="1853827" y="1852964"/>
                  <a:pt x="1793609" y="1857637"/>
                </a:cubicBezTo>
                <a:cubicBezTo>
                  <a:pt x="1694094" y="1865300"/>
                  <a:pt x="1607915" y="1839505"/>
                  <a:pt x="1518852" y="1822681"/>
                </a:cubicBezTo>
                <a:cubicBezTo>
                  <a:pt x="1434115" y="1806793"/>
                  <a:pt x="1362000" y="1770903"/>
                  <a:pt x="1261757" y="1778941"/>
                </a:cubicBezTo>
                <a:cubicBezTo>
                  <a:pt x="1251665" y="1779689"/>
                  <a:pt x="1240486" y="1774641"/>
                  <a:pt x="1229307" y="1773332"/>
                </a:cubicBezTo>
                <a:cubicBezTo>
                  <a:pt x="1198659" y="1769780"/>
                  <a:pt x="1168011" y="1765482"/>
                  <a:pt x="1137000" y="1763799"/>
                </a:cubicBezTo>
                <a:cubicBezTo>
                  <a:pt x="1099140" y="1761555"/>
                  <a:pt x="1060557" y="1762303"/>
                  <a:pt x="1022698" y="1760435"/>
                </a:cubicBezTo>
                <a:cubicBezTo>
                  <a:pt x="974019" y="1758192"/>
                  <a:pt x="926063" y="1752210"/>
                  <a:pt x="877744" y="1752210"/>
                </a:cubicBezTo>
                <a:cubicBezTo>
                  <a:pt x="838802" y="1752210"/>
                  <a:pt x="800219" y="1759126"/>
                  <a:pt x="761640" y="1762492"/>
                </a:cubicBezTo>
                <a:cubicBezTo>
                  <a:pt x="707192" y="1767164"/>
                  <a:pt x="647335" y="1765855"/>
                  <a:pt x="599379" y="1777819"/>
                </a:cubicBezTo>
                <a:cubicBezTo>
                  <a:pt x="548179" y="1790530"/>
                  <a:pt x="499500" y="1796325"/>
                  <a:pt x="446494" y="1792400"/>
                </a:cubicBezTo>
                <a:cubicBezTo>
                  <a:pt x="428827" y="1791091"/>
                  <a:pt x="406110" y="1783239"/>
                  <a:pt x="398179" y="1775203"/>
                </a:cubicBezTo>
                <a:cubicBezTo>
                  <a:pt x="380508" y="1757258"/>
                  <a:pt x="356352" y="1754078"/>
                  <a:pt x="323538" y="1760248"/>
                </a:cubicBezTo>
                <a:cubicBezTo>
                  <a:pt x="295052" y="1765482"/>
                  <a:pt x="260077" y="1768098"/>
                  <a:pt x="240608" y="1778193"/>
                </a:cubicBezTo>
                <a:cubicBezTo>
                  <a:pt x="185437" y="1806793"/>
                  <a:pt x="115123" y="1807727"/>
                  <a:pt x="46616" y="1815390"/>
                </a:cubicBezTo>
                <a:lnTo>
                  <a:pt x="0" y="1816030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74AA512-0626-46EA-9229-571D9AF08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52210"/>
            <a:ext cx="12192000" cy="858278"/>
          </a:xfrm>
          <a:custGeom>
            <a:avLst/>
            <a:gdLst>
              <a:gd name="connsiteX0" fmla="*/ 7068995 w 12192000"/>
              <a:gd name="connsiteY0" fmla="*/ 0 h 858278"/>
              <a:gd name="connsiteX1" fmla="*/ 7213949 w 12192000"/>
              <a:gd name="connsiteY1" fmla="*/ 8225 h 858278"/>
              <a:gd name="connsiteX2" fmla="*/ 7328251 w 12192000"/>
              <a:gd name="connsiteY2" fmla="*/ 11589 h 858278"/>
              <a:gd name="connsiteX3" fmla="*/ 7420557 w 12192000"/>
              <a:gd name="connsiteY3" fmla="*/ 21122 h 858278"/>
              <a:gd name="connsiteX4" fmla="*/ 7453008 w 12192000"/>
              <a:gd name="connsiteY4" fmla="*/ 26731 h 858278"/>
              <a:gd name="connsiteX5" fmla="*/ 7710103 w 12192000"/>
              <a:gd name="connsiteY5" fmla="*/ 70471 h 858278"/>
              <a:gd name="connsiteX6" fmla="*/ 7984860 w 12192000"/>
              <a:gd name="connsiteY6" fmla="*/ 105427 h 858278"/>
              <a:gd name="connsiteX7" fmla="*/ 8162987 w 12192000"/>
              <a:gd name="connsiteY7" fmla="*/ 83368 h 858278"/>
              <a:gd name="connsiteX8" fmla="*/ 8229332 w 12192000"/>
              <a:gd name="connsiteY8" fmla="*/ 83743 h 858278"/>
              <a:gd name="connsiteX9" fmla="*/ 8534382 w 12192000"/>
              <a:gd name="connsiteY9" fmla="*/ 78696 h 858278"/>
              <a:gd name="connsiteX10" fmla="*/ 8588107 w 12192000"/>
              <a:gd name="connsiteY10" fmla="*/ 73275 h 858278"/>
              <a:gd name="connsiteX11" fmla="*/ 8878370 w 12192000"/>
              <a:gd name="connsiteY11" fmla="*/ 95520 h 858278"/>
              <a:gd name="connsiteX12" fmla="*/ 8983659 w 12192000"/>
              <a:gd name="connsiteY12" fmla="*/ 99259 h 858278"/>
              <a:gd name="connsiteX13" fmla="*/ 9080653 w 12192000"/>
              <a:gd name="connsiteY13" fmla="*/ 105427 h 858278"/>
              <a:gd name="connsiteX14" fmla="*/ 9216230 w 12192000"/>
              <a:gd name="connsiteY14" fmla="*/ 106922 h 858278"/>
              <a:gd name="connsiteX15" fmla="*/ 9356857 w 12192000"/>
              <a:gd name="connsiteY15" fmla="*/ 104118 h 858278"/>
              <a:gd name="connsiteX16" fmla="*/ 9513705 w 12192000"/>
              <a:gd name="connsiteY16" fmla="*/ 104679 h 858278"/>
              <a:gd name="connsiteX17" fmla="*/ 9575728 w 12192000"/>
              <a:gd name="connsiteY17" fmla="*/ 109538 h 858278"/>
              <a:gd name="connsiteX18" fmla="*/ 9743391 w 12192000"/>
              <a:gd name="connsiteY18" fmla="*/ 106174 h 858278"/>
              <a:gd name="connsiteX19" fmla="*/ 9831372 w 12192000"/>
              <a:gd name="connsiteY19" fmla="*/ 111781 h 858278"/>
              <a:gd name="connsiteX20" fmla="*/ 9976326 w 12192000"/>
              <a:gd name="connsiteY20" fmla="*/ 112904 h 858278"/>
              <a:gd name="connsiteX21" fmla="*/ 10023562 w 12192000"/>
              <a:gd name="connsiteY21" fmla="*/ 114213 h 858278"/>
              <a:gd name="connsiteX22" fmla="*/ 10065749 w 12192000"/>
              <a:gd name="connsiteY22" fmla="*/ 114960 h 858278"/>
              <a:gd name="connsiteX23" fmla="*/ 10210339 w 12192000"/>
              <a:gd name="connsiteY23" fmla="*/ 99631 h 858278"/>
              <a:gd name="connsiteX24" fmla="*/ 10338705 w 12192000"/>
              <a:gd name="connsiteY24" fmla="*/ 98697 h 858278"/>
              <a:gd name="connsiteX25" fmla="*/ 10563705 w 12192000"/>
              <a:gd name="connsiteY25" fmla="*/ 86359 h 858278"/>
              <a:gd name="connsiteX26" fmla="*/ 10613466 w 12192000"/>
              <a:gd name="connsiteY26" fmla="*/ 90659 h 858278"/>
              <a:gd name="connsiteX27" fmla="*/ 10769235 w 12192000"/>
              <a:gd name="connsiteY27" fmla="*/ 92341 h 858278"/>
              <a:gd name="connsiteX28" fmla="*/ 10857939 w 12192000"/>
              <a:gd name="connsiteY28" fmla="*/ 93650 h 858278"/>
              <a:gd name="connsiteX29" fmla="*/ 10967551 w 12192000"/>
              <a:gd name="connsiteY29" fmla="*/ 84677 h 858278"/>
              <a:gd name="connsiteX30" fmla="*/ 11157935 w 12192000"/>
              <a:gd name="connsiteY30" fmla="*/ 65612 h 858278"/>
              <a:gd name="connsiteX31" fmla="*/ 11208056 w 12192000"/>
              <a:gd name="connsiteY31" fmla="*/ 62621 h 858278"/>
              <a:gd name="connsiteX32" fmla="*/ 11299645 w 12192000"/>
              <a:gd name="connsiteY32" fmla="*/ 53460 h 858278"/>
              <a:gd name="connsiteX33" fmla="*/ 11316229 w 12192000"/>
              <a:gd name="connsiteY33" fmla="*/ 51778 h 858278"/>
              <a:gd name="connsiteX34" fmla="*/ 11455774 w 12192000"/>
              <a:gd name="connsiteY34" fmla="*/ 28599 h 858278"/>
              <a:gd name="connsiteX35" fmla="*/ 11528249 w 12192000"/>
              <a:gd name="connsiteY35" fmla="*/ 26731 h 858278"/>
              <a:gd name="connsiteX36" fmla="*/ 11736664 w 12192000"/>
              <a:gd name="connsiteY36" fmla="*/ 26543 h 858278"/>
              <a:gd name="connsiteX37" fmla="*/ 11825004 w 12192000"/>
              <a:gd name="connsiteY37" fmla="*/ 30095 h 858278"/>
              <a:gd name="connsiteX38" fmla="*/ 12037383 w 12192000"/>
              <a:gd name="connsiteY38" fmla="*/ 43740 h 858278"/>
              <a:gd name="connsiteX39" fmla="*/ 12170798 w 12192000"/>
              <a:gd name="connsiteY39" fmla="*/ 50469 h 858278"/>
              <a:gd name="connsiteX40" fmla="*/ 12192000 w 12192000"/>
              <a:gd name="connsiteY40" fmla="*/ 51944 h 858278"/>
              <a:gd name="connsiteX41" fmla="*/ 12192000 w 12192000"/>
              <a:gd name="connsiteY41" fmla="*/ 200794 h 858278"/>
              <a:gd name="connsiteX42" fmla="*/ 12145556 w 12192000"/>
              <a:gd name="connsiteY42" fmla="*/ 203937 h 858278"/>
              <a:gd name="connsiteX43" fmla="*/ 12007095 w 12192000"/>
              <a:gd name="connsiteY43" fmla="*/ 241882 h 858278"/>
              <a:gd name="connsiteX44" fmla="*/ 11918395 w 12192000"/>
              <a:gd name="connsiteY44" fmla="*/ 243752 h 858278"/>
              <a:gd name="connsiteX45" fmla="*/ 11762625 w 12192000"/>
              <a:gd name="connsiteY45" fmla="*/ 188608 h 858278"/>
              <a:gd name="connsiteX46" fmla="*/ 11699883 w 12192000"/>
              <a:gd name="connsiteY46" fmla="*/ 182254 h 858278"/>
              <a:gd name="connsiteX47" fmla="*/ 11591351 w 12192000"/>
              <a:gd name="connsiteY47" fmla="*/ 178702 h 858278"/>
              <a:gd name="connsiteX48" fmla="*/ 11492554 w 12192000"/>
              <a:gd name="connsiteY48" fmla="*/ 196272 h 858278"/>
              <a:gd name="connsiteX49" fmla="*/ 11259979 w 12192000"/>
              <a:gd name="connsiteY49" fmla="*/ 283006 h 858278"/>
              <a:gd name="connsiteX50" fmla="*/ 11221397 w 12192000"/>
              <a:gd name="connsiteY50" fmla="*/ 291605 h 858278"/>
              <a:gd name="connsiteX51" fmla="*/ 11153249 w 12192000"/>
              <a:gd name="connsiteY51" fmla="*/ 297401 h 858278"/>
              <a:gd name="connsiteX52" fmla="*/ 10884980 w 12192000"/>
              <a:gd name="connsiteY52" fmla="*/ 367310 h 858278"/>
              <a:gd name="connsiteX53" fmla="*/ 10826205 w 12192000"/>
              <a:gd name="connsiteY53" fmla="*/ 366749 h 858278"/>
              <a:gd name="connsiteX54" fmla="*/ 10729570 w 12192000"/>
              <a:gd name="connsiteY54" fmla="*/ 360767 h 858278"/>
              <a:gd name="connsiteX55" fmla="*/ 10625364 w 12192000"/>
              <a:gd name="connsiteY55" fmla="*/ 372171 h 858278"/>
              <a:gd name="connsiteX56" fmla="*/ 10549282 w 12192000"/>
              <a:gd name="connsiteY56" fmla="*/ 380208 h 858278"/>
              <a:gd name="connsiteX57" fmla="*/ 10336184 w 12192000"/>
              <a:gd name="connsiteY57" fmla="*/ 356656 h 858278"/>
              <a:gd name="connsiteX58" fmla="*/ 10158780 w 12192000"/>
              <a:gd name="connsiteY58" fmla="*/ 333477 h 858278"/>
              <a:gd name="connsiteX59" fmla="*/ 10134261 w 12192000"/>
              <a:gd name="connsiteY59" fmla="*/ 336654 h 858278"/>
              <a:gd name="connsiteX60" fmla="*/ 9898441 w 12192000"/>
              <a:gd name="connsiteY60" fmla="*/ 355722 h 858278"/>
              <a:gd name="connsiteX61" fmla="*/ 9795318 w 12192000"/>
              <a:gd name="connsiteY61" fmla="*/ 381703 h 858278"/>
              <a:gd name="connsiteX62" fmla="*/ 9653613 w 12192000"/>
              <a:gd name="connsiteY62" fmla="*/ 404695 h 858278"/>
              <a:gd name="connsiteX63" fmla="*/ 9496038 w 12192000"/>
              <a:gd name="connsiteY63" fmla="*/ 432174 h 858278"/>
              <a:gd name="connsiteX64" fmla="*/ 9380293 w 12192000"/>
              <a:gd name="connsiteY64" fmla="*/ 445446 h 858278"/>
              <a:gd name="connsiteX65" fmla="*/ 9209742 w 12192000"/>
              <a:gd name="connsiteY65" fmla="*/ 435726 h 858278"/>
              <a:gd name="connsiteX66" fmla="*/ 9174763 w 12192000"/>
              <a:gd name="connsiteY66" fmla="*/ 427874 h 858278"/>
              <a:gd name="connsiteX67" fmla="*/ 8839428 w 12192000"/>
              <a:gd name="connsiteY67" fmla="*/ 368992 h 858278"/>
              <a:gd name="connsiteX68" fmla="*/ 8615871 w 12192000"/>
              <a:gd name="connsiteY68" fmla="*/ 368244 h 858278"/>
              <a:gd name="connsiteX69" fmla="*/ 8541590 w 12192000"/>
              <a:gd name="connsiteY69" fmla="*/ 377030 h 858278"/>
              <a:gd name="connsiteX70" fmla="*/ 8406013 w 12192000"/>
              <a:gd name="connsiteY70" fmla="*/ 416097 h 858278"/>
              <a:gd name="connsiteX71" fmla="*/ 8346160 w 12192000"/>
              <a:gd name="connsiteY71" fmla="*/ 421706 h 858278"/>
              <a:gd name="connsiteX72" fmla="*/ 8240152 w 12192000"/>
              <a:gd name="connsiteY72" fmla="*/ 425445 h 858278"/>
              <a:gd name="connsiteX73" fmla="*/ 8010102 w 12192000"/>
              <a:gd name="connsiteY73" fmla="*/ 421706 h 858278"/>
              <a:gd name="connsiteX74" fmla="*/ 7710103 w 12192000"/>
              <a:gd name="connsiteY74" fmla="*/ 437595 h 858278"/>
              <a:gd name="connsiteX75" fmla="*/ 7591114 w 12192000"/>
              <a:gd name="connsiteY75" fmla="*/ 432735 h 858278"/>
              <a:gd name="connsiteX76" fmla="*/ 7462749 w 12192000"/>
              <a:gd name="connsiteY76" fmla="*/ 424322 h 858278"/>
              <a:gd name="connsiteX77" fmla="*/ 7425244 w 12192000"/>
              <a:gd name="connsiteY77" fmla="*/ 424697 h 858278"/>
              <a:gd name="connsiteX78" fmla="*/ 7228012 w 12192000"/>
              <a:gd name="connsiteY78" fmla="*/ 444510 h 858278"/>
              <a:gd name="connsiteX79" fmla="*/ 7182936 w 12192000"/>
              <a:gd name="connsiteY79" fmla="*/ 457783 h 858278"/>
              <a:gd name="connsiteX80" fmla="*/ 7065391 w 12192000"/>
              <a:gd name="connsiteY80" fmla="*/ 452362 h 858278"/>
              <a:gd name="connsiteX81" fmla="*/ 6960826 w 12192000"/>
              <a:gd name="connsiteY81" fmla="*/ 430679 h 858278"/>
              <a:gd name="connsiteX82" fmla="*/ 6361185 w 12192000"/>
              <a:gd name="connsiteY82" fmla="*/ 383946 h 858278"/>
              <a:gd name="connsiteX83" fmla="*/ 6000609 w 12192000"/>
              <a:gd name="connsiteY83" fmla="*/ 383198 h 858278"/>
              <a:gd name="connsiteX84" fmla="*/ 5748205 w 12192000"/>
              <a:gd name="connsiteY84" fmla="*/ 362637 h 858278"/>
              <a:gd name="connsiteX85" fmla="*/ 5706377 w 12192000"/>
              <a:gd name="connsiteY85" fmla="*/ 340954 h 858278"/>
              <a:gd name="connsiteX86" fmla="*/ 5552410 w 12192000"/>
              <a:gd name="connsiteY86" fmla="*/ 317962 h 858278"/>
              <a:gd name="connsiteX87" fmla="*/ 5406015 w 12192000"/>
              <a:gd name="connsiteY87" fmla="*/ 365442 h 858278"/>
              <a:gd name="connsiteX88" fmla="*/ 5222482 w 12192000"/>
              <a:gd name="connsiteY88" fmla="*/ 437222 h 858278"/>
              <a:gd name="connsiteX89" fmla="*/ 5122603 w 12192000"/>
              <a:gd name="connsiteY89" fmla="*/ 437781 h 858278"/>
              <a:gd name="connsiteX90" fmla="*/ 4916712 w 12192000"/>
              <a:gd name="connsiteY90" fmla="*/ 451801 h 858278"/>
              <a:gd name="connsiteX91" fmla="*/ 4773924 w 12192000"/>
              <a:gd name="connsiteY91" fmla="*/ 475728 h 858278"/>
              <a:gd name="connsiteX92" fmla="*/ 4573806 w 12192000"/>
              <a:gd name="connsiteY92" fmla="*/ 504140 h 858278"/>
              <a:gd name="connsiteX93" fmla="*/ 4499166 w 12192000"/>
              <a:gd name="connsiteY93" fmla="*/ 519094 h 858278"/>
              <a:gd name="connsiteX94" fmla="*/ 4320680 w 12192000"/>
              <a:gd name="connsiteY94" fmla="*/ 541339 h 858278"/>
              <a:gd name="connsiteX95" fmla="*/ 4172841 w 12192000"/>
              <a:gd name="connsiteY95" fmla="*/ 555918 h 858278"/>
              <a:gd name="connsiteX96" fmla="*/ 4053493 w 12192000"/>
              <a:gd name="connsiteY96" fmla="*/ 601529 h 858278"/>
              <a:gd name="connsiteX97" fmla="*/ 4015270 w 12192000"/>
              <a:gd name="connsiteY97" fmla="*/ 625082 h 858278"/>
              <a:gd name="connsiteX98" fmla="*/ 3983539 w 12192000"/>
              <a:gd name="connsiteY98" fmla="*/ 640223 h 858278"/>
              <a:gd name="connsiteX99" fmla="*/ 3842917 w 12192000"/>
              <a:gd name="connsiteY99" fmla="*/ 729013 h 858278"/>
              <a:gd name="connsiteX100" fmla="*/ 3827051 w 12192000"/>
              <a:gd name="connsiteY100" fmla="*/ 736490 h 858278"/>
              <a:gd name="connsiteX101" fmla="*/ 3636666 w 12192000"/>
              <a:gd name="connsiteY101" fmla="*/ 777428 h 858278"/>
              <a:gd name="connsiteX102" fmla="*/ 3569598 w 12192000"/>
              <a:gd name="connsiteY102" fmla="*/ 799671 h 858278"/>
              <a:gd name="connsiteX103" fmla="*/ 3431859 w 12192000"/>
              <a:gd name="connsiteY103" fmla="*/ 855189 h 858278"/>
              <a:gd name="connsiteX104" fmla="*/ 3377411 w 12192000"/>
              <a:gd name="connsiteY104" fmla="*/ 857058 h 858278"/>
              <a:gd name="connsiteX105" fmla="*/ 3176930 w 12192000"/>
              <a:gd name="connsiteY105" fmla="*/ 823786 h 858278"/>
              <a:gd name="connsiteX106" fmla="*/ 3075245 w 12192000"/>
              <a:gd name="connsiteY106" fmla="*/ 786212 h 858278"/>
              <a:gd name="connsiteX107" fmla="*/ 3039911 w 12192000"/>
              <a:gd name="connsiteY107" fmla="*/ 771258 h 858278"/>
              <a:gd name="connsiteX108" fmla="*/ 2790392 w 12192000"/>
              <a:gd name="connsiteY108" fmla="*/ 787334 h 858278"/>
              <a:gd name="connsiteX109" fmla="*/ 2720801 w 12192000"/>
              <a:gd name="connsiteY109" fmla="*/ 790887 h 858278"/>
              <a:gd name="connsiteX110" fmla="*/ 2482098 w 12192000"/>
              <a:gd name="connsiteY110" fmla="*/ 808832 h 858278"/>
              <a:gd name="connsiteX111" fmla="*/ 2432700 w 12192000"/>
              <a:gd name="connsiteY111" fmla="*/ 804532 h 858278"/>
              <a:gd name="connsiteX112" fmla="*/ 2111065 w 12192000"/>
              <a:gd name="connsiteY112" fmla="*/ 800980 h 858278"/>
              <a:gd name="connsiteX113" fmla="*/ 2088707 w 12192000"/>
              <a:gd name="connsiteY113" fmla="*/ 811261 h 858278"/>
              <a:gd name="connsiteX114" fmla="*/ 1973323 w 12192000"/>
              <a:gd name="connsiteY114" fmla="*/ 841731 h 858278"/>
              <a:gd name="connsiteX115" fmla="*/ 1819359 w 12192000"/>
              <a:gd name="connsiteY115" fmla="*/ 849581 h 858278"/>
              <a:gd name="connsiteX116" fmla="*/ 1791232 w 12192000"/>
              <a:gd name="connsiteY116" fmla="*/ 846776 h 858278"/>
              <a:gd name="connsiteX117" fmla="*/ 1687387 w 12192000"/>
              <a:gd name="connsiteY117" fmla="*/ 827897 h 858278"/>
              <a:gd name="connsiteX118" fmla="*/ 1454092 w 12192000"/>
              <a:gd name="connsiteY118" fmla="*/ 810327 h 858278"/>
              <a:gd name="connsiteX119" fmla="*/ 1408662 w 12192000"/>
              <a:gd name="connsiteY119" fmla="*/ 803970 h 858278"/>
              <a:gd name="connsiteX120" fmla="*/ 1326809 w 12192000"/>
              <a:gd name="connsiteY120" fmla="*/ 794064 h 858278"/>
              <a:gd name="connsiteX121" fmla="*/ 1105054 w 12192000"/>
              <a:gd name="connsiteY121" fmla="*/ 787521 h 858278"/>
              <a:gd name="connsiteX122" fmla="*/ 997604 w 12192000"/>
              <a:gd name="connsiteY122" fmla="*/ 797241 h 858278"/>
              <a:gd name="connsiteX123" fmla="*/ 949648 w 12192000"/>
              <a:gd name="connsiteY123" fmla="*/ 796680 h 858278"/>
              <a:gd name="connsiteX124" fmla="*/ 789552 w 12192000"/>
              <a:gd name="connsiteY124" fmla="*/ 771819 h 858278"/>
              <a:gd name="connsiteX125" fmla="*/ 396881 w 12192000"/>
              <a:gd name="connsiteY125" fmla="*/ 787707 h 858278"/>
              <a:gd name="connsiteX126" fmla="*/ 272843 w 12192000"/>
              <a:gd name="connsiteY126" fmla="*/ 801166 h 858278"/>
              <a:gd name="connsiteX127" fmla="*/ 206859 w 12192000"/>
              <a:gd name="connsiteY127" fmla="*/ 803036 h 858278"/>
              <a:gd name="connsiteX128" fmla="*/ 114552 w 12192000"/>
              <a:gd name="connsiteY128" fmla="*/ 784157 h 858278"/>
              <a:gd name="connsiteX129" fmla="*/ 30492 w 12192000"/>
              <a:gd name="connsiteY129" fmla="*/ 773619 h 858278"/>
              <a:gd name="connsiteX130" fmla="*/ 0 w 12192000"/>
              <a:gd name="connsiteY130" fmla="*/ 776145 h 858278"/>
              <a:gd name="connsiteX131" fmla="*/ 0 w 12192000"/>
              <a:gd name="connsiteY131" fmla="*/ 281806 h 858278"/>
              <a:gd name="connsiteX132" fmla="*/ 106258 w 12192000"/>
              <a:gd name="connsiteY132" fmla="*/ 293849 h 858278"/>
              <a:gd name="connsiteX133" fmla="*/ 145560 w 12192000"/>
              <a:gd name="connsiteY133" fmla="*/ 300203 h 858278"/>
              <a:gd name="connsiteX134" fmla="*/ 178377 w 12192000"/>
              <a:gd name="connsiteY134" fmla="*/ 310859 h 858278"/>
              <a:gd name="connsiteX135" fmla="*/ 278612 w 12192000"/>
              <a:gd name="connsiteY135" fmla="*/ 335345 h 858278"/>
              <a:gd name="connsiteX136" fmla="*/ 361546 w 12192000"/>
              <a:gd name="connsiteY136" fmla="*/ 336093 h 858278"/>
              <a:gd name="connsiteX137" fmla="*/ 476567 w 12192000"/>
              <a:gd name="connsiteY137" fmla="*/ 349926 h 858278"/>
              <a:gd name="connsiteX138" fmla="*/ 691112 w 12192000"/>
              <a:gd name="connsiteY138" fmla="*/ 363572 h 858278"/>
              <a:gd name="connsiteX139" fmla="*/ 735104 w 12192000"/>
              <a:gd name="connsiteY139" fmla="*/ 371424 h 858278"/>
              <a:gd name="connsiteX140" fmla="*/ 1001208 w 12192000"/>
              <a:gd name="connsiteY140" fmla="*/ 408622 h 858278"/>
              <a:gd name="connsiteX141" fmla="*/ 1214309 w 12192000"/>
              <a:gd name="connsiteY141" fmla="*/ 407873 h 858278"/>
              <a:gd name="connsiteX142" fmla="*/ 1230894 w 12192000"/>
              <a:gd name="connsiteY142" fmla="*/ 406191 h 858278"/>
              <a:gd name="connsiteX143" fmla="*/ 1312386 w 12192000"/>
              <a:gd name="connsiteY143" fmla="*/ 393855 h 858278"/>
              <a:gd name="connsiteX144" fmla="*/ 1438590 w 12192000"/>
              <a:gd name="connsiteY144" fmla="*/ 397218 h 858278"/>
              <a:gd name="connsiteX145" fmla="*/ 1525488 w 12192000"/>
              <a:gd name="connsiteY145" fmla="*/ 414229 h 858278"/>
              <a:gd name="connsiteX146" fmla="*/ 1633661 w 12192000"/>
              <a:gd name="connsiteY146" fmla="*/ 414977 h 858278"/>
              <a:gd name="connsiteX147" fmla="*/ 1757340 w 12192000"/>
              <a:gd name="connsiteY147" fmla="*/ 404323 h 858278"/>
              <a:gd name="connsiteX148" fmla="*/ 1812867 w 12192000"/>
              <a:gd name="connsiteY148" fmla="*/ 402079 h 858278"/>
              <a:gd name="connsiteX149" fmla="*/ 1965392 w 12192000"/>
              <a:gd name="connsiteY149" fmla="*/ 380021 h 858278"/>
              <a:gd name="connsiteX150" fmla="*/ 2056257 w 12192000"/>
              <a:gd name="connsiteY150" fmla="*/ 385442 h 858278"/>
              <a:gd name="connsiteX151" fmla="*/ 2145680 w 12192000"/>
              <a:gd name="connsiteY151" fmla="*/ 400023 h 858278"/>
              <a:gd name="connsiteX152" fmla="*/ 2203009 w 12192000"/>
              <a:gd name="connsiteY152" fmla="*/ 414043 h 858278"/>
              <a:gd name="connsiteX153" fmla="*/ 2318757 w 12192000"/>
              <a:gd name="connsiteY153" fmla="*/ 423949 h 858278"/>
              <a:gd name="connsiteX154" fmla="*/ 2340028 w 12192000"/>
              <a:gd name="connsiteY154" fmla="*/ 422454 h 858278"/>
              <a:gd name="connsiteX155" fmla="*/ 2685467 w 12192000"/>
              <a:gd name="connsiteY155" fmla="*/ 410116 h 858278"/>
              <a:gd name="connsiteX156" fmla="*/ 2822482 w 12192000"/>
              <a:gd name="connsiteY156" fmla="*/ 390303 h 858278"/>
              <a:gd name="connsiteX157" fmla="*/ 2851692 w 12192000"/>
              <a:gd name="connsiteY157" fmla="*/ 387873 h 858278"/>
              <a:gd name="connsiteX158" fmla="*/ 3143397 w 12192000"/>
              <a:gd name="connsiteY158" fmla="*/ 365628 h 858278"/>
              <a:gd name="connsiteX159" fmla="*/ 3175847 w 12192000"/>
              <a:gd name="connsiteY159" fmla="*/ 364694 h 858278"/>
              <a:gd name="connsiteX160" fmla="*/ 3266354 w 12192000"/>
              <a:gd name="connsiteY160" fmla="*/ 368619 h 858278"/>
              <a:gd name="connsiteX161" fmla="*/ 3479815 w 12192000"/>
              <a:gd name="connsiteY161" fmla="*/ 328243 h 858278"/>
              <a:gd name="connsiteX162" fmla="*/ 3693636 w 12192000"/>
              <a:gd name="connsiteY162" fmla="*/ 314409 h 858278"/>
              <a:gd name="connsiteX163" fmla="*/ 3811186 w 12192000"/>
              <a:gd name="connsiteY163" fmla="*/ 314598 h 858278"/>
              <a:gd name="connsiteX164" fmla="*/ 3895199 w 12192000"/>
              <a:gd name="connsiteY164" fmla="*/ 304689 h 858278"/>
              <a:gd name="connsiteX165" fmla="*/ 4101809 w 12192000"/>
              <a:gd name="connsiteY165" fmla="*/ 274595 h 858278"/>
              <a:gd name="connsiteX166" fmla="*/ 4199167 w 12192000"/>
              <a:gd name="connsiteY166" fmla="*/ 269922 h 858278"/>
              <a:gd name="connsiteX167" fmla="*/ 4302653 w 12192000"/>
              <a:gd name="connsiteY167" fmla="*/ 259827 h 858278"/>
              <a:gd name="connsiteX168" fmla="*/ 4558660 w 12192000"/>
              <a:gd name="connsiteY168" fmla="*/ 214592 h 858278"/>
              <a:gd name="connsiteX169" fmla="*/ 4767795 w 12192000"/>
              <a:gd name="connsiteY169" fmla="*/ 217208 h 858278"/>
              <a:gd name="connsiteX170" fmla="*/ 4901207 w 12192000"/>
              <a:gd name="connsiteY170" fmla="*/ 216648 h 858278"/>
              <a:gd name="connsiteX171" fmla="*/ 5060224 w 12192000"/>
              <a:gd name="connsiteY171" fmla="*/ 201694 h 858278"/>
              <a:gd name="connsiteX172" fmla="*/ 5190391 w 12192000"/>
              <a:gd name="connsiteY172" fmla="*/ 179822 h 858278"/>
              <a:gd name="connsiteX173" fmla="*/ 5370320 w 12192000"/>
              <a:gd name="connsiteY173" fmla="*/ 162439 h 858278"/>
              <a:gd name="connsiteX174" fmla="*/ 5549530 w 12192000"/>
              <a:gd name="connsiteY174" fmla="*/ 128978 h 858278"/>
              <a:gd name="connsiteX175" fmla="*/ 5674647 w 12192000"/>
              <a:gd name="connsiteY175" fmla="*/ 103370 h 858278"/>
              <a:gd name="connsiteX176" fmla="*/ 5848803 w 12192000"/>
              <a:gd name="connsiteY176" fmla="*/ 80752 h 858278"/>
              <a:gd name="connsiteX177" fmla="*/ 6115270 w 12192000"/>
              <a:gd name="connsiteY177" fmla="*/ 64864 h 858278"/>
              <a:gd name="connsiteX178" fmla="*/ 6237866 w 12192000"/>
              <a:gd name="connsiteY178" fmla="*/ 63180 h 858278"/>
              <a:gd name="connsiteX179" fmla="*/ 6431858 w 12192000"/>
              <a:gd name="connsiteY179" fmla="*/ 25983 h 858278"/>
              <a:gd name="connsiteX180" fmla="*/ 6514789 w 12192000"/>
              <a:gd name="connsiteY180" fmla="*/ 8038 h 858278"/>
              <a:gd name="connsiteX181" fmla="*/ 6589430 w 12192000"/>
              <a:gd name="connsiteY181" fmla="*/ 22993 h 858278"/>
              <a:gd name="connsiteX182" fmla="*/ 6637745 w 12192000"/>
              <a:gd name="connsiteY182" fmla="*/ 40190 h 858278"/>
              <a:gd name="connsiteX183" fmla="*/ 6790630 w 12192000"/>
              <a:gd name="connsiteY183" fmla="*/ 25609 h 858278"/>
              <a:gd name="connsiteX184" fmla="*/ 6952890 w 12192000"/>
              <a:gd name="connsiteY184" fmla="*/ 10282 h 858278"/>
              <a:gd name="connsiteX185" fmla="*/ 7068995 w 12192000"/>
              <a:gd name="connsiteY185" fmla="*/ 0 h 85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2192000" h="858278">
                <a:moveTo>
                  <a:pt x="7068995" y="0"/>
                </a:moveTo>
                <a:cubicBezTo>
                  <a:pt x="7117313" y="0"/>
                  <a:pt x="7165270" y="5982"/>
                  <a:pt x="7213949" y="8225"/>
                </a:cubicBezTo>
                <a:cubicBezTo>
                  <a:pt x="7251807" y="10093"/>
                  <a:pt x="7290390" y="9345"/>
                  <a:pt x="7328251" y="11589"/>
                </a:cubicBezTo>
                <a:cubicBezTo>
                  <a:pt x="7359262" y="13272"/>
                  <a:pt x="7389909" y="17570"/>
                  <a:pt x="7420557" y="21122"/>
                </a:cubicBezTo>
                <a:cubicBezTo>
                  <a:pt x="7431737" y="22431"/>
                  <a:pt x="7442916" y="27479"/>
                  <a:pt x="7453008" y="26731"/>
                </a:cubicBezTo>
                <a:cubicBezTo>
                  <a:pt x="7553251" y="18693"/>
                  <a:pt x="7625366" y="54583"/>
                  <a:pt x="7710103" y="70471"/>
                </a:cubicBezTo>
                <a:cubicBezTo>
                  <a:pt x="7799166" y="87295"/>
                  <a:pt x="7885345" y="113090"/>
                  <a:pt x="7984860" y="105427"/>
                </a:cubicBezTo>
                <a:cubicBezTo>
                  <a:pt x="8045078" y="100754"/>
                  <a:pt x="8103129" y="89911"/>
                  <a:pt x="8162987" y="83368"/>
                </a:cubicBezTo>
                <a:cubicBezTo>
                  <a:pt x="8184261" y="81125"/>
                  <a:pt x="8208058" y="81500"/>
                  <a:pt x="8229332" y="83743"/>
                </a:cubicBezTo>
                <a:cubicBezTo>
                  <a:pt x="8332097" y="94025"/>
                  <a:pt x="8433417" y="95520"/>
                  <a:pt x="8534382" y="78696"/>
                </a:cubicBezTo>
                <a:cubicBezTo>
                  <a:pt x="8551686" y="75891"/>
                  <a:pt x="8570076" y="73275"/>
                  <a:pt x="8588107" y="73275"/>
                </a:cubicBezTo>
                <a:cubicBezTo>
                  <a:pt x="8686903" y="73275"/>
                  <a:pt x="8783897" y="77200"/>
                  <a:pt x="8878370" y="95520"/>
                </a:cubicBezTo>
                <a:cubicBezTo>
                  <a:pt x="8910101" y="101688"/>
                  <a:pt x="8948685" y="97763"/>
                  <a:pt x="8983659" y="99259"/>
                </a:cubicBezTo>
                <a:cubicBezTo>
                  <a:pt x="9016109" y="100566"/>
                  <a:pt x="9049283" y="101127"/>
                  <a:pt x="9080653" y="105427"/>
                </a:cubicBezTo>
                <a:cubicBezTo>
                  <a:pt x="9126447" y="111781"/>
                  <a:pt x="9168994" y="112529"/>
                  <a:pt x="9216230" y="106922"/>
                </a:cubicBezTo>
                <a:cubicBezTo>
                  <a:pt x="9261301" y="101688"/>
                  <a:pt x="9309980" y="104304"/>
                  <a:pt x="9356857" y="104118"/>
                </a:cubicBezTo>
                <a:cubicBezTo>
                  <a:pt x="9409140" y="103931"/>
                  <a:pt x="9461422" y="103745"/>
                  <a:pt x="9513705" y="104679"/>
                </a:cubicBezTo>
                <a:cubicBezTo>
                  <a:pt x="9534620" y="105052"/>
                  <a:pt x="9558416" y="112529"/>
                  <a:pt x="9575728" y="109538"/>
                </a:cubicBezTo>
                <a:cubicBezTo>
                  <a:pt x="9631615" y="99445"/>
                  <a:pt x="9687505" y="111595"/>
                  <a:pt x="9743391" y="106174"/>
                </a:cubicBezTo>
                <a:cubicBezTo>
                  <a:pt x="9770799" y="103370"/>
                  <a:pt x="9801807" y="111033"/>
                  <a:pt x="9831372" y="111781"/>
                </a:cubicBezTo>
                <a:cubicBezTo>
                  <a:pt x="9879691" y="113090"/>
                  <a:pt x="9928007" y="112529"/>
                  <a:pt x="9976326" y="112904"/>
                </a:cubicBezTo>
                <a:cubicBezTo>
                  <a:pt x="9992191" y="113090"/>
                  <a:pt x="10007697" y="113838"/>
                  <a:pt x="10023562" y="114213"/>
                </a:cubicBezTo>
                <a:cubicBezTo>
                  <a:pt x="10037626" y="114586"/>
                  <a:pt x="10052409" y="116267"/>
                  <a:pt x="10065749" y="114960"/>
                </a:cubicBezTo>
                <a:cubicBezTo>
                  <a:pt x="10114068" y="110286"/>
                  <a:pt x="10161664" y="102622"/>
                  <a:pt x="10210339" y="99631"/>
                </a:cubicBezTo>
                <a:cubicBezTo>
                  <a:pt x="10252526" y="97015"/>
                  <a:pt x="10296159" y="100566"/>
                  <a:pt x="10338705" y="98697"/>
                </a:cubicBezTo>
                <a:cubicBezTo>
                  <a:pt x="10413705" y="95520"/>
                  <a:pt x="10488705" y="89911"/>
                  <a:pt x="10563705" y="86359"/>
                </a:cubicBezTo>
                <a:cubicBezTo>
                  <a:pt x="10579933" y="85611"/>
                  <a:pt x="10596878" y="90286"/>
                  <a:pt x="10613466" y="90659"/>
                </a:cubicBezTo>
                <a:cubicBezTo>
                  <a:pt x="10665389" y="91593"/>
                  <a:pt x="10717312" y="91782"/>
                  <a:pt x="10769235" y="92341"/>
                </a:cubicBezTo>
                <a:cubicBezTo>
                  <a:pt x="10798801" y="92529"/>
                  <a:pt x="10828730" y="91968"/>
                  <a:pt x="10857939" y="93650"/>
                </a:cubicBezTo>
                <a:cubicBezTo>
                  <a:pt x="10896518" y="95893"/>
                  <a:pt x="10931493" y="99259"/>
                  <a:pt x="10967551" y="84677"/>
                </a:cubicBezTo>
                <a:cubicBezTo>
                  <a:pt x="11023081" y="62060"/>
                  <a:pt x="11093755" y="70846"/>
                  <a:pt x="11157935" y="65612"/>
                </a:cubicBezTo>
                <a:cubicBezTo>
                  <a:pt x="11174524" y="64303"/>
                  <a:pt x="11191472" y="64116"/>
                  <a:pt x="11208056" y="62621"/>
                </a:cubicBezTo>
                <a:cubicBezTo>
                  <a:pt x="11238708" y="59817"/>
                  <a:pt x="11268993" y="56639"/>
                  <a:pt x="11299645" y="53460"/>
                </a:cubicBezTo>
                <a:cubicBezTo>
                  <a:pt x="11305051" y="52901"/>
                  <a:pt x="11311180" y="52712"/>
                  <a:pt x="11316229" y="51778"/>
                </a:cubicBezTo>
                <a:cubicBezTo>
                  <a:pt x="11362747" y="43928"/>
                  <a:pt x="11408537" y="34956"/>
                  <a:pt x="11455774" y="28599"/>
                </a:cubicBezTo>
                <a:cubicBezTo>
                  <a:pt x="11478851" y="25422"/>
                  <a:pt x="11504452" y="25047"/>
                  <a:pt x="11528249" y="26731"/>
                </a:cubicBezTo>
                <a:cubicBezTo>
                  <a:pt x="11597839" y="31590"/>
                  <a:pt x="11666710" y="33647"/>
                  <a:pt x="11736664" y="26543"/>
                </a:cubicBezTo>
                <a:cubicBezTo>
                  <a:pt x="11764427" y="23740"/>
                  <a:pt x="11795439" y="28413"/>
                  <a:pt x="11825004" y="30095"/>
                </a:cubicBezTo>
                <a:cubicBezTo>
                  <a:pt x="11895677" y="34581"/>
                  <a:pt x="11966350" y="39442"/>
                  <a:pt x="12037383" y="43740"/>
                </a:cubicBezTo>
                <a:cubicBezTo>
                  <a:pt x="12081735" y="46358"/>
                  <a:pt x="12126447" y="47853"/>
                  <a:pt x="12170798" y="50469"/>
                </a:cubicBezTo>
                <a:lnTo>
                  <a:pt x="12192000" y="51944"/>
                </a:lnTo>
                <a:lnTo>
                  <a:pt x="12192000" y="200794"/>
                </a:lnTo>
                <a:lnTo>
                  <a:pt x="12145556" y="203937"/>
                </a:lnTo>
                <a:cubicBezTo>
                  <a:pt x="12092914" y="208610"/>
                  <a:pt x="12045318" y="220012"/>
                  <a:pt x="12007095" y="241882"/>
                </a:cubicBezTo>
                <a:cubicBezTo>
                  <a:pt x="11969958" y="263193"/>
                  <a:pt x="11961304" y="260763"/>
                  <a:pt x="11918395" y="243752"/>
                </a:cubicBezTo>
                <a:cubicBezTo>
                  <a:pt x="11868274" y="223937"/>
                  <a:pt x="11816350" y="205619"/>
                  <a:pt x="11762625" y="188608"/>
                </a:cubicBezTo>
                <a:cubicBezTo>
                  <a:pt x="11745677" y="183188"/>
                  <a:pt x="11721158" y="183375"/>
                  <a:pt x="11699883" y="182254"/>
                </a:cubicBezTo>
                <a:cubicBezTo>
                  <a:pt x="11663826" y="180197"/>
                  <a:pt x="11626685" y="176459"/>
                  <a:pt x="11591351" y="178702"/>
                </a:cubicBezTo>
                <a:cubicBezTo>
                  <a:pt x="11557458" y="180945"/>
                  <a:pt x="11523922" y="188608"/>
                  <a:pt x="11492554" y="196272"/>
                </a:cubicBezTo>
                <a:cubicBezTo>
                  <a:pt x="11404933" y="217769"/>
                  <a:pt x="11324524" y="244500"/>
                  <a:pt x="11259979" y="283006"/>
                </a:cubicBezTo>
                <a:cubicBezTo>
                  <a:pt x="11251689" y="288053"/>
                  <a:pt x="11235101" y="289924"/>
                  <a:pt x="11221397" y="291605"/>
                </a:cubicBezTo>
                <a:cubicBezTo>
                  <a:pt x="11199043" y="294410"/>
                  <a:pt x="11175966" y="297026"/>
                  <a:pt x="11153249" y="297401"/>
                </a:cubicBezTo>
                <a:cubicBezTo>
                  <a:pt x="11042914" y="299269"/>
                  <a:pt x="10956376" y="325439"/>
                  <a:pt x="10884980" y="367310"/>
                </a:cubicBezTo>
                <a:cubicBezTo>
                  <a:pt x="10864428" y="379273"/>
                  <a:pt x="10848562" y="380582"/>
                  <a:pt x="10826205" y="366749"/>
                </a:cubicBezTo>
                <a:cubicBezTo>
                  <a:pt x="10800247" y="350674"/>
                  <a:pt x="10763107" y="357029"/>
                  <a:pt x="10729570" y="360767"/>
                </a:cubicBezTo>
                <a:cubicBezTo>
                  <a:pt x="10694958" y="364506"/>
                  <a:pt x="10659980" y="368433"/>
                  <a:pt x="10625364" y="372171"/>
                </a:cubicBezTo>
                <a:cubicBezTo>
                  <a:pt x="10599766" y="374787"/>
                  <a:pt x="10574524" y="377030"/>
                  <a:pt x="10549282" y="380208"/>
                </a:cubicBezTo>
                <a:cubicBezTo>
                  <a:pt x="10470678" y="390116"/>
                  <a:pt x="10400005" y="387125"/>
                  <a:pt x="10336184" y="356656"/>
                </a:cubicBezTo>
                <a:cubicBezTo>
                  <a:pt x="10287505" y="333291"/>
                  <a:pt x="10225126" y="326373"/>
                  <a:pt x="10158780" y="333477"/>
                </a:cubicBezTo>
                <a:cubicBezTo>
                  <a:pt x="10150486" y="334411"/>
                  <a:pt x="10140030" y="338150"/>
                  <a:pt x="10134261" y="336654"/>
                </a:cubicBezTo>
                <a:cubicBezTo>
                  <a:pt x="10047362" y="314784"/>
                  <a:pt x="9978491" y="353292"/>
                  <a:pt x="9898441" y="355722"/>
                </a:cubicBezTo>
                <a:cubicBezTo>
                  <a:pt x="9863107" y="356842"/>
                  <a:pt x="9827049" y="370676"/>
                  <a:pt x="9795318" y="381703"/>
                </a:cubicBezTo>
                <a:cubicBezTo>
                  <a:pt x="9751686" y="396846"/>
                  <a:pt x="9712743" y="411425"/>
                  <a:pt x="9653613" y="404695"/>
                </a:cubicBezTo>
                <a:cubicBezTo>
                  <a:pt x="9594478" y="397780"/>
                  <a:pt x="9540390" y="410491"/>
                  <a:pt x="9496038" y="432174"/>
                </a:cubicBezTo>
                <a:cubicBezTo>
                  <a:pt x="9462145" y="448624"/>
                  <a:pt x="9425005" y="450119"/>
                  <a:pt x="9380293" y="445446"/>
                </a:cubicBezTo>
                <a:cubicBezTo>
                  <a:pt x="9324403" y="439651"/>
                  <a:pt x="9266351" y="439276"/>
                  <a:pt x="9209742" y="435726"/>
                </a:cubicBezTo>
                <a:cubicBezTo>
                  <a:pt x="9197480" y="434979"/>
                  <a:pt x="9181978" y="432361"/>
                  <a:pt x="9174763" y="427874"/>
                </a:cubicBezTo>
                <a:cubicBezTo>
                  <a:pt x="9086422" y="372171"/>
                  <a:pt x="8962024" y="371610"/>
                  <a:pt x="8839428" y="368992"/>
                </a:cubicBezTo>
                <a:cubicBezTo>
                  <a:pt x="8765151" y="367310"/>
                  <a:pt x="8690511" y="367310"/>
                  <a:pt x="8615871" y="368244"/>
                </a:cubicBezTo>
                <a:cubicBezTo>
                  <a:pt x="8590628" y="368433"/>
                  <a:pt x="8563948" y="371424"/>
                  <a:pt x="8541590" y="377030"/>
                </a:cubicBezTo>
                <a:cubicBezTo>
                  <a:pt x="8495076" y="388807"/>
                  <a:pt x="8452171" y="404134"/>
                  <a:pt x="8406013" y="416097"/>
                </a:cubicBezTo>
                <a:cubicBezTo>
                  <a:pt x="8388709" y="420772"/>
                  <a:pt x="8366352" y="420959"/>
                  <a:pt x="8346160" y="421706"/>
                </a:cubicBezTo>
                <a:cubicBezTo>
                  <a:pt x="8310462" y="423202"/>
                  <a:pt x="8270800" y="418715"/>
                  <a:pt x="8240152" y="425445"/>
                </a:cubicBezTo>
                <a:cubicBezTo>
                  <a:pt x="8160461" y="442828"/>
                  <a:pt x="8085821" y="438903"/>
                  <a:pt x="8010102" y="421706"/>
                </a:cubicBezTo>
                <a:cubicBezTo>
                  <a:pt x="7904091" y="397593"/>
                  <a:pt x="7803853" y="399462"/>
                  <a:pt x="7710103" y="437595"/>
                </a:cubicBezTo>
                <a:cubicBezTo>
                  <a:pt x="7667915" y="454792"/>
                  <a:pt x="7626808" y="446567"/>
                  <a:pt x="7591114" y="432735"/>
                </a:cubicBezTo>
                <a:cubicBezTo>
                  <a:pt x="7550006" y="416659"/>
                  <a:pt x="7509980" y="412547"/>
                  <a:pt x="7462749" y="424322"/>
                </a:cubicBezTo>
                <a:cubicBezTo>
                  <a:pt x="7452289" y="426940"/>
                  <a:pt x="7437506" y="425631"/>
                  <a:pt x="7425244" y="424697"/>
                </a:cubicBezTo>
                <a:cubicBezTo>
                  <a:pt x="7355294" y="420024"/>
                  <a:pt x="7284982" y="412173"/>
                  <a:pt x="7228012" y="444510"/>
                </a:cubicBezTo>
                <a:cubicBezTo>
                  <a:pt x="7216832" y="450867"/>
                  <a:pt x="7198083" y="453483"/>
                  <a:pt x="7182936" y="457783"/>
                </a:cubicBezTo>
                <a:cubicBezTo>
                  <a:pt x="7119476" y="475355"/>
                  <a:pt x="7122000" y="473671"/>
                  <a:pt x="7065391" y="452362"/>
                </a:cubicBezTo>
                <a:cubicBezTo>
                  <a:pt x="7035822" y="441147"/>
                  <a:pt x="6995078" y="429745"/>
                  <a:pt x="6960826" y="430679"/>
                </a:cubicBezTo>
                <a:cubicBezTo>
                  <a:pt x="6754212" y="436286"/>
                  <a:pt x="6557699" y="409368"/>
                  <a:pt x="6361185" y="383946"/>
                </a:cubicBezTo>
                <a:cubicBezTo>
                  <a:pt x="6240032" y="368244"/>
                  <a:pt x="6121762" y="367310"/>
                  <a:pt x="6000609" y="383198"/>
                </a:cubicBezTo>
                <a:cubicBezTo>
                  <a:pt x="5912987" y="394789"/>
                  <a:pt x="5830053" y="375721"/>
                  <a:pt x="5748205" y="362637"/>
                </a:cubicBezTo>
                <a:cubicBezTo>
                  <a:pt x="5731256" y="360021"/>
                  <a:pt x="5715391" y="349740"/>
                  <a:pt x="5706377" y="340954"/>
                </a:cubicBezTo>
                <a:cubicBezTo>
                  <a:pt x="5673924" y="309923"/>
                  <a:pt x="5620199" y="305064"/>
                  <a:pt x="5552410" y="317962"/>
                </a:cubicBezTo>
                <a:cubicBezTo>
                  <a:pt x="5498686" y="328057"/>
                  <a:pt x="5449647" y="341515"/>
                  <a:pt x="5406015" y="365442"/>
                </a:cubicBezTo>
                <a:cubicBezTo>
                  <a:pt x="5354814" y="393480"/>
                  <a:pt x="5301809" y="425445"/>
                  <a:pt x="5222482" y="437222"/>
                </a:cubicBezTo>
                <a:cubicBezTo>
                  <a:pt x="5188226" y="442267"/>
                  <a:pt x="5158661" y="443015"/>
                  <a:pt x="5122603" y="437781"/>
                </a:cubicBezTo>
                <a:cubicBezTo>
                  <a:pt x="5052649" y="427688"/>
                  <a:pt x="4982340" y="420584"/>
                  <a:pt x="4916712" y="451801"/>
                </a:cubicBezTo>
                <a:cubicBezTo>
                  <a:pt x="4880655" y="468998"/>
                  <a:pt x="4831976" y="480027"/>
                  <a:pt x="4773924" y="475728"/>
                </a:cubicBezTo>
                <a:cubicBezTo>
                  <a:pt x="4701449" y="470307"/>
                  <a:pt x="4635463" y="483952"/>
                  <a:pt x="4573806" y="504140"/>
                </a:cubicBezTo>
                <a:cubicBezTo>
                  <a:pt x="4551809" y="511431"/>
                  <a:pt x="4524764" y="515542"/>
                  <a:pt x="4499166" y="519094"/>
                </a:cubicBezTo>
                <a:cubicBezTo>
                  <a:pt x="4440032" y="527319"/>
                  <a:pt x="4380534" y="534610"/>
                  <a:pt x="4320680" y="541339"/>
                </a:cubicBezTo>
                <a:cubicBezTo>
                  <a:pt x="4271642" y="546946"/>
                  <a:pt x="4222244" y="551059"/>
                  <a:pt x="4172841" y="555918"/>
                </a:cubicBezTo>
                <a:cubicBezTo>
                  <a:pt x="4118757" y="561152"/>
                  <a:pt x="4075848" y="573304"/>
                  <a:pt x="4053493" y="601529"/>
                </a:cubicBezTo>
                <a:cubicBezTo>
                  <a:pt x="4046282" y="610501"/>
                  <a:pt x="4028974" y="617605"/>
                  <a:pt x="4015270" y="625082"/>
                </a:cubicBezTo>
                <a:cubicBezTo>
                  <a:pt x="4005538" y="630503"/>
                  <a:pt x="3992553" y="634616"/>
                  <a:pt x="3983539" y="640223"/>
                </a:cubicBezTo>
                <a:cubicBezTo>
                  <a:pt x="3936303" y="669758"/>
                  <a:pt x="3889789" y="699478"/>
                  <a:pt x="3842917" y="729013"/>
                </a:cubicBezTo>
                <a:cubicBezTo>
                  <a:pt x="3838226" y="731818"/>
                  <a:pt x="3833180" y="735182"/>
                  <a:pt x="3827051" y="736490"/>
                </a:cubicBezTo>
                <a:cubicBezTo>
                  <a:pt x="3763589" y="750136"/>
                  <a:pt x="3699405" y="763033"/>
                  <a:pt x="3636666" y="777428"/>
                </a:cubicBezTo>
                <a:cubicBezTo>
                  <a:pt x="3612507" y="783035"/>
                  <a:pt x="3587628" y="789950"/>
                  <a:pt x="3569598" y="799671"/>
                </a:cubicBezTo>
                <a:cubicBezTo>
                  <a:pt x="3528494" y="821729"/>
                  <a:pt x="3490993" y="845656"/>
                  <a:pt x="3431859" y="855189"/>
                </a:cubicBezTo>
                <a:cubicBezTo>
                  <a:pt x="3414552" y="857992"/>
                  <a:pt x="3394000" y="859487"/>
                  <a:pt x="3377411" y="857058"/>
                </a:cubicBezTo>
                <a:cubicBezTo>
                  <a:pt x="3309982" y="846965"/>
                  <a:pt x="3243999" y="834440"/>
                  <a:pt x="3176930" y="823786"/>
                </a:cubicBezTo>
                <a:cubicBezTo>
                  <a:pt x="3134384" y="817243"/>
                  <a:pt x="3095801" y="809391"/>
                  <a:pt x="3075245" y="786212"/>
                </a:cubicBezTo>
                <a:cubicBezTo>
                  <a:pt x="3069480" y="779671"/>
                  <a:pt x="3053252" y="772567"/>
                  <a:pt x="3039911" y="771258"/>
                </a:cubicBezTo>
                <a:cubicBezTo>
                  <a:pt x="2954095" y="762847"/>
                  <a:pt x="2869359" y="758735"/>
                  <a:pt x="2790392" y="787334"/>
                </a:cubicBezTo>
                <a:cubicBezTo>
                  <a:pt x="2773807" y="793503"/>
                  <a:pt x="2742795" y="793503"/>
                  <a:pt x="2720801" y="790887"/>
                </a:cubicBezTo>
                <a:cubicBezTo>
                  <a:pt x="2636065" y="781166"/>
                  <a:pt x="2555656" y="777801"/>
                  <a:pt x="2482098" y="808832"/>
                </a:cubicBezTo>
                <a:cubicBezTo>
                  <a:pt x="2473444" y="812570"/>
                  <a:pt x="2445681" y="809204"/>
                  <a:pt x="2432700" y="804532"/>
                </a:cubicBezTo>
                <a:cubicBezTo>
                  <a:pt x="2307579" y="758922"/>
                  <a:pt x="2239071" y="757799"/>
                  <a:pt x="2111065" y="800980"/>
                </a:cubicBezTo>
                <a:cubicBezTo>
                  <a:pt x="2102771" y="803784"/>
                  <a:pt x="2091955" y="806961"/>
                  <a:pt x="2088707" y="811261"/>
                </a:cubicBezTo>
                <a:cubicBezTo>
                  <a:pt x="2066713" y="838740"/>
                  <a:pt x="2019840" y="839487"/>
                  <a:pt x="1973323" y="841731"/>
                </a:cubicBezTo>
                <a:cubicBezTo>
                  <a:pt x="1922123" y="844160"/>
                  <a:pt x="1870919" y="847337"/>
                  <a:pt x="1819359" y="849581"/>
                </a:cubicBezTo>
                <a:cubicBezTo>
                  <a:pt x="1810342" y="849955"/>
                  <a:pt x="1800246" y="848460"/>
                  <a:pt x="1791232" y="846776"/>
                </a:cubicBezTo>
                <a:cubicBezTo>
                  <a:pt x="1756617" y="840608"/>
                  <a:pt x="1723084" y="831636"/>
                  <a:pt x="1687387" y="827897"/>
                </a:cubicBezTo>
                <a:cubicBezTo>
                  <a:pt x="1610225" y="819859"/>
                  <a:pt x="1535584" y="803784"/>
                  <a:pt x="1454092" y="810327"/>
                </a:cubicBezTo>
                <a:cubicBezTo>
                  <a:pt x="1440032" y="811448"/>
                  <a:pt x="1423804" y="806027"/>
                  <a:pt x="1408662" y="803970"/>
                </a:cubicBezTo>
                <a:cubicBezTo>
                  <a:pt x="1381257" y="800418"/>
                  <a:pt x="1354573" y="795373"/>
                  <a:pt x="1326809" y="794064"/>
                </a:cubicBezTo>
                <a:cubicBezTo>
                  <a:pt x="1253252" y="790698"/>
                  <a:pt x="1178975" y="787707"/>
                  <a:pt x="1105054" y="787521"/>
                </a:cubicBezTo>
                <a:cubicBezTo>
                  <a:pt x="1069359" y="787334"/>
                  <a:pt x="1033661" y="794437"/>
                  <a:pt x="997604" y="797241"/>
                </a:cubicBezTo>
                <a:cubicBezTo>
                  <a:pt x="981378" y="798550"/>
                  <a:pt x="955054" y="800793"/>
                  <a:pt x="949648" y="796680"/>
                </a:cubicBezTo>
                <a:cubicBezTo>
                  <a:pt x="907821" y="765465"/>
                  <a:pt x="849046" y="771446"/>
                  <a:pt x="789552" y="771819"/>
                </a:cubicBezTo>
                <a:cubicBezTo>
                  <a:pt x="658302" y="772567"/>
                  <a:pt x="531379" y="798923"/>
                  <a:pt x="396881" y="787707"/>
                </a:cubicBezTo>
                <a:cubicBezTo>
                  <a:pt x="357939" y="784530"/>
                  <a:pt x="314669" y="797055"/>
                  <a:pt x="272843" y="801166"/>
                </a:cubicBezTo>
                <a:cubicBezTo>
                  <a:pt x="251208" y="803223"/>
                  <a:pt x="227412" y="805654"/>
                  <a:pt x="206859" y="803036"/>
                </a:cubicBezTo>
                <a:cubicBezTo>
                  <a:pt x="175129" y="798923"/>
                  <a:pt x="144477" y="791446"/>
                  <a:pt x="114552" y="784157"/>
                </a:cubicBezTo>
                <a:cubicBezTo>
                  <a:pt x="86787" y="777428"/>
                  <a:pt x="58662" y="774063"/>
                  <a:pt x="30492" y="773619"/>
                </a:cubicBezTo>
                <a:lnTo>
                  <a:pt x="0" y="776145"/>
                </a:lnTo>
                <a:lnTo>
                  <a:pt x="0" y="281806"/>
                </a:lnTo>
                <a:lnTo>
                  <a:pt x="106258" y="293849"/>
                </a:lnTo>
                <a:cubicBezTo>
                  <a:pt x="119598" y="295344"/>
                  <a:pt x="133298" y="297212"/>
                  <a:pt x="145560" y="300203"/>
                </a:cubicBezTo>
                <a:cubicBezTo>
                  <a:pt x="157098" y="303007"/>
                  <a:pt x="166835" y="307869"/>
                  <a:pt x="178377" y="310859"/>
                </a:cubicBezTo>
                <a:cubicBezTo>
                  <a:pt x="209741" y="318896"/>
                  <a:pt x="241838" y="326373"/>
                  <a:pt x="278612" y="335345"/>
                </a:cubicBezTo>
                <a:cubicBezTo>
                  <a:pt x="299164" y="318523"/>
                  <a:pt x="326935" y="328057"/>
                  <a:pt x="361546" y="336093"/>
                </a:cubicBezTo>
                <a:cubicBezTo>
                  <a:pt x="396881" y="344318"/>
                  <a:pt x="437625" y="346936"/>
                  <a:pt x="476567" y="349926"/>
                </a:cubicBezTo>
                <a:cubicBezTo>
                  <a:pt x="547963" y="355347"/>
                  <a:pt x="619719" y="358713"/>
                  <a:pt x="691112" y="363572"/>
                </a:cubicBezTo>
                <a:cubicBezTo>
                  <a:pt x="706258" y="364694"/>
                  <a:pt x="723566" y="366749"/>
                  <a:pt x="735104" y="371424"/>
                </a:cubicBezTo>
                <a:cubicBezTo>
                  <a:pt x="814067" y="402827"/>
                  <a:pt x="909986" y="411611"/>
                  <a:pt x="1001208" y="408622"/>
                </a:cubicBezTo>
                <a:cubicBezTo>
                  <a:pt x="1072963" y="406377"/>
                  <a:pt x="1143277" y="404695"/>
                  <a:pt x="1214309" y="407873"/>
                </a:cubicBezTo>
                <a:cubicBezTo>
                  <a:pt x="1219719" y="408061"/>
                  <a:pt x="1226931" y="407686"/>
                  <a:pt x="1230894" y="406191"/>
                </a:cubicBezTo>
                <a:cubicBezTo>
                  <a:pt x="1255413" y="396284"/>
                  <a:pt x="1281015" y="395537"/>
                  <a:pt x="1312386" y="393855"/>
                </a:cubicBezTo>
                <a:cubicBezTo>
                  <a:pt x="1356738" y="391423"/>
                  <a:pt x="1397482" y="393107"/>
                  <a:pt x="1438590" y="397218"/>
                </a:cubicBezTo>
                <a:cubicBezTo>
                  <a:pt x="1468519" y="400209"/>
                  <a:pt x="1498803" y="406377"/>
                  <a:pt x="1525488" y="414229"/>
                </a:cubicBezTo>
                <a:cubicBezTo>
                  <a:pt x="1562625" y="425258"/>
                  <a:pt x="1598327" y="429556"/>
                  <a:pt x="1633661" y="414977"/>
                </a:cubicBezTo>
                <a:cubicBezTo>
                  <a:pt x="1671881" y="399462"/>
                  <a:pt x="1715150" y="404882"/>
                  <a:pt x="1757340" y="404323"/>
                </a:cubicBezTo>
                <a:cubicBezTo>
                  <a:pt x="1775727" y="404134"/>
                  <a:pt x="1795200" y="404509"/>
                  <a:pt x="1812867" y="402079"/>
                </a:cubicBezTo>
                <a:cubicBezTo>
                  <a:pt x="1864067" y="395162"/>
                  <a:pt x="1913469" y="384694"/>
                  <a:pt x="1965392" y="380021"/>
                </a:cubicBezTo>
                <a:cubicBezTo>
                  <a:pt x="1994238" y="377405"/>
                  <a:pt x="2026328" y="382078"/>
                  <a:pt x="2056257" y="385442"/>
                </a:cubicBezTo>
                <a:cubicBezTo>
                  <a:pt x="2086546" y="388994"/>
                  <a:pt x="2116471" y="394414"/>
                  <a:pt x="2145680" y="400023"/>
                </a:cubicBezTo>
                <a:cubicBezTo>
                  <a:pt x="2165509" y="403761"/>
                  <a:pt x="2187144" y="407313"/>
                  <a:pt x="2203009" y="414043"/>
                </a:cubicBezTo>
                <a:cubicBezTo>
                  <a:pt x="2239071" y="429370"/>
                  <a:pt x="2276207" y="431988"/>
                  <a:pt x="2318757" y="423949"/>
                </a:cubicBezTo>
                <a:cubicBezTo>
                  <a:pt x="2325246" y="422640"/>
                  <a:pt x="2332817" y="422640"/>
                  <a:pt x="2340028" y="422454"/>
                </a:cubicBezTo>
                <a:cubicBezTo>
                  <a:pt x="2455421" y="418529"/>
                  <a:pt x="2570802" y="416097"/>
                  <a:pt x="2685467" y="410116"/>
                </a:cubicBezTo>
                <a:cubicBezTo>
                  <a:pt x="2731976" y="407686"/>
                  <a:pt x="2776688" y="397032"/>
                  <a:pt x="2822482" y="390303"/>
                </a:cubicBezTo>
                <a:cubicBezTo>
                  <a:pt x="2831859" y="388994"/>
                  <a:pt x="2842319" y="386937"/>
                  <a:pt x="2851692" y="387873"/>
                </a:cubicBezTo>
                <a:cubicBezTo>
                  <a:pt x="2953732" y="397218"/>
                  <a:pt x="3049288" y="383573"/>
                  <a:pt x="3143397" y="365628"/>
                </a:cubicBezTo>
                <a:cubicBezTo>
                  <a:pt x="3153130" y="363758"/>
                  <a:pt x="3165028" y="364319"/>
                  <a:pt x="3175847" y="364694"/>
                </a:cubicBezTo>
                <a:cubicBezTo>
                  <a:pt x="3206140" y="366001"/>
                  <a:pt x="3238949" y="372544"/>
                  <a:pt x="3266354" y="368619"/>
                </a:cubicBezTo>
                <a:cubicBezTo>
                  <a:pt x="3339188" y="357776"/>
                  <a:pt x="3411304" y="344693"/>
                  <a:pt x="3479815" y="328243"/>
                </a:cubicBezTo>
                <a:cubicBezTo>
                  <a:pt x="3549409" y="311607"/>
                  <a:pt x="3613950" y="297587"/>
                  <a:pt x="3693636" y="314409"/>
                </a:cubicBezTo>
                <a:cubicBezTo>
                  <a:pt x="3727528" y="321514"/>
                  <a:pt x="3772239" y="316466"/>
                  <a:pt x="3811186" y="314598"/>
                </a:cubicBezTo>
                <a:cubicBezTo>
                  <a:pt x="3839668" y="313102"/>
                  <a:pt x="3867073" y="304689"/>
                  <a:pt x="3895199" y="304689"/>
                </a:cubicBezTo>
                <a:cubicBezTo>
                  <a:pt x="3970203" y="304689"/>
                  <a:pt x="4036905" y="294783"/>
                  <a:pt x="4101809" y="274595"/>
                </a:cubicBezTo>
                <a:cubicBezTo>
                  <a:pt x="4127055" y="266745"/>
                  <a:pt x="4166357" y="271979"/>
                  <a:pt x="4199167" y="269922"/>
                </a:cubicBezTo>
                <a:cubicBezTo>
                  <a:pt x="4233785" y="267492"/>
                  <a:pt x="4269476" y="265249"/>
                  <a:pt x="4302653" y="259827"/>
                </a:cubicBezTo>
                <a:cubicBezTo>
                  <a:pt x="4388469" y="245621"/>
                  <a:pt x="4473205" y="229546"/>
                  <a:pt x="4558660" y="214592"/>
                </a:cubicBezTo>
                <a:cubicBezTo>
                  <a:pt x="4628970" y="202254"/>
                  <a:pt x="4698205" y="211974"/>
                  <a:pt x="4767795" y="217208"/>
                </a:cubicBezTo>
                <a:cubicBezTo>
                  <a:pt x="4811428" y="220573"/>
                  <a:pt x="4852169" y="228612"/>
                  <a:pt x="4901207" y="216648"/>
                </a:cubicBezTo>
                <a:cubicBezTo>
                  <a:pt x="4948084" y="205244"/>
                  <a:pt x="5007578" y="207862"/>
                  <a:pt x="5060224" y="201694"/>
                </a:cubicBezTo>
                <a:cubicBezTo>
                  <a:pt x="5104580" y="196460"/>
                  <a:pt x="5147482" y="188047"/>
                  <a:pt x="5190391" y="179822"/>
                </a:cubicBezTo>
                <a:cubicBezTo>
                  <a:pt x="5248806" y="168607"/>
                  <a:pt x="5306495" y="156832"/>
                  <a:pt x="5370320" y="162439"/>
                </a:cubicBezTo>
                <a:cubicBezTo>
                  <a:pt x="5442799" y="168795"/>
                  <a:pt x="5492553" y="144869"/>
                  <a:pt x="5549530" y="128978"/>
                </a:cubicBezTo>
                <a:cubicBezTo>
                  <a:pt x="5588832" y="118138"/>
                  <a:pt x="5631737" y="110099"/>
                  <a:pt x="5674647" y="103370"/>
                </a:cubicBezTo>
                <a:cubicBezTo>
                  <a:pt x="5731975" y="94584"/>
                  <a:pt x="5791110" y="89350"/>
                  <a:pt x="5848803" y="80752"/>
                </a:cubicBezTo>
                <a:cubicBezTo>
                  <a:pt x="5936064" y="67855"/>
                  <a:pt x="6024408" y="57760"/>
                  <a:pt x="6115270" y="64864"/>
                </a:cubicBezTo>
                <a:cubicBezTo>
                  <a:pt x="6157097" y="68041"/>
                  <a:pt x="6196043" y="67855"/>
                  <a:pt x="6237866" y="63180"/>
                </a:cubicBezTo>
                <a:cubicBezTo>
                  <a:pt x="6306374" y="55517"/>
                  <a:pt x="6376687" y="54583"/>
                  <a:pt x="6431858" y="25983"/>
                </a:cubicBezTo>
                <a:cubicBezTo>
                  <a:pt x="6451327" y="15888"/>
                  <a:pt x="6486303" y="13272"/>
                  <a:pt x="6514789" y="8038"/>
                </a:cubicBezTo>
                <a:cubicBezTo>
                  <a:pt x="6547603" y="1868"/>
                  <a:pt x="6571758" y="5048"/>
                  <a:pt x="6589430" y="22993"/>
                </a:cubicBezTo>
                <a:cubicBezTo>
                  <a:pt x="6597361" y="31029"/>
                  <a:pt x="6620078" y="38881"/>
                  <a:pt x="6637745" y="40190"/>
                </a:cubicBezTo>
                <a:cubicBezTo>
                  <a:pt x="6690750" y="44115"/>
                  <a:pt x="6739429" y="38320"/>
                  <a:pt x="6790630" y="25609"/>
                </a:cubicBezTo>
                <a:cubicBezTo>
                  <a:pt x="6838586" y="13645"/>
                  <a:pt x="6898442" y="14954"/>
                  <a:pt x="6952890" y="10282"/>
                </a:cubicBezTo>
                <a:cubicBezTo>
                  <a:pt x="6991470" y="6916"/>
                  <a:pt x="7030053" y="0"/>
                  <a:pt x="7068995" y="0"/>
                </a:cubicBezTo>
                <a:close/>
              </a:path>
            </a:pathLst>
          </a:custGeom>
          <a:blipFill dpi="0" rotWithShape="1">
            <a:blip r:embed="rId7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0CC1FDC-60B1-49C3-861C-17B43B8F4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52210"/>
            <a:ext cx="12192000" cy="858278"/>
          </a:xfrm>
          <a:custGeom>
            <a:avLst/>
            <a:gdLst>
              <a:gd name="connsiteX0" fmla="*/ 7068995 w 12192000"/>
              <a:gd name="connsiteY0" fmla="*/ 0 h 858278"/>
              <a:gd name="connsiteX1" fmla="*/ 7213949 w 12192000"/>
              <a:gd name="connsiteY1" fmla="*/ 8225 h 858278"/>
              <a:gd name="connsiteX2" fmla="*/ 7328251 w 12192000"/>
              <a:gd name="connsiteY2" fmla="*/ 11589 h 858278"/>
              <a:gd name="connsiteX3" fmla="*/ 7420557 w 12192000"/>
              <a:gd name="connsiteY3" fmla="*/ 21122 h 858278"/>
              <a:gd name="connsiteX4" fmla="*/ 7453008 w 12192000"/>
              <a:gd name="connsiteY4" fmla="*/ 26731 h 858278"/>
              <a:gd name="connsiteX5" fmla="*/ 7710103 w 12192000"/>
              <a:gd name="connsiteY5" fmla="*/ 70471 h 858278"/>
              <a:gd name="connsiteX6" fmla="*/ 7984860 w 12192000"/>
              <a:gd name="connsiteY6" fmla="*/ 105427 h 858278"/>
              <a:gd name="connsiteX7" fmla="*/ 8162987 w 12192000"/>
              <a:gd name="connsiteY7" fmla="*/ 83368 h 858278"/>
              <a:gd name="connsiteX8" fmla="*/ 8229332 w 12192000"/>
              <a:gd name="connsiteY8" fmla="*/ 83743 h 858278"/>
              <a:gd name="connsiteX9" fmla="*/ 8534382 w 12192000"/>
              <a:gd name="connsiteY9" fmla="*/ 78696 h 858278"/>
              <a:gd name="connsiteX10" fmla="*/ 8588107 w 12192000"/>
              <a:gd name="connsiteY10" fmla="*/ 73275 h 858278"/>
              <a:gd name="connsiteX11" fmla="*/ 8878370 w 12192000"/>
              <a:gd name="connsiteY11" fmla="*/ 95520 h 858278"/>
              <a:gd name="connsiteX12" fmla="*/ 8983659 w 12192000"/>
              <a:gd name="connsiteY12" fmla="*/ 99259 h 858278"/>
              <a:gd name="connsiteX13" fmla="*/ 9080653 w 12192000"/>
              <a:gd name="connsiteY13" fmla="*/ 105427 h 858278"/>
              <a:gd name="connsiteX14" fmla="*/ 9216230 w 12192000"/>
              <a:gd name="connsiteY14" fmla="*/ 106922 h 858278"/>
              <a:gd name="connsiteX15" fmla="*/ 9356857 w 12192000"/>
              <a:gd name="connsiteY15" fmla="*/ 104118 h 858278"/>
              <a:gd name="connsiteX16" fmla="*/ 9513705 w 12192000"/>
              <a:gd name="connsiteY16" fmla="*/ 104679 h 858278"/>
              <a:gd name="connsiteX17" fmla="*/ 9575728 w 12192000"/>
              <a:gd name="connsiteY17" fmla="*/ 109538 h 858278"/>
              <a:gd name="connsiteX18" fmla="*/ 9743391 w 12192000"/>
              <a:gd name="connsiteY18" fmla="*/ 106174 h 858278"/>
              <a:gd name="connsiteX19" fmla="*/ 9831372 w 12192000"/>
              <a:gd name="connsiteY19" fmla="*/ 111781 h 858278"/>
              <a:gd name="connsiteX20" fmla="*/ 9976326 w 12192000"/>
              <a:gd name="connsiteY20" fmla="*/ 112904 h 858278"/>
              <a:gd name="connsiteX21" fmla="*/ 10023562 w 12192000"/>
              <a:gd name="connsiteY21" fmla="*/ 114213 h 858278"/>
              <a:gd name="connsiteX22" fmla="*/ 10065749 w 12192000"/>
              <a:gd name="connsiteY22" fmla="*/ 114960 h 858278"/>
              <a:gd name="connsiteX23" fmla="*/ 10210339 w 12192000"/>
              <a:gd name="connsiteY23" fmla="*/ 99631 h 858278"/>
              <a:gd name="connsiteX24" fmla="*/ 10338705 w 12192000"/>
              <a:gd name="connsiteY24" fmla="*/ 98697 h 858278"/>
              <a:gd name="connsiteX25" fmla="*/ 10563705 w 12192000"/>
              <a:gd name="connsiteY25" fmla="*/ 86359 h 858278"/>
              <a:gd name="connsiteX26" fmla="*/ 10613466 w 12192000"/>
              <a:gd name="connsiteY26" fmla="*/ 90659 h 858278"/>
              <a:gd name="connsiteX27" fmla="*/ 10769235 w 12192000"/>
              <a:gd name="connsiteY27" fmla="*/ 92341 h 858278"/>
              <a:gd name="connsiteX28" fmla="*/ 10857939 w 12192000"/>
              <a:gd name="connsiteY28" fmla="*/ 93650 h 858278"/>
              <a:gd name="connsiteX29" fmla="*/ 10967551 w 12192000"/>
              <a:gd name="connsiteY29" fmla="*/ 84677 h 858278"/>
              <a:gd name="connsiteX30" fmla="*/ 11157935 w 12192000"/>
              <a:gd name="connsiteY30" fmla="*/ 65612 h 858278"/>
              <a:gd name="connsiteX31" fmla="*/ 11208056 w 12192000"/>
              <a:gd name="connsiteY31" fmla="*/ 62621 h 858278"/>
              <a:gd name="connsiteX32" fmla="*/ 11299645 w 12192000"/>
              <a:gd name="connsiteY32" fmla="*/ 53460 h 858278"/>
              <a:gd name="connsiteX33" fmla="*/ 11316229 w 12192000"/>
              <a:gd name="connsiteY33" fmla="*/ 51778 h 858278"/>
              <a:gd name="connsiteX34" fmla="*/ 11455774 w 12192000"/>
              <a:gd name="connsiteY34" fmla="*/ 28599 h 858278"/>
              <a:gd name="connsiteX35" fmla="*/ 11528249 w 12192000"/>
              <a:gd name="connsiteY35" fmla="*/ 26731 h 858278"/>
              <a:gd name="connsiteX36" fmla="*/ 11736664 w 12192000"/>
              <a:gd name="connsiteY36" fmla="*/ 26543 h 858278"/>
              <a:gd name="connsiteX37" fmla="*/ 11825004 w 12192000"/>
              <a:gd name="connsiteY37" fmla="*/ 30095 h 858278"/>
              <a:gd name="connsiteX38" fmla="*/ 12037383 w 12192000"/>
              <a:gd name="connsiteY38" fmla="*/ 43740 h 858278"/>
              <a:gd name="connsiteX39" fmla="*/ 12170798 w 12192000"/>
              <a:gd name="connsiteY39" fmla="*/ 50469 h 858278"/>
              <a:gd name="connsiteX40" fmla="*/ 12192000 w 12192000"/>
              <a:gd name="connsiteY40" fmla="*/ 51944 h 858278"/>
              <a:gd name="connsiteX41" fmla="*/ 12192000 w 12192000"/>
              <a:gd name="connsiteY41" fmla="*/ 200794 h 858278"/>
              <a:gd name="connsiteX42" fmla="*/ 12145556 w 12192000"/>
              <a:gd name="connsiteY42" fmla="*/ 203937 h 858278"/>
              <a:gd name="connsiteX43" fmla="*/ 12007095 w 12192000"/>
              <a:gd name="connsiteY43" fmla="*/ 241882 h 858278"/>
              <a:gd name="connsiteX44" fmla="*/ 11918395 w 12192000"/>
              <a:gd name="connsiteY44" fmla="*/ 243752 h 858278"/>
              <a:gd name="connsiteX45" fmla="*/ 11762625 w 12192000"/>
              <a:gd name="connsiteY45" fmla="*/ 188608 h 858278"/>
              <a:gd name="connsiteX46" fmla="*/ 11699883 w 12192000"/>
              <a:gd name="connsiteY46" fmla="*/ 182254 h 858278"/>
              <a:gd name="connsiteX47" fmla="*/ 11591351 w 12192000"/>
              <a:gd name="connsiteY47" fmla="*/ 178702 h 858278"/>
              <a:gd name="connsiteX48" fmla="*/ 11492554 w 12192000"/>
              <a:gd name="connsiteY48" fmla="*/ 196272 h 858278"/>
              <a:gd name="connsiteX49" fmla="*/ 11259979 w 12192000"/>
              <a:gd name="connsiteY49" fmla="*/ 283006 h 858278"/>
              <a:gd name="connsiteX50" fmla="*/ 11221397 w 12192000"/>
              <a:gd name="connsiteY50" fmla="*/ 291605 h 858278"/>
              <a:gd name="connsiteX51" fmla="*/ 11153249 w 12192000"/>
              <a:gd name="connsiteY51" fmla="*/ 297401 h 858278"/>
              <a:gd name="connsiteX52" fmla="*/ 10884980 w 12192000"/>
              <a:gd name="connsiteY52" fmla="*/ 367310 h 858278"/>
              <a:gd name="connsiteX53" fmla="*/ 10826205 w 12192000"/>
              <a:gd name="connsiteY53" fmla="*/ 366749 h 858278"/>
              <a:gd name="connsiteX54" fmla="*/ 10729570 w 12192000"/>
              <a:gd name="connsiteY54" fmla="*/ 360767 h 858278"/>
              <a:gd name="connsiteX55" fmla="*/ 10625364 w 12192000"/>
              <a:gd name="connsiteY55" fmla="*/ 372171 h 858278"/>
              <a:gd name="connsiteX56" fmla="*/ 10549282 w 12192000"/>
              <a:gd name="connsiteY56" fmla="*/ 380208 h 858278"/>
              <a:gd name="connsiteX57" fmla="*/ 10336184 w 12192000"/>
              <a:gd name="connsiteY57" fmla="*/ 356656 h 858278"/>
              <a:gd name="connsiteX58" fmla="*/ 10158780 w 12192000"/>
              <a:gd name="connsiteY58" fmla="*/ 333477 h 858278"/>
              <a:gd name="connsiteX59" fmla="*/ 10134261 w 12192000"/>
              <a:gd name="connsiteY59" fmla="*/ 336654 h 858278"/>
              <a:gd name="connsiteX60" fmla="*/ 9898441 w 12192000"/>
              <a:gd name="connsiteY60" fmla="*/ 355722 h 858278"/>
              <a:gd name="connsiteX61" fmla="*/ 9795318 w 12192000"/>
              <a:gd name="connsiteY61" fmla="*/ 381703 h 858278"/>
              <a:gd name="connsiteX62" fmla="*/ 9653613 w 12192000"/>
              <a:gd name="connsiteY62" fmla="*/ 404695 h 858278"/>
              <a:gd name="connsiteX63" fmla="*/ 9496038 w 12192000"/>
              <a:gd name="connsiteY63" fmla="*/ 432174 h 858278"/>
              <a:gd name="connsiteX64" fmla="*/ 9380293 w 12192000"/>
              <a:gd name="connsiteY64" fmla="*/ 445446 h 858278"/>
              <a:gd name="connsiteX65" fmla="*/ 9209742 w 12192000"/>
              <a:gd name="connsiteY65" fmla="*/ 435726 h 858278"/>
              <a:gd name="connsiteX66" fmla="*/ 9174763 w 12192000"/>
              <a:gd name="connsiteY66" fmla="*/ 427874 h 858278"/>
              <a:gd name="connsiteX67" fmla="*/ 8839428 w 12192000"/>
              <a:gd name="connsiteY67" fmla="*/ 368992 h 858278"/>
              <a:gd name="connsiteX68" fmla="*/ 8615871 w 12192000"/>
              <a:gd name="connsiteY68" fmla="*/ 368244 h 858278"/>
              <a:gd name="connsiteX69" fmla="*/ 8541590 w 12192000"/>
              <a:gd name="connsiteY69" fmla="*/ 377030 h 858278"/>
              <a:gd name="connsiteX70" fmla="*/ 8406013 w 12192000"/>
              <a:gd name="connsiteY70" fmla="*/ 416097 h 858278"/>
              <a:gd name="connsiteX71" fmla="*/ 8346160 w 12192000"/>
              <a:gd name="connsiteY71" fmla="*/ 421706 h 858278"/>
              <a:gd name="connsiteX72" fmla="*/ 8240152 w 12192000"/>
              <a:gd name="connsiteY72" fmla="*/ 425445 h 858278"/>
              <a:gd name="connsiteX73" fmla="*/ 8010102 w 12192000"/>
              <a:gd name="connsiteY73" fmla="*/ 421706 h 858278"/>
              <a:gd name="connsiteX74" fmla="*/ 7710103 w 12192000"/>
              <a:gd name="connsiteY74" fmla="*/ 437595 h 858278"/>
              <a:gd name="connsiteX75" fmla="*/ 7591114 w 12192000"/>
              <a:gd name="connsiteY75" fmla="*/ 432735 h 858278"/>
              <a:gd name="connsiteX76" fmla="*/ 7462749 w 12192000"/>
              <a:gd name="connsiteY76" fmla="*/ 424322 h 858278"/>
              <a:gd name="connsiteX77" fmla="*/ 7425244 w 12192000"/>
              <a:gd name="connsiteY77" fmla="*/ 424697 h 858278"/>
              <a:gd name="connsiteX78" fmla="*/ 7228012 w 12192000"/>
              <a:gd name="connsiteY78" fmla="*/ 444510 h 858278"/>
              <a:gd name="connsiteX79" fmla="*/ 7182936 w 12192000"/>
              <a:gd name="connsiteY79" fmla="*/ 457783 h 858278"/>
              <a:gd name="connsiteX80" fmla="*/ 7065391 w 12192000"/>
              <a:gd name="connsiteY80" fmla="*/ 452362 h 858278"/>
              <a:gd name="connsiteX81" fmla="*/ 6960826 w 12192000"/>
              <a:gd name="connsiteY81" fmla="*/ 430679 h 858278"/>
              <a:gd name="connsiteX82" fmla="*/ 6361185 w 12192000"/>
              <a:gd name="connsiteY82" fmla="*/ 383946 h 858278"/>
              <a:gd name="connsiteX83" fmla="*/ 6000609 w 12192000"/>
              <a:gd name="connsiteY83" fmla="*/ 383198 h 858278"/>
              <a:gd name="connsiteX84" fmla="*/ 5748205 w 12192000"/>
              <a:gd name="connsiteY84" fmla="*/ 362637 h 858278"/>
              <a:gd name="connsiteX85" fmla="*/ 5706377 w 12192000"/>
              <a:gd name="connsiteY85" fmla="*/ 340954 h 858278"/>
              <a:gd name="connsiteX86" fmla="*/ 5552410 w 12192000"/>
              <a:gd name="connsiteY86" fmla="*/ 317962 h 858278"/>
              <a:gd name="connsiteX87" fmla="*/ 5406015 w 12192000"/>
              <a:gd name="connsiteY87" fmla="*/ 365442 h 858278"/>
              <a:gd name="connsiteX88" fmla="*/ 5222482 w 12192000"/>
              <a:gd name="connsiteY88" fmla="*/ 437222 h 858278"/>
              <a:gd name="connsiteX89" fmla="*/ 5122603 w 12192000"/>
              <a:gd name="connsiteY89" fmla="*/ 437781 h 858278"/>
              <a:gd name="connsiteX90" fmla="*/ 4916712 w 12192000"/>
              <a:gd name="connsiteY90" fmla="*/ 451801 h 858278"/>
              <a:gd name="connsiteX91" fmla="*/ 4773924 w 12192000"/>
              <a:gd name="connsiteY91" fmla="*/ 475728 h 858278"/>
              <a:gd name="connsiteX92" fmla="*/ 4573806 w 12192000"/>
              <a:gd name="connsiteY92" fmla="*/ 504140 h 858278"/>
              <a:gd name="connsiteX93" fmla="*/ 4499166 w 12192000"/>
              <a:gd name="connsiteY93" fmla="*/ 519094 h 858278"/>
              <a:gd name="connsiteX94" fmla="*/ 4320680 w 12192000"/>
              <a:gd name="connsiteY94" fmla="*/ 541339 h 858278"/>
              <a:gd name="connsiteX95" fmla="*/ 4172841 w 12192000"/>
              <a:gd name="connsiteY95" fmla="*/ 555918 h 858278"/>
              <a:gd name="connsiteX96" fmla="*/ 4053493 w 12192000"/>
              <a:gd name="connsiteY96" fmla="*/ 601529 h 858278"/>
              <a:gd name="connsiteX97" fmla="*/ 4015270 w 12192000"/>
              <a:gd name="connsiteY97" fmla="*/ 625082 h 858278"/>
              <a:gd name="connsiteX98" fmla="*/ 3983539 w 12192000"/>
              <a:gd name="connsiteY98" fmla="*/ 640223 h 858278"/>
              <a:gd name="connsiteX99" fmla="*/ 3842917 w 12192000"/>
              <a:gd name="connsiteY99" fmla="*/ 729013 h 858278"/>
              <a:gd name="connsiteX100" fmla="*/ 3827051 w 12192000"/>
              <a:gd name="connsiteY100" fmla="*/ 736490 h 858278"/>
              <a:gd name="connsiteX101" fmla="*/ 3636666 w 12192000"/>
              <a:gd name="connsiteY101" fmla="*/ 777428 h 858278"/>
              <a:gd name="connsiteX102" fmla="*/ 3569598 w 12192000"/>
              <a:gd name="connsiteY102" fmla="*/ 799671 h 858278"/>
              <a:gd name="connsiteX103" fmla="*/ 3431859 w 12192000"/>
              <a:gd name="connsiteY103" fmla="*/ 855189 h 858278"/>
              <a:gd name="connsiteX104" fmla="*/ 3377411 w 12192000"/>
              <a:gd name="connsiteY104" fmla="*/ 857058 h 858278"/>
              <a:gd name="connsiteX105" fmla="*/ 3176930 w 12192000"/>
              <a:gd name="connsiteY105" fmla="*/ 823786 h 858278"/>
              <a:gd name="connsiteX106" fmla="*/ 3075245 w 12192000"/>
              <a:gd name="connsiteY106" fmla="*/ 786212 h 858278"/>
              <a:gd name="connsiteX107" fmla="*/ 3039911 w 12192000"/>
              <a:gd name="connsiteY107" fmla="*/ 771258 h 858278"/>
              <a:gd name="connsiteX108" fmla="*/ 2790392 w 12192000"/>
              <a:gd name="connsiteY108" fmla="*/ 787334 h 858278"/>
              <a:gd name="connsiteX109" fmla="*/ 2720801 w 12192000"/>
              <a:gd name="connsiteY109" fmla="*/ 790887 h 858278"/>
              <a:gd name="connsiteX110" fmla="*/ 2482098 w 12192000"/>
              <a:gd name="connsiteY110" fmla="*/ 808832 h 858278"/>
              <a:gd name="connsiteX111" fmla="*/ 2432700 w 12192000"/>
              <a:gd name="connsiteY111" fmla="*/ 804532 h 858278"/>
              <a:gd name="connsiteX112" fmla="*/ 2111065 w 12192000"/>
              <a:gd name="connsiteY112" fmla="*/ 800980 h 858278"/>
              <a:gd name="connsiteX113" fmla="*/ 2088707 w 12192000"/>
              <a:gd name="connsiteY113" fmla="*/ 811261 h 858278"/>
              <a:gd name="connsiteX114" fmla="*/ 1973323 w 12192000"/>
              <a:gd name="connsiteY114" fmla="*/ 841731 h 858278"/>
              <a:gd name="connsiteX115" fmla="*/ 1819359 w 12192000"/>
              <a:gd name="connsiteY115" fmla="*/ 849581 h 858278"/>
              <a:gd name="connsiteX116" fmla="*/ 1791232 w 12192000"/>
              <a:gd name="connsiteY116" fmla="*/ 846776 h 858278"/>
              <a:gd name="connsiteX117" fmla="*/ 1687387 w 12192000"/>
              <a:gd name="connsiteY117" fmla="*/ 827897 h 858278"/>
              <a:gd name="connsiteX118" fmla="*/ 1454092 w 12192000"/>
              <a:gd name="connsiteY118" fmla="*/ 810327 h 858278"/>
              <a:gd name="connsiteX119" fmla="*/ 1408662 w 12192000"/>
              <a:gd name="connsiteY119" fmla="*/ 803970 h 858278"/>
              <a:gd name="connsiteX120" fmla="*/ 1326809 w 12192000"/>
              <a:gd name="connsiteY120" fmla="*/ 794064 h 858278"/>
              <a:gd name="connsiteX121" fmla="*/ 1105054 w 12192000"/>
              <a:gd name="connsiteY121" fmla="*/ 787521 h 858278"/>
              <a:gd name="connsiteX122" fmla="*/ 997604 w 12192000"/>
              <a:gd name="connsiteY122" fmla="*/ 797241 h 858278"/>
              <a:gd name="connsiteX123" fmla="*/ 949648 w 12192000"/>
              <a:gd name="connsiteY123" fmla="*/ 796680 h 858278"/>
              <a:gd name="connsiteX124" fmla="*/ 789552 w 12192000"/>
              <a:gd name="connsiteY124" fmla="*/ 771819 h 858278"/>
              <a:gd name="connsiteX125" fmla="*/ 396881 w 12192000"/>
              <a:gd name="connsiteY125" fmla="*/ 787707 h 858278"/>
              <a:gd name="connsiteX126" fmla="*/ 272843 w 12192000"/>
              <a:gd name="connsiteY126" fmla="*/ 801166 h 858278"/>
              <a:gd name="connsiteX127" fmla="*/ 206859 w 12192000"/>
              <a:gd name="connsiteY127" fmla="*/ 803036 h 858278"/>
              <a:gd name="connsiteX128" fmla="*/ 114552 w 12192000"/>
              <a:gd name="connsiteY128" fmla="*/ 784157 h 858278"/>
              <a:gd name="connsiteX129" fmla="*/ 30492 w 12192000"/>
              <a:gd name="connsiteY129" fmla="*/ 773619 h 858278"/>
              <a:gd name="connsiteX130" fmla="*/ 0 w 12192000"/>
              <a:gd name="connsiteY130" fmla="*/ 776145 h 858278"/>
              <a:gd name="connsiteX131" fmla="*/ 0 w 12192000"/>
              <a:gd name="connsiteY131" fmla="*/ 281806 h 858278"/>
              <a:gd name="connsiteX132" fmla="*/ 106258 w 12192000"/>
              <a:gd name="connsiteY132" fmla="*/ 293849 h 858278"/>
              <a:gd name="connsiteX133" fmla="*/ 145560 w 12192000"/>
              <a:gd name="connsiteY133" fmla="*/ 300203 h 858278"/>
              <a:gd name="connsiteX134" fmla="*/ 178377 w 12192000"/>
              <a:gd name="connsiteY134" fmla="*/ 310859 h 858278"/>
              <a:gd name="connsiteX135" fmla="*/ 278612 w 12192000"/>
              <a:gd name="connsiteY135" fmla="*/ 335345 h 858278"/>
              <a:gd name="connsiteX136" fmla="*/ 361546 w 12192000"/>
              <a:gd name="connsiteY136" fmla="*/ 336093 h 858278"/>
              <a:gd name="connsiteX137" fmla="*/ 476567 w 12192000"/>
              <a:gd name="connsiteY137" fmla="*/ 349926 h 858278"/>
              <a:gd name="connsiteX138" fmla="*/ 691112 w 12192000"/>
              <a:gd name="connsiteY138" fmla="*/ 363572 h 858278"/>
              <a:gd name="connsiteX139" fmla="*/ 735104 w 12192000"/>
              <a:gd name="connsiteY139" fmla="*/ 371424 h 858278"/>
              <a:gd name="connsiteX140" fmla="*/ 1001208 w 12192000"/>
              <a:gd name="connsiteY140" fmla="*/ 408622 h 858278"/>
              <a:gd name="connsiteX141" fmla="*/ 1214309 w 12192000"/>
              <a:gd name="connsiteY141" fmla="*/ 407873 h 858278"/>
              <a:gd name="connsiteX142" fmla="*/ 1230894 w 12192000"/>
              <a:gd name="connsiteY142" fmla="*/ 406191 h 858278"/>
              <a:gd name="connsiteX143" fmla="*/ 1312386 w 12192000"/>
              <a:gd name="connsiteY143" fmla="*/ 393855 h 858278"/>
              <a:gd name="connsiteX144" fmla="*/ 1438590 w 12192000"/>
              <a:gd name="connsiteY144" fmla="*/ 397218 h 858278"/>
              <a:gd name="connsiteX145" fmla="*/ 1525488 w 12192000"/>
              <a:gd name="connsiteY145" fmla="*/ 414229 h 858278"/>
              <a:gd name="connsiteX146" fmla="*/ 1633661 w 12192000"/>
              <a:gd name="connsiteY146" fmla="*/ 414977 h 858278"/>
              <a:gd name="connsiteX147" fmla="*/ 1757340 w 12192000"/>
              <a:gd name="connsiteY147" fmla="*/ 404323 h 858278"/>
              <a:gd name="connsiteX148" fmla="*/ 1812867 w 12192000"/>
              <a:gd name="connsiteY148" fmla="*/ 402079 h 858278"/>
              <a:gd name="connsiteX149" fmla="*/ 1965392 w 12192000"/>
              <a:gd name="connsiteY149" fmla="*/ 380021 h 858278"/>
              <a:gd name="connsiteX150" fmla="*/ 2056257 w 12192000"/>
              <a:gd name="connsiteY150" fmla="*/ 385442 h 858278"/>
              <a:gd name="connsiteX151" fmla="*/ 2145680 w 12192000"/>
              <a:gd name="connsiteY151" fmla="*/ 400023 h 858278"/>
              <a:gd name="connsiteX152" fmla="*/ 2203009 w 12192000"/>
              <a:gd name="connsiteY152" fmla="*/ 414043 h 858278"/>
              <a:gd name="connsiteX153" fmla="*/ 2318757 w 12192000"/>
              <a:gd name="connsiteY153" fmla="*/ 423949 h 858278"/>
              <a:gd name="connsiteX154" fmla="*/ 2340028 w 12192000"/>
              <a:gd name="connsiteY154" fmla="*/ 422454 h 858278"/>
              <a:gd name="connsiteX155" fmla="*/ 2685467 w 12192000"/>
              <a:gd name="connsiteY155" fmla="*/ 410116 h 858278"/>
              <a:gd name="connsiteX156" fmla="*/ 2822482 w 12192000"/>
              <a:gd name="connsiteY156" fmla="*/ 390303 h 858278"/>
              <a:gd name="connsiteX157" fmla="*/ 2851692 w 12192000"/>
              <a:gd name="connsiteY157" fmla="*/ 387873 h 858278"/>
              <a:gd name="connsiteX158" fmla="*/ 3143397 w 12192000"/>
              <a:gd name="connsiteY158" fmla="*/ 365628 h 858278"/>
              <a:gd name="connsiteX159" fmla="*/ 3175847 w 12192000"/>
              <a:gd name="connsiteY159" fmla="*/ 364694 h 858278"/>
              <a:gd name="connsiteX160" fmla="*/ 3266354 w 12192000"/>
              <a:gd name="connsiteY160" fmla="*/ 368619 h 858278"/>
              <a:gd name="connsiteX161" fmla="*/ 3479815 w 12192000"/>
              <a:gd name="connsiteY161" fmla="*/ 328243 h 858278"/>
              <a:gd name="connsiteX162" fmla="*/ 3693636 w 12192000"/>
              <a:gd name="connsiteY162" fmla="*/ 314409 h 858278"/>
              <a:gd name="connsiteX163" fmla="*/ 3811186 w 12192000"/>
              <a:gd name="connsiteY163" fmla="*/ 314598 h 858278"/>
              <a:gd name="connsiteX164" fmla="*/ 3895199 w 12192000"/>
              <a:gd name="connsiteY164" fmla="*/ 304689 h 858278"/>
              <a:gd name="connsiteX165" fmla="*/ 4101809 w 12192000"/>
              <a:gd name="connsiteY165" fmla="*/ 274595 h 858278"/>
              <a:gd name="connsiteX166" fmla="*/ 4199167 w 12192000"/>
              <a:gd name="connsiteY166" fmla="*/ 269922 h 858278"/>
              <a:gd name="connsiteX167" fmla="*/ 4302653 w 12192000"/>
              <a:gd name="connsiteY167" fmla="*/ 259827 h 858278"/>
              <a:gd name="connsiteX168" fmla="*/ 4558660 w 12192000"/>
              <a:gd name="connsiteY168" fmla="*/ 214592 h 858278"/>
              <a:gd name="connsiteX169" fmla="*/ 4767795 w 12192000"/>
              <a:gd name="connsiteY169" fmla="*/ 217208 h 858278"/>
              <a:gd name="connsiteX170" fmla="*/ 4901207 w 12192000"/>
              <a:gd name="connsiteY170" fmla="*/ 216648 h 858278"/>
              <a:gd name="connsiteX171" fmla="*/ 5060224 w 12192000"/>
              <a:gd name="connsiteY171" fmla="*/ 201694 h 858278"/>
              <a:gd name="connsiteX172" fmla="*/ 5190391 w 12192000"/>
              <a:gd name="connsiteY172" fmla="*/ 179822 h 858278"/>
              <a:gd name="connsiteX173" fmla="*/ 5370320 w 12192000"/>
              <a:gd name="connsiteY173" fmla="*/ 162439 h 858278"/>
              <a:gd name="connsiteX174" fmla="*/ 5549530 w 12192000"/>
              <a:gd name="connsiteY174" fmla="*/ 128978 h 858278"/>
              <a:gd name="connsiteX175" fmla="*/ 5674647 w 12192000"/>
              <a:gd name="connsiteY175" fmla="*/ 103370 h 858278"/>
              <a:gd name="connsiteX176" fmla="*/ 5848803 w 12192000"/>
              <a:gd name="connsiteY176" fmla="*/ 80752 h 858278"/>
              <a:gd name="connsiteX177" fmla="*/ 6115270 w 12192000"/>
              <a:gd name="connsiteY177" fmla="*/ 64864 h 858278"/>
              <a:gd name="connsiteX178" fmla="*/ 6237866 w 12192000"/>
              <a:gd name="connsiteY178" fmla="*/ 63180 h 858278"/>
              <a:gd name="connsiteX179" fmla="*/ 6431858 w 12192000"/>
              <a:gd name="connsiteY179" fmla="*/ 25983 h 858278"/>
              <a:gd name="connsiteX180" fmla="*/ 6514789 w 12192000"/>
              <a:gd name="connsiteY180" fmla="*/ 8038 h 858278"/>
              <a:gd name="connsiteX181" fmla="*/ 6589430 w 12192000"/>
              <a:gd name="connsiteY181" fmla="*/ 22993 h 858278"/>
              <a:gd name="connsiteX182" fmla="*/ 6637745 w 12192000"/>
              <a:gd name="connsiteY182" fmla="*/ 40190 h 858278"/>
              <a:gd name="connsiteX183" fmla="*/ 6790630 w 12192000"/>
              <a:gd name="connsiteY183" fmla="*/ 25609 h 858278"/>
              <a:gd name="connsiteX184" fmla="*/ 6952890 w 12192000"/>
              <a:gd name="connsiteY184" fmla="*/ 10282 h 858278"/>
              <a:gd name="connsiteX185" fmla="*/ 7068995 w 12192000"/>
              <a:gd name="connsiteY185" fmla="*/ 0 h 85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2192000" h="858278">
                <a:moveTo>
                  <a:pt x="7068995" y="0"/>
                </a:moveTo>
                <a:cubicBezTo>
                  <a:pt x="7117313" y="0"/>
                  <a:pt x="7165270" y="5982"/>
                  <a:pt x="7213949" y="8225"/>
                </a:cubicBezTo>
                <a:cubicBezTo>
                  <a:pt x="7251807" y="10093"/>
                  <a:pt x="7290390" y="9345"/>
                  <a:pt x="7328251" y="11589"/>
                </a:cubicBezTo>
                <a:cubicBezTo>
                  <a:pt x="7359262" y="13272"/>
                  <a:pt x="7389909" y="17570"/>
                  <a:pt x="7420557" y="21122"/>
                </a:cubicBezTo>
                <a:cubicBezTo>
                  <a:pt x="7431737" y="22431"/>
                  <a:pt x="7442916" y="27479"/>
                  <a:pt x="7453008" y="26731"/>
                </a:cubicBezTo>
                <a:cubicBezTo>
                  <a:pt x="7553251" y="18693"/>
                  <a:pt x="7625366" y="54583"/>
                  <a:pt x="7710103" y="70471"/>
                </a:cubicBezTo>
                <a:cubicBezTo>
                  <a:pt x="7799166" y="87295"/>
                  <a:pt x="7885345" y="113090"/>
                  <a:pt x="7984860" y="105427"/>
                </a:cubicBezTo>
                <a:cubicBezTo>
                  <a:pt x="8045078" y="100754"/>
                  <a:pt x="8103129" y="89911"/>
                  <a:pt x="8162987" y="83368"/>
                </a:cubicBezTo>
                <a:cubicBezTo>
                  <a:pt x="8184261" y="81125"/>
                  <a:pt x="8208058" y="81500"/>
                  <a:pt x="8229332" y="83743"/>
                </a:cubicBezTo>
                <a:cubicBezTo>
                  <a:pt x="8332097" y="94025"/>
                  <a:pt x="8433417" y="95520"/>
                  <a:pt x="8534382" y="78696"/>
                </a:cubicBezTo>
                <a:cubicBezTo>
                  <a:pt x="8551686" y="75891"/>
                  <a:pt x="8570076" y="73275"/>
                  <a:pt x="8588107" y="73275"/>
                </a:cubicBezTo>
                <a:cubicBezTo>
                  <a:pt x="8686903" y="73275"/>
                  <a:pt x="8783897" y="77200"/>
                  <a:pt x="8878370" y="95520"/>
                </a:cubicBezTo>
                <a:cubicBezTo>
                  <a:pt x="8910101" y="101688"/>
                  <a:pt x="8948685" y="97763"/>
                  <a:pt x="8983659" y="99259"/>
                </a:cubicBezTo>
                <a:cubicBezTo>
                  <a:pt x="9016109" y="100566"/>
                  <a:pt x="9049283" y="101127"/>
                  <a:pt x="9080653" y="105427"/>
                </a:cubicBezTo>
                <a:cubicBezTo>
                  <a:pt x="9126447" y="111781"/>
                  <a:pt x="9168994" y="112529"/>
                  <a:pt x="9216230" y="106922"/>
                </a:cubicBezTo>
                <a:cubicBezTo>
                  <a:pt x="9261301" y="101688"/>
                  <a:pt x="9309980" y="104304"/>
                  <a:pt x="9356857" y="104118"/>
                </a:cubicBezTo>
                <a:cubicBezTo>
                  <a:pt x="9409140" y="103931"/>
                  <a:pt x="9461422" y="103745"/>
                  <a:pt x="9513705" y="104679"/>
                </a:cubicBezTo>
                <a:cubicBezTo>
                  <a:pt x="9534620" y="105052"/>
                  <a:pt x="9558416" y="112529"/>
                  <a:pt x="9575728" y="109538"/>
                </a:cubicBezTo>
                <a:cubicBezTo>
                  <a:pt x="9631615" y="99445"/>
                  <a:pt x="9687505" y="111595"/>
                  <a:pt x="9743391" y="106174"/>
                </a:cubicBezTo>
                <a:cubicBezTo>
                  <a:pt x="9770799" y="103370"/>
                  <a:pt x="9801807" y="111033"/>
                  <a:pt x="9831372" y="111781"/>
                </a:cubicBezTo>
                <a:cubicBezTo>
                  <a:pt x="9879691" y="113090"/>
                  <a:pt x="9928007" y="112529"/>
                  <a:pt x="9976326" y="112904"/>
                </a:cubicBezTo>
                <a:cubicBezTo>
                  <a:pt x="9992191" y="113090"/>
                  <a:pt x="10007697" y="113838"/>
                  <a:pt x="10023562" y="114213"/>
                </a:cubicBezTo>
                <a:cubicBezTo>
                  <a:pt x="10037626" y="114586"/>
                  <a:pt x="10052409" y="116267"/>
                  <a:pt x="10065749" y="114960"/>
                </a:cubicBezTo>
                <a:cubicBezTo>
                  <a:pt x="10114068" y="110286"/>
                  <a:pt x="10161664" y="102622"/>
                  <a:pt x="10210339" y="99631"/>
                </a:cubicBezTo>
                <a:cubicBezTo>
                  <a:pt x="10252526" y="97015"/>
                  <a:pt x="10296159" y="100566"/>
                  <a:pt x="10338705" y="98697"/>
                </a:cubicBezTo>
                <a:cubicBezTo>
                  <a:pt x="10413705" y="95520"/>
                  <a:pt x="10488705" y="89911"/>
                  <a:pt x="10563705" y="86359"/>
                </a:cubicBezTo>
                <a:cubicBezTo>
                  <a:pt x="10579933" y="85611"/>
                  <a:pt x="10596878" y="90286"/>
                  <a:pt x="10613466" y="90659"/>
                </a:cubicBezTo>
                <a:cubicBezTo>
                  <a:pt x="10665389" y="91593"/>
                  <a:pt x="10717312" y="91782"/>
                  <a:pt x="10769235" y="92341"/>
                </a:cubicBezTo>
                <a:cubicBezTo>
                  <a:pt x="10798801" y="92529"/>
                  <a:pt x="10828730" y="91968"/>
                  <a:pt x="10857939" y="93650"/>
                </a:cubicBezTo>
                <a:cubicBezTo>
                  <a:pt x="10896518" y="95893"/>
                  <a:pt x="10931493" y="99259"/>
                  <a:pt x="10967551" y="84677"/>
                </a:cubicBezTo>
                <a:cubicBezTo>
                  <a:pt x="11023081" y="62060"/>
                  <a:pt x="11093755" y="70846"/>
                  <a:pt x="11157935" y="65612"/>
                </a:cubicBezTo>
                <a:cubicBezTo>
                  <a:pt x="11174524" y="64303"/>
                  <a:pt x="11191472" y="64116"/>
                  <a:pt x="11208056" y="62621"/>
                </a:cubicBezTo>
                <a:cubicBezTo>
                  <a:pt x="11238708" y="59817"/>
                  <a:pt x="11268993" y="56639"/>
                  <a:pt x="11299645" y="53460"/>
                </a:cubicBezTo>
                <a:cubicBezTo>
                  <a:pt x="11305051" y="52901"/>
                  <a:pt x="11311180" y="52712"/>
                  <a:pt x="11316229" y="51778"/>
                </a:cubicBezTo>
                <a:cubicBezTo>
                  <a:pt x="11362747" y="43928"/>
                  <a:pt x="11408537" y="34956"/>
                  <a:pt x="11455774" y="28599"/>
                </a:cubicBezTo>
                <a:cubicBezTo>
                  <a:pt x="11478851" y="25422"/>
                  <a:pt x="11504452" y="25047"/>
                  <a:pt x="11528249" y="26731"/>
                </a:cubicBezTo>
                <a:cubicBezTo>
                  <a:pt x="11597839" y="31590"/>
                  <a:pt x="11666710" y="33647"/>
                  <a:pt x="11736664" y="26543"/>
                </a:cubicBezTo>
                <a:cubicBezTo>
                  <a:pt x="11764427" y="23740"/>
                  <a:pt x="11795439" y="28413"/>
                  <a:pt x="11825004" y="30095"/>
                </a:cubicBezTo>
                <a:cubicBezTo>
                  <a:pt x="11895677" y="34581"/>
                  <a:pt x="11966350" y="39442"/>
                  <a:pt x="12037383" y="43740"/>
                </a:cubicBezTo>
                <a:cubicBezTo>
                  <a:pt x="12081735" y="46358"/>
                  <a:pt x="12126447" y="47853"/>
                  <a:pt x="12170798" y="50469"/>
                </a:cubicBezTo>
                <a:lnTo>
                  <a:pt x="12192000" y="51944"/>
                </a:lnTo>
                <a:lnTo>
                  <a:pt x="12192000" y="200794"/>
                </a:lnTo>
                <a:lnTo>
                  <a:pt x="12145556" y="203937"/>
                </a:lnTo>
                <a:cubicBezTo>
                  <a:pt x="12092914" y="208610"/>
                  <a:pt x="12045318" y="220012"/>
                  <a:pt x="12007095" y="241882"/>
                </a:cubicBezTo>
                <a:cubicBezTo>
                  <a:pt x="11969958" y="263193"/>
                  <a:pt x="11961304" y="260763"/>
                  <a:pt x="11918395" y="243752"/>
                </a:cubicBezTo>
                <a:cubicBezTo>
                  <a:pt x="11868274" y="223937"/>
                  <a:pt x="11816350" y="205619"/>
                  <a:pt x="11762625" y="188608"/>
                </a:cubicBezTo>
                <a:cubicBezTo>
                  <a:pt x="11745677" y="183188"/>
                  <a:pt x="11721158" y="183375"/>
                  <a:pt x="11699883" y="182254"/>
                </a:cubicBezTo>
                <a:cubicBezTo>
                  <a:pt x="11663826" y="180197"/>
                  <a:pt x="11626685" y="176459"/>
                  <a:pt x="11591351" y="178702"/>
                </a:cubicBezTo>
                <a:cubicBezTo>
                  <a:pt x="11557458" y="180945"/>
                  <a:pt x="11523922" y="188608"/>
                  <a:pt x="11492554" y="196272"/>
                </a:cubicBezTo>
                <a:cubicBezTo>
                  <a:pt x="11404933" y="217769"/>
                  <a:pt x="11324524" y="244500"/>
                  <a:pt x="11259979" y="283006"/>
                </a:cubicBezTo>
                <a:cubicBezTo>
                  <a:pt x="11251689" y="288053"/>
                  <a:pt x="11235101" y="289924"/>
                  <a:pt x="11221397" y="291605"/>
                </a:cubicBezTo>
                <a:cubicBezTo>
                  <a:pt x="11199043" y="294410"/>
                  <a:pt x="11175966" y="297026"/>
                  <a:pt x="11153249" y="297401"/>
                </a:cubicBezTo>
                <a:cubicBezTo>
                  <a:pt x="11042914" y="299269"/>
                  <a:pt x="10956376" y="325439"/>
                  <a:pt x="10884980" y="367310"/>
                </a:cubicBezTo>
                <a:cubicBezTo>
                  <a:pt x="10864428" y="379273"/>
                  <a:pt x="10848562" y="380582"/>
                  <a:pt x="10826205" y="366749"/>
                </a:cubicBezTo>
                <a:cubicBezTo>
                  <a:pt x="10800247" y="350674"/>
                  <a:pt x="10763107" y="357029"/>
                  <a:pt x="10729570" y="360767"/>
                </a:cubicBezTo>
                <a:cubicBezTo>
                  <a:pt x="10694958" y="364506"/>
                  <a:pt x="10659980" y="368433"/>
                  <a:pt x="10625364" y="372171"/>
                </a:cubicBezTo>
                <a:cubicBezTo>
                  <a:pt x="10599766" y="374787"/>
                  <a:pt x="10574524" y="377030"/>
                  <a:pt x="10549282" y="380208"/>
                </a:cubicBezTo>
                <a:cubicBezTo>
                  <a:pt x="10470678" y="390116"/>
                  <a:pt x="10400005" y="387125"/>
                  <a:pt x="10336184" y="356656"/>
                </a:cubicBezTo>
                <a:cubicBezTo>
                  <a:pt x="10287505" y="333291"/>
                  <a:pt x="10225126" y="326373"/>
                  <a:pt x="10158780" y="333477"/>
                </a:cubicBezTo>
                <a:cubicBezTo>
                  <a:pt x="10150486" y="334411"/>
                  <a:pt x="10140030" y="338150"/>
                  <a:pt x="10134261" y="336654"/>
                </a:cubicBezTo>
                <a:cubicBezTo>
                  <a:pt x="10047362" y="314784"/>
                  <a:pt x="9978491" y="353292"/>
                  <a:pt x="9898441" y="355722"/>
                </a:cubicBezTo>
                <a:cubicBezTo>
                  <a:pt x="9863107" y="356842"/>
                  <a:pt x="9827049" y="370676"/>
                  <a:pt x="9795318" y="381703"/>
                </a:cubicBezTo>
                <a:cubicBezTo>
                  <a:pt x="9751686" y="396846"/>
                  <a:pt x="9712743" y="411425"/>
                  <a:pt x="9653613" y="404695"/>
                </a:cubicBezTo>
                <a:cubicBezTo>
                  <a:pt x="9594478" y="397780"/>
                  <a:pt x="9540390" y="410491"/>
                  <a:pt x="9496038" y="432174"/>
                </a:cubicBezTo>
                <a:cubicBezTo>
                  <a:pt x="9462145" y="448624"/>
                  <a:pt x="9425005" y="450119"/>
                  <a:pt x="9380293" y="445446"/>
                </a:cubicBezTo>
                <a:cubicBezTo>
                  <a:pt x="9324403" y="439651"/>
                  <a:pt x="9266351" y="439276"/>
                  <a:pt x="9209742" y="435726"/>
                </a:cubicBezTo>
                <a:cubicBezTo>
                  <a:pt x="9197480" y="434979"/>
                  <a:pt x="9181978" y="432361"/>
                  <a:pt x="9174763" y="427874"/>
                </a:cubicBezTo>
                <a:cubicBezTo>
                  <a:pt x="9086422" y="372171"/>
                  <a:pt x="8962024" y="371610"/>
                  <a:pt x="8839428" y="368992"/>
                </a:cubicBezTo>
                <a:cubicBezTo>
                  <a:pt x="8765151" y="367310"/>
                  <a:pt x="8690511" y="367310"/>
                  <a:pt x="8615871" y="368244"/>
                </a:cubicBezTo>
                <a:cubicBezTo>
                  <a:pt x="8590628" y="368433"/>
                  <a:pt x="8563948" y="371424"/>
                  <a:pt x="8541590" y="377030"/>
                </a:cubicBezTo>
                <a:cubicBezTo>
                  <a:pt x="8495076" y="388807"/>
                  <a:pt x="8452171" y="404134"/>
                  <a:pt x="8406013" y="416097"/>
                </a:cubicBezTo>
                <a:cubicBezTo>
                  <a:pt x="8388709" y="420772"/>
                  <a:pt x="8366352" y="420959"/>
                  <a:pt x="8346160" y="421706"/>
                </a:cubicBezTo>
                <a:cubicBezTo>
                  <a:pt x="8310462" y="423202"/>
                  <a:pt x="8270800" y="418715"/>
                  <a:pt x="8240152" y="425445"/>
                </a:cubicBezTo>
                <a:cubicBezTo>
                  <a:pt x="8160461" y="442828"/>
                  <a:pt x="8085821" y="438903"/>
                  <a:pt x="8010102" y="421706"/>
                </a:cubicBezTo>
                <a:cubicBezTo>
                  <a:pt x="7904091" y="397593"/>
                  <a:pt x="7803853" y="399462"/>
                  <a:pt x="7710103" y="437595"/>
                </a:cubicBezTo>
                <a:cubicBezTo>
                  <a:pt x="7667915" y="454792"/>
                  <a:pt x="7626808" y="446567"/>
                  <a:pt x="7591114" y="432735"/>
                </a:cubicBezTo>
                <a:cubicBezTo>
                  <a:pt x="7550006" y="416659"/>
                  <a:pt x="7509980" y="412547"/>
                  <a:pt x="7462749" y="424322"/>
                </a:cubicBezTo>
                <a:cubicBezTo>
                  <a:pt x="7452289" y="426940"/>
                  <a:pt x="7437506" y="425631"/>
                  <a:pt x="7425244" y="424697"/>
                </a:cubicBezTo>
                <a:cubicBezTo>
                  <a:pt x="7355294" y="420024"/>
                  <a:pt x="7284982" y="412173"/>
                  <a:pt x="7228012" y="444510"/>
                </a:cubicBezTo>
                <a:cubicBezTo>
                  <a:pt x="7216832" y="450867"/>
                  <a:pt x="7198083" y="453483"/>
                  <a:pt x="7182936" y="457783"/>
                </a:cubicBezTo>
                <a:cubicBezTo>
                  <a:pt x="7119476" y="475355"/>
                  <a:pt x="7122000" y="473671"/>
                  <a:pt x="7065391" y="452362"/>
                </a:cubicBezTo>
                <a:cubicBezTo>
                  <a:pt x="7035822" y="441147"/>
                  <a:pt x="6995078" y="429745"/>
                  <a:pt x="6960826" y="430679"/>
                </a:cubicBezTo>
                <a:cubicBezTo>
                  <a:pt x="6754212" y="436286"/>
                  <a:pt x="6557699" y="409368"/>
                  <a:pt x="6361185" y="383946"/>
                </a:cubicBezTo>
                <a:cubicBezTo>
                  <a:pt x="6240032" y="368244"/>
                  <a:pt x="6121762" y="367310"/>
                  <a:pt x="6000609" y="383198"/>
                </a:cubicBezTo>
                <a:cubicBezTo>
                  <a:pt x="5912987" y="394789"/>
                  <a:pt x="5830053" y="375721"/>
                  <a:pt x="5748205" y="362637"/>
                </a:cubicBezTo>
                <a:cubicBezTo>
                  <a:pt x="5731256" y="360021"/>
                  <a:pt x="5715391" y="349740"/>
                  <a:pt x="5706377" y="340954"/>
                </a:cubicBezTo>
                <a:cubicBezTo>
                  <a:pt x="5673924" y="309923"/>
                  <a:pt x="5620199" y="305064"/>
                  <a:pt x="5552410" y="317962"/>
                </a:cubicBezTo>
                <a:cubicBezTo>
                  <a:pt x="5498686" y="328057"/>
                  <a:pt x="5449647" y="341515"/>
                  <a:pt x="5406015" y="365442"/>
                </a:cubicBezTo>
                <a:cubicBezTo>
                  <a:pt x="5354814" y="393480"/>
                  <a:pt x="5301809" y="425445"/>
                  <a:pt x="5222482" y="437222"/>
                </a:cubicBezTo>
                <a:cubicBezTo>
                  <a:pt x="5188226" y="442267"/>
                  <a:pt x="5158661" y="443015"/>
                  <a:pt x="5122603" y="437781"/>
                </a:cubicBezTo>
                <a:cubicBezTo>
                  <a:pt x="5052649" y="427688"/>
                  <a:pt x="4982340" y="420584"/>
                  <a:pt x="4916712" y="451801"/>
                </a:cubicBezTo>
                <a:cubicBezTo>
                  <a:pt x="4880655" y="468998"/>
                  <a:pt x="4831976" y="480027"/>
                  <a:pt x="4773924" y="475728"/>
                </a:cubicBezTo>
                <a:cubicBezTo>
                  <a:pt x="4701449" y="470307"/>
                  <a:pt x="4635463" y="483952"/>
                  <a:pt x="4573806" y="504140"/>
                </a:cubicBezTo>
                <a:cubicBezTo>
                  <a:pt x="4551809" y="511431"/>
                  <a:pt x="4524764" y="515542"/>
                  <a:pt x="4499166" y="519094"/>
                </a:cubicBezTo>
                <a:cubicBezTo>
                  <a:pt x="4440032" y="527319"/>
                  <a:pt x="4380534" y="534610"/>
                  <a:pt x="4320680" y="541339"/>
                </a:cubicBezTo>
                <a:cubicBezTo>
                  <a:pt x="4271642" y="546946"/>
                  <a:pt x="4222244" y="551059"/>
                  <a:pt x="4172841" y="555918"/>
                </a:cubicBezTo>
                <a:cubicBezTo>
                  <a:pt x="4118757" y="561152"/>
                  <a:pt x="4075848" y="573304"/>
                  <a:pt x="4053493" y="601529"/>
                </a:cubicBezTo>
                <a:cubicBezTo>
                  <a:pt x="4046282" y="610501"/>
                  <a:pt x="4028974" y="617605"/>
                  <a:pt x="4015270" y="625082"/>
                </a:cubicBezTo>
                <a:cubicBezTo>
                  <a:pt x="4005538" y="630503"/>
                  <a:pt x="3992553" y="634616"/>
                  <a:pt x="3983539" y="640223"/>
                </a:cubicBezTo>
                <a:cubicBezTo>
                  <a:pt x="3936303" y="669758"/>
                  <a:pt x="3889789" y="699478"/>
                  <a:pt x="3842917" y="729013"/>
                </a:cubicBezTo>
                <a:cubicBezTo>
                  <a:pt x="3838226" y="731818"/>
                  <a:pt x="3833180" y="735182"/>
                  <a:pt x="3827051" y="736490"/>
                </a:cubicBezTo>
                <a:cubicBezTo>
                  <a:pt x="3763589" y="750136"/>
                  <a:pt x="3699405" y="763033"/>
                  <a:pt x="3636666" y="777428"/>
                </a:cubicBezTo>
                <a:cubicBezTo>
                  <a:pt x="3612507" y="783035"/>
                  <a:pt x="3587628" y="789950"/>
                  <a:pt x="3569598" y="799671"/>
                </a:cubicBezTo>
                <a:cubicBezTo>
                  <a:pt x="3528494" y="821729"/>
                  <a:pt x="3490993" y="845656"/>
                  <a:pt x="3431859" y="855189"/>
                </a:cubicBezTo>
                <a:cubicBezTo>
                  <a:pt x="3414552" y="857992"/>
                  <a:pt x="3394000" y="859487"/>
                  <a:pt x="3377411" y="857058"/>
                </a:cubicBezTo>
                <a:cubicBezTo>
                  <a:pt x="3309982" y="846965"/>
                  <a:pt x="3243999" y="834440"/>
                  <a:pt x="3176930" y="823786"/>
                </a:cubicBezTo>
                <a:cubicBezTo>
                  <a:pt x="3134384" y="817243"/>
                  <a:pt x="3095801" y="809391"/>
                  <a:pt x="3075245" y="786212"/>
                </a:cubicBezTo>
                <a:cubicBezTo>
                  <a:pt x="3069480" y="779671"/>
                  <a:pt x="3053252" y="772567"/>
                  <a:pt x="3039911" y="771258"/>
                </a:cubicBezTo>
                <a:cubicBezTo>
                  <a:pt x="2954095" y="762847"/>
                  <a:pt x="2869359" y="758735"/>
                  <a:pt x="2790392" y="787334"/>
                </a:cubicBezTo>
                <a:cubicBezTo>
                  <a:pt x="2773807" y="793503"/>
                  <a:pt x="2742795" y="793503"/>
                  <a:pt x="2720801" y="790887"/>
                </a:cubicBezTo>
                <a:cubicBezTo>
                  <a:pt x="2636065" y="781166"/>
                  <a:pt x="2555656" y="777801"/>
                  <a:pt x="2482098" y="808832"/>
                </a:cubicBezTo>
                <a:cubicBezTo>
                  <a:pt x="2473444" y="812570"/>
                  <a:pt x="2445681" y="809204"/>
                  <a:pt x="2432700" y="804532"/>
                </a:cubicBezTo>
                <a:cubicBezTo>
                  <a:pt x="2307579" y="758922"/>
                  <a:pt x="2239071" y="757799"/>
                  <a:pt x="2111065" y="800980"/>
                </a:cubicBezTo>
                <a:cubicBezTo>
                  <a:pt x="2102771" y="803784"/>
                  <a:pt x="2091955" y="806961"/>
                  <a:pt x="2088707" y="811261"/>
                </a:cubicBezTo>
                <a:cubicBezTo>
                  <a:pt x="2066713" y="838740"/>
                  <a:pt x="2019840" y="839487"/>
                  <a:pt x="1973323" y="841731"/>
                </a:cubicBezTo>
                <a:cubicBezTo>
                  <a:pt x="1922123" y="844160"/>
                  <a:pt x="1870919" y="847337"/>
                  <a:pt x="1819359" y="849581"/>
                </a:cubicBezTo>
                <a:cubicBezTo>
                  <a:pt x="1810342" y="849955"/>
                  <a:pt x="1800246" y="848460"/>
                  <a:pt x="1791232" y="846776"/>
                </a:cubicBezTo>
                <a:cubicBezTo>
                  <a:pt x="1756617" y="840608"/>
                  <a:pt x="1723084" y="831636"/>
                  <a:pt x="1687387" y="827897"/>
                </a:cubicBezTo>
                <a:cubicBezTo>
                  <a:pt x="1610225" y="819859"/>
                  <a:pt x="1535584" y="803784"/>
                  <a:pt x="1454092" y="810327"/>
                </a:cubicBezTo>
                <a:cubicBezTo>
                  <a:pt x="1440032" y="811448"/>
                  <a:pt x="1423804" y="806027"/>
                  <a:pt x="1408662" y="803970"/>
                </a:cubicBezTo>
                <a:cubicBezTo>
                  <a:pt x="1381257" y="800418"/>
                  <a:pt x="1354573" y="795373"/>
                  <a:pt x="1326809" y="794064"/>
                </a:cubicBezTo>
                <a:cubicBezTo>
                  <a:pt x="1253252" y="790698"/>
                  <a:pt x="1178975" y="787707"/>
                  <a:pt x="1105054" y="787521"/>
                </a:cubicBezTo>
                <a:cubicBezTo>
                  <a:pt x="1069359" y="787334"/>
                  <a:pt x="1033661" y="794437"/>
                  <a:pt x="997604" y="797241"/>
                </a:cubicBezTo>
                <a:cubicBezTo>
                  <a:pt x="981378" y="798550"/>
                  <a:pt x="955054" y="800793"/>
                  <a:pt x="949648" y="796680"/>
                </a:cubicBezTo>
                <a:cubicBezTo>
                  <a:pt x="907821" y="765465"/>
                  <a:pt x="849046" y="771446"/>
                  <a:pt x="789552" y="771819"/>
                </a:cubicBezTo>
                <a:cubicBezTo>
                  <a:pt x="658302" y="772567"/>
                  <a:pt x="531379" y="798923"/>
                  <a:pt x="396881" y="787707"/>
                </a:cubicBezTo>
                <a:cubicBezTo>
                  <a:pt x="357939" y="784530"/>
                  <a:pt x="314669" y="797055"/>
                  <a:pt x="272843" y="801166"/>
                </a:cubicBezTo>
                <a:cubicBezTo>
                  <a:pt x="251208" y="803223"/>
                  <a:pt x="227412" y="805654"/>
                  <a:pt x="206859" y="803036"/>
                </a:cubicBezTo>
                <a:cubicBezTo>
                  <a:pt x="175129" y="798923"/>
                  <a:pt x="144477" y="791446"/>
                  <a:pt x="114552" y="784157"/>
                </a:cubicBezTo>
                <a:cubicBezTo>
                  <a:pt x="86787" y="777428"/>
                  <a:pt x="58662" y="774063"/>
                  <a:pt x="30492" y="773619"/>
                </a:cubicBezTo>
                <a:lnTo>
                  <a:pt x="0" y="776145"/>
                </a:lnTo>
                <a:lnTo>
                  <a:pt x="0" y="281806"/>
                </a:lnTo>
                <a:lnTo>
                  <a:pt x="106258" y="293849"/>
                </a:lnTo>
                <a:cubicBezTo>
                  <a:pt x="119598" y="295344"/>
                  <a:pt x="133298" y="297212"/>
                  <a:pt x="145560" y="300203"/>
                </a:cubicBezTo>
                <a:cubicBezTo>
                  <a:pt x="157098" y="303007"/>
                  <a:pt x="166835" y="307869"/>
                  <a:pt x="178377" y="310859"/>
                </a:cubicBezTo>
                <a:cubicBezTo>
                  <a:pt x="209741" y="318896"/>
                  <a:pt x="241838" y="326373"/>
                  <a:pt x="278612" y="335345"/>
                </a:cubicBezTo>
                <a:cubicBezTo>
                  <a:pt x="299164" y="318523"/>
                  <a:pt x="326935" y="328057"/>
                  <a:pt x="361546" y="336093"/>
                </a:cubicBezTo>
                <a:cubicBezTo>
                  <a:pt x="396881" y="344318"/>
                  <a:pt x="437625" y="346936"/>
                  <a:pt x="476567" y="349926"/>
                </a:cubicBezTo>
                <a:cubicBezTo>
                  <a:pt x="547963" y="355347"/>
                  <a:pt x="619719" y="358713"/>
                  <a:pt x="691112" y="363572"/>
                </a:cubicBezTo>
                <a:cubicBezTo>
                  <a:pt x="706258" y="364694"/>
                  <a:pt x="723566" y="366749"/>
                  <a:pt x="735104" y="371424"/>
                </a:cubicBezTo>
                <a:cubicBezTo>
                  <a:pt x="814067" y="402827"/>
                  <a:pt x="909986" y="411611"/>
                  <a:pt x="1001208" y="408622"/>
                </a:cubicBezTo>
                <a:cubicBezTo>
                  <a:pt x="1072963" y="406377"/>
                  <a:pt x="1143277" y="404695"/>
                  <a:pt x="1214309" y="407873"/>
                </a:cubicBezTo>
                <a:cubicBezTo>
                  <a:pt x="1219719" y="408061"/>
                  <a:pt x="1226931" y="407686"/>
                  <a:pt x="1230894" y="406191"/>
                </a:cubicBezTo>
                <a:cubicBezTo>
                  <a:pt x="1255413" y="396284"/>
                  <a:pt x="1281015" y="395537"/>
                  <a:pt x="1312386" y="393855"/>
                </a:cubicBezTo>
                <a:cubicBezTo>
                  <a:pt x="1356738" y="391423"/>
                  <a:pt x="1397482" y="393107"/>
                  <a:pt x="1438590" y="397218"/>
                </a:cubicBezTo>
                <a:cubicBezTo>
                  <a:pt x="1468519" y="400209"/>
                  <a:pt x="1498803" y="406377"/>
                  <a:pt x="1525488" y="414229"/>
                </a:cubicBezTo>
                <a:cubicBezTo>
                  <a:pt x="1562625" y="425258"/>
                  <a:pt x="1598327" y="429556"/>
                  <a:pt x="1633661" y="414977"/>
                </a:cubicBezTo>
                <a:cubicBezTo>
                  <a:pt x="1671881" y="399462"/>
                  <a:pt x="1715150" y="404882"/>
                  <a:pt x="1757340" y="404323"/>
                </a:cubicBezTo>
                <a:cubicBezTo>
                  <a:pt x="1775727" y="404134"/>
                  <a:pt x="1795200" y="404509"/>
                  <a:pt x="1812867" y="402079"/>
                </a:cubicBezTo>
                <a:cubicBezTo>
                  <a:pt x="1864067" y="395162"/>
                  <a:pt x="1913469" y="384694"/>
                  <a:pt x="1965392" y="380021"/>
                </a:cubicBezTo>
                <a:cubicBezTo>
                  <a:pt x="1994238" y="377405"/>
                  <a:pt x="2026328" y="382078"/>
                  <a:pt x="2056257" y="385442"/>
                </a:cubicBezTo>
                <a:cubicBezTo>
                  <a:pt x="2086546" y="388994"/>
                  <a:pt x="2116471" y="394414"/>
                  <a:pt x="2145680" y="400023"/>
                </a:cubicBezTo>
                <a:cubicBezTo>
                  <a:pt x="2165509" y="403761"/>
                  <a:pt x="2187144" y="407313"/>
                  <a:pt x="2203009" y="414043"/>
                </a:cubicBezTo>
                <a:cubicBezTo>
                  <a:pt x="2239071" y="429370"/>
                  <a:pt x="2276207" y="431988"/>
                  <a:pt x="2318757" y="423949"/>
                </a:cubicBezTo>
                <a:cubicBezTo>
                  <a:pt x="2325246" y="422640"/>
                  <a:pt x="2332817" y="422640"/>
                  <a:pt x="2340028" y="422454"/>
                </a:cubicBezTo>
                <a:cubicBezTo>
                  <a:pt x="2455421" y="418529"/>
                  <a:pt x="2570802" y="416097"/>
                  <a:pt x="2685467" y="410116"/>
                </a:cubicBezTo>
                <a:cubicBezTo>
                  <a:pt x="2731976" y="407686"/>
                  <a:pt x="2776688" y="397032"/>
                  <a:pt x="2822482" y="390303"/>
                </a:cubicBezTo>
                <a:cubicBezTo>
                  <a:pt x="2831859" y="388994"/>
                  <a:pt x="2842319" y="386937"/>
                  <a:pt x="2851692" y="387873"/>
                </a:cubicBezTo>
                <a:cubicBezTo>
                  <a:pt x="2953732" y="397218"/>
                  <a:pt x="3049288" y="383573"/>
                  <a:pt x="3143397" y="365628"/>
                </a:cubicBezTo>
                <a:cubicBezTo>
                  <a:pt x="3153130" y="363758"/>
                  <a:pt x="3165028" y="364319"/>
                  <a:pt x="3175847" y="364694"/>
                </a:cubicBezTo>
                <a:cubicBezTo>
                  <a:pt x="3206140" y="366001"/>
                  <a:pt x="3238949" y="372544"/>
                  <a:pt x="3266354" y="368619"/>
                </a:cubicBezTo>
                <a:cubicBezTo>
                  <a:pt x="3339188" y="357776"/>
                  <a:pt x="3411304" y="344693"/>
                  <a:pt x="3479815" y="328243"/>
                </a:cubicBezTo>
                <a:cubicBezTo>
                  <a:pt x="3549409" y="311607"/>
                  <a:pt x="3613950" y="297587"/>
                  <a:pt x="3693636" y="314409"/>
                </a:cubicBezTo>
                <a:cubicBezTo>
                  <a:pt x="3727528" y="321514"/>
                  <a:pt x="3772239" y="316466"/>
                  <a:pt x="3811186" y="314598"/>
                </a:cubicBezTo>
                <a:cubicBezTo>
                  <a:pt x="3839668" y="313102"/>
                  <a:pt x="3867073" y="304689"/>
                  <a:pt x="3895199" y="304689"/>
                </a:cubicBezTo>
                <a:cubicBezTo>
                  <a:pt x="3970203" y="304689"/>
                  <a:pt x="4036905" y="294783"/>
                  <a:pt x="4101809" y="274595"/>
                </a:cubicBezTo>
                <a:cubicBezTo>
                  <a:pt x="4127055" y="266745"/>
                  <a:pt x="4166357" y="271979"/>
                  <a:pt x="4199167" y="269922"/>
                </a:cubicBezTo>
                <a:cubicBezTo>
                  <a:pt x="4233785" y="267492"/>
                  <a:pt x="4269476" y="265249"/>
                  <a:pt x="4302653" y="259827"/>
                </a:cubicBezTo>
                <a:cubicBezTo>
                  <a:pt x="4388469" y="245621"/>
                  <a:pt x="4473205" y="229546"/>
                  <a:pt x="4558660" y="214592"/>
                </a:cubicBezTo>
                <a:cubicBezTo>
                  <a:pt x="4628970" y="202254"/>
                  <a:pt x="4698205" y="211974"/>
                  <a:pt x="4767795" y="217208"/>
                </a:cubicBezTo>
                <a:cubicBezTo>
                  <a:pt x="4811428" y="220573"/>
                  <a:pt x="4852169" y="228612"/>
                  <a:pt x="4901207" y="216648"/>
                </a:cubicBezTo>
                <a:cubicBezTo>
                  <a:pt x="4948084" y="205244"/>
                  <a:pt x="5007578" y="207862"/>
                  <a:pt x="5060224" y="201694"/>
                </a:cubicBezTo>
                <a:cubicBezTo>
                  <a:pt x="5104580" y="196460"/>
                  <a:pt x="5147482" y="188047"/>
                  <a:pt x="5190391" y="179822"/>
                </a:cubicBezTo>
                <a:cubicBezTo>
                  <a:pt x="5248806" y="168607"/>
                  <a:pt x="5306495" y="156832"/>
                  <a:pt x="5370320" y="162439"/>
                </a:cubicBezTo>
                <a:cubicBezTo>
                  <a:pt x="5442799" y="168795"/>
                  <a:pt x="5492553" y="144869"/>
                  <a:pt x="5549530" y="128978"/>
                </a:cubicBezTo>
                <a:cubicBezTo>
                  <a:pt x="5588832" y="118138"/>
                  <a:pt x="5631737" y="110099"/>
                  <a:pt x="5674647" y="103370"/>
                </a:cubicBezTo>
                <a:cubicBezTo>
                  <a:pt x="5731975" y="94584"/>
                  <a:pt x="5791110" y="89350"/>
                  <a:pt x="5848803" y="80752"/>
                </a:cubicBezTo>
                <a:cubicBezTo>
                  <a:pt x="5936064" y="67855"/>
                  <a:pt x="6024408" y="57760"/>
                  <a:pt x="6115270" y="64864"/>
                </a:cubicBezTo>
                <a:cubicBezTo>
                  <a:pt x="6157097" y="68041"/>
                  <a:pt x="6196043" y="67855"/>
                  <a:pt x="6237866" y="63180"/>
                </a:cubicBezTo>
                <a:cubicBezTo>
                  <a:pt x="6306374" y="55517"/>
                  <a:pt x="6376687" y="54583"/>
                  <a:pt x="6431858" y="25983"/>
                </a:cubicBezTo>
                <a:cubicBezTo>
                  <a:pt x="6451327" y="15888"/>
                  <a:pt x="6486303" y="13272"/>
                  <a:pt x="6514789" y="8038"/>
                </a:cubicBezTo>
                <a:cubicBezTo>
                  <a:pt x="6547603" y="1868"/>
                  <a:pt x="6571758" y="5048"/>
                  <a:pt x="6589430" y="22993"/>
                </a:cubicBezTo>
                <a:cubicBezTo>
                  <a:pt x="6597361" y="31029"/>
                  <a:pt x="6620078" y="38881"/>
                  <a:pt x="6637745" y="40190"/>
                </a:cubicBezTo>
                <a:cubicBezTo>
                  <a:pt x="6690750" y="44115"/>
                  <a:pt x="6739429" y="38320"/>
                  <a:pt x="6790630" y="25609"/>
                </a:cubicBezTo>
                <a:cubicBezTo>
                  <a:pt x="6838586" y="13645"/>
                  <a:pt x="6898442" y="14954"/>
                  <a:pt x="6952890" y="10282"/>
                </a:cubicBezTo>
                <a:cubicBezTo>
                  <a:pt x="6991470" y="6916"/>
                  <a:pt x="7030053" y="0"/>
                  <a:pt x="7068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62D2F2-CF93-2A94-FF05-CEA99A32023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7518" r="1" b="16377"/>
          <a:stretch/>
        </p:blipFill>
        <p:spPr>
          <a:xfrm>
            <a:off x="7" y="4626672"/>
            <a:ext cx="6000749" cy="2231333"/>
          </a:xfrm>
          <a:custGeom>
            <a:avLst/>
            <a:gdLst/>
            <a:ahLst/>
            <a:cxnLst/>
            <a:rect l="l" t="t" r="r" b="b"/>
            <a:pathLst>
              <a:path w="6000749" h="2231333">
                <a:moveTo>
                  <a:pt x="0" y="0"/>
                </a:moveTo>
                <a:lnTo>
                  <a:pt x="72691" y="17406"/>
                </a:lnTo>
                <a:cubicBezTo>
                  <a:pt x="148481" y="30383"/>
                  <a:pt x="220742" y="46698"/>
                  <a:pt x="296226" y="60097"/>
                </a:cubicBezTo>
                <a:cubicBezTo>
                  <a:pt x="370206" y="73144"/>
                  <a:pt x="437720" y="89379"/>
                  <a:pt x="480349" y="125216"/>
                </a:cubicBezTo>
                <a:cubicBezTo>
                  <a:pt x="499356" y="141007"/>
                  <a:pt x="525382" y="157498"/>
                  <a:pt x="557943" y="163615"/>
                </a:cubicBezTo>
                <a:cubicBezTo>
                  <a:pt x="604345" y="172288"/>
                  <a:pt x="661153" y="169660"/>
                  <a:pt x="711165" y="175553"/>
                </a:cubicBezTo>
                <a:cubicBezTo>
                  <a:pt x="770063" y="182444"/>
                  <a:pt x="837588" y="186028"/>
                  <a:pt x="879549" y="204398"/>
                </a:cubicBezTo>
                <a:cubicBezTo>
                  <a:pt x="916855" y="220790"/>
                  <a:pt x="953854" y="232504"/>
                  <a:pt x="1001116" y="239544"/>
                </a:cubicBezTo>
                <a:cubicBezTo>
                  <a:pt x="1034231" y="244450"/>
                  <a:pt x="1060246" y="258298"/>
                  <a:pt x="1094195" y="261386"/>
                </a:cubicBezTo>
                <a:cubicBezTo>
                  <a:pt x="1138866" y="265586"/>
                  <a:pt x="1183578" y="267515"/>
                  <a:pt x="1223714" y="278216"/>
                </a:cubicBezTo>
                <a:cubicBezTo>
                  <a:pt x="1265355" y="289268"/>
                  <a:pt x="1311850" y="296041"/>
                  <a:pt x="1355118" y="305728"/>
                </a:cubicBezTo>
                <a:cubicBezTo>
                  <a:pt x="1378079" y="310949"/>
                  <a:pt x="1397488" y="319320"/>
                  <a:pt x="1419786" y="325014"/>
                </a:cubicBezTo>
                <a:cubicBezTo>
                  <a:pt x="1460608" y="335427"/>
                  <a:pt x="1502094" y="345369"/>
                  <a:pt x="1543857" y="354704"/>
                </a:cubicBezTo>
                <a:cubicBezTo>
                  <a:pt x="1585615" y="364042"/>
                  <a:pt x="1625938" y="376037"/>
                  <a:pt x="1671046" y="380742"/>
                </a:cubicBezTo>
                <a:cubicBezTo>
                  <a:pt x="1747931" y="388655"/>
                  <a:pt x="1830546" y="388197"/>
                  <a:pt x="1905505" y="397894"/>
                </a:cubicBezTo>
                <a:cubicBezTo>
                  <a:pt x="1981587" y="407809"/>
                  <a:pt x="2054123" y="423518"/>
                  <a:pt x="2122945" y="441265"/>
                </a:cubicBezTo>
                <a:cubicBezTo>
                  <a:pt x="2177385" y="455212"/>
                  <a:pt x="2228581" y="469434"/>
                  <a:pt x="2294752" y="471132"/>
                </a:cubicBezTo>
                <a:cubicBezTo>
                  <a:pt x="2331677" y="472097"/>
                  <a:pt x="2371413" y="480022"/>
                  <a:pt x="2395408" y="492459"/>
                </a:cubicBezTo>
                <a:cubicBezTo>
                  <a:pt x="2447358" y="519600"/>
                  <a:pt x="2511091" y="534866"/>
                  <a:pt x="2582175" y="545493"/>
                </a:cubicBezTo>
                <a:cubicBezTo>
                  <a:pt x="2677109" y="559894"/>
                  <a:pt x="2771051" y="575003"/>
                  <a:pt x="2866262" y="588797"/>
                </a:cubicBezTo>
                <a:cubicBezTo>
                  <a:pt x="2922430" y="597022"/>
                  <a:pt x="2978375" y="606222"/>
                  <a:pt x="3037156" y="609731"/>
                </a:cubicBezTo>
                <a:cubicBezTo>
                  <a:pt x="3157312" y="617135"/>
                  <a:pt x="3279825" y="620613"/>
                  <a:pt x="3400819" y="626199"/>
                </a:cubicBezTo>
                <a:cubicBezTo>
                  <a:pt x="3440401" y="627914"/>
                  <a:pt x="3478288" y="633082"/>
                  <a:pt x="3518455" y="633772"/>
                </a:cubicBezTo>
                <a:cubicBezTo>
                  <a:pt x="3561909" y="634558"/>
                  <a:pt x="3607887" y="630076"/>
                  <a:pt x="3651344" y="630862"/>
                </a:cubicBezTo>
                <a:cubicBezTo>
                  <a:pt x="3723634" y="632065"/>
                  <a:pt x="3794232" y="636721"/>
                  <a:pt x="3866545" y="638110"/>
                </a:cubicBezTo>
                <a:cubicBezTo>
                  <a:pt x="4006048" y="640676"/>
                  <a:pt x="4145775" y="642267"/>
                  <a:pt x="4285473" y="643672"/>
                </a:cubicBezTo>
                <a:cubicBezTo>
                  <a:pt x="4315376" y="643937"/>
                  <a:pt x="4347227" y="639960"/>
                  <a:pt x="4376827" y="640645"/>
                </a:cubicBezTo>
                <a:cubicBezTo>
                  <a:pt x="4455422" y="642649"/>
                  <a:pt x="4533821" y="645812"/>
                  <a:pt x="4611885" y="649215"/>
                </a:cubicBezTo>
                <a:cubicBezTo>
                  <a:pt x="4659174" y="651343"/>
                  <a:pt x="4705683" y="655658"/>
                  <a:pt x="4753275" y="657364"/>
                </a:cubicBezTo>
                <a:cubicBezTo>
                  <a:pt x="4791350" y="658729"/>
                  <a:pt x="4830284" y="658461"/>
                  <a:pt x="4869418" y="657033"/>
                </a:cubicBezTo>
                <a:cubicBezTo>
                  <a:pt x="4903115" y="655813"/>
                  <a:pt x="4937687" y="650502"/>
                  <a:pt x="4971135" y="650073"/>
                </a:cubicBezTo>
                <a:cubicBezTo>
                  <a:pt x="5061658" y="648863"/>
                  <a:pt x="5151317" y="649289"/>
                  <a:pt x="5241230" y="648922"/>
                </a:cubicBezTo>
                <a:cubicBezTo>
                  <a:pt x="5277253" y="648693"/>
                  <a:pt x="5313811" y="647065"/>
                  <a:pt x="5348950" y="648282"/>
                </a:cubicBezTo>
                <a:cubicBezTo>
                  <a:pt x="5442985" y="651293"/>
                  <a:pt x="5535910" y="656727"/>
                  <a:pt x="5630173" y="658762"/>
                </a:cubicBezTo>
                <a:cubicBezTo>
                  <a:pt x="5708356" y="660447"/>
                  <a:pt x="5788181" y="658310"/>
                  <a:pt x="5867229" y="658361"/>
                </a:cubicBezTo>
                <a:cubicBezTo>
                  <a:pt x="5900756" y="658488"/>
                  <a:pt x="5933146" y="660852"/>
                  <a:pt x="5966564" y="660237"/>
                </a:cubicBezTo>
                <a:lnTo>
                  <a:pt x="6000749" y="659420"/>
                </a:lnTo>
                <a:lnTo>
                  <a:pt x="6000749" y="2231333"/>
                </a:lnTo>
                <a:lnTo>
                  <a:pt x="0" y="2231333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093A11-78B6-A88F-30BD-AAECD9B4B06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6923" r="1" b="3659"/>
          <a:stretch/>
        </p:blipFill>
        <p:spPr>
          <a:xfrm>
            <a:off x="6191243" y="4546610"/>
            <a:ext cx="6000750" cy="2311390"/>
          </a:xfrm>
          <a:custGeom>
            <a:avLst/>
            <a:gdLst/>
            <a:ahLst/>
            <a:cxnLst/>
            <a:rect l="l" t="t" r="r" b="b"/>
            <a:pathLst>
              <a:path w="6000750" h="2311390">
                <a:moveTo>
                  <a:pt x="6000750" y="0"/>
                </a:moveTo>
                <a:lnTo>
                  <a:pt x="6000750" y="2311390"/>
                </a:lnTo>
                <a:lnTo>
                  <a:pt x="0" y="2311390"/>
                </a:lnTo>
                <a:lnTo>
                  <a:pt x="0" y="734920"/>
                </a:lnTo>
                <a:lnTo>
                  <a:pt x="1095" y="734894"/>
                </a:lnTo>
                <a:cubicBezTo>
                  <a:pt x="43984" y="734250"/>
                  <a:pt x="86048" y="738067"/>
                  <a:pt x="129385" y="735472"/>
                </a:cubicBezTo>
                <a:cubicBezTo>
                  <a:pt x="232307" y="729284"/>
                  <a:pt x="335601" y="720589"/>
                  <a:pt x="439001" y="712634"/>
                </a:cubicBezTo>
                <a:cubicBezTo>
                  <a:pt x="545634" y="704406"/>
                  <a:pt x="651969" y="696599"/>
                  <a:pt x="758504" y="687629"/>
                </a:cubicBezTo>
                <a:cubicBezTo>
                  <a:pt x="816779" y="682526"/>
                  <a:pt x="875044" y="674778"/>
                  <a:pt x="933292" y="669489"/>
                </a:cubicBezTo>
                <a:cubicBezTo>
                  <a:pt x="984352" y="664848"/>
                  <a:pt x="1035370" y="662477"/>
                  <a:pt x="1086506" y="658393"/>
                </a:cubicBezTo>
                <a:cubicBezTo>
                  <a:pt x="1130782" y="654718"/>
                  <a:pt x="1175257" y="649884"/>
                  <a:pt x="1219534" y="646211"/>
                </a:cubicBezTo>
                <a:cubicBezTo>
                  <a:pt x="1290462" y="640432"/>
                  <a:pt x="1361113" y="635263"/>
                  <a:pt x="1431711" y="629722"/>
                </a:cubicBezTo>
                <a:cubicBezTo>
                  <a:pt x="1461217" y="627211"/>
                  <a:pt x="1492578" y="627456"/>
                  <a:pt x="1519667" y="620761"/>
                </a:cubicBezTo>
                <a:cubicBezTo>
                  <a:pt x="1587916" y="603847"/>
                  <a:pt x="1656387" y="596155"/>
                  <a:pt x="1725966" y="591136"/>
                </a:cubicBezTo>
                <a:cubicBezTo>
                  <a:pt x="1749762" y="589442"/>
                  <a:pt x="1775054" y="585455"/>
                  <a:pt x="1797450" y="579050"/>
                </a:cubicBezTo>
                <a:cubicBezTo>
                  <a:pt x="1843316" y="566085"/>
                  <a:pt x="1887380" y="550735"/>
                  <a:pt x="1932323" y="536394"/>
                </a:cubicBezTo>
                <a:cubicBezTo>
                  <a:pt x="1937189" y="534756"/>
                  <a:pt x="1943230" y="533703"/>
                  <a:pt x="1948503" y="532386"/>
                </a:cubicBezTo>
                <a:cubicBezTo>
                  <a:pt x="1978398" y="524909"/>
                  <a:pt x="2007931" y="517486"/>
                  <a:pt x="2037880" y="510381"/>
                </a:cubicBezTo>
                <a:cubicBezTo>
                  <a:pt x="2054086" y="506558"/>
                  <a:pt x="2070838" y="503979"/>
                  <a:pt x="2087076" y="500340"/>
                </a:cubicBezTo>
                <a:cubicBezTo>
                  <a:pt x="2149873" y="486094"/>
                  <a:pt x="2221079" y="484810"/>
                  <a:pt x="2272858" y="454575"/>
                </a:cubicBezTo>
                <a:cubicBezTo>
                  <a:pt x="2306495" y="435047"/>
                  <a:pt x="2341595" y="433439"/>
                  <a:pt x="2380104" y="430211"/>
                </a:cubicBezTo>
                <a:cubicBezTo>
                  <a:pt x="2409257" y="427750"/>
                  <a:pt x="2438807" y="422967"/>
                  <a:pt x="2468103" y="418977"/>
                </a:cubicBezTo>
                <a:cubicBezTo>
                  <a:pt x="2519585" y="412197"/>
                  <a:pt x="2571014" y="405050"/>
                  <a:pt x="2622548" y="398641"/>
                </a:cubicBezTo>
                <a:cubicBezTo>
                  <a:pt x="2639023" y="396667"/>
                  <a:pt x="2656458" y="398902"/>
                  <a:pt x="2672418" y="395869"/>
                </a:cubicBezTo>
                <a:cubicBezTo>
                  <a:pt x="2746164" y="381759"/>
                  <a:pt x="2819620" y="365613"/>
                  <a:pt x="2893419" y="351874"/>
                </a:cubicBezTo>
                <a:cubicBezTo>
                  <a:pt x="2935275" y="344016"/>
                  <a:pt x="2978972" y="341367"/>
                  <a:pt x="3020366" y="332819"/>
                </a:cubicBezTo>
                <a:cubicBezTo>
                  <a:pt x="3068131" y="322983"/>
                  <a:pt x="3114167" y="308673"/>
                  <a:pt x="3161342" y="297221"/>
                </a:cubicBezTo>
                <a:cubicBezTo>
                  <a:pt x="3174363" y="294043"/>
                  <a:pt x="3189236" y="293620"/>
                  <a:pt x="3203211" y="292002"/>
                </a:cubicBezTo>
                <a:cubicBezTo>
                  <a:pt x="3218970" y="290132"/>
                  <a:pt x="3234426" y="288683"/>
                  <a:pt x="3250159" y="286626"/>
                </a:cubicBezTo>
                <a:cubicBezTo>
                  <a:pt x="3298046" y="280173"/>
                  <a:pt x="3345799" y="272793"/>
                  <a:pt x="3393818" y="267264"/>
                </a:cubicBezTo>
                <a:cubicBezTo>
                  <a:pt x="3423192" y="263828"/>
                  <a:pt x="3454972" y="267035"/>
                  <a:pt x="3481709" y="260387"/>
                </a:cubicBezTo>
                <a:cubicBezTo>
                  <a:pt x="3536269" y="247128"/>
                  <a:pt x="3593315" y="251261"/>
                  <a:pt x="3647216" y="233376"/>
                </a:cubicBezTo>
                <a:cubicBezTo>
                  <a:pt x="3663932" y="227970"/>
                  <a:pt x="3688545" y="232011"/>
                  <a:pt x="3709303" y="229426"/>
                </a:cubicBezTo>
                <a:cubicBezTo>
                  <a:pt x="3761194" y="222966"/>
                  <a:pt x="3812926" y="215397"/>
                  <a:pt x="3864658" y="207827"/>
                </a:cubicBezTo>
                <a:cubicBezTo>
                  <a:pt x="3911039" y="201022"/>
                  <a:pt x="3959599" y="196736"/>
                  <a:pt x="4003479" y="185188"/>
                </a:cubicBezTo>
                <a:cubicBezTo>
                  <a:pt x="4049450" y="172966"/>
                  <a:pt x="4091676" y="167696"/>
                  <a:pt x="4137908" y="167519"/>
                </a:cubicBezTo>
                <a:cubicBezTo>
                  <a:pt x="4169572" y="167345"/>
                  <a:pt x="4202492" y="163215"/>
                  <a:pt x="4234801" y="159925"/>
                </a:cubicBezTo>
                <a:cubicBezTo>
                  <a:pt x="4269637" y="156466"/>
                  <a:pt x="4307279" y="147130"/>
                  <a:pt x="4339563" y="148755"/>
                </a:cubicBezTo>
                <a:cubicBezTo>
                  <a:pt x="4435676" y="153547"/>
                  <a:pt x="4532252" y="143733"/>
                  <a:pt x="4630058" y="129778"/>
                </a:cubicBezTo>
                <a:cubicBezTo>
                  <a:pt x="4647908" y="127231"/>
                  <a:pt x="4665744" y="122044"/>
                  <a:pt x="4682478" y="116824"/>
                </a:cubicBezTo>
                <a:cubicBezTo>
                  <a:pt x="4780055" y="85907"/>
                  <a:pt x="4880571" y="73077"/>
                  <a:pt x="4983757" y="68740"/>
                </a:cubicBezTo>
                <a:cubicBezTo>
                  <a:pt x="5005136" y="67956"/>
                  <a:pt x="5028746" y="64966"/>
                  <a:pt x="5049491" y="59740"/>
                </a:cubicBezTo>
                <a:cubicBezTo>
                  <a:pt x="5107825" y="44808"/>
                  <a:pt x="5163762" y="25875"/>
                  <a:pt x="5222717" y="12743"/>
                </a:cubicBezTo>
                <a:cubicBezTo>
                  <a:pt x="5320152" y="-8899"/>
                  <a:pt x="5409110" y="4465"/>
                  <a:pt x="5499656" y="8541"/>
                </a:cubicBezTo>
                <a:cubicBezTo>
                  <a:pt x="5585788" y="12301"/>
                  <a:pt x="5662249" y="37645"/>
                  <a:pt x="5760352" y="15529"/>
                </a:cubicBezTo>
                <a:cubicBezTo>
                  <a:pt x="5770237" y="13363"/>
                  <a:pt x="5782017" y="16781"/>
                  <a:pt x="5793269" y="16498"/>
                </a:cubicBezTo>
                <a:cubicBezTo>
                  <a:pt x="5824111" y="15685"/>
                  <a:pt x="5855059" y="15611"/>
                  <a:pt x="5885997" y="12898"/>
                </a:cubicBezTo>
                <a:cubicBezTo>
                  <a:pt x="5923794" y="9771"/>
                  <a:pt x="5961885" y="3581"/>
                  <a:pt x="5999628" y="83"/>
                </a:cubicBez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B2319FA-B636-4971-BA3D-EA448709D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083182"/>
            <a:ext cx="12192000" cy="1203823"/>
            <a:chOff x="0" y="4083182"/>
            <a:chExt cx="12192000" cy="1203823"/>
          </a:xfrm>
          <a:effectLst>
            <a:outerShdw blurRad="381000" dist="152400" dir="16200000" rotWithShape="0">
              <a:prstClr val="black">
                <a:alpha val="10000"/>
              </a:prstClr>
            </a:outerShdw>
          </a:effectLst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88A025D-FBC9-4004-BFA0-5E3DC3E9B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83182"/>
              <a:ext cx="12192000" cy="1203823"/>
            </a:xfrm>
            <a:custGeom>
              <a:avLst/>
              <a:gdLst>
                <a:gd name="connsiteX0" fmla="*/ 12192000 w 12192000"/>
                <a:gd name="connsiteY0" fmla="*/ 0 h 1203823"/>
                <a:gd name="connsiteX1" fmla="*/ 12192000 w 12192000"/>
                <a:gd name="connsiteY1" fmla="*/ 463428 h 1203823"/>
                <a:gd name="connsiteX2" fmla="*/ 12190878 w 12192000"/>
                <a:gd name="connsiteY2" fmla="*/ 463511 h 1203823"/>
                <a:gd name="connsiteX3" fmla="*/ 12077247 w 12192000"/>
                <a:gd name="connsiteY3" fmla="*/ 476326 h 1203823"/>
                <a:gd name="connsiteX4" fmla="*/ 11984519 w 12192000"/>
                <a:gd name="connsiteY4" fmla="*/ 479926 h 1203823"/>
                <a:gd name="connsiteX5" fmla="*/ 11951602 w 12192000"/>
                <a:gd name="connsiteY5" fmla="*/ 478957 h 1203823"/>
                <a:gd name="connsiteX6" fmla="*/ 11690906 w 12192000"/>
                <a:gd name="connsiteY6" fmla="*/ 471969 h 1203823"/>
                <a:gd name="connsiteX7" fmla="*/ 11413967 w 12192000"/>
                <a:gd name="connsiteY7" fmla="*/ 476171 h 1203823"/>
                <a:gd name="connsiteX8" fmla="*/ 11240741 w 12192000"/>
                <a:gd name="connsiteY8" fmla="*/ 523168 h 1203823"/>
                <a:gd name="connsiteX9" fmla="*/ 11175007 w 12192000"/>
                <a:gd name="connsiteY9" fmla="*/ 532168 h 1203823"/>
                <a:gd name="connsiteX10" fmla="*/ 10873728 w 12192000"/>
                <a:gd name="connsiteY10" fmla="*/ 580252 h 1203823"/>
                <a:gd name="connsiteX11" fmla="*/ 10821308 w 12192000"/>
                <a:gd name="connsiteY11" fmla="*/ 593206 h 1203823"/>
                <a:gd name="connsiteX12" fmla="*/ 10530813 w 12192000"/>
                <a:gd name="connsiteY12" fmla="*/ 612183 h 1203823"/>
                <a:gd name="connsiteX13" fmla="*/ 10426051 w 12192000"/>
                <a:gd name="connsiteY13" fmla="*/ 623353 h 1203823"/>
                <a:gd name="connsiteX14" fmla="*/ 10329158 w 12192000"/>
                <a:gd name="connsiteY14" fmla="*/ 630947 h 1203823"/>
                <a:gd name="connsiteX15" fmla="*/ 10194729 w 12192000"/>
                <a:gd name="connsiteY15" fmla="*/ 648616 h 1203823"/>
                <a:gd name="connsiteX16" fmla="*/ 10055908 w 12192000"/>
                <a:gd name="connsiteY16" fmla="*/ 671255 h 1203823"/>
                <a:gd name="connsiteX17" fmla="*/ 9900553 w 12192000"/>
                <a:gd name="connsiteY17" fmla="*/ 692854 h 1203823"/>
                <a:gd name="connsiteX18" fmla="*/ 9838466 w 12192000"/>
                <a:gd name="connsiteY18" fmla="*/ 696804 h 1203823"/>
                <a:gd name="connsiteX19" fmla="*/ 9672959 w 12192000"/>
                <a:gd name="connsiteY19" fmla="*/ 723815 h 1203823"/>
                <a:gd name="connsiteX20" fmla="*/ 9585068 w 12192000"/>
                <a:gd name="connsiteY20" fmla="*/ 730692 h 1203823"/>
                <a:gd name="connsiteX21" fmla="*/ 9441409 w 12192000"/>
                <a:gd name="connsiteY21" fmla="*/ 750054 h 1203823"/>
                <a:gd name="connsiteX22" fmla="*/ 9394461 w 12192000"/>
                <a:gd name="connsiteY22" fmla="*/ 755430 h 1203823"/>
                <a:gd name="connsiteX23" fmla="*/ 9352592 w 12192000"/>
                <a:gd name="connsiteY23" fmla="*/ 760649 h 1203823"/>
                <a:gd name="connsiteX24" fmla="*/ 9211616 w 12192000"/>
                <a:gd name="connsiteY24" fmla="*/ 796247 h 1203823"/>
                <a:gd name="connsiteX25" fmla="*/ 9084669 w 12192000"/>
                <a:gd name="connsiteY25" fmla="*/ 815302 h 1203823"/>
                <a:gd name="connsiteX26" fmla="*/ 8863668 w 12192000"/>
                <a:gd name="connsiteY26" fmla="*/ 859297 h 1203823"/>
                <a:gd name="connsiteX27" fmla="*/ 8813798 w 12192000"/>
                <a:gd name="connsiteY27" fmla="*/ 862069 h 1203823"/>
                <a:gd name="connsiteX28" fmla="*/ 8659353 w 12192000"/>
                <a:gd name="connsiteY28" fmla="*/ 882405 h 1203823"/>
                <a:gd name="connsiteX29" fmla="*/ 8571354 w 12192000"/>
                <a:gd name="connsiteY29" fmla="*/ 893639 h 1203823"/>
                <a:gd name="connsiteX30" fmla="*/ 8464108 w 12192000"/>
                <a:gd name="connsiteY30" fmla="*/ 918003 h 1203823"/>
                <a:gd name="connsiteX31" fmla="*/ 8278326 w 12192000"/>
                <a:gd name="connsiteY31" fmla="*/ 963768 h 1203823"/>
                <a:gd name="connsiteX32" fmla="*/ 8229130 w 12192000"/>
                <a:gd name="connsiteY32" fmla="*/ 973809 h 1203823"/>
                <a:gd name="connsiteX33" fmla="*/ 8139753 w 12192000"/>
                <a:gd name="connsiteY33" fmla="*/ 995814 h 1203823"/>
                <a:gd name="connsiteX34" fmla="*/ 8123573 w 12192000"/>
                <a:gd name="connsiteY34" fmla="*/ 999822 h 1203823"/>
                <a:gd name="connsiteX35" fmla="*/ 7988700 w 12192000"/>
                <a:gd name="connsiteY35" fmla="*/ 1042478 h 1203823"/>
                <a:gd name="connsiteX36" fmla="*/ 7917216 w 12192000"/>
                <a:gd name="connsiteY36" fmla="*/ 1054564 h 1203823"/>
                <a:gd name="connsiteX37" fmla="*/ 7710917 w 12192000"/>
                <a:gd name="connsiteY37" fmla="*/ 1084189 h 1203823"/>
                <a:gd name="connsiteX38" fmla="*/ 7622961 w 12192000"/>
                <a:gd name="connsiteY38" fmla="*/ 1093150 h 1203823"/>
                <a:gd name="connsiteX39" fmla="*/ 7410784 w 12192000"/>
                <a:gd name="connsiteY39" fmla="*/ 1109639 h 1203823"/>
                <a:gd name="connsiteX40" fmla="*/ 7277756 w 12192000"/>
                <a:gd name="connsiteY40" fmla="*/ 1121821 h 1203823"/>
                <a:gd name="connsiteX41" fmla="*/ 7124542 w 12192000"/>
                <a:gd name="connsiteY41" fmla="*/ 1132917 h 1203823"/>
                <a:gd name="connsiteX42" fmla="*/ 6949754 w 12192000"/>
                <a:gd name="connsiteY42" fmla="*/ 1151057 h 1203823"/>
                <a:gd name="connsiteX43" fmla="*/ 6630251 w 12192000"/>
                <a:gd name="connsiteY43" fmla="*/ 1176062 h 1203823"/>
                <a:gd name="connsiteX44" fmla="*/ 6320635 w 12192000"/>
                <a:gd name="connsiteY44" fmla="*/ 1198900 h 1203823"/>
                <a:gd name="connsiteX45" fmla="*/ 6192345 w 12192000"/>
                <a:gd name="connsiteY45" fmla="*/ 1198322 h 1203823"/>
                <a:gd name="connsiteX46" fmla="*/ 5966564 w 12192000"/>
                <a:gd name="connsiteY46" fmla="*/ 1203722 h 1203823"/>
                <a:gd name="connsiteX47" fmla="*/ 5867229 w 12192000"/>
                <a:gd name="connsiteY47" fmla="*/ 1201846 h 1203823"/>
                <a:gd name="connsiteX48" fmla="*/ 5630174 w 12192000"/>
                <a:gd name="connsiteY48" fmla="*/ 1202247 h 1203823"/>
                <a:gd name="connsiteX49" fmla="*/ 5348950 w 12192000"/>
                <a:gd name="connsiteY49" fmla="*/ 1191767 h 1203823"/>
                <a:gd name="connsiteX50" fmla="*/ 5241230 w 12192000"/>
                <a:gd name="connsiteY50" fmla="*/ 1192407 h 1203823"/>
                <a:gd name="connsiteX51" fmla="*/ 4971135 w 12192000"/>
                <a:gd name="connsiteY51" fmla="*/ 1193558 h 1203823"/>
                <a:gd name="connsiteX52" fmla="*/ 4869418 w 12192000"/>
                <a:gd name="connsiteY52" fmla="*/ 1200518 h 1203823"/>
                <a:gd name="connsiteX53" fmla="*/ 4753276 w 12192000"/>
                <a:gd name="connsiteY53" fmla="*/ 1200849 h 1203823"/>
                <a:gd name="connsiteX54" fmla="*/ 4611885 w 12192000"/>
                <a:gd name="connsiteY54" fmla="*/ 1192700 h 1203823"/>
                <a:gd name="connsiteX55" fmla="*/ 4376827 w 12192000"/>
                <a:gd name="connsiteY55" fmla="*/ 1184130 h 1203823"/>
                <a:gd name="connsiteX56" fmla="*/ 4285473 w 12192000"/>
                <a:gd name="connsiteY56" fmla="*/ 1187157 h 1203823"/>
                <a:gd name="connsiteX57" fmla="*/ 3866545 w 12192000"/>
                <a:gd name="connsiteY57" fmla="*/ 1181595 h 1203823"/>
                <a:gd name="connsiteX58" fmla="*/ 3651344 w 12192000"/>
                <a:gd name="connsiteY58" fmla="*/ 1174347 h 1203823"/>
                <a:gd name="connsiteX59" fmla="*/ 3518455 w 12192000"/>
                <a:gd name="connsiteY59" fmla="*/ 1177257 h 1203823"/>
                <a:gd name="connsiteX60" fmla="*/ 3400820 w 12192000"/>
                <a:gd name="connsiteY60" fmla="*/ 1169684 h 1203823"/>
                <a:gd name="connsiteX61" fmla="*/ 3037156 w 12192000"/>
                <a:gd name="connsiteY61" fmla="*/ 1153216 h 1203823"/>
                <a:gd name="connsiteX62" fmla="*/ 2866262 w 12192000"/>
                <a:gd name="connsiteY62" fmla="*/ 1132282 h 1203823"/>
                <a:gd name="connsiteX63" fmla="*/ 2582175 w 12192000"/>
                <a:gd name="connsiteY63" fmla="*/ 1088978 h 1203823"/>
                <a:gd name="connsiteX64" fmla="*/ 2395408 w 12192000"/>
                <a:gd name="connsiteY64" fmla="*/ 1035944 h 1203823"/>
                <a:gd name="connsiteX65" fmla="*/ 2294753 w 12192000"/>
                <a:gd name="connsiteY65" fmla="*/ 1014617 h 1203823"/>
                <a:gd name="connsiteX66" fmla="*/ 2122946 w 12192000"/>
                <a:gd name="connsiteY66" fmla="*/ 984750 h 1203823"/>
                <a:gd name="connsiteX67" fmla="*/ 1905506 w 12192000"/>
                <a:gd name="connsiteY67" fmla="*/ 941379 h 1203823"/>
                <a:gd name="connsiteX68" fmla="*/ 1671047 w 12192000"/>
                <a:gd name="connsiteY68" fmla="*/ 924227 h 1203823"/>
                <a:gd name="connsiteX69" fmla="*/ 1543858 w 12192000"/>
                <a:gd name="connsiteY69" fmla="*/ 898189 h 1203823"/>
                <a:gd name="connsiteX70" fmla="*/ 1419786 w 12192000"/>
                <a:gd name="connsiteY70" fmla="*/ 868499 h 1203823"/>
                <a:gd name="connsiteX71" fmla="*/ 1355118 w 12192000"/>
                <a:gd name="connsiteY71" fmla="*/ 849213 h 1203823"/>
                <a:gd name="connsiteX72" fmla="*/ 1223715 w 12192000"/>
                <a:gd name="connsiteY72" fmla="*/ 821701 h 1203823"/>
                <a:gd name="connsiteX73" fmla="*/ 1094195 w 12192000"/>
                <a:gd name="connsiteY73" fmla="*/ 804871 h 1203823"/>
                <a:gd name="connsiteX74" fmla="*/ 1001117 w 12192000"/>
                <a:gd name="connsiteY74" fmla="*/ 783029 h 1203823"/>
                <a:gd name="connsiteX75" fmla="*/ 879550 w 12192000"/>
                <a:gd name="connsiteY75" fmla="*/ 747883 h 1203823"/>
                <a:gd name="connsiteX76" fmla="*/ 711166 w 12192000"/>
                <a:gd name="connsiteY76" fmla="*/ 719038 h 1203823"/>
                <a:gd name="connsiteX77" fmla="*/ 557943 w 12192000"/>
                <a:gd name="connsiteY77" fmla="*/ 707100 h 1203823"/>
                <a:gd name="connsiteX78" fmla="*/ 480350 w 12192000"/>
                <a:gd name="connsiteY78" fmla="*/ 668701 h 1203823"/>
                <a:gd name="connsiteX79" fmla="*/ 296226 w 12192000"/>
                <a:gd name="connsiteY79" fmla="*/ 603582 h 1203823"/>
                <a:gd name="connsiteX80" fmla="*/ 72691 w 12192000"/>
                <a:gd name="connsiteY80" fmla="*/ 560891 h 1203823"/>
                <a:gd name="connsiteX81" fmla="*/ 0 w 12192000"/>
                <a:gd name="connsiteY81" fmla="*/ 543485 h 1203823"/>
                <a:gd name="connsiteX82" fmla="*/ 0 w 12192000"/>
                <a:gd name="connsiteY82" fmla="*/ 384356 h 1203823"/>
                <a:gd name="connsiteX83" fmla="*/ 51786 w 12192000"/>
                <a:gd name="connsiteY83" fmla="*/ 393936 h 1203823"/>
                <a:gd name="connsiteX84" fmla="*/ 205563 w 12192000"/>
                <a:gd name="connsiteY84" fmla="*/ 414858 h 1203823"/>
                <a:gd name="connsiteX85" fmla="*/ 354393 w 12192000"/>
                <a:gd name="connsiteY85" fmla="*/ 426666 h 1203823"/>
                <a:gd name="connsiteX86" fmla="*/ 448284 w 12192000"/>
                <a:gd name="connsiteY86" fmla="*/ 436307 h 1203823"/>
                <a:gd name="connsiteX87" fmla="*/ 611520 w 12192000"/>
                <a:gd name="connsiteY87" fmla="*/ 434165 h 1203823"/>
                <a:gd name="connsiteX88" fmla="*/ 746078 w 12192000"/>
                <a:gd name="connsiteY88" fmla="*/ 422520 h 1203823"/>
                <a:gd name="connsiteX89" fmla="*/ 902726 w 12192000"/>
                <a:gd name="connsiteY89" fmla="*/ 409988 h 1203823"/>
                <a:gd name="connsiteX90" fmla="*/ 1113856 w 12192000"/>
                <a:gd name="connsiteY90" fmla="*/ 414229 h 1203823"/>
                <a:gd name="connsiteX91" fmla="*/ 1333451 w 12192000"/>
                <a:gd name="connsiteY91" fmla="*/ 459937 h 1203823"/>
                <a:gd name="connsiteX92" fmla="*/ 1408611 w 12192000"/>
                <a:gd name="connsiteY92" fmla="*/ 458277 h 1203823"/>
                <a:gd name="connsiteX93" fmla="*/ 1630193 w 12192000"/>
                <a:gd name="connsiteY93" fmla="*/ 403060 h 1203823"/>
                <a:gd name="connsiteX94" fmla="*/ 1956291 w 12192000"/>
                <a:gd name="connsiteY94" fmla="*/ 332366 h 1203823"/>
                <a:gd name="connsiteX95" fmla="*/ 2042816 w 12192000"/>
                <a:gd name="connsiteY95" fmla="*/ 344001 h 1203823"/>
                <a:gd name="connsiteX96" fmla="*/ 2183422 w 12192000"/>
                <a:gd name="connsiteY96" fmla="*/ 369633 h 1203823"/>
                <a:gd name="connsiteX97" fmla="*/ 2269568 w 12192000"/>
                <a:gd name="connsiteY97" fmla="*/ 439858 h 1203823"/>
                <a:gd name="connsiteX98" fmla="*/ 2331131 w 12192000"/>
                <a:gd name="connsiteY98" fmla="*/ 524162 h 1203823"/>
                <a:gd name="connsiteX99" fmla="*/ 2385114 w 12192000"/>
                <a:gd name="connsiteY99" fmla="*/ 555356 h 1203823"/>
                <a:gd name="connsiteX100" fmla="*/ 2444035 w 12192000"/>
                <a:gd name="connsiteY100" fmla="*/ 572629 h 1203823"/>
                <a:gd name="connsiteX101" fmla="*/ 2525981 w 12192000"/>
                <a:gd name="connsiteY101" fmla="*/ 603233 h 1203823"/>
                <a:gd name="connsiteX102" fmla="*/ 2603912 w 12192000"/>
                <a:gd name="connsiteY102" fmla="*/ 684824 h 1203823"/>
                <a:gd name="connsiteX103" fmla="*/ 2678830 w 12192000"/>
                <a:gd name="connsiteY103" fmla="*/ 706989 h 1203823"/>
                <a:gd name="connsiteX104" fmla="*/ 2738096 w 12192000"/>
                <a:gd name="connsiteY104" fmla="*/ 711375 h 1203823"/>
                <a:gd name="connsiteX105" fmla="*/ 2983808 w 12192000"/>
                <a:gd name="connsiteY105" fmla="*/ 728242 h 1203823"/>
                <a:gd name="connsiteX106" fmla="*/ 3013999 w 12192000"/>
                <a:gd name="connsiteY106" fmla="*/ 725445 h 1203823"/>
                <a:gd name="connsiteX107" fmla="*/ 3364421 w 12192000"/>
                <a:gd name="connsiteY107" fmla="*/ 720577 h 1203823"/>
                <a:gd name="connsiteX108" fmla="*/ 3460524 w 12192000"/>
                <a:gd name="connsiteY108" fmla="*/ 717627 h 1203823"/>
                <a:gd name="connsiteX109" fmla="*/ 3710984 w 12192000"/>
                <a:gd name="connsiteY109" fmla="*/ 714181 h 1203823"/>
                <a:gd name="connsiteX110" fmla="*/ 3850962 w 12192000"/>
                <a:gd name="connsiteY110" fmla="*/ 778801 h 1203823"/>
                <a:gd name="connsiteX111" fmla="*/ 3946288 w 12192000"/>
                <a:gd name="connsiteY111" fmla="*/ 816371 h 1203823"/>
                <a:gd name="connsiteX112" fmla="*/ 4065134 w 12192000"/>
                <a:gd name="connsiteY112" fmla="*/ 832458 h 1203823"/>
                <a:gd name="connsiteX113" fmla="*/ 4132175 w 12192000"/>
                <a:gd name="connsiteY113" fmla="*/ 835166 h 1203823"/>
                <a:gd name="connsiteX114" fmla="*/ 4305860 w 12192000"/>
                <a:gd name="connsiteY114" fmla="*/ 804155 h 1203823"/>
                <a:gd name="connsiteX115" fmla="*/ 4382133 w 12192000"/>
                <a:gd name="connsiteY115" fmla="*/ 769480 h 1203823"/>
                <a:gd name="connsiteX116" fmla="*/ 4453290 w 12192000"/>
                <a:gd name="connsiteY116" fmla="*/ 752531 h 1203823"/>
                <a:gd name="connsiteX117" fmla="*/ 4657973 w 12192000"/>
                <a:gd name="connsiteY117" fmla="*/ 795834 h 1203823"/>
                <a:gd name="connsiteX118" fmla="*/ 4682401 w 12192000"/>
                <a:gd name="connsiteY118" fmla="*/ 813875 h 1203823"/>
                <a:gd name="connsiteX119" fmla="*/ 4771816 w 12192000"/>
                <a:gd name="connsiteY119" fmla="*/ 907045 h 1203823"/>
                <a:gd name="connsiteX120" fmla="*/ 4827522 w 12192000"/>
                <a:gd name="connsiteY120" fmla="*/ 929875 h 1203823"/>
                <a:gd name="connsiteX121" fmla="*/ 4849943 w 12192000"/>
                <a:gd name="connsiteY121" fmla="*/ 933850 h 1203823"/>
                <a:gd name="connsiteX122" fmla="*/ 5009628 w 12192000"/>
                <a:gd name="connsiteY122" fmla="*/ 957895 h 1203823"/>
                <a:gd name="connsiteX123" fmla="*/ 5158713 w 12192000"/>
                <a:gd name="connsiteY123" fmla="*/ 963814 h 1203823"/>
                <a:gd name="connsiteX124" fmla="*/ 5376429 w 12192000"/>
                <a:gd name="connsiteY124" fmla="*/ 963150 h 1203823"/>
                <a:gd name="connsiteX125" fmla="*/ 5475789 w 12192000"/>
                <a:gd name="connsiteY125" fmla="*/ 980508 h 1203823"/>
                <a:gd name="connsiteX126" fmla="*/ 5653403 w 12192000"/>
                <a:gd name="connsiteY126" fmla="*/ 987267 h 1203823"/>
                <a:gd name="connsiteX127" fmla="*/ 5726343 w 12192000"/>
                <a:gd name="connsiteY127" fmla="*/ 985356 h 1203823"/>
                <a:gd name="connsiteX128" fmla="*/ 5790565 w 12192000"/>
                <a:gd name="connsiteY128" fmla="*/ 991299 h 1203823"/>
                <a:gd name="connsiteX129" fmla="*/ 5860261 w 12192000"/>
                <a:gd name="connsiteY129" fmla="*/ 1004957 h 1203823"/>
                <a:gd name="connsiteX130" fmla="*/ 6042103 w 12192000"/>
                <a:gd name="connsiteY130" fmla="*/ 1036225 h 1203823"/>
                <a:gd name="connsiteX131" fmla="*/ 6302000 w 12192000"/>
                <a:gd name="connsiteY131" fmla="*/ 989138 h 1203823"/>
                <a:gd name="connsiteX132" fmla="*/ 6452027 w 12192000"/>
                <a:gd name="connsiteY132" fmla="*/ 968488 h 1203823"/>
                <a:gd name="connsiteX133" fmla="*/ 6589207 w 12192000"/>
                <a:gd name="connsiteY133" fmla="*/ 939473 h 1203823"/>
                <a:gd name="connsiteX134" fmla="*/ 6631071 w 12192000"/>
                <a:gd name="connsiteY134" fmla="*/ 911221 h 1203823"/>
                <a:gd name="connsiteX135" fmla="*/ 6828276 w 12192000"/>
                <a:gd name="connsiteY135" fmla="*/ 942940 h 1203823"/>
                <a:gd name="connsiteX136" fmla="*/ 6900805 w 12192000"/>
                <a:gd name="connsiteY136" fmla="*/ 984139 h 1203823"/>
                <a:gd name="connsiteX137" fmla="*/ 7034669 w 12192000"/>
                <a:gd name="connsiteY137" fmla="*/ 1018664 h 1203823"/>
                <a:gd name="connsiteX138" fmla="*/ 7281069 w 12192000"/>
                <a:gd name="connsiteY138" fmla="*/ 966326 h 1203823"/>
                <a:gd name="connsiteX139" fmla="*/ 7412782 w 12192000"/>
                <a:gd name="connsiteY139" fmla="*/ 909205 h 1203823"/>
                <a:gd name="connsiteX140" fmla="*/ 7500329 w 12192000"/>
                <a:gd name="connsiteY140" fmla="*/ 894825 h 1203823"/>
                <a:gd name="connsiteX141" fmla="*/ 7662326 w 12192000"/>
                <a:gd name="connsiteY141" fmla="*/ 927415 h 1203823"/>
                <a:gd name="connsiteX142" fmla="*/ 7725336 w 12192000"/>
                <a:gd name="connsiteY142" fmla="*/ 924843 h 1203823"/>
                <a:gd name="connsiteX143" fmla="*/ 7833282 w 12192000"/>
                <a:gd name="connsiteY143" fmla="*/ 913030 h 1203823"/>
                <a:gd name="connsiteX144" fmla="*/ 7928607 w 12192000"/>
                <a:gd name="connsiteY144" fmla="*/ 881682 h 1203823"/>
                <a:gd name="connsiteX145" fmla="*/ 8146599 w 12192000"/>
                <a:gd name="connsiteY145" fmla="*/ 762967 h 1203823"/>
                <a:gd name="connsiteX146" fmla="*/ 8183580 w 12192000"/>
                <a:gd name="connsiteY146" fmla="*/ 749004 h 1203823"/>
                <a:gd name="connsiteX147" fmla="*/ 8250226 w 12192000"/>
                <a:gd name="connsiteY147" fmla="*/ 733642 h 1203823"/>
                <a:gd name="connsiteX148" fmla="*/ 8505932 w 12192000"/>
                <a:gd name="connsiteY148" fmla="*/ 626541 h 1203823"/>
                <a:gd name="connsiteX149" fmla="*/ 8564196 w 12192000"/>
                <a:gd name="connsiteY149" fmla="*/ 618795 h 1203823"/>
                <a:gd name="connsiteX150" fmla="*/ 8660707 w 12192000"/>
                <a:gd name="connsiteY150" fmla="*/ 611068 h 1203823"/>
                <a:gd name="connsiteX151" fmla="*/ 8762258 w 12192000"/>
                <a:gd name="connsiteY151" fmla="*/ 585060 h 1203823"/>
                <a:gd name="connsiteX152" fmla="*/ 8836441 w 12192000"/>
                <a:gd name="connsiteY152" fmla="*/ 566357 h 1203823"/>
                <a:gd name="connsiteX153" fmla="*/ 9050731 w 12192000"/>
                <a:gd name="connsiteY153" fmla="*/ 559574 h 1203823"/>
                <a:gd name="connsiteX154" fmla="*/ 9229629 w 12192000"/>
                <a:gd name="connsiteY154" fmla="*/ 557463 h 1203823"/>
                <a:gd name="connsiteX155" fmla="*/ 9253453 w 12192000"/>
                <a:gd name="connsiteY155" fmla="*/ 550855 h 1203823"/>
                <a:gd name="connsiteX156" fmla="*/ 9484216 w 12192000"/>
                <a:gd name="connsiteY156" fmla="*/ 498670 h 1203823"/>
                <a:gd name="connsiteX157" fmla="*/ 9582635 w 12192000"/>
                <a:gd name="connsiteY157" fmla="*/ 458383 h 1203823"/>
                <a:gd name="connsiteX158" fmla="*/ 9719672 w 12192000"/>
                <a:gd name="connsiteY158" fmla="*/ 415606 h 1203823"/>
                <a:gd name="connsiteX159" fmla="*/ 9871786 w 12192000"/>
                <a:gd name="connsiteY159" fmla="*/ 366146 h 1203823"/>
                <a:gd name="connsiteX160" fmla="*/ 9984496 w 12192000"/>
                <a:gd name="connsiteY160" fmla="*/ 336659 h 1203823"/>
                <a:gd name="connsiteX161" fmla="*/ 10154710 w 12192000"/>
                <a:gd name="connsiteY161" fmla="*/ 322192 h 1203823"/>
                <a:gd name="connsiteX162" fmla="*/ 10190448 w 12192000"/>
                <a:gd name="connsiteY162" fmla="*/ 325024 h 1203823"/>
                <a:gd name="connsiteX163" fmla="*/ 10530738 w 12192000"/>
                <a:gd name="connsiteY163" fmla="*/ 335952 h 1203823"/>
                <a:gd name="connsiteX164" fmla="*/ 10752159 w 12192000"/>
                <a:gd name="connsiteY164" fmla="*/ 305116 h 1203823"/>
                <a:gd name="connsiteX165" fmla="*/ 10824454 w 12192000"/>
                <a:gd name="connsiteY165" fmla="*/ 285926 h 1203823"/>
                <a:gd name="connsiteX166" fmla="*/ 10953154 w 12192000"/>
                <a:gd name="connsiteY166" fmla="*/ 228101 h 1203823"/>
                <a:gd name="connsiteX167" fmla="*/ 11011616 w 12192000"/>
                <a:gd name="connsiteY167" fmla="*/ 214095 h 1203823"/>
                <a:gd name="connsiteX168" fmla="*/ 11116033 w 12192000"/>
                <a:gd name="connsiteY168" fmla="*/ 195420 h 1203823"/>
                <a:gd name="connsiteX169" fmla="*/ 11344305 w 12192000"/>
                <a:gd name="connsiteY169" fmla="*/ 166628 h 1203823"/>
                <a:gd name="connsiteX170" fmla="*/ 11639052 w 12192000"/>
                <a:gd name="connsiteY170" fmla="*/ 108525 h 1203823"/>
                <a:gd name="connsiteX171" fmla="*/ 11757534 w 12192000"/>
                <a:gd name="connsiteY171" fmla="*/ 96529 h 1203823"/>
                <a:gd name="connsiteX172" fmla="*/ 11885801 w 12192000"/>
                <a:gd name="connsiteY172" fmla="*/ 86727 h 1203823"/>
                <a:gd name="connsiteX173" fmla="*/ 11922876 w 12192000"/>
                <a:gd name="connsiteY173" fmla="*/ 81059 h 1203823"/>
                <a:gd name="connsiteX174" fmla="*/ 12115333 w 12192000"/>
                <a:gd name="connsiteY174" fmla="*/ 33586 h 1203823"/>
                <a:gd name="connsiteX175" fmla="*/ 12158082 w 12192000"/>
                <a:gd name="connsiteY175" fmla="*/ 14080 h 120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3">
                  <a:moveTo>
                    <a:pt x="12192000" y="0"/>
                  </a:moveTo>
                  <a:lnTo>
                    <a:pt x="12192000" y="463428"/>
                  </a:lnTo>
                  <a:lnTo>
                    <a:pt x="12190878" y="463511"/>
                  </a:lnTo>
                  <a:cubicBezTo>
                    <a:pt x="12153135" y="467009"/>
                    <a:pt x="12115044" y="473199"/>
                    <a:pt x="12077247" y="476326"/>
                  </a:cubicBezTo>
                  <a:cubicBezTo>
                    <a:pt x="12046309" y="479039"/>
                    <a:pt x="12015361" y="479113"/>
                    <a:pt x="11984519" y="479926"/>
                  </a:cubicBezTo>
                  <a:cubicBezTo>
                    <a:pt x="11973267" y="480209"/>
                    <a:pt x="11961487" y="476791"/>
                    <a:pt x="11951602" y="478957"/>
                  </a:cubicBezTo>
                  <a:cubicBezTo>
                    <a:pt x="11853499" y="501073"/>
                    <a:pt x="11777038" y="475729"/>
                    <a:pt x="11690906" y="471969"/>
                  </a:cubicBezTo>
                  <a:cubicBezTo>
                    <a:pt x="11600360" y="467893"/>
                    <a:pt x="11511402" y="454529"/>
                    <a:pt x="11413967" y="476171"/>
                  </a:cubicBezTo>
                  <a:cubicBezTo>
                    <a:pt x="11355012" y="489303"/>
                    <a:pt x="11299075" y="508236"/>
                    <a:pt x="11240741" y="523168"/>
                  </a:cubicBezTo>
                  <a:cubicBezTo>
                    <a:pt x="11219996" y="528394"/>
                    <a:pt x="11196386" y="531384"/>
                    <a:pt x="11175007" y="532168"/>
                  </a:cubicBezTo>
                  <a:cubicBezTo>
                    <a:pt x="11071821" y="536505"/>
                    <a:pt x="10971305" y="549335"/>
                    <a:pt x="10873728" y="580252"/>
                  </a:cubicBezTo>
                  <a:cubicBezTo>
                    <a:pt x="10856994" y="585472"/>
                    <a:pt x="10839158" y="590659"/>
                    <a:pt x="10821308" y="593206"/>
                  </a:cubicBezTo>
                  <a:cubicBezTo>
                    <a:pt x="10723502" y="607161"/>
                    <a:pt x="10626926" y="616975"/>
                    <a:pt x="10530813" y="612183"/>
                  </a:cubicBezTo>
                  <a:cubicBezTo>
                    <a:pt x="10498529" y="610558"/>
                    <a:pt x="10460887" y="619894"/>
                    <a:pt x="10426051" y="623353"/>
                  </a:cubicBezTo>
                  <a:cubicBezTo>
                    <a:pt x="10393742" y="626643"/>
                    <a:pt x="10360822" y="630773"/>
                    <a:pt x="10329158" y="630947"/>
                  </a:cubicBezTo>
                  <a:cubicBezTo>
                    <a:pt x="10282926" y="631124"/>
                    <a:pt x="10240700" y="636394"/>
                    <a:pt x="10194729" y="648616"/>
                  </a:cubicBezTo>
                  <a:cubicBezTo>
                    <a:pt x="10150849" y="660164"/>
                    <a:pt x="10102289" y="664450"/>
                    <a:pt x="10055908" y="671255"/>
                  </a:cubicBezTo>
                  <a:cubicBezTo>
                    <a:pt x="10004176" y="678825"/>
                    <a:pt x="9952444" y="686394"/>
                    <a:pt x="9900553" y="692854"/>
                  </a:cubicBezTo>
                  <a:cubicBezTo>
                    <a:pt x="9879795" y="695439"/>
                    <a:pt x="9855182" y="691398"/>
                    <a:pt x="9838466" y="696804"/>
                  </a:cubicBezTo>
                  <a:cubicBezTo>
                    <a:pt x="9784565" y="714689"/>
                    <a:pt x="9727519" y="710556"/>
                    <a:pt x="9672959" y="723815"/>
                  </a:cubicBezTo>
                  <a:cubicBezTo>
                    <a:pt x="9646222" y="730463"/>
                    <a:pt x="9614442" y="727256"/>
                    <a:pt x="9585068" y="730692"/>
                  </a:cubicBezTo>
                  <a:cubicBezTo>
                    <a:pt x="9537049" y="736221"/>
                    <a:pt x="9489296" y="743601"/>
                    <a:pt x="9441409" y="750054"/>
                  </a:cubicBezTo>
                  <a:cubicBezTo>
                    <a:pt x="9425676" y="752111"/>
                    <a:pt x="9410220" y="753560"/>
                    <a:pt x="9394461" y="755430"/>
                  </a:cubicBezTo>
                  <a:cubicBezTo>
                    <a:pt x="9380486" y="757048"/>
                    <a:pt x="9365613" y="757471"/>
                    <a:pt x="9352592" y="760649"/>
                  </a:cubicBezTo>
                  <a:cubicBezTo>
                    <a:pt x="9305417" y="772101"/>
                    <a:pt x="9259381" y="786411"/>
                    <a:pt x="9211616" y="796247"/>
                  </a:cubicBezTo>
                  <a:cubicBezTo>
                    <a:pt x="9170222" y="804795"/>
                    <a:pt x="9126525" y="807444"/>
                    <a:pt x="9084669" y="815302"/>
                  </a:cubicBezTo>
                  <a:cubicBezTo>
                    <a:pt x="9010870" y="829041"/>
                    <a:pt x="8937414" y="845187"/>
                    <a:pt x="8863668" y="859297"/>
                  </a:cubicBezTo>
                  <a:cubicBezTo>
                    <a:pt x="8847708" y="862330"/>
                    <a:pt x="8830274" y="860095"/>
                    <a:pt x="8813798" y="862069"/>
                  </a:cubicBezTo>
                  <a:cubicBezTo>
                    <a:pt x="8762264" y="868478"/>
                    <a:pt x="8710835" y="875625"/>
                    <a:pt x="8659353" y="882405"/>
                  </a:cubicBezTo>
                  <a:cubicBezTo>
                    <a:pt x="8630057" y="886395"/>
                    <a:pt x="8600507" y="891178"/>
                    <a:pt x="8571354" y="893639"/>
                  </a:cubicBezTo>
                  <a:cubicBezTo>
                    <a:pt x="8532845" y="896867"/>
                    <a:pt x="8497745" y="898475"/>
                    <a:pt x="8464108" y="918003"/>
                  </a:cubicBezTo>
                  <a:cubicBezTo>
                    <a:pt x="8412329" y="948238"/>
                    <a:pt x="8341124" y="949522"/>
                    <a:pt x="8278326" y="963768"/>
                  </a:cubicBezTo>
                  <a:cubicBezTo>
                    <a:pt x="8262088" y="967407"/>
                    <a:pt x="8245337" y="969986"/>
                    <a:pt x="8229130" y="973809"/>
                  </a:cubicBezTo>
                  <a:cubicBezTo>
                    <a:pt x="8199181" y="980914"/>
                    <a:pt x="8169649" y="988337"/>
                    <a:pt x="8139753" y="995814"/>
                  </a:cubicBezTo>
                  <a:cubicBezTo>
                    <a:pt x="8134480" y="997131"/>
                    <a:pt x="8128440" y="998184"/>
                    <a:pt x="8123573" y="999822"/>
                  </a:cubicBezTo>
                  <a:cubicBezTo>
                    <a:pt x="8078630" y="1014163"/>
                    <a:pt x="8034567" y="1029513"/>
                    <a:pt x="7988700" y="1042478"/>
                  </a:cubicBezTo>
                  <a:cubicBezTo>
                    <a:pt x="7966304" y="1048883"/>
                    <a:pt x="7941012" y="1052870"/>
                    <a:pt x="7917216" y="1054564"/>
                  </a:cubicBezTo>
                  <a:cubicBezTo>
                    <a:pt x="7847638" y="1059583"/>
                    <a:pt x="7779166" y="1067275"/>
                    <a:pt x="7710917" y="1084189"/>
                  </a:cubicBezTo>
                  <a:cubicBezTo>
                    <a:pt x="7683829" y="1090884"/>
                    <a:pt x="7652467" y="1090639"/>
                    <a:pt x="7622961" y="1093150"/>
                  </a:cubicBezTo>
                  <a:cubicBezTo>
                    <a:pt x="7552363" y="1098691"/>
                    <a:pt x="7481712" y="1103860"/>
                    <a:pt x="7410784" y="1109639"/>
                  </a:cubicBezTo>
                  <a:cubicBezTo>
                    <a:pt x="7366507" y="1113312"/>
                    <a:pt x="7322032" y="1118146"/>
                    <a:pt x="7277756" y="1121821"/>
                  </a:cubicBezTo>
                  <a:cubicBezTo>
                    <a:pt x="7226620" y="1125905"/>
                    <a:pt x="7175603" y="1128276"/>
                    <a:pt x="7124542" y="1132917"/>
                  </a:cubicBezTo>
                  <a:cubicBezTo>
                    <a:pt x="7066295" y="1138206"/>
                    <a:pt x="7008030" y="1145954"/>
                    <a:pt x="6949754" y="1151057"/>
                  </a:cubicBezTo>
                  <a:cubicBezTo>
                    <a:pt x="6843219" y="1160027"/>
                    <a:pt x="6736885" y="1167834"/>
                    <a:pt x="6630251" y="1176062"/>
                  </a:cubicBezTo>
                  <a:cubicBezTo>
                    <a:pt x="6526851" y="1184017"/>
                    <a:pt x="6423558" y="1192712"/>
                    <a:pt x="6320635" y="1198900"/>
                  </a:cubicBezTo>
                  <a:cubicBezTo>
                    <a:pt x="6277299" y="1201495"/>
                    <a:pt x="6235234" y="1197678"/>
                    <a:pt x="6192345" y="1198322"/>
                  </a:cubicBezTo>
                  <a:cubicBezTo>
                    <a:pt x="6117133" y="1199611"/>
                    <a:pt x="6041420" y="1202484"/>
                    <a:pt x="5966564" y="1203722"/>
                  </a:cubicBezTo>
                  <a:cubicBezTo>
                    <a:pt x="5933146" y="1204337"/>
                    <a:pt x="5900756" y="1201973"/>
                    <a:pt x="5867229" y="1201846"/>
                  </a:cubicBezTo>
                  <a:cubicBezTo>
                    <a:pt x="5788182" y="1201795"/>
                    <a:pt x="5708356" y="1203932"/>
                    <a:pt x="5630174" y="1202247"/>
                  </a:cubicBezTo>
                  <a:cubicBezTo>
                    <a:pt x="5535910" y="1200212"/>
                    <a:pt x="5442985" y="1194778"/>
                    <a:pt x="5348950" y="1191767"/>
                  </a:cubicBezTo>
                  <a:cubicBezTo>
                    <a:pt x="5313812" y="1190550"/>
                    <a:pt x="5277253" y="1192178"/>
                    <a:pt x="5241230" y="1192407"/>
                  </a:cubicBezTo>
                  <a:cubicBezTo>
                    <a:pt x="5151317" y="1192774"/>
                    <a:pt x="5061658" y="1192348"/>
                    <a:pt x="4971135" y="1193558"/>
                  </a:cubicBezTo>
                  <a:cubicBezTo>
                    <a:pt x="4937687" y="1193987"/>
                    <a:pt x="4903115" y="1199298"/>
                    <a:pt x="4869418" y="1200518"/>
                  </a:cubicBezTo>
                  <a:cubicBezTo>
                    <a:pt x="4830285" y="1201946"/>
                    <a:pt x="4791350" y="1202214"/>
                    <a:pt x="4753276" y="1200849"/>
                  </a:cubicBezTo>
                  <a:cubicBezTo>
                    <a:pt x="4705684" y="1199143"/>
                    <a:pt x="4659174" y="1194828"/>
                    <a:pt x="4611885" y="1192700"/>
                  </a:cubicBezTo>
                  <a:cubicBezTo>
                    <a:pt x="4533821" y="1189297"/>
                    <a:pt x="4455422" y="1186134"/>
                    <a:pt x="4376827" y="1184130"/>
                  </a:cubicBezTo>
                  <a:cubicBezTo>
                    <a:pt x="4347228" y="1183445"/>
                    <a:pt x="4315376" y="1187422"/>
                    <a:pt x="4285473" y="1187157"/>
                  </a:cubicBezTo>
                  <a:cubicBezTo>
                    <a:pt x="4145776" y="1185752"/>
                    <a:pt x="4006048" y="1184161"/>
                    <a:pt x="3866545" y="1181595"/>
                  </a:cubicBezTo>
                  <a:cubicBezTo>
                    <a:pt x="3794232" y="1180206"/>
                    <a:pt x="3723635" y="1175550"/>
                    <a:pt x="3651344" y="1174347"/>
                  </a:cubicBezTo>
                  <a:cubicBezTo>
                    <a:pt x="3607887" y="1173561"/>
                    <a:pt x="3561909" y="1178043"/>
                    <a:pt x="3518455" y="1177257"/>
                  </a:cubicBezTo>
                  <a:cubicBezTo>
                    <a:pt x="3478289" y="1176567"/>
                    <a:pt x="3440401" y="1171399"/>
                    <a:pt x="3400820" y="1169684"/>
                  </a:cubicBezTo>
                  <a:cubicBezTo>
                    <a:pt x="3279826" y="1164098"/>
                    <a:pt x="3157312" y="1160620"/>
                    <a:pt x="3037156" y="1153216"/>
                  </a:cubicBezTo>
                  <a:cubicBezTo>
                    <a:pt x="2978375" y="1149707"/>
                    <a:pt x="2922431" y="1140507"/>
                    <a:pt x="2866262" y="1132282"/>
                  </a:cubicBezTo>
                  <a:cubicBezTo>
                    <a:pt x="2771051" y="1118488"/>
                    <a:pt x="2677109" y="1103379"/>
                    <a:pt x="2582175" y="1088978"/>
                  </a:cubicBezTo>
                  <a:cubicBezTo>
                    <a:pt x="2511092" y="1078351"/>
                    <a:pt x="2447358" y="1063085"/>
                    <a:pt x="2395408" y="1035944"/>
                  </a:cubicBezTo>
                  <a:cubicBezTo>
                    <a:pt x="2371413" y="1023507"/>
                    <a:pt x="2331677" y="1015582"/>
                    <a:pt x="2294753" y="1014617"/>
                  </a:cubicBezTo>
                  <a:cubicBezTo>
                    <a:pt x="2228581" y="1012919"/>
                    <a:pt x="2177385" y="998697"/>
                    <a:pt x="2122946" y="984750"/>
                  </a:cubicBezTo>
                  <a:cubicBezTo>
                    <a:pt x="2054123" y="967003"/>
                    <a:pt x="1981587" y="951294"/>
                    <a:pt x="1905506" y="941379"/>
                  </a:cubicBezTo>
                  <a:cubicBezTo>
                    <a:pt x="1830546" y="931682"/>
                    <a:pt x="1747931" y="932140"/>
                    <a:pt x="1671047" y="924227"/>
                  </a:cubicBezTo>
                  <a:cubicBezTo>
                    <a:pt x="1625938" y="919522"/>
                    <a:pt x="1585615" y="907527"/>
                    <a:pt x="1543858" y="898189"/>
                  </a:cubicBezTo>
                  <a:cubicBezTo>
                    <a:pt x="1502095" y="888854"/>
                    <a:pt x="1460608" y="878912"/>
                    <a:pt x="1419786" y="868499"/>
                  </a:cubicBezTo>
                  <a:cubicBezTo>
                    <a:pt x="1397488" y="862805"/>
                    <a:pt x="1378079" y="854434"/>
                    <a:pt x="1355118" y="849213"/>
                  </a:cubicBezTo>
                  <a:cubicBezTo>
                    <a:pt x="1311850" y="839526"/>
                    <a:pt x="1265355" y="832753"/>
                    <a:pt x="1223715" y="821701"/>
                  </a:cubicBezTo>
                  <a:cubicBezTo>
                    <a:pt x="1183579" y="811000"/>
                    <a:pt x="1138866" y="809071"/>
                    <a:pt x="1094195" y="804871"/>
                  </a:cubicBezTo>
                  <a:cubicBezTo>
                    <a:pt x="1060247" y="801783"/>
                    <a:pt x="1034232" y="787935"/>
                    <a:pt x="1001117" y="783029"/>
                  </a:cubicBezTo>
                  <a:cubicBezTo>
                    <a:pt x="953855" y="775989"/>
                    <a:pt x="916855" y="764275"/>
                    <a:pt x="879550" y="747883"/>
                  </a:cubicBezTo>
                  <a:cubicBezTo>
                    <a:pt x="837589" y="729513"/>
                    <a:pt x="770063" y="725929"/>
                    <a:pt x="711166" y="719038"/>
                  </a:cubicBezTo>
                  <a:cubicBezTo>
                    <a:pt x="661154" y="713145"/>
                    <a:pt x="604345" y="715773"/>
                    <a:pt x="557943" y="707100"/>
                  </a:cubicBezTo>
                  <a:cubicBezTo>
                    <a:pt x="525383" y="700983"/>
                    <a:pt x="499357" y="684492"/>
                    <a:pt x="480350" y="668701"/>
                  </a:cubicBezTo>
                  <a:cubicBezTo>
                    <a:pt x="437720" y="632864"/>
                    <a:pt x="370206" y="616629"/>
                    <a:pt x="296226" y="603582"/>
                  </a:cubicBezTo>
                  <a:cubicBezTo>
                    <a:pt x="220743" y="590183"/>
                    <a:pt x="148482" y="573868"/>
                    <a:pt x="72691" y="560891"/>
                  </a:cubicBezTo>
                  <a:lnTo>
                    <a:pt x="0" y="543485"/>
                  </a:lnTo>
                  <a:lnTo>
                    <a:pt x="0" y="384356"/>
                  </a:lnTo>
                  <a:lnTo>
                    <a:pt x="51786" y="393936"/>
                  </a:lnTo>
                  <a:cubicBezTo>
                    <a:pt x="104771" y="397705"/>
                    <a:pt x="153380" y="409085"/>
                    <a:pt x="205563" y="414858"/>
                  </a:cubicBezTo>
                  <a:cubicBezTo>
                    <a:pt x="254064" y="420400"/>
                    <a:pt x="305004" y="422574"/>
                    <a:pt x="354393" y="426666"/>
                  </a:cubicBezTo>
                  <a:cubicBezTo>
                    <a:pt x="386452" y="429268"/>
                    <a:pt x="420773" y="429846"/>
                    <a:pt x="448284" y="436307"/>
                  </a:cubicBezTo>
                  <a:cubicBezTo>
                    <a:pt x="499906" y="448391"/>
                    <a:pt x="551006" y="446575"/>
                    <a:pt x="611520" y="434165"/>
                  </a:cubicBezTo>
                  <a:cubicBezTo>
                    <a:pt x="654697" y="425360"/>
                    <a:pt x="702396" y="422709"/>
                    <a:pt x="746078" y="422520"/>
                  </a:cubicBezTo>
                  <a:cubicBezTo>
                    <a:pt x="798482" y="422217"/>
                    <a:pt x="848402" y="419816"/>
                    <a:pt x="902726" y="409988"/>
                  </a:cubicBezTo>
                  <a:cubicBezTo>
                    <a:pt x="977293" y="396517"/>
                    <a:pt x="1048430" y="397320"/>
                    <a:pt x="1113856" y="414229"/>
                  </a:cubicBezTo>
                  <a:cubicBezTo>
                    <a:pt x="1184157" y="432144"/>
                    <a:pt x="1258679" y="446436"/>
                    <a:pt x="1333451" y="459937"/>
                  </a:cubicBezTo>
                  <a:cubicBezTo>
                    <a:pt x="1354774" y="463882"/>
                    <a:pt x="1385287" y="463303"/>
                    <a:pt x="1408611" y="458277"/>
                  </a:cubicBezTo>
                  <a:cubicBezTo>
                    <a:pt x="1483494" y="441929"/>
                    <a:pt x="1561497" y="427024"/>
                    <a:pt x="1630193" y="403060"/>
                  </a:cubicBezTo>
                  <a:cubicBezTo>
                    <a:pt x="1735317" y="366347"/>
                    <a:pt x="1840889" y="337880"/>
                    <a:pt x="1956291" y="332366"/>
                  </a:cubicBezTo>
                  <a:cubicBezTo>
                    <a:pt x="1986671" y="330864"/>
                    <a:pt x="2019102" y="336055"/>
                    <a:pt x="2042816" y="344001"/>
                  </a:cubicBezTo>
                  <a:cubicBezTo>
                    <a:pt x="2085264" y="358149"/>
                    <a:pt x="2126351" y="370411"/>
                    <a:pt x="2183422" y="369633"/>
                  </a:cubicBezTo>
                  <a:cubicBezTo>
                    <a:pt x="2235037" y="368878"/>
                    <a:pt x="2279661" y="405941"/>
                    <a:pt x="2269568" y="439858"/>
                  </a:cubicBezTo>
                  <a:cubicBezTo>
                    <a:pt x="2258268" y="478100"/>
                    <a:pt x="2277764" y="504963"/>
                    <a:pt x="2331131" y="524162"/>
                  </a:cubicBezTo>
                  <a:cubicBezTo>
                    <a:pt x="2352982" y="531807"/>
                    <a:pt x="2364863" y="546161"/>
                    <a:pt x="2385114" y="555356"/>
                  </a:cubicBezTo>
                  <a:cubicBezTo>
                    <a:pt x="2401862" y="562975"/>
                    <a:pt x="2421929" y="570874"/>
                    <a:pt x="2444035" y="572629"/>
                  </a:cubicBezTo>
                  <a:cubicBezTo>
                    <a:pt x="2483471" y="575877"/>
                    <a:pt x="2509765" y="584022"/>
                    <a:pt x="2525981" y="603233"/>
                  </a:cubicBezTo>
                  <a:cubicBezTo>
                    <a:pt x="2549284" y="631253"/>
                    <a:pt x="2578522" y="657481"/>
                    <a:pt x="2603912" y="684824"/>
                  </a:cubicBezTo>
                  <a:cubicBezTo>
                    <a:pt x="2618912" y="700623"/>
                    <a:pt x="2643517" y="707119"/>
                    <a:pt x="2678830" y="706989"/>
                  </a:cubicBezTo>
                  <a:cubicBezTo>
                    <a:pt x="2699244" y="707100"/>
                    <a:pt x="2725618" y="705603"/>
                    <a:pt x="2738096" y="711375"/>
                  </a:cubicBezTo>
                  <a:cubicBezTo>
                    <a:pt x="2805963" y="742854"/>
                    <a:pt x="2895982" y="733031"/>
                    <a:pt x="2983808" y="728242"/>
                  </a:cubicBezTo>
                  <a:cubicBezTo>
                    <a:pt x="2993931" y="727743"/>
                    <a:pt x="3004009" y="726870"/>
                    <a:pt x="3013999" y="725445"/>
                  </a:cubicBezTo>
                  <a:cubicBezTo>
                    <a:pt x="3136004" y="707473"/>
                    <a:pt x="3250135" y="713469"/>
                    <a:pt x="3364421" y="720577"/>
                  </a:cubicBezTo>
                  <a:cubicBezTo>
                    <a:pt x="3394566" y="722506"/>
                    <a:pt x="3428052" y="719806"/>
                    <a:pt x="3460524" y="717627"/>
                  </a:cubicBezTo>
                  <a:cubicBezTo>
                    <a:pt x="3545332" y="712136"/>
                    <a:pt x="3633316" y="698261"/>
                    <a:pt x="3710984" y="714181"/>
                  </a:cubicBezTo>
                  <a:cubicBezTo>
                    <a:pt x="3772124" y="726606"/>
                    <a:pt x="3825031" y="745116"/>
                    <a:pt x="3850962" y="778801"/>
                  </a:cubicBezTo>
                  <a:cubicBezTo>
                    <a:pt x="3868397" y="801426"/>
                    <a:pt x="3898483" y="813185"/>
                    <a:pt x="3946288" y="816371"/>
                  </a:cubicBezTo>
                  <a:cubicBezTo>
                    <a:pt x="3987482" y="819178"/>
                    <a:pt x="4025133" y="827780"/>
                    <a:pt x="4065134" y="832458"/>
                  </a:cubicBezTo>
                  <a:cubicBezTo>
                    <a:pt x="4086248" y="834921"/>
                    <a:pt x="4110401" y="838273"/>
                    <a:pt x="4132175" y="835166"/>
                  </a:cubicBezTo>
                  <a:cubicBezTo>
                    <a:pt x="4190360" y="826865"/>
                    <a:pt x="4249455" y="817299"/>
                    <a:pt x="4305860" y="804155"/>
                  </a:cubicBezTo>
                  <a:cubicBezTo>
                    <a:pt x="4334043" y="797489"/>
                    <a:pt x="4360741" y="782918"/>
                    <a:pt x="4382133" y="769480"/>
                  </a:cubicBezTo>
                  <a:cubicBezTo>
                    <a:pt x="4404164" y="755387"/>
                    <a:pt x="4425554" y="747046"/>
                    <a:pt x="4453290" y="752531"/>
                  </a:cubicBezTo>
                  <a:cubicBezTo>
                    <a:pt x="4522269" y="766291"/>
                    <a:pt x="4590591" y="780524"/>
                    <a:pt x="4657973" y="795834"/>
                  </a:cubicBezTo>
                  <a:cubicBezTo>
                    <a:pt x="4669647" y="798512"/>
                    <a:pt x="4675989" y="807237"/>
                    <a:pt x="4682401" y="813875"/>
                  </a:cubicBezTo>
                  <a:cubicBezTo>
                    <a:pt x="4712327" y="844913"/>
                    <a:pt x="4739117" y="876968"/>
                    <a:pt x="4771816" y="907045"/>
                  </a:cubicBezTo>
                  <a:cubicBezTo>
                    <a:pt x="4783119" y="917328"/>
                    <a:pt x="4807948" y="922849"/>
                    <a:pt x="4827522" y="929875"/>
                  </a:cubicBezTo>
                  <a:cubicBezTo>
                    <a:pt x="4833683" y="932206"/>
                    <a:pt x="4845545" y="931080"/>
                    <a:pt x="4849943" y="933850"/>
                  </a:cubicBezTo>
                  <a:cubicBezTo>
                    <a:pt x="4888951" y="959630"/>
                    <a:pt x="4951289" y="954889"/>
                    <a:pt x="5009628" y="957895"/>
                  </a:cubicBezTo>
                  <a:cubicBezTo>
                    <a:pt x="5059525" y="960406"/>
                    <a:pt x="5111930" y="960103"/>
                    <a:pt x="5158713" y="963814"/>
                  </a:cubicBezTo>
                  <a:cubicBezTo>
                    <a:pt x="5231309" y="969696"/>
                    <a:pt x="5298175" y="973750"/>
                    <a:pt x="5376429" y="963150"/>
                  </a:cubicBezTo>
                  <a:cubicBezTo>
                    <a:pt x="5408581" y="958754"/>
                    <a:pt x="5448464" y="970244"/>
                    <a:pt x="5475789" y="980508"/>
                  </a:cubicBezTo>
                  <a:cubicBezTo>
                    <a:pt x="5528520" y="1000362"/>
                    <a:pt x="5584841" y="1001957"/>
                    <a:pt x="5653403" y="987267"/>
                  </a:cubicBezTo>
                  <a:cubicBezTo>
                    <a:pt x="5676010" y="982340"/>
                    <a:pt x="5702561" y="984594"/>
                    <a:pt x="5726343" y="985356"/>
                  </a:cubicBezTo>
                  <a:cubicBezTo>
                    <a:pt x="5748645" y="985951"/>
                    <a:pt x="5770112" y="988363"/>
                    <a:pt x="5790565" y="991299"/>
                  </a:cubicBezTo>
                  <a:cubicBezTo>
                    <a:pt x="5815130" y="994968"/>
                    <a:pt x="5845524" y="996109"/>
                    <a:pt x="5860261" y="1004957"/>
                  </a:cubicBezTo>
                  <a:cubicBezTo>
                    <a:pt x="5906804" y="1032492"/>
                    <a:pt x="5977071" y="1037384"/>
                    <a:pt x="6042103" y="1036225"/>
                  </a:cubicBezTo>
                  <a:cubicBezTo>
                    <a:pt x="6128234" y="1034887"/>
                    <a:pt x="6222271" y="1027703"/>
                    <a:pt x="6302000" y="989138"/>
                  </a:cubicBezTo>
                  <a:cubicBezTo>
                    <a:pt x="6349674" y="965908"/>
                    <a:pt x="6396954" y="955198"/>
                    <a:pt x="6452027" y="968488"/>
                  </a:cubicBezTo>
                  <a:cubicBezTo>
                    <a:pt x="6489403" y="977694"/>
                    <a:pt x="6558004" y="960730"/>
                    <a:pt x="6589207" y="939473"/>
                  </a:cubicBezTo>
                  <a:cubicBezTo>
                    <a:pt x="6600500" y="931820"/>
                    <a:pt x="6612150" y="924116"/>
                    <a:pt x="6631071" y="911221"/>
                  </a:cubicBezTo>
                  <a:cubicBezTo>
                    <a:pt x="6674307" y="951312"/>
                    <a:pt x="6752348" y="944331"/>
                    <a:pt x="6828276" y="942940"/>
                  </a:cubicBezTo>
                  <a:cubicBezTo>
                    <a:pt x="6874782" y="942157"/>
                    <a:pt x="6889175" y="963895"/>
                    <a:pt x="6900805" y="984139"/>
                  </a:cubicBezTo>
                  <a:cubicBezTo>
                    <a:pt x="6921317" y="1020675"/>
                    <a:pt x="6959798" y="1032556"/>
                    <a:pt x="7034669" y="1018664"/>
                  </a:cubicBezTo>
                  <a:cubicBezTo>
                    <a:pt x="7117339" y="1003282"/>
                    <a:pt x="7199639" y="985309"/>
                    <a:pt x="7281069" y="966326"/>
                  </a:cubicBezTo>
                  <a:cubicBezTo>
                    <a:pt x="7332523" y="954265"/>
                    <a:pt x="7378031" y="936255"/>
                    <a:pt x="7412782" y="909205"/>
                  </a:cubicBezTo>
                  <a:cubicBezTo>
                    <a:pt x="7446537" y="882863"/>
                    <a:pt x="7455447" y="884046"/>
                    <a:pt x="7500329" y="894825"/>
                  </a:cubicBezTo>
                  <a:cubicBezTo>
                    <a:pt x="7552746" y="907362"/>
                    <a:pt x="7606737" y="918163"/>
                    <a:pt x="7662326" y="927415"/>
                  </a:cubicBezTo>
                  <a:cubicBezTo>
                    <a:pt x="7679869" y="930387"/>
                    <a:pt x="7704116" y="926739"/>
                    <a:pt x="7725336" y="924843"/>
                  </a:cubicBezTo>
                  <a:cubicBezTo>
                    <a:pt x="7761322" y="921787"/>
                    <a:pt x="7798619" y="920242"/>
                    <a:pt x="7833282" y="913030"/>
                  </a:cubicBezTo>
                  <a:cubicBezTo>
                    <a:pt x="7866518" y="906022"/>
                    <a:pt x="7898636" y="893699"/>
                    <a:pt x="7928607" y="881682"/>
                  </a:cubicBezTo>
                  <a:cubicBezTo>
                    <a:pt x="8012313" y="848024"/>
                    <a:pt x="8088140" y="810204"/>
                    <a:pt x="8146599" y="762967"/>
                  </a:cubicBezTo>
                  <a:cubicBezTo>
                    <a:pt x="8154093" y="756799"/>
                    <a:pt x="8170251" y="752605"/>
                    <a:pt x="8183580" y="749004"/>
                  </a:cubicBezTo>
                  <a:cubicBezTo>
                    <a:pt x="8205314" y="743071"/>
                    <a:pt x="8227790" y="737221"/>
                    <a:pt x="8250226" y="733642"/>
                  </a:cubicBezTo>
                  <a:cubicBezTo>
                    <a:pt x="8359191" y="716208"/>
                    <a:pt x="8441165" y="678077"/>
                    <a:pt x="8505932" y="626541"/>
                  </a:cubicBezTo>
                  <a:cubicBezTo>
                    <a:pt x="8524587" y="611795"/>
                    <a:pt x="8540110" y="608258"/>
                    <a:pt x="8564196" y="618795"/>
                  </a:cubicBezTo>
                  <a:cubicBezTo>
                    <a:pt x="8592164" y="631042"/>
                    <a:pt x="8628034" y="619506"/>
                    <a:pt x="8660707" y="611068"/>
                  </a:cubicBezTo>
                  <a:cubicBezTo>
                    <a:pt x="8694444" y="602478"/>
                    <a:pt x="8728516" y="593650"/>
                    <a:pt x="8762258" y="585060"/>
                  </a:cubicBezTo>
                  <a:cubicBezTo>
                    <a:pt x="8787229" y="578854"/>
                    <a:pt x="8811901" y="573068"/>
                    <a:pt x="8836441" y="566357"/>
                  </a:cubicBezTo>
                  <a:cubicBezTo>
                    <a:pt x="8912858" y="545446"/>
                    <a:pt x="8983245" y="538424"/>
                    <a:pt x="9050731" y="559574"/>
                  </a:cubicBezTo>
                  <a:cubicBezTo>
                    <a:pt x="9102221" y="575829"/>
                    <a:pt x="9164952" y="573867"/>
                    <a:pt x="9229629" y="557463"/>
                  </a:cubicBezTo>
                  <a:cubicBezTo>
                    <a:pt x="9237708" y="555367"/>
                    <a:pt x="9247532" y="550189"/>
                    <a:pt x="9253453" y="550855"/>
                  </a:cubicBezTo>
                  <a:cubicBezTo>
                    <a:pt x="9342570" y="560231"/>
                    <a:pt x="9405312" y="512382"/>
                    <a:pt x="9484216" y="498670"/>
                  </a:cubicBezTo>
                  <a:cubicBezTo>
                    <a:pt x="9519037" y="492570"/>
                    <a:pt x="9552780" y="473782"/>
                    <a:pt x="9582635" y="458383"/>
                  </a:cubicBezTo>
                  <a:cubicBezTo>
                    <a:pt x="9623691" y="437230"/>
                    <a:pt x="9660185" y="417296"/>
                    <a:pt x="9719672" y="415606"/>
                  </a:cubicBezTo>
                  <a:cubicBezTo>
                    <a:pt x="9779191" y="414100"/>
                    <a:pt x="9830942" y="393877"/>
                    <a:pt x="9871786" y="366146"/>
                  </a:cubicBezTo>
                  <a:cubicBezTo>
                    <a:pt x="9903016" y="345075"/>
                    <a:pt x="9939572" y="338348"/>
                    <a:pt x="9984496" y="336659"/>
                  </a:cubicBezTo>
                  <a:cubicBezTo>
                    <a:pt x="10040644" y="334502"/>
                    <a:pt x="10098167" y="326673"/>
                    <a:pt x="10154710" y="322192"/>
                  </a:cubicBezTo>
                  <a:cubicBezTo>
                    <a:pt x="10166955" y="321200"/>
                    <a:pt x="10182671" y="321602"/>
                    <a:pt x="10190448" y="325024"/>
                  </a:cubicBezTo>
                  <a:cubicBezTo>
                    <a:pt x="10285771" y="367692"/>
                    <a:pt x="10409001" y="350677"/>
                    <a:pt x="10530738" y="335952"/>
                  </a:cubicBezTo>
                  <a:cubicBezTo>
                    <a:pt x="10604508" y="327126"/>
                    <a:pt x="10678399" y="316583"/>
                    <a:pt x="10752159" y="305116"/>
                  </a:cubicBezTo>
                  <a:cubicBezTo>
                    <a:pt x="10777122" y="301364"/>
                    <a:pt x="10803112" y="294635"/>
                    <a:pt x="10824454" y="285926"/>
                  </a:cubicBezTo>
                  <a:cubicBezTo>
                    <a:pt x="10868839" y="267698"/>
                    <a:pt x="10909149" y="246464"/>
                    <a:pt x="10953154" y="228101"/>
                  </a:cubicBezTo>
                  <a:cubicBezTo>
                    <a:pt x="10969624" y="221029"/>
                    <a:pt x="10991732" y="217687"/>
                    <a:pt x="11011616" y="214095"/>
                  </a:cubicBezTo>
                  <a:cubicBezTo>
                    <a:pt x="11046745" y="207572"/>
                    <a:pt x="11086643" y="206411"/>
                    <a:pt x="11116033" y="195420"/>
                  </a:cubicBezTo>
                  <a:cubicBezTo>
                    <a:pt x="11192469" y="166955"/>
                    <a:pt x="11266915" y="160298"/>
                    <a:pt x="11344305" y="166628"/>
                  </a:cubicBezTo>
                  <a:cubicBezTo>
                    <a:pt x="11452659" y="175526"/>
                    <a:pt x="11551628" y="159518"/>
                    <a:pt x="11639052" y="108525"/>
                  </a:cubicBezTo>
                  <a:cubicBezTo>
                    <a:pt x="11678387" y="85542"/>
                    <a:pt x="11720245" y="87878"/>
                    <a:pt x="11757534" y="96529"/>
                  </a:cubicBezTo>
                  <a:cubicBezTo>
                    <a:pt x="11800501" y="106639"/>
                    <a:pt x="11840706" y="105055"/>
                    <a:pt x="11885801" y="86727"/>
                  </a:cubicBezTo>
                  <a:cubicBezTo>
                    <a:pt x="11895786" y="82658"/>
                    <a:pt x="11910606" y="81866"/>
                    <a:pt x="11922876" y="81059"/>
                  </a:cubicBezTo>
                  <a:cubicBezTo>
                    <a:pt x="11992785" y="75805"/>
                    <a:pt x="12063502" y="73646"/>
                    <a:pt x="12115333" y="33586"/>
                  </a:cubicBezTo>
                  <a:cubicBezTo>
                    <a:pt x="12125502" y="25714"/>
                    <a:pt x="12143695" y="20476"/>
                    <a:pt x="12158082" y="140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088221B-C76B-4ADD-99AA-26982E3E7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83182"/>
              <a:ext cx="12192000" cy="1203823"/>
            </a:xfrm>
            <a:custGeom>
              <a:avLst/>
              <a:gdLst>
                <a:gd name="connsiteX0" fmla="*/ 12192000 w 12192000"/>
                <a:gd name="connsiteY0" fmla="*/ 0 h 1203823"/>
                <a:gd name="connsiteX1" fmla="*/ 12192000 w 12192000"/>
                <a:gd name="connsiteY1" fmla="*/ 463428 h 1203823"/>
                <a:gd name="connsiteX2" fmla="*/ 12190878 w 12192000"/>
                <a:gd name="connsiteY2" fmla="*/ 463511 h 1203823"/>
                <a:gd name="connsiteX3" fmla="*/ 12077247 w 12192000"/>
                <a:gd name="connsiteY3" fmla="*/ 476326 h 1203823"/>
                <a:gd name="connsiteX4" fmla="*/ 11984519 w 12192000"/>
                <a:gd name="connsiteY4" fmla="*/ 479926 h 1203823"/>
                <a:gd name="connsiteX5" fmla="*/ 11951602 w 12192000"/>
                <a:gd name="connsiteY5" fmla="*/ 478957 h 1203823"/>
                <a:gd name="connsiteX6" fmla="*/ 11690906 w 12192000"/>
                <a:gd name="connsiteY6" fmla="*/ 471969 h 1203823"/>
                <a:gd name="connsiteX7" fmla="*/ 11413967 w 12192000"/>
                <a:gd name="connsiteY7" fmla="*/ 476171 h 1203823"/>
                <a:gd name="connsiteX8" fmla="*/ 11240741 w 12192000"/>
                <a:gd name="connsiteY8" fmla="*/ 523168 h 1203823"/>
                <a:gd name="connsiteX9" fmla="*/ 11175007 w 12192000"/>
                <a:gd name="connsiteY9" fmla="*/ 532168 h 1203823"/>
                <a:gd name="connsiteX10" fmla="*/ 10873728 w 12192000"/>
                <a:gd name="connsiteY10" fmla="*/ 580252 h 1203823"/>
                <a:gd name="connsiteX11" fmla="*/ 10821308 w 12192000"/>
                <a:gd name="connsiteY11" fmla="*/ 593206 h 1203823"/>
                <a:gd name="connsiteX12" fmla="*/ 10530813 w 12192000"/>
                <a:gd name="connsiteY12" fmla="*/ 612183 h 1203823"/>
                <a:gd name="connsiteX13" fmla="*/ 10426051 w 12192000"/>
                <a:gd name="connsiteY13" fmla="*/ 623353 h 1203823"/>
                <a:gd name="connsiteX14" fmla="*/ 10329158 w 12192000"/>
                <a:gd name="connsiteY14" fmla="*/ 630947 h 1203823"/>
                <a:gd name="connsiteX15" fmla="*/ 10194729 w 12192000"/>
                <a:gd name="connsiteY15" fmla="*/ 648616 h 1203823"/>
                <a:gd name="connsiteX16" fmla="*/ 10055908 w 12192000"/>
                <a:gd name="connsiteY16" fmla="*/ 671255 h 1203823"/>
                <a:gd name="connsiteX17" fmla="*/ 9900553 w 12192000"/>
                <a:gd name="connsiteY17" fmla="*/ 692854 h 1203823"/>
                <a:gd name="connsiteX18" fmla="*/ 9838466 w 12192000"/>
                <a:gd name="connsiteY18" fmla="*/ 696804 h 1203823"/>
                <a:gd name="connsiteX19" fmla="*/ 9672959 w 12192000"/>
                <a:gd name="connsiteY19" fmla="*/ 723815 h 1203823"/>
                <a:gd name="connsiteX20" fmla="*/ 9585068 w 12192000"/>
                <a:gd name="connsiteY20" fmla="*/ 730692 h 1203823"/>
                <a:gd name="connsiteX21" fmla="*/ 9441409 w 12192000"/>
                <a:gd name="connsiteY21" fmla="*/ 750054 h 1203823"/>
                <a:gd name="connsiteX22" fmla="*/ 9394461 w 12192000"/>
                <a:gd name="connsiteY22" fmla="*/ 755430 h 1203823"/>
                <a:gd name="connsiteX23" fmla="*/ 9352592 w 12192000"/>
                <a:gd name="connsiteY23" fmla="*/ 760649 h 1203823"/>
                <a:gd name="connsiteX24" fmla="*/ 9211616 w 12192000"/>
                <a:gd name="connsiteY24" fmla="*/ 796247 h 1203823"/>
                <a:gd name="connsiteX25" fmla="*/ 9084669 w 12192000"/>
                <a:gd name="connsiteY25" fmla="*/ 815302 h 1203823"/>
                <a:gd name="connsiteX26" fmla="*/ 8863668 w 12192000"/>
                <a:gd name="connsiteY26" fmla="*/ 859297 h 1203823"/>
                <a:gd name="connsiteX27" fmla="*/ 8813798 w 12192000"/>
                <a:gd name="connsiteY27" fmla="*/ 862069 h 1203823"/>
                <a:gd name="connsiteX28" fmla="*/ 8659353 w 12192000"/>
                <a:gd name="connsiteY28" fmla="*/ 882405 h 1203823"/>
                <a:gd name="connsiteX29" fmla="*/ 8571354 w 12192000"/>
                <a:gd name="connsiteY29" fmla="*/ 893639 h 1203823"/>
                <a:gd name="connsiteX30" fmla="*/ 8464108 w 12192000"/>
                <a:gd name="connsiteY30" fmla="*/ 918003 h 1203823"/>
                <a:gd name="connsiteX31" fmla="*/ 8278326 w 12192000"/>
                <a:gd name="connsiteY31" fmla="*/ 963768 h 1203823"/>
                <a:gd name="connsiteX32" fmla="*/ 8229130 w 12192000"/>
                <a:gd name="connsiteY32" fmla="*/ 973809 h 1203823"/>
                <a:gd name="connsiteX33" fmla="*/ 8139753 w 12192000"/>
                <a:gd name="connsiteY33" fmla="*/ 995814 h 1203823"/>
                <a:gd name="connsiteX34" fmla="*/ 8123573 w 12192000"/>
                <a:gd name="connsiteY34" fmla="*/ 999822 h 1203823"/>
                <a:gd name="connsiteX35" fmla="*/ 7988700 w 12192000"/>
                <a:gd name="connsiteY35" fmla="*/ 1042478 h 1203823"/>
                <a:gd name="connsiteX36" fmla="*/ 7917216 w 12192000"/>
                <a:gd name="connsiteY36" fmla="*/ 1054564 h 1203823"/>
                <a:gd name="connsiteX37" fmla="*/ 7710917 w 12192000"/>
                <a:gd name="connsiteY37" fmla="*/ 1084189 h 1203823"/>
                <a:gd name="connsiteX38" fmla="*/ 7622961 w 12192000"/>
                <a:gd name="connsiteY38" fmla="*/ 1093150 h 1203823"/>
                <a:gd name="connsiteX39" fmla="*/ 7410784 w 12192000"/>
                <a:gd name="connsiteY39" fmla="*/ 1109639 h 1203823"/>
                <a:gd name="connsiteX40" fmla="*/ 7277756 w 12192000"/>
                <a:gd name="connsiteY40" fmla="*/ 1121821 h 1203823"/>
                <a:gd name="connsiteX41" fmla="*/ 7124542 w 12192000"/>
                <a:gd name="connsiteY41" fmla="*/ 1132917 h 1203823"/>
                <a:gd name="connsiteX42" fmla="*/ 6949754 w 12192000"/>
                <a:gd name="connsiteY42" fmla="*/ 1151057 h 1203823"/>
                <a:gd name="connsiteX43" fmla="*/ 6630251 w 12192000"/>
                <a:gd name="connsiteY43" fmla="*/ 1176062 h 1203823"/>
                <a:gd name="connsiteX44" fmla="*/ 6320635 w 12192000"/>
                <a:gd name="connsiteY44" fmla="*/ 1198900 h 1203823"/>
                <a:gd name="connsiteX45" fmla="*/ 6192345 w 12192000"/>
                <a:gd name="connsiteY45" fmla="*/ 1198322 h 1203823"/>
                <a:gd name="connsiteX46" fmla="*/ 5966564 w 12192000"/>
                <a:gd name="connsiteY46" fmla="*/ 1203722 h 1203823"/>
                <a:gd name="connsiteX47" fmla="*/ 5867229 w 12192000"/>
                <a:gd name="connsiteY47" fmla="*/ 1201846 h 1203823"/>
                <a:gd name="connsiteX48" fmla="*/ 5630174 w 12192000"/>
                <a:gd name="connsiteY48" fmla="*/ 1202247 h 1203823"/>
                <a:gd name="connsiteX49" fmla="*/ 5348950 w 12192000"/>
                <a:gd name="connsiteY49" fmla="*/ 1191767 h 1203823"/>
                <a:gd name="connsiteX50" fmla="*/ 5241230 w 12192000"/>
                <a:gd name="connsiteY50" fmla="*/ 1192407 h 1203823"/>
                <a:gd name="connsiteX51" fmla="*/ 4971135 w 12192000"/>
                <a:gd name="connsiteY51" fmla="*/ 1193558 h 1203823"/>
                <a:gd name="connsiteX52" fmla="*/ 4869418 w 12192000"/>
                <a:gd name="connsiteY52" fmla="*/ 1200518 h 1203823"/>
                <a:gd name="connsiteX53" fmla="*/ 4753276 w 12192000"/>
                <a:gd name="connsiteY53" fmla="*/ 1200849 h 1203823"/>
                <a:gd name="connsiteX54" fmla="*/ 4611885 w 12192000"/>
                <a:gd name="connsiteY54" fmla="*/ 1192700 h 1203823"/>
                <a:gd name="connsiteX55" fmla="*/ 4376827 w 12192000"/>
                <a:gd name="connsiteY55" fmla="*/ 1184130 h 1203823"/>
                <a:gd name="connsiteX56" fmla="*/ 4285473 w 12192000"/>
                <a:gd name="connsiteY56" fmla="*/ 1187157 h 1203823"/>
                <a:gd name="connsiteX57" fmla="*/ 3866545 w 12192000"/>
                <a:gd name="connsiteY57" fmla="*/ 1181595 h 1203823"/>
                <a:gd name="connsiteX58" fmla="*/ 3651344 w 12192000"/>
                <a:gd name="connsiteY58" fmla="*/ 1174347 h 1203823"/>
                <a:gd name="connsiteX59" fmla="*/ 3518455 w 12192000"/>
                <a:gd name="connsiteY59" fmla="*/ 1177257 h 1203823"/>
                <a:gd name="connsiteX60" fmla="*/ 3400820 w 12192000"/>
                <a:gd name="connsiteY60" fmla="*/ 1169684 h 1203823"/>
                <a:gd name="connsiteX61" fmla="*/ 3037156 w 12192000"/>
                <a:gd name="connsiteY61" fmla="*/ 1153216 h 1203823"/>
                <a:gd name="connsiteX62" fmla="*/ 2866262 w 12192000"/>
                <a:gd name="connsiteY62" fmla="*/ 1132282 h 1203823"/>
                <a:gd name="connsiteX63" fmla="*/ 2582175 w 12192000"/>
                <a:gd name="connsiteY63" fmla="*/ 1088978 h 1203823"/>
                <a:gd name="connsiteX64" fmla="*/ 2395408 w 12192000"/>
                <a:gd name="connsiteY64" fmla="*/ 1035944 h 1203823"/>
                <a:gd name="connsiteX65" fmla="*/ 2294753 w 12192000"/>
                <a:gd name="connsiteY65" fmla="*/ 1014617 h 1203823"/>
                <a:gd name="connsiteX66" fmla="*/ 2122946 w 12192000"/>
                <a:gd name="connsiteY66" fmla="*/ 984750 h 1203823"/>
                <a:gd name="connsiteX67" fmla="*/ 1905506 w 12192000"/>
                <a:gd name="connsiteY67" fmla="*/ 941379 h 1203823"/>
                <a:gd name="connsiteX68" fmla="*/ 1671047 w 12192000"/>
                <a:gd name="connsiteY68" fmla="*/ 924227 h 1203823"/>
                <a:gd name="connsiteX69" fmla="*/ 1543858 w 12192000"/>
                <a:gd name="connsiteY69" fmla="*/ 898189 h 1203823"/>
                <a:gd name="connsiteX70" fmla="*/ 1419786 w 12192000"/>
                <a:gd name="connsiteY70" fmla="*/ 868499 h 1203823"/>
                <a:gd name="connsiteX71" fmla="*/ 1355118 w 12192000"/>
                <a:gd name="connsiteY71" fmla="*/ 849213 h 1203823"/>
                <a:gd name="connsiteX72" fmla="*/ 1223715 w 12192000"/>
                <a:gd name="connsiteY72" fmla="*/ 821701 h 1203823"/>
                <a:gd name="connsiteX73" fmla="*/ 1094195 w 12192000"/>
                <a:gd name="connsiteY73" fmla="*/ 804871 h 1203823"/>
                <a:gd name="connsiteX74" fmla="*/ 1001117 w 12192000"/>
                <a:gd name="connsiteY74" fmla="*/ 783029 h 1203823"/>
                <a:gd name="connsiteX75" fmla="*/ 879550 w 12192000"/>
                <a:gd name="connsiteY75" fmla="*/ 747883 h 1203823"/>
                <a:gd name="connsiteX76" fmla="*/ 711166 w 12192000"/>
                <a:gd name="connsiteY76" fmla="*/ 719038 h 1203823"/>
                <a:gd name="connsiteX77" fmla="*/ 557943 w 12192000"/>
                <a:gd name="connsiteY77" fmla="*/ 707100 h 1203823"/>
                <a:gd name="connsiteX78" fmla="*/ 480350 w 12192000"/>
                <a:gd name="connsiteY78" fmla="*/ 668701 h 1203823"/>
                <a:gd name="connsiteX79" fmla="*/ 296226 w 12192000"/>
                <a:gd name="connsiteY79" fmla="*/ 603582 h 1203823"/>
                <a:gd name="connsiteX80" fmla="*/ 72691 w 12192000"/>
                <a:gd name="connsiteY80" fmla="*/ 560891 h 1203823"/>
                <a:gd name="connsiteX81" fmla="*/ 0 w 12192000"/>
                <a:gd name="connsiteY81" fmla="*/ 543485 h 1203823"/>
                <a:gd name="connsiteX82" fmla="*/ 0 w 12192000"/>
                <a:gd name="connsiteY82" fmla="*/ 384356 h 1203823"/>
                <a:gd name="connsiteX83" fmla="*/ 51786 w 12192000"/>
                <a:gd name="connsiteY83" fmla="*/ 393936 h 1203823"/>
                <a:gd name="connsiteX84" fmla="*/ 205563 w 12192000"/>
                <a:gd name="connsiteY84" fmla="*/ 414858 h 1203823"/>
                <a:gd name="connsiteX85" fmla="*/ 354393 w 12192000"/>
                <a:gd name="connsiteY85" fmla="*/ 426666 h 1203823"/>
                <a:gd name="connsiteX86" fmla="*/ 448284 w 12192000"/>
                <a:gd name="connsiteY86" fmla="*/ 436307 h 1203823"/>
                <a:gd name="connsiteX87" fmla="*/ 611520 w 12192000"/>
                <a:gd name="connsiteY87" fmla="*/ 434165 h 1203823"/>
                <a:gd name="connsiteX88" fmla="*/ 746078 w 12192000"/>
                <a:gd name="connsiteY88" fmla="*/ 422520 h 1203823"/>
                <a:gd name="connsiteX89" fmla="*/ 902726 w 12192000"/>
                <a:gd name="connsiteY89" fmla="*/ 409988 h 1203823"/>
                <a:gd name="connsiteX90" fmla="*/ 1113856 w 12192000"/>
                <a:gd name="connsiteY90" fmla="*/ 414229 h 1203823"/>
                <a:gd name="connsiteX91" fmla="*/ 1333451 w 12192000"/>
                <a:gd name="connsiteY91" fmla="*/ 459937 h 1203823"/>
                <a:gd name="connsiteX92" fmla="*/ 1408611 w 12192000"/>
                <a:gd name="connsiteY92" fmla="*/ 458277 h 1203823"/>
                <a:gd name="connsiteX93" fmla="*/ 1630193 w 12192000"/>
                <a:gd name="connsiteY93" fmla="*/ 403060 h 1203823"/>
                <a:gd name="connsiteX94" fmla="*/ 1956291 w 12192000"/>
                <a:gd name="connsiteY94" fmla="*/ 332366 h 1203823"/>
                <a:gd name="connsiteX95" fmla="*/ 2042816 w 12192000"/>
                <a:gd name="connsiteY95" fmla="*/ 344001 h 1203823"/>
                <a:gd name="connsiteX96" fmla="*/ 2183422 w 12192000"/>
                <a:gd name="connsiteY96" fmla="*/ 369633 h 1203823"/>
                <a:gd name="connsiteX97" fmla="*/ 2269568 w 12192000"/>
                <a:gd name="connsiteY97" fmla="*/ 439858 h 1203823"/>
                <a:gd name="connsiteX98" fmla="*/ 2331131 w 12192000"/>
                <a:gd name="connsiteY98" fmla="*/ 524162 h 1203823"/>
                <a:gd name="connsiteX99" fmla="*/ 2385114 w 12192000"/>
                <a:gd name="connsiteY99" fmla="*/ 555356 h 1203823"/>
                <a:gd name="connsiteX100" fmla="*/ 2444035 w 12192000"/>
                <a:gd name="connsiteY100" fmla="*/ 572629 h 1203823"/>
                <a:gd name="connsiteX101" fmla="*/ 2525981 w 12192000"/>
                <a:gd name="connsiteY101" fmla="*/ 603233 h 1203823"/>
                <a:gd name="connsiteX102" fmla="*/ 2603912 w 12192000"/>
                <a:gd name="connsiteY102" fmla="*/ 684824 h 1203823"/>
                <a:gd name="connsiteX103" fmla="*/ 2678830 w 12192000"/>
                <a:gd name="connsiteY103" fmla="*/ 706989 h 1203823"/>
                <a:gd name="connsiteX104" fmla="*/ 2738096 w 12192000"/>
                <a:gd name="connsiteY104" fmla="*/ 711375 h 1203823"/>
                <a:gd name="connsiteX105" fmla="*/ 2983808 w 12192000"/>
                <a:gd name="connsiteY105" fmla="*/ 728242 h 1203823"/>
                <a:gd name="connsiteX106" fmla="*/ 3013999 w 12192000"/>
                <a:gd name="connsiteY106" fmla="*/ 725445 h 1203823"/>
                <a:gd name="connsiteX107" fmla="*/ 3364421 w 12192000"/>
                <a:gd name="connsiteY107" fmla="*/ 720577 h 1203823"/>
                <a:gd name="connsiteX108" fmla="*/ 3460524 w 12192000"/>
                <a:gd name="connsiteY108" fmla="*/ 717627 h 1203823"/>
                <a:gd name="connsiteX109" fmla="*/ 3710984 w 12192000"/>
                <a:gd name="connsiteY109" fmla="*/ 714181 h 1203823"/>
                <a:gd name="connsiteX110" fmla="*/ 3850962 w 12192000"/>
                <a:gd name="connsiteY110" fmla="*/ 778801 h 1203823"/>
                <a:gd name="connsiteX111" fmla="*/ 3946288 w 12192000"/>
                <a:gd name="connsiteY111" fmla="*/ 816371 h 1203823"/>
                <a:gd name="connsiteX112" fmla="*/ 4065134 w 12192000"/>
                <a:gd name="connsiteY112" fmla="*/ 832458 h 1203823"/>
                <a:gd name="connsiteX113" fmla="*/ 4132175 w 12192000"/>
                <a:gd name="connsiteY113" fmla="*/ 835166 h 1203823"/>
                <a:gd name="connsiteX114" fmla="*/ 4305860 w 12192000"/>
                <a:gd name="connsiteY114" fmla="*/ 804155 h 1203823"/>
                <a:gd name="connsiteX115" fmla="*/ 4382133 w 12192000"/>
                <a:gd name="connsiteY115" fmla="*/ 769480 h 1203823"/>
                <a:gd name="connsiteX116" fmla="*/ 4453290 w 12192000"/>
                <a:gd name="connsiteY116" fmla="*/ 752531 h 1203823"/>
                <a:gd name="connsiteX117" fmla="*/ 4657973 w 12192000"/>
                <a:gd name="connsiteY117" fmla="*/ 795834 h 1203823"/>
                <a:gd name="connsiteX118" fmla="*/ 4682401 w 12192000"/>
                <a:gd name="connsiteY118" fmla="*/ 813875 h 1203823"/>
                <a:gd name="connsiteX119" fmla="*/ 4771816 w 12192000"/>
                <a:gd name="connsiteY119" fmla="*/ 907045 h 1203823"/>
                <a:gd name="connsiteX120" fmla="*/ 4827522 w 12192000"/>
                <a:gd name="connsiteY120" fmla="*/ 929875 h 1203823"/>
                <a:gd name="connsiteX121" fmla="*/ 4849943 w 12192000"/>
                <a:gd name="connsiteY121" fmla="*/ 933850 h 1203823"/>
                <a:gd name="connsiteX122" fmla="*/ 5009628 w 12192000"/>
                <a:gd name="connsiteY122" fmla="*/ 957895 h 1203823"/>
                <a:gd name="connsiteX123" fmla="*/ 5158713 w 12192000"/>
                <a:gd name="connsiteY123" fmla="*/ 963814 h 1203823"/>
                <a:gd name="connsiteX124" fmla="*/ 5376429 w 12192000"/>
                <a:gd name="connsiteY124" fmla="*/ 963150 h 1203823"/>
                <a:gd name="connsiteX125" fmla="*/ 5475789 w 12192000"/>
                <a:gd name="connsiteY125" fmla="*/ 980508 h 1203823"/>
                <a:gd name="connsiteX126" fmla="*/ 5653403 w 12192000"/>
                <a:gd name="connsiteY126" fmla="*/ 987267 h 1203823"/>
                <a:gd name="connsiteX127" fmla="*/ 5726343 w 12192000"/>
                <a:gd name="connsiteY127" fmla="*/ 985356 h 1203823"/>
                <a:gd name="connsiteX128" fmla="*/ 5790565 w 12192000"/>
                <a:gd name="connsiteY128" fmla="*/ 991299 h 1203823"/>
                <a:gd name="connsiteX129" fmla="*/ 5860261 w 12192000"/>
                <a:gd name="connsiteY129" fmla="*/ 1004957 h 1203823"/>
                <a:gd name="connsiteX130" fmla="*/ 6042103 w 12192000"/>
                <a:gd name="connsiteY130" fmla="*/ 1036225 h 1203823"/>
                <a:gd name="connsiteX131" fmla="*/ 6302000 w 12192000"/>
                <a:gd name="connsiteY131" fmla="*/ 989138 h 1203823"/>
                <a:gd name="connsiteX132" fmla="*/ 6452027 w 12192000"/>
                <a:gd name="connsiteY132" fmla="*/ 968488 h 1203823"/>
                <a:gd name="connsiteX133" fmla="*/ 6589207 w 12192000"/>
                <a:gd name="connsiteY133" fmla="*/ 939473 h 1203823"/>
                <a:gd name="connsiteX134" fmla="*/ 6631071 w 12192000"/>
                <a:gd name="connsiteY134" fmla="*/ 911221 h 1203823"/>
                <a:gd name="connsiteX135" fmla="*/ 6828276 w 12192000"/>
                <a:gd name="connsiteY135" fmla="*/ 942940 h 1203823"/>
                <a:gd name="connsiteX136" fmla="*/ 6900805 w 12192000"/>
                <a:gd name="connsiteY136" fmla="*/ 984139 h 1203823"/>
                <a:gd name="connsiteX137" fmla="*/ 7034669 w 12192000"/>
                <a:gd name="connsiteY137" fmla="*/ 1018664 h 1203823"/>
                <a:gd name="connsiteX138" fmla="*/ 7281069 w 12192000"/>
                <a:gd name="connsiteY138" fmla="*/ 966326 h 1203823"/>
                <a:gd name="connsiteX139" fmla="*/ 7412782 w 12192000"/>
                <a:gd name="connsiteY139" fmla="*/ 909205 h 1203823"/>
                <a:gd name="connsiteX140" fmla="*/ 7500329 w 12192000"/>
                <a:gd name="connsiteY140" fmla="*/ 894825 h 1203823"/>
                <a:gd name="connsiteX141" fmla="*/ 7662326 w 12192000"/>
                <a:gd name="connsiteY141" fmla="*/ 927415 h 1203823"/>
                <a:gd name="connsiteX142" fmla="*/ 7725336 w 12192000"/>
                <a:gd name="connsiteY142" fmla="*/ 924843 h 1203823"/>
                <a:gd name="connsiteX143" fmla="*/ 7833282 w 12192000"/>
                <a:gd name="connsiteY143" fmla="*/ 913030 h 1203823"/>
                <a:gd name="connsiteX144" fmla="*/ 7928607 w 12192000"/>
                <a:gd name="connsiteY144" fmla="*/ 881682 h 1203823"/>
                <a:gd name="connsiteX145" fmla="*/ 8146599 w 12192000"/>
                <a:gd name="connsiteY145" fmla="*/ 762967 h 1203823"/>
                <a:gd name="connsiteX146" fmla="*/ 8183580 w 12192000"/>
                <a:gd name="connsiteY146" fmla="*/ 749004 h 1203823"/>
                <a:gd name="connsiteX147" fmla="*/ 8250226 w 12192000"/>
                <a:gd name="connsiteY147" fmla="*/ 733642 h 1203823"/>
                <a:gd name="connsiteX148" fmla="*/ 8505932 w 12192000"/>
                <a:gd name="connsiteY148" fmla="*/ 626541 h 1203823"/>
                <a:gd name="connsiteX149" fmla="*/ 8564196 w 12192000"/>
                <a:gd name="connsiteY149" fmla="*/ 618795 h 1203823"/>
                <a:gd name="connsiteX150" fmla="*/ 8660707 w 12192000"/>
                <a:gd name="connsiteY150" fmla="*/ 611068 h 1203823"/>
                <a:gd name="connsiteX151" fmla="*/ 8762258 w 12192000"/>
                <a:gd name="connsiteY151" fmla="*/ 585060 h 1203823"/>
                <a:gd name="connsiteX152" fmla="*/ 8836441 w 12192000"/>
                <a:gd name="connsiteY152" fmla="*/ 566357 h 1203823"/>
                <a:gd name="connsiteX153" fmla="*/ 9050731 w 12192000"/>
                <a:gd name="connsiteY153" fmla="*/ 559574 h 1203823"/>
                <a:gd name="connsiteX154" fmla="*/ 9229629 w 12192000"/>
                <a:gd name="connsiteY154" fmla="*/ 557463 h 1203823"/>
                <a:gd name="connsiteX155" fmla="*/ 9253453 w 12192000"/>
                <a:gd name="connsiteY155" fmla="*/ 550855 h 1203823"/>
                <a:gd name="connsiteX156" fmla="*/ 9484216 w 12192000"/>
                <a:gd name="connsiteY156" fmla="*/ 498670 h 1203823"/>
                <a:gd name="connsiteX157" fmla="*/ 9582635 w 12192000"/>
                <a:gd name="connsiteY157" fmla="*/ 458383 h 1203823"/>
                <a:gd name="connsiteX158" fmla="*/ 9719672 w 12192000"/>
                <a:gd name="connsiteY158" fmla="*/ 415606 h 1203823"/>
                <a:gd name="connsiteX159" fmla="*/ 9871786 w 12192000"/>
                <a:gd name="connsiteY159" fmla="*/ 366146 h 1203823"/>
                <a:gd name="connsiteX160" fmla="*/ 9984496 w 12192000"/>
                <a:gd name="connsiteY160" fmla="*/ 336659 h 1203823"/>
                <a:gd name="connsiteX161" fmla="*/ 10154710 w 12192000"/>
                <a:gd name="connsiteY161" fmla="*/ 322192 h 1203823"/>
                <a:gd name="connsiteX162" fmla="*/ 10190448 w 12192000"/>
                <a:gd name="connsiteY162" fmla="*/ 325024 h 1203823"/>
                <a:gd name="connsiteX163" fmla="*/ 10530738 w 12192000"/>
                <a:gd name="connsiteY163" fmla="*/ 335952 h 1203823"/>
                <a:gd name="connsiteX164" fmla="*/ 10752159 w 12192000"/>
                <a:gd name="connsiteY164" fmla="*/ 305116 h 1203823"/>
                <a:gd name="connsiteX165" fmla="*/ 10824454 w 12192000"/>
                <a:gd name="connsiteY165" fmla="*/ 285926 h 1203823"/>
                <a:gd name="connsiteX166" fmla="*/ 10953154 w 12192000"/>
                <a:gd name="connsiteY166" fmla="*/ 228101 h 1203823"/>
                <a:gd name="connsiteX167" fmla="*/ 11011616 w 12192000"/>
                <a:gd name="connsiteY167" fmla="*/ 214095 h 1203823"/>
                <a:gd name="connsiteX168" fmla="*/ 11116033 w 12192000"/>
                <a:gd name="connsiteY168" fmla="*/ 195420 h 1203823"/>
                <a:gd name="connsiteX169" fmla="*/ 11344305 w 12192000"/>
                <a:gd name="connsiteY169" fmla="*/ 166628 h 1203823"/>
                <a:gd name="connsiteX170" fmla="*/ 11639052 w 12192000"/>
                <a:gd name="connsiteY170" fmla="*/ 108525 h 1203823"/>
                <a:gd name="connsiteX171" fmla="*/ 11757534 w 12192000"/>
                <a:gd name="connsiteY171" fmla="*/ 96529 h 1203823"/>
                <a:gd name="connsiteX172" fmla="*/ 11885801 w 12192000"/>
                <a:gd name="connsiteY172" fmla="*/ 86727 h 1203823"/>
                <a:gd name="connsiteX173" fmla="*/ 11922876 w 12192000"/>
                <a:gd name="connsiteY173" fmla="*/ 81059 h 1203823"/>
                <a:gd name="connsiteX174" fmla="*/ 12115333 w 12192000"/>
                <a:gd name="connsiteY174" fmla="*/ 33586 h 1203823"/>
                <a:gd name="connsiteX175" fmla="*/ 12158082 w 12192000"/>
                <a:gd name="connsiteY175" fmla="*/ 14080 h 120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3">
                  <a:moveTo>
                    <a:pt x="12192000" y="0"/>
                  </a:moveTo>
                  <a:lnTo>
                    <a:pt x="12192000" y="463428"/>
                  </a:lnTo>
                  <a:lnTo>
                    <a:pt x="12190878" y="463511"/>
                  </a:lnTo>
                  <a:cubicBezTo>
                    <a:pt x="12153135" y="467009"/>
                    <a:pt x="12115044" y="473199"/>
                    <a:pt x="12077247" y="476326"/>
                  </a:cubicBezTo>
                  <a:cubicBezTo>
                    <a:pt x="12046309" y="479039"/>
                    <a:pt x="12015361" y="479113"/>
                    <a:pt x="11984519" y="479926"/>
                  </a:cubicBezTo>
                  <a:cubicBezTo>
                    <a:pt x="11973267" y="480209"/>
                    <a:pt x="11961487" y="476791"/>
                    <a:pt x="11951602" y="478957"/>
                  </a:cubicBezTo>
                  <a:cubicBezTo>
                    <a:pt x="11853499" y="501073"/>
                    <a:pt x="11777038" y="475729"/>
                    <a:pt x="11690906" y="471969"/>
                  </a:cubicBezTo>
                  <a:cubicBezTo>
                    <a:pt x="11600360" y="467893"/>
                    <a:pt x="11511402" y="454529"/>
                    <a:pt x="11413967" y="476171"/>
                  </a:cubicBezTo>
                  <a:cubicBezTo>
                    <a:pt x="11355012" y="489303"/>
                    <a:pt x="11299075" y="508236"/>
                    <a:pt x="11240741" y="523168"/>
                  </a:cubicBezTo>
                  <a:cubicBezTo>
                    <a:pt x="11219996" y="528394"/>
                    <a:pt x="11196386" y="531384"/>
                    <a:pt x="11175007" y="532168"/>
                  </a:cubicBezTo>
                  <a:cubicBezTo>
                    <a:pt x="11071821" y="536505"/>
                    <a:pt x="10971305" y="549335"/>
                    <a:pt x="10873728" y="580252"/>
                  </a:cubicBezTo>
                  <a:cubicBezTo>
                    <a:pt x="10856994" y="585472"/>
                    <a:pt x="10839158" y="590659"/>
                    <a:pt x="10821308" y="593206"/>
                  </a:cubicBezTo>
                  <a:cubicBezTo>
                    <a:pt x="10723502" y="607161"/>
                    <a:pt x="10626926" y="616975"/>
                    <a:pt x="10530813" y="612183"/>
                  </a:cubicBezTo>
                  <a:cubicBezTo>
                    <a:pt x="10498529" y="610558"/>
                    <a:pt x="10460887" y="619894"/>
                    <a:pt x="10426051" y="623353"/>
                  </a:cubicBezTo>
                  <a:cubicBezTo>
                    <a:pt x="10393742" y="626643"/>
                    <a:pt x="10360822" y="630773"/>
                    <a:pt x="10329158" y="630947"/>
                  </a:cubicBezTo>
                  <a:cubicBezTo>
                    <a:pt x="10282926" y="631124"/>
                    <a:pt x="10240700" y="636394"/>
                    <a:pt x="10194729" y="648616"/>
                  </a:cubicBezTo>
                  <a:cubicBezTo>
                    <a:pt x="10150849" y="660164"/>
                    <a:pt x="10102289" y="664450"/>
                    <a:pt x="10055908" y="671255"/>
                  </a:cubicBezTo>
                  <a:cubicBezTo>
                    <a:pt x="10004176" y="678825"/>
                    <a:pt x="9952444" y="686394"/>
                    <a:pt x="9900553" y="692854"/>
                  </a:cubicBezTo>
                  <a:cubicBezTo>
                    <a:pt x="9879795" y="695439"/>
                    <a:pt x="9855182" y="691398"/>
                    <a:pt x="9838466" y="696804"/>
                  </a:cubicBezTo>
                  <a:cubicBezTo>
                    <a:pt x="9784565" y="714689"/>
                    <a:pt x="9727519" y="710556"/>
                    <a:pt x="9672959" y="723815"/>
                  </a:cubicBezTo>
                  <a:cubicBezTo>
                    <a:pt x="9646222" y="730463"/>
                    <a:pt x="9614442" y="727256"/>
                    <a:pt x="9585068" y="730692"/>
                  </a:cubicBezTo>
                  <a:cubicBezTo>
                    <a:pt x="9537049" y="736221"/>
                    <a:pt x="9489296" y="743601"/>
                    <a:pt x="9441409" y="750054"/>
                  </a:cubicBezTo>
                  <a:cubicBezTo>
                    <a:pt x="9425676" y="752111"/>
                    <a:pt x="9410220" y="753560"/>
                    <a:pt x="9394461" y="755430"/>
                  </a:cubicBezTo>
                  <a:cubicBezTo>
                    <a:pt x="9380486" y="757048"/>
                    <a:pt x="9365613" y="757471"/>
                    <a:pt x="9352592" y="760649"/>
                  </a:cubicBezTo>
                  <a:cubicBezTo>
                    <a:pt x="9305417" y="772101"/>
                    <a:pt x="9259381" y="786411"/>
                    <a:pt x="9211616" y="796247"/>
                  </a:cubicBezTo>
                  <a:cubicBezTo>
                    <a:pt x="9170222" y="804795"/>
                    <a:pt x="9126525" y="807444"/>
                    <a:pt x="9084669" y="815302"/>
                  </a:cubicBezTo>
                  <a:cubicBezTo>
                    <a:pt x="9010870" y="829041"/>
                    <a:pt x="8937414" y="845187"/>
                    <a:pt x="8863668" y="859297"/>
                  </a:cubicBezTo>
                  <a:cubicBezTo>
                    <a:pt x="8847708" y="862330"/>
                    <a:pt x="8830274" y="860095"/>
                    <a:pt x="8813798" y="862069"/>
                  </a:cubicBezTo>
                  <a:cubicBezTo>
                    <a:pt x="8762264" y="868478"/>
                    <a:pt x="8710835" y="875625"/>
                    <a:pt x="8659353" y="882405"/>
                  </a:cubicBezTo>
                  <a:cubicBezTo>
                    <a:pt x="8630057" y="886395"/>
                    <a:pt x="8600507" y="891178"/>
                    <a:pt x="8571354" y="893639"/>
                  </a:cubicBezTo>
                  <a:cubicBezTo>
                    <a:pt x="8532845" y="896867"/>
                    <a:pt x="8497745" y="898475"/>
                    <a:pt x="8464108" y="918003"/>
                  </a:cubicBezTo>
                  <a:cubicBezTo>
                    <a:pt x="8412329" y="948238"/>
                    <a:pt x="8341124" y="949522"/>
                    <a:pt x="8278326" y="963768"/>
                  </a:cubicBezTo>
                  <a:cubicBezTo>
                    <a:pt x="8262088" y="967407"/>
                    <a:pt x="8245337" y="969986"/>
                    <a:pt x="8229130" y="973809"/>
                  </a:cubicBezTo>
                  <a:cubicBezTo>
                    <a:pt x="8199181" y="980914"/>
                    <a:pt x="8169649" y="988337"/>
                    <a:pt x="8139753" y="995814"/>
                  </a:cubicBezTo>
                  <a:cubicBezTo>
                    <a:pt x="8134480" y="997131"/>
                    <a:pt x="8128440" y="998184"/>
                    <a:pt x="8123573" y="999822"/>
                  </a:cubicBezTo>
                  <a:cubicBezTo>
                    <a:pt x="8078630" y="1014163"/>
                    <a:pt x="8034567" y="1029513"/>
                    <a:pt x="7988700" y="1042478"/>
                  </a:cubicBezTo>
                  <a:cubicBezTo>
                    <a:pt x="7966304" y="1048883"/>
                    <a:pt x="7941012" y="1052870"/>
                    <a:pt x="7917216" y="1054564"/>
                  </a:cubicBezTo>
                  <a:cubicBezTo>
                    <a:pt x="7847638" y="1059583"/>
                    <a:pt x="7779166" y="1067275"/>
                    <a:pt x="7710917" y="1084189"/>
                  </a:cubicBezTo>
                  <a:cubicBezTo>
                    <a:pt x="7683829" y="1090884"/>
                    <a:pt x="7652467" y="1090639"/>
                    <a:pt x="7622961" y="1093150"/>
                  </a:cubicBezTo>
                  <a:cubicBezTo>
                    <a:pt x="7552363" y="1098691"/>
                    <a:pt x="7481712" y="1103860"/>
                    <a:pt x="7410784" y="1109639"/>
                  </a:cubicBezTo>
                  <a:cubicBezTo>
                    <a:pt x="7366507" y="1113312"/>
                    <a:pt x="7322032" y="1118146"/>
                    <a:pt x="7277756" y="1121821"/>
                  </a:cubicBezTo>
                  <a:cubicBezTo>
                    <a:pt x="7226620" y="1125905"/>
                    <a:pt x="7175603" y="1128276"/>
                    <a:pt x="7124542" y="1132917"/>
                  </a:cubicBezTo>
                  <a:cubicBezTo>
                    <a:pt x="7066295" y="1138206"/>
                    <a:pt x="7008030" y="1145954"/>
                    <a:pt x="6949754" y="1151057"/>
                  </a:cubicBezTo>
                  <a:cubicBezTo>
                    <a:pt x="6843219" y="1160027"/>
                    <a:pt x="6736885" y="1167834"/>
                    <a:pt x="6630251" y="1176062"/>
                  </a:cubicBezTo>
                  <a:cubicBezTo>
                    <a:pt x="6526851" y="1184017"/>
                    <a:pt x="6423558" y="1192712"/>
                    <a:pt x="6320635" y="1198900"/>
                  </a:cubicBezTo>
                  <a:cubicBezTo>
                    <a:pt x="6277299" y="1201495"/>
                    <a:pt x="6235234" y="1197678"/>
                    <a:pt x="6192345" y="1198322"/>
                  </a:cubicBezTo>
                  <a:cubicBezTo>
                    <a:pt x="6117133" y="1199611"/>
                    <a:pt x="6041420" y="1202484"/>
                    <a:pt x="5966564" y="1203722"/>
                  </a:cubicBezTo>
                  <a:cubicBezTo>
                    <a:pt x="5933146" y="1204337"/>
                    <a:pt x="5900756" y="1201973"/>
                    <a:pt x="5867229" y="1201846"/>
                  </a:cubicBezTo>
                  <a:cubicBezTo>
                    <a:pt x="5788182" y="1201795"/>
                    <a:pt x="5708356" y="1203932"/>
                    <a:pt x="5630174" y="1202247"/>
                  </a:cubicBezTo>
                  <a:cubicBezTo>
                    <a:pt x="5535910" y="1200212"/>
                    <a:pt x="5442985" y="1194778"/>
                    <a:pt x="5348950" y="1191767"/>
                  </a:cubicBezTo>
                  <a:cubicBezTo>
                    <a:pt x="5313812" y="1190550"/>
                    <a:pt x="5277253" y="1192178"/>
                    <a:pt x="5241230" y="1192407"/>
                  </a:cubicBezTo>
                  <a:cubicBezTo>
                    <a:pt x="5151317" y="1192774"/>
                    <a:pt x="5061658" y="1192348"/>
                    <a:pt x="4971135" y="1193558"/>
                  </a:cubicBezTo>
                  <a:cubicBezTo>
                    <a:pt x="4937687" y="1193987"/>
                    <a:pt x="4903115" y="1199298"/>
                    <a:pt x="4869418" y="1200518"/>
                  </a:cubicBezTo>
                  <a:cubicBezTo>
                    <a:pt x="4830285" y="1201946"/>
                    <a:pt x="4791350" y="1202214"/>
                    <a:pt x="4753276" y="1200849"/>
                  </a:cubicBezTo>
                  <a:cubicBezTo>
                    <a:pt x="4705684" y="1199143"/>
                    <a:pt x="4659174" y="1194828"/>
                    <a:pt x="4611885" y="1192700"/>
                  </a:cubicBezTo>
                  <a:cubicBezTo>
                    <a:pt x="4533821" y="1189297"/>
                    <a:pt x="4455422" y="1186134"/>
                    <a:pt x="4376827" y="1184130"/>
                  </a:cubicBezTo>
                  <a:cubicBezTo>
                    <a:pt x="4347228" y="1183445"/>
                    <a:pt x="4315376" y="1187422"/>
                    <a:pt x="4285473" y="1187157"/>
                  </a:cubicBezTo>
                  <a:cubicBezTo>
                    <a:pt x="4145776" y="1185752"/>
                    <a:pt x="4006048" y="1184161"/>
                    <a:pt x="3866545" y="1181595"/>
                  </a:cubicBezTo>
                  <a:cubicBezTo>
                    <a:pt x="3794232" y="1180206"/>
                    <a:pt x="3723635" y="1175550"/>
                    <a:pt x="3651344" y="1174347"/>
                  </a:cubicBezTo>
                  <a:cubicBezTo>
                    <a:pt x="3607887" y="1173561"/>
                    <a:pt x="3561909" y="1178043"/>
                    <a:pt x="3518455" y="1177257"/>
                  </a:cubicBezTo>
                  <a:cubicBezTo>
                    <a:pt x="3478289" y="1176567"/>
                    <a:pt x="3440401" y="1171399"/>
                    <a:pt x="3400820" y="1169684"/>
                  </a:cubicBezTo>
                  <a:cubicBezTo>
                    <a:pt x="3279826" y="1164098"/>
                    <a:pt x="3157312" y="1160620"/>
                    <a:pt x="3037156" y="1153216"/>
                  </a:cubicBezTo>
                  <a:cubicBezTo>
                    <a:pt x="2978375" y="1149707"/>
                    <a:pt x="2922431" y="1140507"/>
                    <a:pt x="2866262" y="1132282"/>
                  </a:cubicBezTo>
                  <a:cubicBezTo>
                    <a:pt x="2771051" y="1118488"/>
                    <a:pt x="2677109" y="1103379"/>
                    <a:pt x="2582175" y="1088978"/>
                  </a:cubicBezTo>
                  <a:cubicBezTo>
                    <a:pt x="2511092" y="1078351"/>
                    <a:pt x="2447358" y="1063085"/>
                    <a:pt x="2395408" y="1035944"/>
                  </a:cubicBezTo>
                  <a:cubicBezTo>
                    <a:pt x="2371413" y="1023507"/>
                    <a:pt x="2331677" y="1015582"/>
                    <a:pt x="2294753" y="1014617"/>
                  </a:cubicBezTo>
                  <a:cubicBezTo>
                    <a:pt x="2228581" y="1012919"/>
                    <a:pt x="2177385" y="998697"/>
                    <a:pt x="2122946" y="984750"/>
                  </a:cubicBezTo>
                  <a:cubicBezTo>
                    <a:pt x="2054123" y="967003"/>
                    <a:pt x="1981587" y="951294"/>
                    <a:pt x="1905506" y="941379"/>
                  </a:cubicBezTo>
                  <a:cubicBezTo>
                    <a:pt x="1830546" y="931682"/>
                    <a:pt x="1747931" y="932140"/>
                    <a:pt x="1671047" y="924227"/>
                  </a:cubicBezTo>
                  <a:cubicBezTo>
                    <a:pt x="1625938" y="919522"/>
                    <a:pt x="1585615" y="907527"/>
                    <a:pt x="1543858" y="898189"/>
                  </a:cubicBezTo>
                  <a:cubicBezTo>
                    <a:pt x="1502095" y="888854"/>
                    <a:pt x="1460608" y="878912"/>
                    <a:pt x="1419786" y="868499"/>
                  </a:cubicBezTo>
                  <a:cubicBezTo>
                    <a:pt x="1397488" y="862805"/>
                    <a:pt x="1378079" y="854434"/>
                    <a:pt x="1355118" y="849213"/>
                  </a:cubicBezTo>
                  <a:cubicBezTo>
                    <a:pt x="1311850" y="839526"/>
                    <a:pt x="1265355" y="832753"/>
                    <a:pt x="1223715" y="821701"/>
                  </a:cubicBezTo>
                  <a:cubicBezTo>
                    <a:pt x="1183579" y="811000"/>
                    <a:pt x="1138866" y="809071"/>
                    <a:pt x="1094195" y="804871"/>
                  </a:cubicBezTo>
                  <a:cubicBezTo>
                    <a:pt x="1060247" y="801783"/>
                    <a:pt x="1034232" y="787935"/>
                    <a:pt x="1001117" y="783029"/>
                  </a:cubicBezTo>
                  <a:cubicBezTo>
                    <a:pt x="953855" y="775989"/>
                    <a:pt x="916855" y="764275"/>
                    <a:pt x="879550" y="747883"/>
                  </a:cubicBezTo>
                  <a:cubicBezTo>
                    <a:pt x="837589" y="729513"/>
                    <a:pt x="770063" y="725929"/>
                    <a:pt x="711166" y="719038"/>
                  </a:cubicBezTo>
                  <a:cubicBezTo>
                    <a:pt x="661154" y="713145"/>
                    <a:pt x="604345" y="715773"/>
                    <a:pt x="557943" y="707100"/>
                  </a:cubicBezTo>
                  <a:cubicBezTo>
                    <a:pt x="525383" y="700983"/>
                    <a:pt x="499357" y="684492"/>
                    <a:pt x="480350" y="668701"/>
                  </a:cubicBezTo>
                  <a:cubicBezTo>
                    <a:pt x="437720" y="632864"/>
                    <a:pt x="370206" y="616629"/>
                    <a:pt x="296226" y="603582"/>
                  </a:cubicBezTo>
                  <a:cubicBezTo>
                    <a:pt x="220743" y="590183"/>
                    <a:pt x="148482" y="573868"/>
                    <a:pt x="72691" y="560891"/>
                  </a:cubicBezTo>
                  <a:lnTo>
                    <a:pt x="0" y="543485"/>
                  </a:lnTo>
                  <a:lnTo>
                    <a:pt x="0" y="384356"/>
                  </a:lnTo>
                  <a:lnTo>
                    <a:pt x="51786" y="393936"/>
                  </a:lnTo>
                  <a:cubicBezTo>
                    <a:pt x="104771" y="397705"/>
                    <a:pt x="153380" y="409085"/>
                    <a:pt x="205563" y="414858"/>
                  </a:cubicBezTo>
                  <a:cubicBezTo>
                    <a:pt x="254064" y="420400"/>
                    <a:pt x="305004" y="422574"/>
                    <a:pt x="354393" y="426666"/>
                  </a:cubicBezTo>
                  <a:cubicBezTo>
                    <a:pt x="386452" y="429268"/>
                    <a:pt x="420773" y="429846"/>
                    <a:pt x="448284" y="436307"/>
                  </a:cubicBezTo>
                  <a:cubicBezTo>
                    <a:pt x="499906" y="448391"/>
                    <a:pt x="551006" y="446575"/>
                    <a:pt x="611520" y="434165"/>
                  </a:cubicBezTo>
                  <a:cubicBezTo>
                    <a:pt x="654697" y="425360"/>
                    <a:pt x="702396" y="422709"/>
                    <a:pt x="746078" y="422520"/>
                  </a:cubicBezTo>
                  <a:cubicBezTo>
                    <a:pt x="798482" y="422217"/>
                    <a:pt x="848402" y="419816"/>
                    <a:pt x="902726" y="409988"/>
                  </a:cubicBezTo>
                  <a:cubicBezTo>
                    <a:pt x="977293" y="396517"/>
                    <a:pt x="1048430" y="397320"/>
                    <a:pt x="1113856" y="414229"/>
                  </a:cubicBezTo>
                  <a:cubicBezTo>
                    <a:pt x="1184157" y="432144"/>
                    <a:pt x="1258679" y="446436"/>
                    <a:pt x="1333451" y="459937"/>
                  </a:cubicBezTo>
                  <a:cubicBezTo>
                    <a:pt x="1354774" y="463882"/>
                    <a:pt x="1385287" y="463303"/>
                    <a:pt x="1408611" y="458277"/>
                  </a:cubicBezTo>
                  <a:cubicBezTo>
                    <a:pt x="1483494" y="441929"/>
                    <a:pt x="1561497" y="427024"/>
                    <a:pt x="1630193" y="403060"/>
                  </a:cubicBezTo>
                  <a:cubicBezTo>
                    <a:pt x="1735317" y="366347"/>
                    <a:pt x="1840889" y="337880"/>
                    <a:pt x="1956291" y="332366"/>
                  </a:cubicBezTo>
                  <a:cubicBezTo>
                    <a:pt x="1986671" y="330864"/>
                    <a:pt x="2019102" y="336055"/>
                    <a:pt x="2042816" y="344001"/>
                  </a:cubicBezTo>
                  <a:cubicBezTo>
                    <a:pt x="2085264" y="358149"/>
                    <a:pt x="2126351" y="370411"/>
                    <a:pt x="2183422" y="369633"/>
                  </a:cubicBezTo>
                  <a:cubicBezTo>
                    <a:pt x="2235037" y="368878"/>
                    <a:pt x="2279661" y="405941"/>
                    <a:pt x="2269568" y="439858"/>
                  </a:cubicBezTo>
                  <a:cubicBezTo>
                    <a:pt x="2258268" y="478100"/>
                    <a:pt x="2277764" y="504963"/>
                    <a:pt x="2331131" y="524162"/>
                  </a:cubicBezTo>
                  <a:cubicBezTo>
                    <a:pt x="2352982" y="531807"/>
                    <a:pt x="2364863" y="546161"/>
                    <a:pt x="2385114" y="555356"/>
                  </a:cubicBezTo>
                  <a:cubicBezTo>
                    <a:pt x="2401862" y="562975"/>
                    <a:pt x="2421929" y="570874"/>
                    <a:pt x="2444035" y="572629"/>
                  </a:cubicBezTo>
                  <a:cubicBezTo>
                    <a:pt x="2483471" y="575877"/>
                    <a:pt x="2509765" y="584022"/>
                    <a:pt x="2525981" y="603233"/>
                  </a:cubicBezTo>
                  <a:cubicBezTo>
                    <a:pt x="2549284" y="631253"/>
                    <a:pt x="2578522" y="657481"/>
                    <a:pt x="2603912" y="684824"/>
                  </a:cubicBezTo>
                  <a:cubicBezTo>
                    <a:pt x="2618912" y="700623"/>
                    <a:pt x="2643517" y="707119"/>
                    <a:pt x="2678830" y="706989"/>
                  </a:cubicBezTo>
                  <a:cubicBezTo>
                    <a:pt x="2699244" y="707100"/>
                    <a:pt x="2725618" y="705603"/>
                    <a:pt x="2738096" y="711375"/>
                  </a:cubicBezTo>
                  <a:cubicBezTo>
                    <a:pt x="2805963" y="742854"/>
                    <a:pt x="2895982" y="733031"/>
                    <a:pt x="2983808" y="728242"/>
                  </a:cubicBezTo>
                  <a:cubicBezTo>
                    <a:pt x="2993931" y="727743"/>
                    <a:pt x="3004009" y="726870"/>
                    <a:pt x="3013999" y="725445"/>
                  </a:cubicBezTo>
                  <a:cubicBezTo>
                    <a:pt x="3136004" y="707473"/>
                    <a:pt x="3250135" y="713469"/>
                    <a:pt x="3364421" y="720577"/>
                  </a:cubicBezTo>
                  <a:cubicBezTo>
                    <a:pt x="3394566" y="722506"/>
                    <a:pt x="3428052" y="719806"/>
                    <a:pt x="3460524" y="717627"/>
                  </a:cubicBezTo>
                  <a:cubicBezTo>
                    <a:pt x="3545332" y="712136"/>
                    <a:pt x="3633316" y="698261"/>
                    <a:pt x="3710984" y="714181"/>
                  </a:cubicBezTo>
                  <a:cubicBezTo>
                    <a:pt x="3772124" y="726606"/>
                    <a:pt x="3825031" y="745116"/>
                    <a:pt x="3850962" y="778801"/>
                  </a:cubicBezTo>
                  <a:cubicBezTo>
                    <a:pt x="3868397" y="801426"/>
                    <a:pt x="3898483" y="813185"/>
                    <a:pt x="3946288" y="816371"/>
                  </a:cubicBezTo>
                  <a:cubicBezTo>
                    <a:pt x="3987482" y="819178"/>
                    <a:pt x="4025133" y="827780"/>
                    <a:pt x="4065134" y="832458"/>
                  </a:cubicBezTo>
                  <a:cubicBezTo>
                    <a:pt x="4086248" y="834921"/>
                    <a:pt x="4110401" y="838273"/>
                    <a:pt x="4132175" y="835166"/>
                  </a:cubicBezTo>
                  <a:cubicBezTo>
                    <a:pt x="4190360" y="826865"/>
                    <a:pt x="4249455" y="817299"/>
                    <a:pt x="4305860" y="804155"/>
                  </a:cubicBezTo>
                  <a:cubicBezTo>
                    <a:pt x="4334043" y="797489"/>
                    <a:pt x="4360741" y="782918"/>
                    <a:pt x="4382133" y="769480"/>
                  </a:cubicBezTo>
                  <a:cubicBezTo>
                    <a:pt x="4404164" y="755387"/>
                    <a:pt x="4425554" y="747046"/>
                    <a:pt x="4453290" y="752531"/>
                  </a:cubicBezTo>
                  <a:cubicBezTo>
                    <a:pt x="4522269" y="766291"/>
                    <a:pt x="4590591" y="780524"/>
                    <a:pt x="4657973" y="795834"/>
                  </a:cubicBezTo>
                  <a:cubicBezTo>
                    <a:pt x="4669647" y="798512"/>
                    <a:pt x="4675989" y="807237"/>
                    <a:pt x="4682401" y="813875"/>
                  </a:cubicBezTo>
                  <a:cubicBezTo>
                    <a:pt x="4712327" y="844913"/>
                    <a:pt x="4739117" y="876968"/>
                    <a:pt x="4771816" y="907045"/>
                  </a:cubicBezTo>
                  <a:cubicBezTo>
                    <a:pt x="4783119" y="917328"/>
                    <a:pt x="4807948" y="922849"/>
                    <a:pt x="4827522" y="929875"/>
                  </a:cubicBezTo>
                  <a:cubicBezTo>
                    <a:pt x="4833683" y="932206"/>
                    <a:pt x="4845545" y="931080"/>
                    <a:pt x="4849943" y="933850"/>
                  </a:cubicBezTo>
                  <a:cubicBezTo>
                    <a:pt x="4888951" y="959630"/>
                    <a:pt x="4951289" y="954889"/>
                    <a:pt x="5009628" y="957895"/>
                  </a:cubicBezTo>
                  <a:cubicBezTo>
                    <a:pt x="5059525" y="960406"/>
                    <a:pt x="5111930" y="960103"/>
                    <a:pt x="5158713" y="963814"/>
                  </a:cubicBezTo>
                  <a:cubicBezTo>
                    <a:pt x="5231309" y="969696"/>
                    <a:pt x="5298175" y="973750"/>
                    <a:pt x="5376429" y="963150"/>
                  </a:cubicBezTo>
                  <a:cubicBezTo>
                    <a:pt x="5408581" y="958754"/>
                    <a:pt x="5448464" y="970244"/>
                    <a:pt x="5475789" y="980508"/>
                  </a:cubicBezTo>
                  <a:cubicBezTo>
                    <a:pt x="5528520" y="1000362"/>
                    <a:pt x="5584841" y="1001957"/>
                    <a:pt x="5653403" y="987267"/>
                  </a:cubicBezTo>
                  <a:cubicBezTo>
                    <a:pt x="5676010" y="982340"/>
                    <a:pt x="5702561" y="984594"/>
                    <a:pt x="5726343" y="985356"/>
                  </a:cubicBezTo>
                  <a:cubicBezTo>
                    <a:pt x="5748645" y="985951"/>
                    <a:pt x="5770112" y="988363"/>
                    <a:pt x="5790565" y="991299"/>
                  </a:cubicBezTo>
                  <a:cubicBezTo>
                    <a:pt x="5815130" y="994968"/>
                    <a:pt x="5845524" y="996109"/>
                    <a:pt x="5860261" y="1004957"/>
                  </a:cubicBezTo>
                  <a:cubicBezTo>
                    <a:pt x="5906804" y="1032492"/>
                    <a:pt x="5977071" y="1037384"/>
                    <a:pt x="6042103" y="1036225"/>
                  </a:cubicBezTo>
                  <a:cubicBezTo>
                    <a:pt x="6128234" y="1034887"/>
                    <a:pt x="6222271" y="1027703"/>
                    <a:pt x="6302000" y="989138"/>
                  </a:cubicBezTo>
                  <a:cubicBezTo>
                    <a:pt x="6349674" y="965908"/>
                    <a:pt x="6396954" y="955198"/>
                    <a:pt x="6452027" y="968488"/>
                  </a:cubicBezTo>
                  <a:cubicBezTo>
                    <a:pt x="6489403" y="977694"/>
                    <a:pt x="6558004" y="960730"/>
                    <a:pt x="6589207" y="939473"/>
                  </a:cubicBezTo>
                  <a:cubicBezTo>
                    <a:pt x="6600500" y="931820"/>
                    <a:pt x="6612150" y="924116"/>
                    <a:pt x="6631071" y="911221"/>
                  </a:cubicBezTo>
                  <a:cubicBezTo>
                    <a:pt x="6674307" y="951312"/>
                    <a:pt x="6752348" y="944331"/>
                    <a:pt x="6828276" y="942940"/>
                  </a:cubicBezTo>
                  <a:cubicBezTo>
                    <a:pt x="6874782" y="942157"/>
                    <a:pt x="6889175" y="963895"/>
                    <a:pt x="6900805" y="984139"/>
                  </a:cubicBezTo>
                  <a:cubicBezTo>
                    <a:pt x="6921317" y="1020675"/>
                    <a:pt x="6959798" y="1032556"/>
                    <a:pt x="7034669" y="1018664"/>
                  </a:cubicBezTo>
                  <a:cubicBezTo>
                    <a:pt x="7117339" y="1003282"/>
                    <a:pt x="7199639" y="985309"/>
                    <a:pt x="7281069" y="966326"/>
                  </a:cubicBezTo>
                  <a:cubicBezTo>
                    <a:pt x="7332523" y="954265"/>
                    <a:pt x="7378031" y="936255"/>
                    <a:pt x="7412782" y="909205"/>
                  </a:cubicBezTo>
                  <a:cubicBezTo>
                    <a:pt x="7446537" y="882863"/>
                    <a:pt x="7455447" y="884046"/>
                    <a:pt x="7500329" y="894825"/>
                  </a:cubicBezTo>
                  <a:cubicBezTo>
                    <a:pt x="7552746" y="907362"/>
                    <a:pt x="7606737" y="918163"/>
                    <a:pt x="7662326" y="927415"/>
                  </a:cubicBezTo>
                  <a:cubicBezTo>
                    <a:pt x="7679869" y="930387"/>
                    <a:pt x="7704116" y="926739"/>
                    <a:pt x="7725336" y="924843"/>
                  </a:cubicBezTo>
                  <a:cubicBezTo>
                    <a:pt x="7761322" y="921787"/>
                    <a:pt x="7798619" y="920242"/>
                    <a:pt x="7833282" y="913030"/>
                  </a:cubicBezTo>
                  <a:cubicBezTo>
                    <a:pt x="7866518" y="906022"/>
                    <a:pt x="7898636" y="893699"/>
                    <a:pt x="7928607" y="881682"/>
                  </a:cubicBezTo>
                  <a:cubicBezTo>
                    <a:pt x="8012313" y="848024"/>
                    <a:pt x="8088140" y="810204"/>
                    <a:pt x="8146599" y="762967"/>
                  </a:cubicBezTo>
                  <a:cubicBezTo>
                    <a:pt x="8154093" y="756799"/>
                    <a:pt x="8170251" y="752605"/>
                    <a:pt x="8183580" y="749004"/>
                  </a:cubicBezTo>
                  <a:cubicBezTo>
                    <a:pt x="8205314" y="743071"/>
                    <a:pt x="8227790" y="737221"/>
                    <a:pt x="8250226" y="733642"/>
                  </a:cubicBezTo>
                  <a:cubicBezTo>
                    <a:pt x="8359191" y="716208"/>
                    <a:pt x="8441165" y="678077"/>
                    <a:pt x="8505932" y="626541"/>
                  </a:cubicBezTo>
                  <a:cubicBezTo>
                    <a:pt x="8524587" y="611795"/>
                    <a:pt x="8540110" y="608258"/>
                    <a:pt x="8564196" y="618795"/>
                  </a:cubicBezTo>
                  <a:cubicBezTo>
                    <a:pt x="8592164" y="631042"/>
                    <a:pt x="8628034" y="619506"/>
                    <a:pt x="8660707" y="611068"/>
                  </a:cubicBezTo>
                  <a:cubicBezTo>
                    <a:pt x="8694444" y="602478"/>
                    <a:pt x="8728516" y="593650"/>
                    <a:pt x="8762258" y="585060"/>
                  </a:cubicBezTo>
                  <a:cubicBezTo>
                    <a:pt x="8787229" y="578854"/>
                    <a:pt x="8811901" y="573068"/>
                    <a:pt x="8836441" y="566357"/>
                  </a:cubicBezTo>
                  <a:cubicBezTo>
                    <a:pt x="8912858" y="545446"/>
                    <a:pt x="8983245" y="538424"/>
                    <a:pt x="9050731" y="559574"/>
                  </a:cubicBezTo>
                  <a:cubicBezTo>
                    <a:pt x="9102221" y="575829"/>
                    <a:pt x="9164952" y="573867"/>
                    <a:pt x="9229629" y="557463"/>
                  </a:cubicBezTo>
                  <a:cubicBezTo>
                    <a:pt x="9237708" y="555367"/>
                    <a:pt x="9247532" y="550189"/>
                    <a:pt x="9253453" y="550855"/>
                  </a:cubicBezTo>
                  <a:cubicBezTo>
                    <a:pt x="9342570" y="560231"/>
                    <a:pt x="9405312" y="512382"/>
                    <a:pt x="9484216" y="498670"/>
                  </a:cubicBezTo>
                  <a:cubicBezTo>
                    <a:pt x="9519037" y="492570"/>
                    <a:pt x="9552780" y="473782"/>
                    <a:pt x="9582635" y="458383"/>
                  </a:cubicBezTo>
                  <a:cubicBezTo>
                    <a:pt x="9623691" y="437230"/>
                    <a:pt x="9660185" y="417296"/>
                    <a:pt x="9719672" y="415606"/>
                  </a:cubicBezTo>
                  <a:cubicBezTo>
                    <a:pt x="9779191" y="414100"/>
                    <a:pt x="9830942" y="393877"/>
                    <a:pt x="9871786" y="366146"/>
                  </a:cubicBezTo>
                  <a:cubicBezTo>
                    <a:pt x="9903016" y="345075"/>
                    <a:pt x="9939572" y="338348"/>
                    <a:pt x="9984496" y="336659"/>
                  </a:cubicBezTo>
                  <a:cubicBezTo>
                    <a:pt x="10040644" y="334502"/>
                    <a:pt x="10098167" y="326673"/>
                    <a:pt x="10154710" y="322192"/>
                  </a:cubicBezTo>
                  <a:cubicBezTo>
                    <a:pt x="10166955" y="321200"/>
                    <a:pt x="10182671" y="321602"/>
                    <a:pt x="10190448" y="325024"/>
                  </a:cubicBezTo>
                  <a:cubicBezTo>
                    <a:pt x="10285771" y="367692"/>
                    <a:pt x="10409001" y="350677"/>
                    <a:pt x="10530738" y="335952"/>
                  </a:cubicBezTo>
                  <a:cubicBezTo>
                    <a:pt x="10604508" y="327126"/>
                    <a:pt x="10678399" y="316583"/>
                    <a:pt x="10752159" y="305116"/>
                  </a:cubicBezTo>
                  <a:cubicBezTo>
                    <a:pt x="10777122" y="301364"/>
                    <a:pt x="10803112" y="294635"/>
                    <a:pt x="10824454" y="285926"/>
                  </a:cubicBezTo>
                  <a:cubicBezTo>
                    <a:pt x="10868839" y="267698"/>
                    <a:pt x="10909149" y="246464"/>
                    <a:pt x="10953154" y="228101"/>
                  </a:cubicBezTo>
                  <a:cubicBezTo>
                    <a:pt x="10969624" y="221029"/>
                    <a:pt x="10991732" y="217687"/>
                    <a:pt x="11011616" y="214095"/>
                  </a:cubicBezTo>
                  <a:cubicBezTo>
                    <a:pt x="11046745" y="207572"/>
                    <a:pt x="11086643" y="206411"/>
                    <a:pt x="11116033" y="195420"/>
                  </a:cubicBezTo>
                  <a:cubicBezTo>
                    <a:pt x="11192469" y="166955"/>
                    <a:pt x="11266915" y="160298"/>
                    <a:pt x="11344305" y="166628"/>
                  </a:cubicBezTo>
                  <a:cubicBezTo>
                    <a:pt x="11452659" y="175526"/>
                    <a:pt x="11551628" y="159518"/>
                    <a:pt x="11639052" y="108525"/>
                  </a:cubicBezTo>
                  <a:cubicBezTo>
                    <a:pt x="11678387" y="85542"/>
                    <a:pt x="11720245" y="87878"/>
                    <a:pt x="11757534" y="96529"/>
                  </a:cubicBezTo>
                  <a:cubicBezTo>
                    <a:pt x="11800501" y="106639"/>
                    <a:pt x="11840706" y="105055"/>
                    <a:pt x="11885801" y="86727"/>
                  </a:cubicBezTo>
                  <a:cubicBezTo>
                    <a:pt x="11895786" y="82658"/>
                    <a:pt x="11910606" y="81866"/>
                    <a:pt x="11922876" y="81059"/>
                  </a:cubicBezTo>
                  <a:cubicBezTo>
                    <a:pt x="11992785" y="75805"/>
                    <a:pt x="12063502" y="73646"/>
                    <a:pt x="12115333" y="33586"/>
                  </a:cubicBezTo>
                  <a:cubicBezTo>
                    <a:pt x="12125502" y="25714"/>
                    <a:pt x="12143695" y="20476"/>
                    <a:pt x="12158082" y="14080"/>
                  </a:cubicBezTo>
                  <a:close/>
                </a:path>
              </a:pathLst>
            </a:custGeom>
            <a:blipFill dpi="0" rotWithShape="1">
              <a:blip r:embed="rId7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FA003-B40D-0444-9472-7CCF9262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466933"/>
            <a:ext cx="2635250" cy="7078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11121EB-6836-6045-B9C2-40FF927C016F}" type="slidenum"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4555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6"/>
          <p:cNvSpPr txBox="1">
            <a:spLocks noGrp="1"/>
          </p:cNvSpPr>
          <p:nvPr>
            <p:ph type="title"/>
          </p:nvPr>
        </p:nvSpPr>
        <p:spPr>
          <a:xfrm>
            <a:off x="831851" y="1709737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chemeClr val="accent6"/>
              </a:buClr>
            </a:pPr>
            <a:r>
              <a:rPr lang="en">
                <a:solidFill>
                  <a:schemeClr val="accent6"/>
                </a:solidFill>
              </a:rPr>
              <a:t>MEI Guidelines</a:t>
            </a:r>
            <a:endParaRPr/>
          </a:p>
        </p:txBody>
      </p:sp>
      <p:sp>
        <p:nvSpPr>
          <p:cNvPr id="584" name="Google Shape;584;p66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"/>
              <a:t>A quick tour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9482FD-B78D-120E-9EE2-9D65D4B29A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48</a:t>
            </a:fld>
            <a:endParaRPr lang="e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r>
              <a:rPr lang="en"/>
              <a:t>Overview</a:t>
            </a:r>
            <a:endParaRPr/>
          </a:p>
        </p:txBody>
      </p:sp>
      <p:sp>
        <p:nvSpPr>
          <p:cNvPr id="591" name="Google Shape;591;p67"/>
          <p:cNvSpPr txBox="1">
            <a:spLocks noGrp="1"/>
          </p:cNvSpPr>
          <p:nvPr>
            <p:ph type="body" idx="1"/>
          </p:nvPr>
        </p:nvSpPr>
        <p:spPr>
          <a:xfrm>
            <a:off x="838200" y="1825633"/>
            <a:ext cx="4616400" cy="45308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 sz="1867">
                <a:latin typeface="Arial"/>
                <a:ea typeface="Arial"/>
                <a:cs typeface="Arial"/>
                <a:sym typeface="Arial"/>
              </a:rPr>
              <a:t>The MEI Guidelines are available at the MEI website: </a:t>
            </a:r>
            <a:r>
              <a:rPr lang="en" sz="1867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www.music-encoding.org</a:t>
            </a:r>
            <a:r>
              <a:rPr lang="en" sz="1867">
                <a:latin typeface="Arial"/>
                <a:ea typeface="Arial"/>
                <a:cs typeface="Arial"/>
                <a:sym typeface="Arial"/>
              </a:rPr>
              <a:t> → Documentation</a:t>
            </a:r>
            <a:endParaRPr sz="1867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 sz="1867">
                <a:latin typeface="Arial"/>
                <a:ea typeface="Arial"/>
                <a:cs typeface="Arial"/>
                <a:sym typeface="Arial"/>
              </a:rPr>
              <a:t>The Guidelines consist of different parts:</a:t>
            </a:r>
            <a:endParaRPr sz="1867">
              <a:latin typeface="Arial"/>
              <a:ea typeface="Arial"/>
              <a:cs typeface="Arial"/>
              <a:sym typeface="Arial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Char char="○"/>
            </a:pPr>
            <a:r>
              <a:rPr lang="en" sz="1867">
                <a:latin typeface="Arial"/>
                <a:ea typeface="Arial"/>
                <a:cs typeface="Arial"/>
                <a:sym typeface="Arial"/>
              </a:rPr>
              <a:t>Guideline chapters</a:t>
            </a:r>
            <a:endParaRPr sz="1867">
              <a:latin typeface="Arial"/>
              <a:ea typeface="Arial"/>
              <a:cs typeface="Arial"/>
              <a:sym typeface="Arial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Char char="○"/>
            </a:pPr>
            <a:r>
              <a:rPr lang="en" sz="1867">
                <a:latin typeface="Arial"/>
                <a:ea typeface="Arial"/>
                <a:cs typeface="Arial"/>
                <a:sym typeface="Arial"/>
              </a:rPr>
              <a:t>Several references contain the schema definition in a human readable form</a:t>
            </a:r>
            <a:endParaRPr sz="1867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Char char="●"/>
            </a:pPr>
            <a:r>
              <a:rPr lang="en" sz="1867">
                <a:latin typeface="Arial"/>
                <a:ea typeface="Arial"/>
                <a:cs typeface="Arial"/>
                <a:sym typeface="Arial"/>
              </a:rPr>
              <a:t>Learning MEI means learning to use the Guidelines! 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3" name="Google Shape;593;p67"/>
          <p:cNvPicPr preferRelativeResize="0"/>
          <p:nvPr/>
        </p:nvPicPr>
        <p:blipFill rotWithShape="1">
          <a:blip r:embed="rId4">
            <a:alphaModFix/>
          </a:blip>
          <a:srcRect l="695"/>
          <a:stretch/>
        </p:blipFill>
        <p:spPr>
          <a:xfrm>
            <a:off x="5612900" y="1825633"/>
            <a:ext cx="6286965" cy="3776235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67"/>
          <p:cNvSpPr/>
          <p:nvPr/>
        </p:nvSpPr>
        <p:spPr>
          <a:xfrm>
            <a:off x="8676233" y="2450700"/>
            <a:ext cx="1057200" cy="46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51A1BB-00D8-FDD3-52C1-0BBA3D52A4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49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64308E-6E1E-4FCE-89B3-6C8F2D16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chemeClr val="accent6"/>
                </a:solidFill>
              </a:rPr>
              <a:t>XML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hierarchical</a:t>
            </a:r>
            <a:r>
              <a:rPr lang="it-IT" dirty="0"/>
              <a:t> </a:t>
            </a:r>
            <a:r>
              <a:rPr lang="it-IT" dirty="0" err="1"/>
              <a:t>encoding</a:t>
            </a:r>
            <a:r>
              <a:rPr lang="it-IT" dirty="0"/>
              <a:t> system</a:t>
            </a:r>
            <a:br>
              <a:rPr lang="it-IT" dirty="0"/>
            </a:br>
            <a:endParaRPr lang="it-IT" b="1" dirty="0">
              <a:solidFill>
                <a:schemeClr val="accent6"/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D13CFD7-A911-4B36-9CFD-1668E2D04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711" y="136525"/>
            <a:ext cx="1005567" cy="860997"/>
          </a:xfr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F67BB8D-B83D-4D14-B1DE-B02CD5D7F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881" y="4415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Oggetto 6">
            <a:extLst>
              <a:ext uri="{FF2B5EF4-FFF2-40B4-BE49-F238E27FC236}">
                <a16:creationId xmlns:a16="http://schemas.microsoft.com/office/drawing/2014/main" id="{96703184-6191-4F1D-B04B-44A33CD0EE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0004" y="1317816"/>
          <a:ext cx="874881" cy="1662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magine bitmap" r:id="rId4" imgW="371527" imgH="733333" progId="Paint.Picture">
                  <p:embed/>
                </p:oleObj>
              </mc:Choice>
              <mc:Fallback>
                <p:oleObj name="Immagine bitmap" r:id="rId4" imgW="371527" imgH="733333" progId="Paint.Picture">
                  <p:embed/>
                  <p:pic>
                    <p:nvPicPr>
                      <p:cNvPr id="7" name="Oggetto 6">
                        <a:extLst>
                          <a:ext uri="{FF2B5EF4-FFF2-40B4-BE49-F238E27FC236}">
                            <a16:creationId xmlns:a16="http://schemas.microsoft.com/office/drawing/2014/main" id="{96703184-6191-4F1D-B04B-44A33CD0EE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004" y="1317816"/>
                        <a:ext cx="874881" cy="16622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tangolo 7">
            <a:extLst>
              <a:ext uri="{FF2B5EF4-FFF2-40B4-BE49-F238E27FC236}">
                <a16:creationId xmlns:a16="http://schemas.microsoft.com/office/drawing/2014/main" id="{47A1465A-E3BE-4809-8162-AEA19C769DDF}"/>
              </a:ext>
            </a:extLst>
          </p:cNvPr>
          <p:cNvSpPr/>
          <p:nvPr/>
        </p:nvSpPr>
        <p:spPr>
          <a:xfrm>
            <a:off x="5080358" y="1296393"/>
            <a:ext cx="4542369" cy="1695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neume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nc</a:t>
            </a:r>
            <a:r>
              <a:rPr lang="en-GB" sz="2000" dirty="0">
                <a:solidFill>
                  <a:srgbClr val="00206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tilt</a:t>
            </a:r>
            <a:r>
              <a:rPr lang="en-ES" sz="200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</a:t>
            </a:r>
            <a:r>
              <a:rPr lang="en" sz="2000" kern="0" dirty="0"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&lt;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nc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tilt</a:t>
            </a:r>
            <a:r>
              <a:rPr lang="en-ES" sz="200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" sz="2000" kern="0" dirty="0"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intm</a:t>
            </a:r>
            <a:r>
              <a:rPr lang="en-ES" sz="200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" sz="2000" kern="0" dirty="0"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/neume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6567E87-BAC3-4EFF-A109-9B0736C5EA61}"/>
              </a:ext>
            </a:extLst>
          </p:cNvPr>
          <p:cNvCxnSpPr>
            <a:cxnSpLocks/>
          </p:cNvCxnSpPr>
          <p:nvPr/>
        </p:nvCxnSpPr>
        <p:spPr>
          <a:xfrm>
            <a:off x="0" y="128532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110597E-BC66-4E63-AF2E-E981F951AA3B}"/>
              </a:ext>
            </a:extLst>
          </p:cNvPr>
          <p:cNvCxnSpPr>
            <a:cxnSpLocks/>
          </p:cNvCxnSpPr>
          <p:nvPr/>
        </p:nvCxnSpPr>
        <p:spPr>
          <a:xfrm>
            <a:off x="0" y="2980090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5397ADE1-9962-4225-B7D2-204C936E53C0}"/>
              </a:ext>
            </a:extLst>
          </p:cNvPr>
          <p:cNvSpPr/>
          <p:nvPr/>
        </p:nvSpPr>
        <p:spPr>
          <a:xfrm>
            <a:off x="309920" y="3097749"/>
            <a:ext cx="6075446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&lt;neume&gt; </a:t>
            </a:r>
            <a:r>
              <a:rPr kumimoji="0" lang="it-IT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is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 the </a:t>
            </a:r>
            <a:r>
              <a:rPr kumimoji="0" lang="it-IT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parent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 </a:t>
            </a:r>
            <a:r>
              <a:rPr kumimoji="0" lang="it-IT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element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E6691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&lt;nc&gt; </a:t>
            </a:r>
            <a:r>
              <a:rPr kumimoji="0" lang="it-IT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E6691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E6691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it-IT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E6691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child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E6691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E6691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element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E6691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@tilt </a:t>
            </a:r>
            <a:r>
              <a:rPr kumimoji="0" lang="it-IT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 </a:t>
            </a:r>
            <a:r>
              <a:rPr kumimoji="0" lang="it-IT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&lt;nc&gt;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@intm </a:t>
            </a:r>
            <a:r>
              <a:rPr kumimoji="0" lang="it-IT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 </a:t>
            </a:r>
            <a:r>
              <a:rPr kumimoji="0" lang="it-IT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&lt;nc&gt;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03B6DE3-E961-44F0-84F6-C7670DE3D2B8}"/>
              </a:ext>
            </a:extLst>
          </p:cNvPr>
          <p:cNvSpPr txBox="1"/>
          <p:nvPr/>
        </p:nvSpPr>
        <p:spPr>
          <a:xfrm>
            <a:off x="6332589" y="4061665"/>
            <a:ext cx="5680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691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 Sign representing a single pitched event, although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noProof="0" dirty="0">
                <a:solidFill>
                  <a:srgbClr val="E66914"/>
                </a:solidFill>
                <a:latin typeface="Calibri" panose="020F0502020204030204"/>
              </a:rPr>
              <a:t>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691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exact pitch may not be known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rgbClr val="E6691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69F1578-77E4-4BD7-AB42-9614B48AD754}"/>
              </a:ext>
            </a:extLst>
          </p:cNvPr>
          <p:cNvSpPr/>
          <p:nvPr/>
        </p:nvSpPr>
        <p:spPr>
          <a:xfrm>
            <a:off x="6415592" y="3307664"/>
            <a:ext cx="5256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=  Sign representing one or more musical pitches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7216609-CE3F-486F-881F-AF472727CEDD}"/>
              </a:ext>
            </a:extLst>
          </p:cNvPr>
          <p:cNvSpPr/>
          <p:nvPr/>
        </p:nvSpPr>
        <p:spPr>
          <a:xfrm>
            <a:off x="6385366" y="5133302"/>
            <a:ext cx="3237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= 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Direction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 of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pen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-stroke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74CF185-7661-4586-9DCB-8C35CB846C8B}"/>
              </a:ext>
            </a:extLst>
          </p:cNvPr>
          <p:cNvSpPr/>
          <p:nvPr/>
        </p:nvSpPr>
        <p:spPr>
          <a:xfrm>
            <a:off x="6332589" y="6087358"/>
            <a:ext cx="5422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=  Encodes the melodic interval from the previous pitch 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9E7B14-5AD9-3C1A-E04F-AECC5257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436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" name="Google Shape;59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700" y="1690726"/>
            <a:ext cx="5535691" cy="42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r>
              <a:rPr lang="en"/>
              <a:t>Guideline chapters</a:t>
            </a:r>
            <a:endParaRPr/>
          </a:p>
        </p:txBody>
      </p:sp>
      <p:sp>
        <p:nvSpPr>
          <p:cNvPr id="601" name="Google Shape;601;p68"/>
          <p:cNvSpPr txBox="1">
            <a:spLocks noGrp="1"/>
          </p:cNvSpPr>
          <p:nvPr>
            <p:ph type="body" idx="1"/>
          </p:nvPr>
        </p:nvSpPr>
        <p:spPr>
          <a:xfrm>
            <a:off x="838200" y="1825633"/>
            <a:ext cx="4478400" cy="43512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 sz="1867">
                <a:latin typeface="Arial"/>
                <a:ea typeface="Arial"/>
                <a:cs typeface="Arial"/>
                <a:sym typeface="Arial"/>
              </a:rPr>
              <a:t>Chapters on different topic explain the encoding of a certain set of features, e.g. different forms of notation</a:t>
            </a:r>
            <a:endParaRPr sz="1867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Char char="●"/>
            </a:pPr>
            <a:r>
              <a:rPr lang="en" sz="1867">
                <a:latin typeface="Arial"/>
                <a:ea typeface="Arial"/>
                <a:cs typeface="Arial"/>
                <a:sym typeface="Arial"/>
              </a:rPr>
              <a:t>Every chapter is written collaboratively by the community</a:t>
            </a:r>
            <a:endParaRPr sz="1867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Char char="●"/>
            </a:pPr>
            <a:r>
              <a:rPr lang="en" sz="1867">
                <a:latin typeface="Arial"/>
                <a:ea typeface="Arial"/>
                <a:cs typeface="Arial"/>
                <a:sym typeface="Arial"/>
              </a:rPr>
              <a:t>They give an overview on a certain topic and concepts </a:t>
            </a:r>
            <a:endParaRPr sz="1867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Char char="●"/>
            </a:pPr>
            <a:r>
              <a:rPr lang="en" sz="1867">
                <a:latin typeface="Arial"/>
                <a:ea typeface="Arial"/>
                <a:cs typeface="Arial"/>
                <a:sym typeface="Arial"/>
              </a:rPr>
              <a:t>They explain how to encode </a:t>
            </a:r>
            <a:endParaRPr sz="1867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Char char="●"/>
            </a:pPr>
            <a:r>
              <a:rPr lang="en" sz="1867">
                <a:latin typeface="Arial"/>
                <a:ea typeface="Arial"/>
                <a:cs typeface="Arial"/>
                <a:sym typeface="Arial"/>
              </a:rPr>
              <a:t>They do not contain explanations on every element and attribute available!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68"/>
          <p:cNvSpPr/>
          <p:nvPr/>
        </p:nvSpPr>
        <p:spPr>
          <a:xfrm>
            <a:off x="8320467" y="1926967"/>
            <a:ext cx="1057200" cy="46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206A8C-F0B6-328F-DD85-9E2BB3783C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50</a:t>
            </a:fld>
            <a:endParaRPr lang="e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r>
              <a:rPr lang="en"/>
              <a:t>Element description</a:t>
            </a:r>
            <a:endParaRPr/>
          </a:p>
        </p:txBody>
      </p:sp>
      <p:pic>
        <p:nvPicPr>
          <p:cNvPr id="610" name="Google Shape;610;p69"/>
          <p:cNvPicPr preferRelativeResize="0"/>
          <p:nvPr/>
        </p:nvPicPr>
        <p:blipFill rotWithShape="1">
          <a:blip r:embed="rId3">
            <a:alphaModFix/>
          </a:blip>
          <a:srcRect r="852"/>
          <a:stretch/>
        </p:blipFill>
        <p:spPr>
          <a:xfrm>
            <a:off x="838200" y="1690733"/>
            <a:ext cx="8134499" cy="4545267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69"/>
          <p:cNvSpPr txBox="1"/>
          <p:nvPr/>
        </p:nvSpPr>
        <p:spPr>
          <a:xfrm>
            <a:off x="8712200" y="1690734"/>
            <a:ext cx="15684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Heading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69"/>
          <p:cNvSpPr txBox="1"/>
          <p:nvPr/>
        </p:nvSpPr>
        <p:spPr>
          <a:xfrm>
            <a:off x="8610600" y="2344167"/>
            <a:ext cx="28624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Element definition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69"/>
          <p:cNvSpPr txBox="1"/>
          <p:nvPr/>
        </p:nvSpPr>
        <p:spPr>
          <a:xfrm>
            <a:off x="8610600" y="2936601"/>
            <a:ext cx="28624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Chapter references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69"/>
          <p:cNvSpPr txBox="1"/>
          <p:nvPr/>
        </p:nvSpPr>
        <p:spPr>
          <a:xfrm>
            <a:off x="8610600" y="3429000"/>
            <a:ext cx="33464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Module that contains the element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69"/>
          <p:cNvSpPr txBox="1"/>
          <p:nvPr/>
        </p:nvSpPr>
        <p:spPr>
          <a:xfrm>
            <a:off x="8845600" y="4350268"/>
            <a:ext cx="2142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Available attributes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(different views)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69"/>
          <p:cNvSpPr txBox="1"/>
          <p:nvPr/>
        </p:nvSpPr>
        <p:spPr>
          <a:xfrm>
            <a:off x="8317800" y="5139867"/>
            <a:ext cx="3147600" cy="492402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Link to overview of possible values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69"/>
          <p:cNvSpPr/>
          <p:nvPr/>
        </p:nvSpPr>
        <p:spPr>
          <a:xfrm>
            <a:off x="3211600" y="5172833"/>
            <a:ext cx="5000000" cy="256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20392-9112-8D98-F318-EE2E260FE7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51</a:t>
            </a:fld>
            <a:endParaRPr lang="e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r>
              <a:rPr lang="en"/>
              <a:t>Element description (continued)</a:t>
            </a:r>
            <a:endParaRPr/>
          </a:p>
        </p:txBody>
      </p:sp>
      <p:pic>
        <p:nvPicPr>
          <p:cNvPr id="624" name="Google Shape;62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46859"/>
            <a:ext cx="5932555" cy="4760875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70"/>
          <p:cNvSpPr txBox="1"/>
          <p:nvPr/>
        </p:nvSpPr>
        <p:spPr>
          <a:xfrm>
            <a:off x="6930667" y="2668101"/>
            <a:ext cx="3346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List of models (element groups) the element is a member of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70"/>
          <p:cNvSpPr txBox="1"/>
          <p:nvPr/>
        </p:nvSpPr>
        <p:spPr>
          <a:xfrm>
            <a:off x="6930667" y="3395667"/>
            <a:ext cx="3346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Elements that could contain this element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70"/>
          <p:cNvSpPr txBox="1"/>
          <p:nvPr/>
        </p:nvSpPr>
        <p:spPr>
          <a:xfrm>
            <a:off x="6930667" y="4695134"/>
            <a:ext cx="33464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General remarks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70"/>
          <p:cNvSpPr txBox="1"/>
          <p:nvPr/>
        </p:nvSpPr>
        <p:spPr>
          <a:xfrm>
            <a:off x="6930667" y="5525751"/>
            <a:ext cx="33464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The actual element declaration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70"/>
          <p:cNvSpPr txBox="1"/>
          <p:nvPr/>
        </p:nvSpPr>
        <p:spPr>
          <a:xfrm>
            <a:off x="6930667" y="4168600"/>
            <a:ext cx="39492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Elements this element is allowed to contain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D29A61-352A-6C75-7C0B-CCAF8F3539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52</a:t>
            </a:fld>
            <a:endParaRPr lang="e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r>
              <a:rPr lang="en"/>
              <a:t>Attribute (class) description</a:t>
            </a:r>
            <a:endParaRPr/>
          </a:p>
        </p:txBody>
      </p:sp>
      <p:pic>
        <p:nvPicPr>
          <p:cNvPr id="636" name="Google Shape;63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1" y="1750026"/>
            <a:ext cx="6730303" cy="4760876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71"/>
          <p:cNvSpPr txBox="1"/>
          <p:nvPr/>
        </p:nvSpPr>
        <p:spPr>
          <a:xfrm>
            <a:off x="7608033" y="1750034"/>
            <a:ext cx="33464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Attribute class name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71"/>
          <p:cNvSpPr txBox="1"/>
          <p:nvPr/>
        </p:nvSpPr>
        <p:spPr>
          <a:xfrm>
            <a:off x="7568500" y="2146201"/>
            <a:ext cx="33464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Attribute class description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71"/>
          <p:cNvSpPr txBox="1"/>
          <p:nvPr/>
        </p:nvSpPr>
        <p:spPr>
          <a:xfrm>
            <a:off x="7608033" y="2768601"/>
            <a:ext cx="28624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Chapter references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71"/>
          <p:cNvSpPr txBox="1"/>
          <p:nvPr/>
        </p:nvSpPr>
        <p:spPr>
          <a:xfrm>
            <a:off x="7608033" y="3261000"/>
            <a:ext cx="37456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Module that contains the attribute class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71"/>
          <p:cNvSpPr txBox="1"/>
          <p:nvPr/>
        </p:nvSpPr>
        <p:spPr>
          <a:xfrm>
            <a:off x="7608033" y="3946684"/>
            <a:ext cx="2862400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Overview of all available attributes in this class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(this view shows direct children and attributes of other attribute classes that are a member of this class)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71"/>
          <p:cNvSpPr txBox="1"/>
          <p:nvPr/>
        </p:nvSpPr>
        <p:spPr>
          <a:xfrm>
            <a:off x="7702667" y="5864000"/>
            <a:ext cx="3745600" cy="492402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Link to overview of possible values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71"/>
          <p:cNvSpPr/>
          <p:nvPr/>
        </p:nvSpPr>
        <p:spPr>
          <a:xfrm>
            <a:off x="5899467" y="6002933"/>
            <a:ext cx="1803200" cy="256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822741-9359-D63B-2B41-C20971ABC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53</a:t>
            </a:fld>
            <a:endParaRPr lang="e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r>
              <a:rPr lang="en"/>
              <a:t>Data types (attribute values)</a:t>
            </a:r>
            <a:endParaRPr/>
          </a:p>
        </p:txBody>
      </p:sp>
      <p:pic>
        <p:nvPicPr>
          <p:cNvPr id="650" name="Google Shape;65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000" y="1526325"/>
            <a:ext cx="5031819" cy="4760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72"/>
          <p:cNvSpPr txBox="1"/>
          <p:nvPr/>
        </p:nvSpPr>
        <p:spPr>
          <a:xfrm>
            <a:off x="838200" y="1651200"/>
            <a:ext cx="194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Attribute values are (mostly) organised as data types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72"/>
          <p:cNvSpPr txBox="1"/>
          <p:nvPr/>
        </p:nvSpPr>
        <p:spPr>
          <a:xfrm>
            <a:off x="8368800" y="4433567"/>
            <a:ext cx="2862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List of allowed values and explanation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72"/>
          <p:cNvSpPr txBox="1"/>
          <p:nvPr/>
        </p:nvSpPr>
        <p:spPr>
          <a:xfrm>
            <a:off x="8467233" y="2551700"/>
            <a:ext cx="28624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Attributes using this data type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72"/>
          <p:cNvSpPr txBox="1"/>
          <p:nvPr/>
        </p:nvSpPr>
        <p:spPr>
          <a:xfrm>
            <a:off x="8467233" y="1526333"/>
            <a:ext cx="2862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Name and explanation of this data type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EB6715-D180-0108-DEC0-CD970FC16C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54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7D8F-3BD8-CE49-AF58-A4292588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Basic Structure of an MEI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6E692-C075-A041-B031-14D1C30A4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73294-FC71-B575-2906-8145C8AA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45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an MEI 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33979" cy="3031332"/>
          </a:xfr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2E737A1-418F-D047-BC93-0AAE3527ECFD}"/>
              </a:ext>
            </a:extLst>
          </p:cNvPr>
          <p:cNvGrpSpPr/>
          <p:nvPr/>
        </p:nvGrpSpPr>
        <p:grpSpPr>
          <a:xfrm>
            <a:off x="5815584" y="2554586"/>
            <a:ext cx="3413760" cy="523220"/>
            <a:chOff x="5815584" y="2554586"/>
            <a:chExt cx="3413760" cy="5232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6843FFF-B977-1C4F-A473-DDEAB2C6C9C0}"/>
                </a:ext>
              </a:extLst>
            </p:cNvPr>
            <p:cNvCxnSpPr>
              <a:cxnSpLocks/>
            </p:cNvCxnSpPr>
            <p:nvPr/>
          </p:nvCxnSpPr>
          <p:spPr>
            <a:xfrm>
              <a:off x="5815584" y="2816196"/>
              <a:ext cx="107920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1296B6-8BF1-7E44-B7CB-1CCF23220ECA}"/>
                </a:ext>
              </a:extLst>
            </p:cNvPr>
            <p:cNvSpPr txBox="1"/>
            <p:nvPr/>
          </p:nvSpPr>
          <p:spPr>
            <a:xfrm>
              <a:off x="7153645" y="2554586"/>
              <a:ext cx="2075699" cy="523220"/>
            </a:xfrm>
            <a:prstGeom prst="rect">
              <a:avLst/>
            </a:prstGeom>
            <a:solidFill>
              <a:srgbClr val="FFD6DA"/>
            </a:solidFill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Metadata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A6A23B-2AC0-284B-89AD-2F0A3A4D76FC}"/>
              </a:ext>
            </a:extLst>
          </p:cNvPr>
          <p:cNvGrpSpPr/>
          <p:nvPr/>
        </p:nvGrpSpPr>
        <p:grpSpPr>
          <a:xfrm>
            <a:off x="5276193" y="3206354"/>
            <a:ext cx="3953150" cy="523220"/>
            <a:chOff x="5276193" y="3206354"/>
            <a:chExt cx="3953150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248F12-AEA2-AC47-BCCA-266F9AEA7CC5}"/>
                </a:ext>
              </a:extLst>
            </p:cNvPr>
            <p:cNvSpPr txBox="1"/>
            <p:nvPr/>
          </p:nvSpPr>
          <p:spPr>
            <a:xfrm>
              <a:off x="7153644" y="3206354"/>
              <a:ext cx="2075699" cy="523220"/>
            </a:xfrm>
            <a:prstGeom prst="rect">
              <a:avLst/>
            </a:prstGeom>
            <a:solidFill>
              <a:srgbClr val="CDE1FF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Music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015B061-8A05-604E-931D-7F3E196BAEC9}"/>
                </a:ext>
              </a:extLst>
            </p:cNvPr>
            <p:cNvCxnSpPr>
              <a:cxnSpLocks/>
            </p:cNvCxnSpPr>
            <p:nvPr/>
          </p:nvCxnSpPr>
          <p:spPr>
            <a:xfrm>
              <a:off x="5276193" y="3467964"/>
              <a:ext cx="1618593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89BB9E-AA29-0B23-A50B-732276A2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959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an MEI 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33979" cy="3031332"/>
          </a:xfr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2E737A1-418F-D047-BC93-0AAE3527ECFD}"/>
              </a:ext>
            </a:extLst>
          </p:cNvPr>
          <p:cNvGrpSpPr/>
          <p:nvPr/>
        </p:nvGrpSpPr>
        <p:grpSpPr>
          <a:xfrm>
            <a:off x="5815584" y="2554586"/>
            <a:ext cx="3413760" cy="523220"/>
            <a:chOff x="5815584" y="2554586"/>
            <a:chExt cx="3413760" cy="5232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6843FFF-B977-1C4F-A473-DDEAB2C6C9C0}"/>
                </a:ext>
              </a:extLst>
            </p:cNvPr>
            <p:cNvCxnSpPr>
              <a:cxnSpLocks/>
            </p:cNvCxnSpPr>
            <p:nvPr/>
          </p:nvCxnSpPr>
          <p:spPr>
            <a:xfrm>
              <a:off x="5815584" y="2816196"/>
              <a:ext cx="107920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1296B6-8BF1-7E44-B7CB-1CCF23220ECA}"/>
                </a:ext>
              </a:extLst>
            </p:cNvPr>
            <p:cNvSpPr txBox="1"/>
            <p:nvPr/>
          </p:nvSpPr>
          <p:spPr>
            <a:xfrm>
              <a:off x="7153645" y="2554586"/>
              <a:ext cx="2075699" cy="523220"/>
            </a:xfrm>
            <a:prstGeom prst="rect">
              <a:avLst/>
            </a:prstGeom>
            <a:solidFill>
              <a:srgbClr val="FFD6DA"/>
            </a:solidFill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Metadata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76653-8D4C-18BA-F873-F0B32CF4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501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5038"/>
          </a:xfrm>
        </p:spPr>
        <p:txBody>
          <a:bodyPr/>
          <a:lstStyle/>
          <a:p>
            <a:r>
              <a:rPr lang="en-US" b="1" dirty="0"/>
              <a:t>&lt;meiHead&gt; </a:t>
            </a:r>
            <a:r>
              <a:rPr lang="en-US" dirty="0"/>
              <a:t>basic elements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09" y="1533525"/>
            <a:ext cx="5780088" cy="4075287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80E6C41-57DB-4A41-A466-916CACA0B717}"/>
              </a:ext>
            </a:extLst>
          </p:cNvPr>
          <p:cNvGrpSpPr/>
          <p:nvPr/>
        </p:nvGrpSpPr>
        <p:grpSpPr>
          <a:xfrm>
            <a:off x="6984729" y="1300164"/>
            <a:ext cx="4369071" cy="4564608"/>
            <a:chOff x="7194932" y="1300164"/>
            <a:chExt cx="4369071" cy="4564608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5BD6C468-C1A6-8646-B2EE-561D6E040A9E}"/>
                </a:ext>
              </a:extLst>
            </p:cNvPr>
            <p:cNvSpPr/>
            <p:nvPr/>
          </p:nvSpPr>
          <p:spPr>
            <a:xfrm>
              <a:off x="7194932" y="1300164"/>
              <a:ext cx="676715" cy="4564608"/>
            </a:xfrm>
            <a:prstGeom prst="rightBrace">
              <a:avLst>
                <a:gd name="adj1" fmla="val 33736"/>
                <a:gd name="adj2" fmla="val 50241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6E5FD7-E91C-7249-8057-0F1CE7A86C0D}"/>
                </a:ext>
              </a:extLst>
            </p:cNvPr>
            <p:cNvSpPr txBox="1"/>
            <p:nvPr/>
          </p:nvSpPr>
          <p:spPr>
            <a:xfrm>
              <a:off x="7966238" y="1817594"/>
              <a:ext cx="3597765" cy="3693319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TUTORIALS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5"/>
                </a:rPr>
                <a:t>https://music-encoding.org/</a:t>
              </a:r>
              <a:b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5"/>
                </a:rPr>
              </a:b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5"/>
                </a:rPr>
                <a:t>resources/tutorials.html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XML Basics and Minimal MEI File Structure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Outermost basic structure of </a:t>
              </a:r>
              <a:b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 </a:t>
              </a:r>
              <a:r>
                <a:rPr kumimoji="0" lang="en-CA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MEI-conformant</a:t>
              </a: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document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(conforms to the </a:t>
              </a:r>
              <a:r>
                <a:rPr kumimoji="0" lang="en-CA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schema</a:t>
              </a: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of MEI)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Basic structure </a:t>
              </a:r>
              <a:b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of a “valid” MEI file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8420CED-EB2C-BB43-BAC4-C15B697A6099}"/>
              </a:ext>
            </a:extLst>
          </p:cNvPr>
          <p:cNvSpPr/>
          <p:nvPr/>
        </p:nvSpPr>
        <p:spPr>
          <a:xfrm>
            <a:off x="1881356" y="1996966"/>
            <a:ext cx="4824248" cy="2743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A9848B-715A-784D-9C3A-627739640D89}"/>
              </a:ext>
            </a:extLst>
          </p:cNvPr>
          <p:cNvSpPr txBox="1"/>
          <p:nvPr/>
        </p:nvSpPr>
        <p:spPr>
          <a:xfrm>
            <a:off x="5604213" y="1595969"/>
            <a:ext cx="1019503" cy="338554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@xmlns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79364D-09B2-5441-B19E-923515E09B82}"/>
              </a:ext>
            </a:extLst>
          </p:cNvPr>
          <p:cNvCxnSpPr>
            <a:cxnSpLocks/>
          </p:cNvCxnSpPr>
          <p:nvPr/>
        </p:nvCxnSpPr>
        <p:spPr>
          <a:xfrm flipH="1">
            <a:off x="2369695" y="1823848"/>
            <a:ext cx="3146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A2E2A1F-677E-2782-DFB2-E20BC0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586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5696</Words>
  <Application>Microsoft Macintosh PowerPoint</Application>
  <PresentationFormat>Widescreen</PresentationFormat>
  <Paragraphs>707</Paragraphs>
  <Slides>54</Slides>
  <Notes>49</Notes>
  <HiddenSlides>7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73" baseType="lpstr">
      <vt:lpstr>-apple-system</vt:lpstr>
      <vt:lpstr>Aptos</vt:lpstr>
      <vt:lpstr>Aptos Display</vt:lpstr>
      <vt:lpstr>Arial</vt:lpstr>
      <vt:lpstr>Calibri</vt:lpstr>
      <vt:lpstr>Calibri Light</vt:lpstr>
      <vt:lpstr>Consolas</vt:lpstr>
      <vt:lpstr>Courier New</vt:lpstr>
      <vt:lpstr>Noto Sans Symbols</vt:lpstr>
      <vt:lpstr>Times New Roman</vt:lpstr>
      <vt:lpstr>Wingdings</vt:lpstr>
      <vt:lpstr>Office Theme</vt:lpstr>
      <vt:lpstr>Tema di Office</vt:lpstr>
      <vt:lpstr>Simple Light</vt:lpstr>
      <vt:lpstr>1_Tema di Office</vt:lpstr>
      <vt:lpstr>2_Tema di Office</vt:lpstr>
      <vt:lpstr>1_Office Theme</vt:lpstr>
      <vt:lpstr>Immagine bitmap</vt:lpstr>
      <vt:lpstr>Bitmap Image</vt:lpstr>
      <vt:lpstr>MEI Encoding of Early Music The Neumes Module </vt:lpstr>
      <vt:lpstr>What Can We Encode in Neumes MEI?</vt:lpstr>
      <vt:lpstr>Short Introduction to MEI</vt:lpstr>
      <vt:lpstr>Music Encoding Initiative (MEI)</vt:lpstr>
      <vt:lpstr>XML is a hierarchical encoding system </vt:lpstr>
      <vt:lpstr>Basic Structure of an MEI File</vt:lpstr>
      <vt:lpstr>Basic Structure of an MEI File</vt:lpstr>
      <vt:lpstr>Basic Structure of an MEI File</vt:lpstr>
      <vt:lpstr>&lt;meiHead&gt; basic elements</vt:lpstr>
      <vt:lpstr>Basic Structure of an MEI File</vt:lpstr>
      <vt:lpstr>PowerPoint Presentation</vt:lpstr>
      <vt:lpstr>PowerPoint Presentation</vt:lpstr>
      <vt:lpstr>&lt;scoreDef&gt; - General Information for Voices</vt:lpstr>
      <vt:lpstr>PowerPoint Presentation</vt:lpstr>
      <vt:lpstr>&lt;section&gt; - Actual Music</vt:lpstr>
      <vt:lpstr>&lt;section&gt; - Actual Music</vt:lpstr>
      <vt:lpstr>Early Music has No Measures!</vt:lpstr>
      <vt:lpstr>Monophonic Music has a Single Staff</vt:lpstr>
      <vt:lpstr>PowerPoint Presentation</vt:lpstr>
      <vt:lpstr>MEI for Neume Notation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Encode a Music Example</vt:lpstr>
      <vt:lpstr>PowerPoint Presentation</vt:lpstr>
      <vt:lpstr>Let’s start</vt:lpstr>
      <vt:lpstr>Minimal MEI file structure</vt:lpstr>
      <vt:lpstr>The skeleton of the body of music for “neumes”</vt:lpstr>
      <vt:lpstr>Add a clef in the staff definition</vt:lpstr>
      <vt:lpstr>Add the children of layer: syllable and their children</vt:lpstr>
      <vt:lpstr>Add the children of layer: syllable and their children</vt:lpstr>
      <vt:lpstr>Add the children of layer: syllable and their children</vt:lpstr>
      <vt:lpstr>Add the children of layer: syllable and their children</vt:lpstr>
      <vt:lpstr>Add the children of layer: syllable and their children</vt:lpstr>
      <vt:lpstr>Add the children of layer: syllable and their children</vt:lpstr>
      <vt:lpstr>Add the children of layer: syllable and their children</vt:lpstr>
      <vt:lpstr>Add the children of layer: syllable and their children</vt:lpstr>
      <vt:lpstr>PowerPoint Presentation</vt:lpstr>
      <vt:lpstr>MEI Guidelines</vt:lpstr>
      <vt:lpstr>Overview</vt:lpstr>
      <vt:lpstr>Guideline chapters</vt:lpstr>
      <vt:lpstr>Element description</vt:lpstr>
      <vt:lpstr>Element description (continued)</vt:lpstr>
      <vt:lpstr>Attribute (class) description</vt:lpstr>
      <vt:lpstr>Data types (attribute values)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Martha Thomae Elias</dc:creator>
  <cp:lastModifiedBy>Martha Thomae Elias</cp:lastModifiedBy>
  <cp:revision>81</cp:revision>
  <dcterms:created xsi:type="dcterms:W3CDTF">2024-06-01T17:53:26Z</dcterms:created>
  <dcterms:modified xsi:type="dcterms:W3CDTF">2024-06-14T23:03:32Z</dcterms:modified>
</cp:coreProperties>
</file>