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64" r:id="rId3"/>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9FB"/>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autoAdjust="0"/>
    <p:restoredTop sz="94558" autoAdjust="0"/>
  </p:normalViewPr>
  <p:slideViewPr>
    <p:cSldViewPr snapToGrid="0" snapToObjects="1" showGuides="1">
      <p:cViewPr>
        <p:scale>
          <a:sx n="13" d="100"/>
          <a:sy n="13" d="100"/>
        </p:scale>
        <p:origin x="1708" y="84"/>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84" d="100"/>
          <a:sy n="84" d="100"/>
        </p:scale>
        <p:origin x="382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11/30/2019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11/30/2019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ne center panel">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22655" y="11437171"/>
            <a:ext cx="9144000" cy="954085"/>
          </a:xfrm>
          <a:prstGeom prst="rect">
            <a:avLst/>
          </a:prstGeom>
        </p:spPr>
        <p:txBody>
          <a:bodyPr wrap="square" lIns="228589" tIns="228589" rIns="228589" bIns="228589">
            <a:noAutofit/>
          </a:bodyPr>
          <a:lstStyle>
            <a:lvl1pPr marL="0" indent="0">
              <a:buNone/>
              <a:defRPr sz="3200">
                <a:solidFill>
                  <a:schemeClr val="tx2"/>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655" y="10536019"/>
            <a:ext cx="9144000" cy="800211"/>
          </a:xfrm>
          <a:prstGeom prst="rect">
            <a:avLst/>
          </a:prstGeom>
          <a:noFill/>
        </p:spPr>
        <p:txBody>
          <a:bodyPr wrap="square" lIns="91436" tIns="91436" rIns="91436" bIns="91436" anchor="ctr" anchorCtr="0">
            <a:noAutofit/>
          </a:bodyPr>
          <a:lstStyle>
            <a:lvl1pPr marL="0" indent="0" algn="l">
              <a:buNone/>
              <a:defRPr sz="4000" b="1" u="sng" baseline="0">
                <a:solidFill>
                  <a:schemeClr val="accent6"/>
                </a:solidFill>
              </a:defRPr>
            </a:lvl1pPr>
          </a:lstStyle>
          <a:p>
            <a:pPr lvl="0"/>
            <a:r>
              <a:rPr lang="en-US" dirty="0"/>
              <a:t>(click to edit) INTRODUCTION</a:t>
            </a:r>
          </a:p>
        </p:txBody>
      </p:sp>
      <p:sp>
        <p:nvSpPr>
          <p:cNvPr id="20" name="Text Placeholder 5"/>
          <p:cNvSpPr>
            <a:spLocks noGrp="1"/>
          </p:cNvSpPr>
          <p:nvPr>
            <p:ph type="body" sz="quarter" idx="20" hasCustomPrompt="1"/>
          </p:nvPr>
        </p:nvSpPr>
        <p:spPr>
          <a:xfrm>
            <a:off x="922655" y="16651976"/>
            <a:ext cx="9144000" cy="800211"/>
          </a:xfrm>
          <a:prstGeom prst="rect">
            <a:avLst/>
          </a:prstGeom>
          <a:noFill/>
        </p:spPr>
        <p:txBody>
          <a:bodyPr wrap="square" lIns="91436" tIns="91436" rIns="91436" bIns="91436" anchor="ctr" anchorCtr="0">
            <a:noAutofit/>
          </a:bodyPr>
          <a:lstStyle>
            <a:lvl1pPr marL="0" indent="0" algn="l">
              <a:buNone/>
              <a:defRPr sz="4000" b="1" u="sng" baseline="0">
                <a:solidFill>
                  <a:schemeClr val="accent6"/>
                </a:solidFill>
              </a:defRPr>
            </a:lvl1pPr>
          </a:lstStyle>
          <a:p>
            <a:pPr lvl="0"/>
            <a:r>
              <a:rPr lang="en-US" dirty="0"/>
              <a:t>(click to edit) OBJECTIVES</a:t>
            </a:r>
          </a:p>
        </p:txBody>
      </p:sp>
      <p:sp>
        <p:nvSpPr>
          <p:cNvPr id="27" name="Text Placeholder 5"/>
          <p:cNvSpPr>
            <a:spLocks noGrp="1"/>
          </p:cNvSpPr>
          <p:nvPr>
            <p:ph type="body" sz="quarter" idx="27" hasCustomPrompt="1"/>
          </p:nvPr>
        </p:nvSpPr>
        <p:spPr>
          <a:xfrm>
            <a:off x="922655" y="23497257"/>
            <a:ext cx="9144000" cy="800211"/>
          </a:xfrm>
          <a:prstGeom prst="rect">
            <a:avLst/>
          </a:prstGeom>
          <a:noFill/>
        </p:spPr>
        <p:txBody>
          <a:bodyPr wrap="square" lIns="91436" tIns="91436" rIns="91436" bIns="91436" anchor="ctr" anchorCtr="0">
            <a:noAutofit/>
          </a:bodyPr>
          <a:lstStyle>
            <a:lvl1pPr marL="0" indent="0" algn="l">
              <a:buNone/>
              <a:defRPr sz="4000" b="1" u="sng" baseline="0">
                <a:solidFill>
                  <a:schemeClr val="accent6"/>
                </a:solidFill>
              </a:defRPr>
            </a:lvl1pPr>
          </a:lstStyle>
          <a:p>
            <a:pPr lvl="0"/>
            <a:r>
              <a:rPr lang="en-US" dirty="0"/>
              <a:t>(click to edit) METHODS</a:t>
            </a:r>
          </a:p>
        </p:txBody>
      </p:sp>
      <p:sp>
        <p:nvSpPr>
          <p:cNvPr id="28" name="Text Placeholder 3"/>
          <p:cNvSpPr>
            <a:spLocks noGrp="1"/>
          </p:cNvSpPr>
          <p:nvPr>
            <p:ph type="body" sz="quarter" idx="28" hasCustomPrompt="1"/>
          </p:nvPr>
        </p:nvSpPr>
        <p:spPr>
          <a:xfrm>
            <a:off x="922655" y="24370271"/>
            <a:ext cx="9144000" cy="954085"/>
          </a:xfrm>
          <a:prstGeom prst="rect">
            <a:avLst/>
          </a:prstGeom>
        </p:spPr>
        <p:txBody>
          <a:bodyPr wrap="square" lIns="228589" tIns="228589" rIns="228589" bIns="228589">
            <a:noAutofit/>
          </a:bodyPr>
          <a:lstStyle>
            <a:lvl1pPr marL="0" indent="0">
              <a:buNone/>
              <a:defRPr sz="3200">
                <a:solidFill>
                  <a:schemeClr val="tx2"/>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832800" y="21054422"/>
            <a:ext cx="9144000" cy="800211"/>
          </a:xfrm>
          <a:prstGeom prst="rect">
            <a:avLst/>
          </a:prstGeom>
          <a:noFill/>
        </p:spPr>
        <p:txBody>
          <a:bodyPr wrap="square" lIns="91436" tIns="91436" rIns="91436" bIns="91436" anchor="ctr" anchorCtr="0">
            <a:spAutoFit/>
          </a:bodyPr>
          <a:lstStyle>
            <a:lvl1pPr marL="0" indent="0" algn="l">
              <a:buNone/>
              <a:defRPr sz="4000" b="1" u="sng" baseline="0">
                <a:solidFill>
                  <a:schemeClr val="accent6"/>
                </a:solidFill>
              </a:defRPr>
            </a:lvl1pPr>
          </a:lstStyle>
          <a:p>
            <a:pPr lvl="0"/>
            <a:r>
              <a:rPr lang="en-US" dirty="0"/>
              <a:t>(click to edit) DISCUSSION</a:t>
            </a:r>
          </a:p>
        </p:txBody>
      </p:sp>
      <p:sp>
        <p:nvSpPr>
          <p:cNvPr id="30" name="Text Placeholder 3"/>
          <p:cNvSpPr>
            <a:spLocks noGrp="1"/>
          </p:cNvSpPr>
          <p:nvPr>
            <p:ph type="body" sz="quarter" idx="30" hasCustomPrompt="1"/>
          </p:nvPr>
        </p:nvSpPr>
        <p:spPr>
          <a:xfrm>
            <a:off x="33832800" y="21943081"/>
            <a:ext cx="9144000" cy="954085"/>
          </a:xfrm>
          <a:prstGeom prst="rect">
            <a:avLst/>
          </a:prstGeom>
        </p:spPr>
        <p:txBody>
          <a:bodyPr wrap="square" lIns="228589" tIns="228589" rIns="228589" bIns="228589">
            <a:spAutoFit/>
          </a:bodyPr>
          <a:lstStyle>
            <a:lvl1pPr marL="0" indent="0">
              <a:buNone/>
              <a:defRPr sz="3200">
                <a:solidFill>
                  <a:schemeClr val="tx2"/>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922655" y="17487478"/>
            <a:ext cx="9144000" cy="954085"/>
          </a:xfrm>
          <a:prstGeom prst="rect">
            <a:avLst/>
          </a:prstGeom>
        </p:spPr>
        <p:txBody>
          <a:bodyPr wrap="square" lIns="228589" tIns="228589" rIns="228589" bIns="228589">
            <a:noAutofit/>
          </a:bodyPr>
          <a:lstStyle>
            <a:lvl1pPr marL="0" indent="0">
              <a:buNone/>
              <a:defRPr sz="3200">
                <a:solidFill>
                  <a:schemeClr val="tx2"/>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19" name="Text Placeholder 76">
            <a:extLst>
              <a:ext uri="{FF2B5EF4-FFF2-40B4-BE49-F238E27FC236}">
                <a16:creationId xmlns:a16="http://schemas.microsoft.com/office/drawing/2014/main" id="{39341BEA-C18B-D84F-BDF6-0D7ACC1C6D4D}"/>
              </a:ext>
            </a:extLst>
          </p:cNvPr>
          <p:cNvSpPr>
            <a:spLocks noGrp="1"/>
          </p:cNvSpPr>
          <p:nvPr>
            <p:ph type="body" sz="quarter" idx="154" hasCustomPrompt="1"/>
          </p:nvPr>
        </p:nvSpPr>
        <p:spPr>
          <a:xfrm>
            <a:off x="12801600" y="3623071"/>
            <a:ext cx="17415164" cy="10310515"/>
          </a:xfrm>
          <a:prstGeom prst="rect">
            <a:avLst/>
          </a:prstGeom>
        </p:spPr>
        <p:txBody>
          <a:bodyPr wrap="square" anchor="t" anchorCtr="0">
            <a:spAutoFit/>
          </a:bodyPr>
          <a:lstStyle>
            <a:lvl1pPr marL="0" indent="0" algn="l">
              <a:buFontTx/>
              <a:buNone/>
              <a:defRPr sz="166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main finding and bold the important words. </a:t>
            </a:r>
          </a:p>
        </p:txBody>
      </p:sp>
      <p:sp>
        <p:nvSpPr>
          <p:cNvPr id="3" name="Picture Placeholder 2">
            <a:extLst>
              <a:ext uri="{FF2B5EF4-FFF2-40B4-BE49-F238E27FC236}">
                <a16:creationId xmlns:a16="http://schemas.microsoft.com/office/drawing/2014/main" id="{2820FECF-07FB-3A41-BC12-56DDFB07BC68}"/>
              </a:ext>
            </a:extLst>
          </p:cNvPr>
          <p:cNvSpPr>
            <a:spLocks noGrp="1"/>
          </p:cNvSpPr>
          <p:nvPr>
            <p:ph type="pic" sz="quarter" idx="155" hasCustomPrompt="1"/>
          </p:nvPr>
        </p:nvSpPr>
        <p:spPr>
          <a:xfrm>
            <a:off x="21945600" y="22596764"/>
            <a:ext cx="8229600" cy="8229600"/>
          </a:xfrm>
          <a:prstGeom prst="rect">
            <a:avLst/>
          </a:prstGeom>
        </p:spPr>
        <p:txBody>
          <a:bodyPr anchor="ctr" anchorCtr="0"/>
          <a:lstStyle>
            <a:lvl1pPr marL="0" indent="0" algn="ctr">
              <a:buNone/>
              <a:defRPr sz="8800">
                <a:solidFill>
                  <a:schemeClr val="accent4"/>
                </a:solidFill>
              </a:defRPr>
            </a:lvl1pPr>
          </a:lstStyle>
          <a:p>
            <a:r>
              <a:rPr lang="en-US" dirty="0"/>
              <a:t>CLICK TO ADD</a:t>
            </a:r>
            <a:br>
              <a:rPr lang="en-US" dirty="0"/>
            </a:br>
            <a:r>
              <a:rPr lang="en-US" dirty="0"/>
              <a:t>QR CODE</a:t>
            </a:r>
          </a:p>
        </p:txBody>
      </p:sp>
      <p:sp>
        <p:nvSpPr>
          <p:cNvPr id="33" name="Text Placeholder 76">
            <a:extLst>
              <a:ext uri="{FF2B5EF4-FFF2-40B4-BE49-F238E27FC236}">
                <a16:creationId xmlns:a16="http://schemas.microsoft.com/office/drawing/2014/main" id="{C3EDF8A5-5EC9-9F46-AD02-0DD438ABACEB}"/>
              </a:ext>
            </a:extLst>
          </p:cNvPr>
          <p:cNvSpPr>
            <a:spLocks noGrp="1"/>
          </p:cNvSpPr>
          <p:nvPr>
            <p:ph type="body" sz="quarter" idx="157" hasCustomPrompt="1"/>
          </p:nvPr>
        </p:nvSpPr>
        <p:spPr>
          <a:xfrm>
            <a:off x="922655" y="4813942"/>
            <a:ext cx="9144000" cy="1415764"/>
          </a:xfrm>
          <a:prstGeom prst="rect">
            <a:avLst/>
          </a:prstGeom>
        </p:spPr>
        <p:txBody>
          <a:bodyPr anchor="t" anchorCtr="0">
            <a:noAutofit/>
          </a:bodyPr>
          <a:lstStyle>
            <a:lvl1pPr marL="0" indent="0" algn="l">
              <a:buFontTx/>
              <a:buNone/>
              <a:defRPr sz="4400" b="1">
                <a:solidFill>
                  <a:schemeClr val="tx2"/>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16" name="Text Placeholder 76">
            <a:extLst>
              <a:ext uri="{FF2B5EF4-FFF2-40B4-BE49-F238E27FC236}">
                <a16:creationId xmlns:a16="http://schemas.microsoft.com/office/drawing/2014/main" id="{E059DE55-23FB-40D6-B25C-2019A3DA5127}"/>
              </a:ext>
            </a:extLst>
          </p:cNvPr>
          <p:cNvSpPr>
            <a:spLocks noGrp="1"/>
          </p:cNvSpPr>
          <p:nvPr>
            <p:ph type="body" sz="quarter" idx="158" hasCustomPrompt="1"/>
          </p:nvPr>
        </p:nvSpPr>
        <p:spPr>
          <a:xfrm>
            <a:off x="922655" y="6295122"/>
            <a:ext cx="9144000" cy="1415764"/>
          </a:xfrm>
          <a:prstGeom prst="rect">
            <a:avLst/>
          </a:prstGeom>
        </p:spPr>
        <p:txBody>
          <a:bodyPr anchor="t" anchorCtr="0">
            <a:noAutofit/>
          </a:bodyPr>
          <a:lstStyle>
            <a:lvl1pPr marL="0" indent="0" algn="l">
              <a:buFontTx/>
              <a:buNone/>
              <a:defRPr sz="3600" b="1">
                <a:solidFill>
                  <a:schemeClr val="tx2"/>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24" name="Text Placeholder 5">
            <a:extLst>
              <a:ext uri="{FF2B5EF4-FFF2-40B4-BE49-F238E27FC236}">
                <a16:creationId xmlns:a16="http://schemas.microsoft.com/office/drawing/2014/main" id="{0497EC54-FB74-484D-9FCA-D9C6FC1CA62A}"/>
              </a:ext>
            </a:extLst>
          </p:cNvPr>
          <p:cNvSpPr>
            <a:spLocks noGrp="1"/>
          </p:cNvSpPr>
          <p:nvPr>
            <p:ph type="body" sz="quarter" idx="163" hasCustomPrompt="1"/>
          </p:nvPr>
        </p:nvSpPr>
        <p:spPr>
          <a:xfrm>
            <a:off x="33874364" y="1980769"/>
            <a:ext cx="9144000" cy="800211"/>
          </a:xfrm>
          <a:prstGeom prst="rect">
            <a:avLst/>
          </a:prstGeom>
          <a:noFill/>
        </p:spPr>
        <p:txBody>
          <a:bodyPr wrap="square" lIns="91436" tIns="91436" rIns="91436" bIns="91436" anchor="ctr" anchorCtr="0">
            <a:spAutoFit/>
          </a:bodyPr>
          <a:lstStyle>
            <a:lvl1pPr marL="0" indent="0" algn="l">
              <a:buNone/>
              <a:defRPr sz="4000" b="1" u="sng" baseline="0">
                <a:solidFill>
                  <a:schemeClr val="accent6"/>
                </a:solidFill>
              </a:defRPr>
            </a:lvl1pPr>
          </a:lstStyle>
          <a:p>
            <a:pPr lvl="0"/>
            <a:r>
              <a:rPr lang="en-US" dirty="0"/>
              <a:t>(click to edit) RESULTS</a:t>
            </a:r>
          </a:p>
        </p:txBody>
      </p:sp>
      <p:sp>
        <p:nvSpPr>
          <p:cNvPr id="35" name="Text Placeholder 3">
            <a:extLst>
              <a:ext uri="{FF2B5EF4-FFF2-40B4-BE49-F238E27FC236}">
                <a16:creationId xmlns:a16="http://schemas.microsoft.com/office/drawing/2014/main" id="{0F431FB4-C853-4F1D-9F6B-229CD8B0B7C0}"/>
              </a:ext>
            </a:extLst>
          </p:cNvPr>
          <p:cNvSpPr>
            <a:spLocks noGrp="1"/>
          </p:cNvSpPr>
          <p:nvPr>
            <p:ph type="body" sz="quarter" idx="164" hasCustomPrompt="1"/>
          </p:nvPr>
        </p:nvSpPr>
        <p:spPr>
          <a:xfrm>
            <a:off x="33874364" y="2881932"/>
            <a:ext cx="9144000" cy="954085"/>
          </a:xfrm>
          <a:prstGeom prst="rect">
            <a:avLst/>
          </a:prstGeom>
        </p:spPr>
        <p:txBody>
          <a:bodyPr wrap="square" lIns="228589" tIns="228589" rIns="228589" bIns="228589">
            <a:noAutofit/>
          </a:bodyPr>
          <a:lstStyle>
            <a:lvl1pPr marL="0" indent="0">
              <a:buNone/>
              <a:defRPr sz="3200">
                <a:solidFill>
                  <a:schemeClr val="tx2"/>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Add Tables and Figures in this section.</a:t>
            </a:r>
          </a:p>
        </p:txBody>
      </p:sp>
      <p:sp>
        <p:nvSpPr>
          <p:cNvPr id="17" name="Text Placeholder 76">
            <a:extLst>
              <a:ext uri="{FF2B5EF4-FFF2-40B4-BE49-F238E27FC236}">
                <a16:creationId xmlns:a16="http://schemas.microsoft.com/office/drawing/2014/main" id="{867839B7-9592-41DD-AC2B-1D13362B9CEB}"/>
              </a:ext>
            </a:extLst>
          </p:cNvPr>
          <p:cNvSpPr>
            <a:spLocks noGrp="1"/>
          </p:cNvSpPr>
          <p:nvPr>
            <p:ph type="body" sz="quarter" idx="156" hasCustomPrompt="1"/>
          </p:nvPr>
        </p:nvSpPr>
        <p:spPr>
          <a:xfrm>
            <a:off x="922655" y="1925893"/>
            <a:ext cx="9144001" cy="2787107"/>
          </a:xfrm>
          <a:prstGeom prst="rect">
            <a:avLst/>
          </a:prstGeom>
        </p:spPr>
        <p:txBody>
          <a:bodyPr anchor="t" anchorCtr="0">
            <a:noAutofit/>
          </a:bodyPr>
          <a:lstStyle>
            <a:lvl1pPr marL="0" indent="0" algn="l">
              <a:buFontTx/>
              <a:buNone/>
              <a:defRPr sz="6600" b="1">
                <a:solidFill>
                  <a:schemeClr val="tx2"/>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Poster Title</a:t>
            </a:r>
          </a:p>
        </p:txBody>
      </p:sp>
    </p:spTree>
  </p:cSld>
  <p:clrMapOvr>
    <a:masterClrMapping/>
  </p:clrMapOvr>
  <p:extLst>
    <p:ext uri="{DCECCB84-F9BA-43D5-87BE-67443E8EF086}">
      <p15:sldGuideLst xmlns:p15="http://schemas.microsoft.com/office/powerpoint/2012/main">
        <p15:guide id="2" pos="6336" userDrawn="1">
          <p15:clr>
            <a:srgbClr val="FBAE40"/>
          </p15:clr>
        </p15:guide>
        <p15:guide id="3" pos="21312" userDrawn="1">
          <p15:clr>
            <a:srgbClr val="FBAE40"/>
          </p15:clr>
        </p15:guide>
        <p15:guide id="4" pos="20736" userDrawn="1">
          <p15:clr>
            <a:srgbClr val="FBAE40"/>
          </p15:clr>
        </p15:guide>
        <p15:guide id="5" pos="27072" userDrawn="1">
          <p15:clr>
            <a:srgbClr val="FBAE40"/>
          </p15:clr>
        </p15:guide>
        <p15:guide id="6" pos="6912" userDrawn="1">
          <p15:clr>
            <a:srgbClr val="FBAE40"/>
          </p15:clr>
        </p15:guide>
        <p15:guide id="7" pos="576" userDrawn="1">
          <p15:clr>
            <a:srgbClr val="FBAE40"/>
          </p15:clr>
        </p15:guide>
        <p15:guide id="9" orient="horz" pos="1224" userDrawn="1">
          <p15:clr>
            <a:srgbClr val="FBAE40"/>
          </p15:clr>
        </p15:guide>
        <p15:guide id="10" orient="horz" pos="1948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center panel">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22655" y="11437171"/>
            <a:ext cx="9144000" cy="954085"/>
          </a:xfrm>
          <a:prstGeom prst="rect">
            <a:avLst/>
          </a:prstGeom>
        </p:spPr>
        <p:txBody>
          <a:bodyPr wrap="square" lIns="228589" tIns="228589" rIns="228589" bIns="228589">
            <a:noAutofit/>
          </a:bodyPr>
          <a:lstStyle>
            <a:lvl1pPr marL="0" indent="0">
              <a:buNone/>
              <a:defRPr sz="3200">
                <a:solidFill>
                  <a:schemeClr val="tx2"/>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655" y="10536019"/>
            <a:ext cx="9144000" cy="800211"/>
          </a:xfrm>
          <a:prstGeom prst="rect">
            <a:avLst/>
          </a:prstGeom>
          <a:noFill/>
        </p:spPr>
        <p:txBody>
          <a:bodyPr wrap="square" lIns="91436" tIns="91436" rIns="91436" bIns="91436" anchor="ctr" anchorCtr="0">
            <a:noAutofit/>
          </a:bodyPr>
          <a:lstStyle>
            <a:lvl1pPr marL="0" indent="0" algn="l">
              <a:buNone/>
              <a:defRPr sz="4000" b="1" u="sng" baseline="0">
                <a:solidFill>
                  <a:schemeClr val="accent6"/>
                </a:solidFill>
              </a:defRPr>
            </a:lvl1pPr>
          </a:lstStyle>
          <a:p>
            <a:pPr lvl="0"/>
            <a:r>
              <a:rPr lang="en-US" dirty="0"/>
              <a:t>(click to edit) INTRODUCTION</a:t>
            </a:r>
          </a:p>
        </p:txBody>
      </p:sp>
      <p:sp>
        <p:nvSpPr>
          <p:cNvPr id="20" name="Text Placeholder 5"/>
          <p:cNvSpPr>
            <a:spLocks noGrp="1"/>
          </p:cNvSpPr>
          <p:nvPr>
            <p:ph type="body" sz="quarter" idx="20" hasCustomPrompt="1"/>
          </p:nvPr>
        </p:nvSpPr>
        <p:spPr>
          <a:xfrm>
            <a:off x="922655" y="16651976"/>
            <a:ext cx="9144000" cy="800211"/>
          </a:xfrm>
          <a:prstGeom prst="rect">
            <a:avLst/>
          </a:prstGeom>
          <a:noFill/>
        </p:spPr>
        <p:txBody>
          <a:bodyPr wrap="square" lIns="91436" tIns="91436" rIns="91436" bIns="91436" anchor="ctr" anchorCtr="0">
            <a:noAutofit/>
          </a:bodyPr>
          <a:lstStyle>
            <a:lvl1pPr marL="0" indent="0" algn="l">
              <a:buNone/>
              <a:defRPr sz="4000" b="1" u="sng" baseline="0">
                <a:solidFill>
                  <a:schemeClr val="accent6"/>
                </a:solidFill>
              </a:defRPr>
            </a:lvl1pPr>
          </a:lstStyle>
          <a:p>
            <a:pPr lvl="0"/>
            <a:r>
              <a:rPr lang="en-US" dirty="0"/>
              <a:t>(click to edit) OBJECTIVES</a:t>
            </a:r>
          </a:p>
        </p:txBody>
      </p:sp>
      <p:sp>
        <p:nvSpPr>
          <p:cNvPr id="27" name="Text Placeholder 5"/>
          <p:cNvSpPr>
            <a:spLocks noGrp="1"/>
          </p:cNvSpPr>
          <p:nvPr>
            <p:ph type="body" sz="quarter" idx="27" hasCustomPrompt="1"/>
          </p:nvPr>
        </p:nvSpPr>
        <p:spPr>
          <a:xfrm>
            <a:off x="922655" y="23497257"/>
            <a:ext cx="9144000" cy="800211"/>
          </a:xfrm>
          <a:prstGeom prst="rect">
            <a:avLst/>
          </a:prstGeom>
          <a:noFill/>
        </p:spPr>
        <p:txBody>
          <a:bodyPr wrap="square" lIns="91436" tIns="91436" rIns="91436" bIns="91436" anchor="ctr" anchorCtr="0">
            <a:noAutofit/>
          </a:bodyPr>
          <a:lstStyle>
            <a:lvl1pPr marL="0" indent="0" algn="l">
              <a:buNone/>
              <a:defRPr sz="4000" b="1" u="sng" baseline="0">
                <a:solidFill>
                  <a:schemeClr val="accent6"/>
                </a:solidFill>
              </a:defRPr>
            </a:lvl1pPr>
          </a:lstStyle>
          <a:p>
            <a:pPr lvl="0"/>
            <a:r>
              <a:rPr lang="en-US" dirty="0"/>
              <a:t>(click to edit) METHODS</a:t>
            </a:r>
          </a:p>
        </p:txBody>
      </p:sp>
      <p:sp>
        <p:nvSpPr>
          <p:cNvPr id="28" name="Text Placeholder 3"/>
          <p:cNvSpPr>
            <a:spLocks noGrp="1"/>
          </p:cNvSpPr>
          <p:nvPr>
            <p:ph type="body" sz="quarter" idx="28" hasCustomPrompt="1"/>
          </p:nvPr>
        </p:nvSpPr>
        <p:spPr>
          <a:xfrm>
            <a:off x="922655" y="24370271"/>
            <a:ext cx="9144000" cy="954085"/>
          </a:xfrm>
          <a:prstGeom prst="rect">
            <a:avLst/>
          </a:prstGeom>
        </p:spPr>
        <p:txBody>
          <a:bodyPr wrap="square" lIns="228589" tIns="228589" rIns="228589" bIns="228589">
            <a:noAutofit/>
          </a:bodyPr>
          <a:lstStyle>
            <a:lvl1pPr marL="0" indent="0">
              <a:buNone/>
              <a:defRPr sz="3200">
                <a:solidFill>
                  <a:schemeClr val="tx2"/>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832800" y="21054422"/>
            <a:ext cx="9144000" cy="800211"/>
          </a:xfrm>
          <a:prstGeom prst="rect">
            <a:avLst/>
          </a:prstGeom>
          <a:noFill/>
        </p:spPr>
        <p:txBody>
          <a:bodyPr wrap="square" lIns="91436" tIns="91436" rIns="91436" bIns="91436" anchor="ctr" anchorCtr="0">
            <a:spAutoFit/>
          </a:bodyPr>
          <a:lstStyle>
            <a:lvl1pPr marL="0" indent="0" algn="l">
              <a:buNone/>
              <a:defRPr sz="4000" b="1" u="sng" baseline="0">
                <a:solidFill>
                  <a:schemeClr val="accent6"/>
                </a:solidFill>
              </a:defRPr>
            </a:lvl1pPr>
          </a:lstStyle>
          <a:p>
            <a:pPr lvl="0"/>
            <a:r>
              <a:rPr lang="en-US" dirty="0"/>
              <a:t>(click to edit) DISCUSSION</a:t>
            </a:r>
          </a:p>
        </p:txBody>
      </p:sp>
      <p:sp>
        <p:nvSpPr>
          <p:cNvPr id="30" name="Text Placeholder 3"/>
          <p:cNvSpPr>
            <a:spLocks noGrp="1"/>
          </p:cNvSpPr>
          <p:nvPr>
            <p:ph type="body" sz="quarter" idx="30" hasCustomPrompt="1"/>
          </p:nvPr>
        </p:nvSpPr>
        <p:spPr>
          <a:xfrm>
            <a:off x="33832800" y="21943081"/>
            <a:ext cx="9144000" cy="954085"/>
          </a:xfrm>
          <a:prstGeom prst="rect">
            <a:avLst/>
          </a:prstGeom>
        </p:spPr>
        <p:txBody>
          <a:bodyPr wrap="square" lIns="228589" tIns="228589" rIns="228589" bIns="228589">
            <a:spAutoFit/>
          </a:bodyPr>
          <a:lstStyle>
            <a:lvl1pPr marL="0" indent="0">
              <a:buNone/>
              <a:defRPr sz="3200">
                <a:solidFill>
                  <a:schemeClr val="tx2"/>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922655" y="17487478"/>
            <a:ext cx="9144000" cy="954085"/>
          </a:xfrm>
          <a:prstGeom prst="rect">
            <a:avLst/>
          </a:prstGeom>
        </p:spPr>
        <p:txBody>
          <a:bodyPr wrap="square" lIns="228589" tIns="228589" rIns="228589" bIns="228589">
            <a:noAutofit/>
          </a:bodyPr>
          <a:lstStyle>
            <a:lvl1pPr marL="0" indent="0">
              <a:buNone/>
              <a:defRPr sz="3200">
                <a:solidFill>
                  <a:schemeClr val="tx2"/>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19" name="Text Placeholder 76">
            <a:extLst>
              <a:ext uri="{FF2B5EF4-FFF2-40B4-BE49-F238E27FC236}">
                <a16:creationId xmlns:a16="http://schemas.microsoft.com/office/drawing/2014/main" id="{39341BEA-C18B-D84F-BDF6-0D7ACC1C6D4D}"/>
              </a:ext>
            </a:extLst>
          </p:cNvPr>
          <p:cNvSpPr>
            <a:spLocks noGrp="1"/>
          </p:cNvSpPr>
          <p:nvPr>
            <p:ph type="body" sz="quarter" idx="154" hasCustomPrompt="1"/>
          </p:nvPr>
        </p:nvSpPr>
        <p:spPr>
          <a:xfrm>
            <a:off x="12801600" y="3623071"/>
            <a:ext cx="17415164" cy="10310515"/>
          </a:xfrm>
          <a:prstGeom prst="rect">
            <a:avLst/>
          </a:prstGeom>
        </p:spPr>
        <p:txBody>
          <a:bodyPr wrap="square" anchor="t" anchorCtr="0">
            <a:spAutoFit/>
          </a:bodyPr>
          <a:lstStyle>
            <a:lvl1pPr marL="0" indent="0" algn="l">
              <a:buFontTx/>
              <a:buNone/>
              <a:defRPr sz="166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main finding and bold the important words. </a:t>
            </a:r>
          </a:p>
        </p:txBody>
      </p:sp>
      <p:sp>
        <p:nvSpPr>
          <p:cNvPr id="3" name="Picture Placeholder 2">
            <a:extLst>
              <a:ext uri="{FF2B5EF4-FFF2-40B4-BE49-F238E27FC236}">
                <a16:creationId xmlns:a16="http://schemas.microsoft.com/office/drawing/2014/main" id="{2820FECF-07FB-3A41-BC12-56DDFB07BC68}"/>
              </a:ext>
            </a:extLst>
          </p:cNvPr>
          <p:cNvSpPr>
            <a:spLocks noGrp="1"/>
          </p:cNvSpPr>
          <p:nvPr>
            <p:ph type="pic" sz="quarter" idx="155" hasCustomPrompt="1"/>
          </p:nvPr>
        </p:nvSpPr>
        <p:spPr>
          <a:xfrm>
            <a:off x="21945600" y="22596764"/>
            <a:ext cx="8229600" cy="8229600"/>
          </a:xfrm>
          <a:prstGeom prst="rect">
            <a:avLst/>
          </a:prstGeom>
        </p:spPr>
        <p:txBody>
          <a:bodyPr anchor="ctr" anchorCtr="0"/>
          <a:lstStyle>
            <a:lvl1pPr marL="0" indent="0" algn="ctr">
              <a:buNone/>
              <a:defRPr sz="8800">
                <a:solidFill>
                  <a:schemeClr val="accent4"/>
                </a:solidFill>
              </a:defRPr>
            </a:lvl1pPr>
          </a:lstStyle>
          <a:p>
            <a:r>
              <a:rPr lang="en-US" dirty="0"/>
              <a:t>CLICK TO ADD</a:t>
            </a:r>
            <a:br>
              <a:rPr lang="en-US" dirty="0"/>
            </a:br>
            <a:r>
              <a:rPr lang="en-US" dirty="0"/>
              <a:t>QR CODE</a:t>
            </a:r>
          </a:p>
        </p:txBody>
      </p:sp>
      <p:sp>
        <p:nvSpPr>
          <p:cNvPr id="33" name="Text Placeholder 76">
            <a:extLst>
              <a:ext uri="{FF2B5EF4-FFF2-40B4-BE49-F238E27FC236}">
                <a16:creationId xmlns:a16="http://schemas.microsoft.com/office/drawing/2014/main" id="{C3EDF8A5-5EC9-9F46-AD02-0DD438ABACEB}"/>
              </a:ext>
            </a:extLst>
          </p:cNvPr>
          <p:cNvSpPr>
            <a:spLocks noGrp="1"/>
          </p:cNvSpPr>
          <p:nvPr>
            <p:ph type="body" sz="quarter" idx="157" hasCustomPrompt="1"/>
          </p:nvPr>
        </p:nvSpPr>
        <p:spPr>
          <a:xfrm>
            <a:off x="922655" y="4813942"/>
            <a:ext cx="9144000" cy="1415764"/>
          </a:xfrm>
          <a:prstGeom prst="rect">
            <a:avLst/>
          </a:prstGeom>
        </p:spPr>
        <p:txBody>
          <a:bodyPr anchor="t" anchorCtr="0">
            <a:noAutofit/>
          </a:bodyPr>
          <a:lstStyle>
            <a:lvl1pPr marL="0" indent="0" algn="l">
              <a:buFontTx/>
              <a:buNone/>
              <a:defRPr sz="4400" b="1">
                <a:solidFill>
                  <a:schemeClr val="tx2"/>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16" name="Text Placeholder 76">
            <a:extLst>
              <a:ext uri="{FF2B5EF4-FFF2-40B4-BE49-F238E27FC236}">
                <a16:creationId xmlns:a16="http://schemas.microsoft.com/office/drawing/2014/main" id="{E059DE55-23FB-40D6-B25C-2019A3DA5127}"/>
              </a:ext>
            </a:extLst>
          </p:cNvPr>
          <p:cNvSpPr>
            <a:spLocks noGrp="1"/>
          </p:cNvSpPr>
          <p:nvPr>
            <p:ph type="body" sz="quarter" idx="158" hasCustomPrompt="1"/>
          </p:nvPr>
        </p:nvSpPr>
        <p:spPr>
          <a:xfrm>
            <a:off x="922655" y="6295122"/>
            <a:ext cx="9144000" cy="1415764"/>
          </a:xfrm>
          <a:prstGeom prst="rect">
            <a:avLst/>
          </a:prstGeom>
        </p:spPr>
        <p:txBody>
          <a:bodyPr anchor="t" anchorCtr="0">
            <a:noAutofit/>
          </a:bodyPr>
          <a:lstStyle>
            <a:lvl1pPr marL="0" indent="0" algn="l">
              <a:buFontTx/>
              <a:buNone/>
              <a:defRPr sz="3600" b="1">
                <a:solidFill>
                  <a:schemeClr val="tx2"/>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24" name="Text Placeholder 5">
            <a:extLst>
              <a:ext uri="{FF2B5EF4-FFF2-40B4-BE49-F238E27FC236}">
                <a16:creationId xmlns:a16="http://schemas.microsoft.com/office/drawing/2014/main" id="{0497EC54-FB74-484D-9FCA-D9C6FC1CA62A}"/>
              </a:ext>
            </a:extLst>
          </p:cNvPr>
          <p:cNvSpPr>
            <a:spLocks noGrp="1"/>
          </p:cNvSpPr>
          <p:nvPr>
            <p:ph type="body" sz="quarter" idx="163" hasCustomPrompt="1"/>
          </p:nvPr>
        </p:nvSpPr>
        <p:spPr>
          <a:xfrm>
            <a:off x="33874364" y="1980769"/>
            <a:ext cx="9144000" cy="800211"/>
          </a:xfrm>
          <a:prstGeom prst="rect">
            <a:avLst/>
          </a:prstGeom>
          <a:noFill/>
        </p:spPr>
        <p:txBody>
          <a:bodyPr wrap="square" lIns="91436" tIns="91436" rIns="91436" bIns="91436" anchor="ctr" anchorCtr="0">
            <a:spAutoFit/>
          </a:bodyPr>
          <a:lstStyle>
            <a:lvl1pPr marL="0" indent="0" algn="l">
              <a:buNone/>
              <a:defRPr sz="4000" b="1" u="sng" baseline="0">
                <a:solidFill>
                  <a:schemeClr val="accent6"/>
                </a:solidFill>
              </a:defRPr>
            </a:lvl1pPr>
          </a:lstStyle>
          <a:p>
            <a:pPr lvl="0"/>
            <a:r>
              <a:rPr lang="en-US" dirty="0"/>
              <a:t>(click to edit) RESULTS</a:t>
            </a:r>
          </a:p>
        </p:txBody>
      </p:sp>
      <p:sp>
        <p:nvSpPr>
          <p:cNvPr id="35" name="Text Placeholder 3">
            <a:extLst>
              <a:ext uri="{FF2B5EF4-FFF2-40B4-BE49-F238E27FC236}">
                <a16:creationId xmlns:a16="http://schemas.microsoft.com/office/drawing/2014/main" id="{0F431FB4-C853-4F1D-9F6B-229CD8B0B7C0}"/>
              </a:ext>
            </a:extLst>
          </p:cNvPr>
          <p:cNvSpPr>
            <a:spLocks noGrp="1"/>
          </p:cNvSpPr>
          <p:nvPr>
            <p:ph type="body" sz="quarter" idx="164" hasCustomPrompt="1"/>
          </p:nvPr>
        </p:nvSpPr>
        <p:spPr>
          <a:xfrm>
            <a:off x="33874364" y="2881932"/>
            <a:ext cx="9144000" cy="954085"/>
          </a:xfrm>
          <a:prstGeom prst="rect">
            <a:avLst/>
          </a:prstGeom>
        </p:spPr>
        <p:txBody>
          <a:bodyPr wrap="square" lIns="228589" tIns="228589" rIns="228589" bIns="228589">
            <a:noAutofit/>
          </a:bodyPr>
          <a:lstStyle>
            <a:lvl1pPr marL="0" indent="0">
              <a:buNone/>
              <a:defRPr sz="3200">
                <a:solidFill>
                  <a:schemeClr val="tx2"/>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Add Tables and Figures in this section.</a:t>
            </a:r>
          </a:p>
        </p:txBody>
      </p:sp>
      <p:sp>
        <p:nvSpPr>
          <p:cNvPr id="17" name="Text Placeholder 76">
            <a:extLst>
              <a:ext uri="{FF2B5EF4-FFF2-40B4-BE49-F238E27FC236}">
                <a16:creationId xmlns:a16="http://schemas.microsoft.com/office/drawing/2014/main" id="{867839B7-9592-41DD-AC2B-1D13362B9CEB}"/>
              </a:ext>
            </a:extLst>
          </p:cNvPr>
          <p:cNvSpPr>
            <a:spLocks noGrp="1"/>
          </p:cNvSpPr>
          <p:nvPr>
            <p:ph type="body" sz="quarter" idx="156" hasCustomPrompt="1"/>
          </p:nvPr>
        </p:nvSpPr>
        <p:spPr>
          <a:xfrm>
            <a:off x="922655" y="1925893"/>
            <a:ext cx="9144001" cy="2787107"/>
          </a:xfrm>
          <a:prstGeom prst="rect">
            <a:avLst/>
          </a:prstGeom>
        </p:spPr>
        <p:txBody>
          <a:bodyPr anchor="t" anchorCtr="0">
            <a:noAutofit/>
          </a:bodyPr>
          <a:lstStyle>
            <a:lvl1pPr marL="0" indent="0" algn="l">
              <a:buFontTx/>
              <a:buNone/>
              <a:defRPr sz="6600" b="1">
                <a:solidFill>
                  <a:schemeClr val="tx2"/>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Poster Title</a:t>
            </a:r>
          </a:p>
        </p:txBody>
      </p:sp>
    </p:spTree>
    <p:extLst>
      <p:ext uri="{BB962C8B-B14F-4D97-AF65-F5344CB8AC3E}">
        <p14:creationId xmlns:p14="http://schemas.microsoft.com/office/powerpoint/2010/main" val="1424487920"/>
      </p:ext>
    </p:extLst>
  </p:cSld>
  <p:clrMapOvr>
    <a:masterClrMapping/>
  </p:clrMapOvr>
  <p:extLst>
    <p:ext uri="{DCECCB84-F9BA-43D5-87BE-67443E8EF086}">
      <p15:sldGuideLst xmlns:p15="http://schemas.microsoft.com/office/powerpoint/2012/main">
        <p15:guide id="2" pos="6336">
          <p15:clr>
            <a:srgbClr val="FBAE40"/>
          </p15:clr>
        </p15:guide>
        <p15:guide id="3" pos="21312">
          <p15:clr>
            <a:srgbClr val="FBAE40"/>
          </p15:clr>
        </p15:guide>
        <p15:guide id="4" pos="20736">
          <p15:clr>
            <a:srgbClr val="FBAE40"/>
          </p15:clr>
        </p15:guide>
        <p15:guide id="5" pos="27072">
          <p15:clr>
            <a:srgbClr val="FBAE40"/>
          </p15:clr>
        </p15:guide>
        <p15:guide id="6" pos="6912">
          <p15:clr>
            <a:srgbClr val="FBAE40"/>
          </p15:clr>
        </p15:guide>
        <p15:guide id="7" pos="576">
          <p15:clr>
            <a:srgbClr val="FBAE40"/>
          </p15:clr>
        </p15:guide>
        <p15:guide id="9" orient="horz" pos="1224">
          <p15:clr>
            <a:srgbClr val="FBAE40"/>
          </p15:clr>
        </p15:guide>
        <p15:guide id="10" orient="horz" pos="1948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5" name="Rounded Rectangle 34">
            <a:extLst>
              <a:ext uri="{FF2B5EF4-FFF2-40B4-BE49-F238E27FC236}">
                <a16:creationId xmlns:a16="http://schemas.microsoft.com/office/drawing/2014/main" id="{EE937E76-4906-974E-BFC4-59D3C8CF049E}"/>
              </a:ext>
            </a:extLst>
          </p:cNvPr>
          <p:cNvSpPr/>
          <p:nvPr userDrawn="1"/>
        </p:nvSpPr>
        <p:spPr>
          <a:xfrm>
            <a:off x="10972800" y="50740"/>
            <a:ext cx="21945600" cy="32918400"/>
          </a:xfrm>
          <a:prstGeom prst="roundRect">
            <a:avLst>
              <a:gd name="adj" fmla="val 67"/>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78"/>
          </a:p>
        </p:txBody>
      </p:sp>
      <p:sp>
        <p:nvSpPr>
          <p:cNvPr id="42" name="Rectangle 41">
            <a:extLst>
              <a:ext uri="{FF2B5EF4-FFF2-40B4-BE49-F238E27FC236}">
                <a16:creationId xmlns:a16="http://schemas.microsoft.com/office/drawing/2014/main" id="{F896691F-3283-DE4D-A262-B7A29B5D85DD}"/>
              </a:ext>
            </a:extLst>
          </p:cNvPr>
          <p:cNvSpPr/>
          <p:nvPr userDrawn="1"/>
        </p:nvSpPr>
        <p:spPr>
          <a:xfrm>
            <a:off x="0" y="-4325"/>
            <a:ext cx="43891200" cy="32973465"/>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1567305" y="32390910"/>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33" name="Rectangle 32">
            <a:extLst>
              <a:ext uri="{FF2B5EF4-FFF2-40B4-BE49-F238E27FC236}">
                <a16:creationId xmlns:a16="http://schemas.microsoft.com/office/drawing/2014/main" id="{8B239566-0032-594E-87CC-F52C9841D2C1}"/>
              </a:ext>
            </a:extLst>
          </p:cNvPr>
          <p:cNvSpPr/>
          <p:nvPr userDrawn="1"/>
        </p:nvSpPr>
        <p:spPr>
          <a:xfrm>
            <a:off x="0" y="31902376"/>
            <a:ext cx="43891200" cy="102863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85F28D0-47AE-074E-8801-CCC11808041B}"/>
              </a:ext>
            </a:extLst>
          </p:cNvPr>
          <p:cNvSpPr/>
          <p:nvPr userDrawn="1"/>
        </p:nvSpPr>
        <p:spPr>
          <a:xfrm>
            <a:off x="0" y="-4324"/>
            <a:ext cx="43891200" cy="102863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 Box 14">
            <a:extLst>
              <a:ext uri="{FF2B5EF4-FFF2-40B4-BE49-F238E27FC236}">
                <a16:creationId xmlns:a16="http://schemas.microsoft.com/office/drawing/2014/main" id="{C3373478-AEF9-754C-ABC7-23EC1B52CE0C}"/>
              </a:ext>
            </a:extLst>
          </p:cNvPr>
          <p:cNvSpPr txBox="1">
            <a:spLocks noChangeArrowheads="1"/>
          </p:cNvSpPr>
          <p:nvPr userDrawn="1"/>
        </p:nvSpPr>
        <p:spPr bwMode="auto">
          <a:xfrm>
            <a:off x="700676" y="32061839"/>
            <a:ext cx="8291482" cy="653921"/>
          </a:xfrm>
          <a:prstGeom prst="rect">
            <a:avLst/>
          </a:prstGeom>
          <a:noFill/>
          <a:ln w="9525">
            <a:noFill/>
            <a:miter lim="800000"/>
            <a:headEnd/>
            <a:tailEnd/>
          </a:ln>
          <a:effectLst/>
        </p:spPr>
        <p:txBody>
          <a:bodyPr wrap="square" lIns="259594" tIns="129774" rIns="259594" bIns="129774">
            <a:spAutoFit/>
          </a:bodyPr>
          <a:lstStyle/>
          <a:p>
            <a:pPr eaLnBrk="0" hangingPunct="0">
              <a:lnSpc>
                <a:spcPts val="772"/>
              </a:lnSpc>
              <a:spcBef>
                <a:spcPct val="50000"/>
              </a:spcBef>
              <a:defRPr/>
            </a:pPr>
            <a:r>
              <a:rPr lang="en-US" sz="1050" b="1" dirty="0">
                <a:solidFill>
                  <a:schemeClr val="bg1">
                    <a:lumMod val="50000"/>
                  </a:schemeClr>
                </a:solidFill>
                <a:latin typeface="Arial" charset="0"/>
              </a:rPr>
              <a:t>RESEARCH POSTER PRESENTATION TEMPLATE © 2019</a:t>
            </a:r>
          </a:p>
          <a:p>
            <a:pPr eaLnBrk="0" hangingPunct="0">
              <a:lnSpc>
                <a:spcPts val="772"/>
              </a:lnSpc>
              <a:spcBef>
                <a:spcPct val="50000"/>
              </a:spcBef>
              <a:defRPr/>
            </a:pPr>
            <a:r>
              <a:rPr lang="en-US" sz="2000" b="1" dirty="0">
                <a:solidFill>
                  <a:schemeClr val="bg1">
                    <a:lumMod val="50000"/>
                  </a:schemeClr>
                </a:solidFill>
                <a:latin typeface="Arial" charset="0"/>
              </a:rPr>
              <a:t>www.PosterPresentations.com</a:t>
            </a:r>
          </a:p>
        </p:txBody>
      </p:sp>
      <p:graphicFrame>
        <p:nvGraphicFramePr>
          <p:cNvPr id="11" name="Table 10">
            <a:extLst>
              <a:ext uri="{FF2B5EF4-FFF2-40B4-BE49-F238E27FC236}">
                <a16:creationId xmlns:a16="http://schemas.microsoft.com/office/drawing/2014/main" id="{8ECADD28-84EA-C94B-A368-D022E9F1EBC7}"/>
              </a:ext>
            </a:extLst>
          </p:cNvPr>
          <p:cNvGraphicFramePr>
            <a:graphicFrameLocks noGrp="1"/>
          </p:cNvGraphicFramePr>
          <p:nvPr userDrawn="1">
            <p:extLst>
              <p:ext uri="{D42A27DB-BD31-4B8C-83A1-F6EECF244321}">
                <p14:modId xmlns:p14="http://schemas.microsoft.com/office/powerpoint/2010/main" val="3193688814"/>
              </p:ext>
            </p:extLst>
          </p:nvPr>
        </p:nvGraphicFramePr>
        <p:xfrm>
          <a:off x="-10611120" y="14098"/>
          <a:ext cx="9776869" cy="32750835"/>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b="1" i="0" dirty="0">
                          <a:solidFill>
                            <a:srgbClr val="FFC000"/>
                          </a:solidFill>
                          <a:latin typeface="Arial"/>
                          <a:cs typeface="Arial"/>
                        </a:rPr>
                        <a:t>36"x48” Trifold </a:t>
                      </a:r>
                      <a:r>
                        <a:rPr lang="en-US" sz="2000" i="0" dirty="0">
                          <a:solidFill>
                            <a:srgbClr val="D9D9D9"/>
                          </a:solidFill>
                          <a:latin typeface="Arial"/>
                          <a:cs typeface="Arial"/>
                        </a:rPr>
                        <a:t>presentation poster board.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644032">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poster template for a </a:t>
                      </a:r>
                      <a:br>
                        <a:rPr lang="en-US" sz="2000" dirty="0">
                          <a:solidFill>
                            <a:schemeClr val="bg1"/>
                          </a:solidFill>
                          <a:latin typeface="Arial" panose="020B0604020202020204" pitchFamily="34" charset="0"/>
                          <a:cs typeface="Arial" panose="020B0604020202020204" pitchFamily="34" charset="0"/>
                        </a:rPr>
                      </a:br>
                      <a:r>
                        <a:rPr lang="en-US" sz="4800" b="1" dirty="0">
                          <a:solidFill>
                            <a:srgbClr val="FFC000"/>
                          </a:solidFill>
                          <a:latin typeface="Arial" panose="020B0604020202020204" pitchFamily="34" charset="0"/>
                          <a:cs typeface="Arial" panose="020B0604020202020204" pitchFamily="34" charset="0"/>
                        </a:rPr>
                        <a:t>TRIFOLD</a:t>
                      </a:r>
                      <a:br>
                        <a:rPr lang="en-US" sz="36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(3 feet tall by 4 feet wide)</a:t>
                      </a:r>
                      <a:br>
                        <a:rPr lang="en-US" sz="2000" dirty="0">
                          <a:solidFill>
                            <a:schemeClr val="bg1"/>
                          </a:solidFill>
                          <a:latin typeface="Arial" panose="020B0604020202020204" pitchFamily="34" charset="0"/>
                          <a:cs typeface="Arial" panose="020B0604020202020204" pitchFamily="34" charset="0"/>
                        </a:rPr>
                      </a:br>
                      <a:r>
                        <a:rPr lang="en-US" sz="2000" dirty="0">
                          <a:solidFill>
                            <a:schemeClr val="bg1"/>
                          </a:solidFill>
                          <a:latin typeface="Arial" panose="020B0604020202020204" pitchFamily="34" charset="0"/>
                          <a:cs typeface="Arial" panose="020B0604020202020204" pitchFamily="34" charset="0"/>
                        </a:rPr>
                        <a:t>presentation board</a:t>
                      </a:r>
                    </a:p>
                    <a:p>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endParaRPr lang="en-US" sz="2000" b="0" baseline="0" dirty="0">
                        <a:solidFill>
                          <a:srgbClr val="FFC000"/>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2" name="Table 11">
            <a:extLst>
              <a:ext uri="{FF2B5EF4-FFF2-40B4-BE49-F238E27FC236}">
                <a16:creationId xmlns:a16="http://schemas.microsoft.com/office/drawing/2014/main" id="{9CE29732-F308-0946-B02E-B61C77388BCC}"/>
              </a:ext>
            </a:extLst>
          </p:cNvPr>
          <p:cNvGraphicFramePr>
            <a:graphicFrameLocks noGrp="1"/>
          </p:cNvGraphicFramePr>
          <p:nvPr userDrawn="1">
            <p:extLst>
              <p:ext uri="{D42A27DB-BD31-4B8C-83A1-F6EECF244321}">
                <p14:modId xmlns:p14="http://schemas.microsoft.com/office/powerpoint/2010/main" val="1176603562"/>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5" name="Rounded Rectangle 34">
            <a:extLst>
              <a:ext uri="{FF2B5EF4-FFF2-40B4-BE49-F238E27FC236}">
                <a16:creationId xmlns:a16="http://schemas.microsoft.com/office/drawing/2014/main" id="{EE937E76-4906-974E-BFC4-59D3C8CF049E}"/>
              </a:ext>
            </a:extLst>
          </p:cNvPr>
          <p:cNvSpPr/>
          <p:nvPr userDrawn="1"/>
        </p:nvSpPr>
        <p:spPr>
          <a:xfrm>
            <a:off x="10972800" y="-4324"/>
            <a:ext cx="21945600" cy="32918400"/>
          </a:xfrm>
          <a:prstGeom prst="roundRect">
            <a:avLst>
              <a:gd name="adj" fmla="val 67"/>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78"/>
          </a:p>
        </p:txBody>
      </p:sp>
      <p:sp>
        <p:nvSpPr>
          <p:cNvPr id="33" name="Rectangle 32">
            <a:extLst>
              <a:ext uri="{FF2B5EF4-FFF2-40B4-BE49-F238E27FC236}">
                <a16:creationId xmlns:a16="http://schemas.microsoft.com/office/drawing/2014/main" id="{8B239566-0032-594E-87CC-F52C9841D2C1}"/>
              </a:ext>
            </a:extLst>
          </p:cNvPr>
          <p:cNvSpPr/>
          <p:nvPr userDrawn="1"/>
        </p:nvSpPr>
        <p:spPr>
          <a:xfrm>
            <a:off x="0" y="31902376"/>
            <a:ext cx="43891200" cy="102863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85F28D0-47AE-074E-8801-CCC11808041B}"/>
              </a:ext>
            </a:extLst>
          </p:cNvPr>
          <p:cNvSpPr/>
          <p:nvPr userDrawn="1"/>
        </p:nvSpPr>
        <p:spPr>
          <a:xfrm>
            <a:off x="0" y="4324"/>
            <a:ext cx="43891200" cy="102863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F896691F-3283-DE4D-A262-B7A29B5D85DD}"/>
              </a:ext>
            </a:extLst>
          </p:cNvPr>
          <p:cNvSpPr/>
          <p:nvPr userDrawn="1"/>
        </p:nvSpPr>
        <p:spPr>
          <a:xfrm>
            <a:off x="0" y="-4325"/>
            <a:ext cx="43891200" cy="32973465"/>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1567305" y="32390910"/>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40" name="Text Box 14">
            <a:extLst>
              <a:ext uri="{FF2B5EF4-FFF2-40B4-BE49-F238E27FC236}">
                <a16:creationId xmlns:a16="http://schemas.microsoft.com/office/drawing/2014/main" id="{C3373478-AEF9-754C-ABC7-23EC1B52CE0C}"/>
              </a:ext>
            </a:extLst>
          </p:cNvPr>
          <p:cNvSpPr txBox="1">
            <a:spLocks noChangeArrowheads="1"/>
          </p:cNvSpPr>
          <p:nvPr userDrawn="1"/>
        </p:nvSpPr>
        <p:spPr bwMode="auto">
          <a:xfrm>
            <a:off x="700676" y="32061839"/>
            <a:ext cx="8291482" cy="653921"/>
          </a:xfrm>
          <a:prstGeom prst="rect">
            <a:avLst/>
          </a:prstGeom>
          <a:noFill/>
          <a:ln w="9525">
            <a:noFill/>
            <a:miter lim="800000"/>
            <a:headEnd/>
            <a:tailEnd/>
          </a:ln>
          <a:effectLst/>
        </p:spPr>
        <p:txBody>
          <a:bodyPr wrap="square" lIns="259594" tIns="129774" rIns="259594" bIns="129774">
            <a:spAutoFit/>
          </a:bodyPr>
          <a:lstStyle/>
          <a:p>
            <a:pPr eaLnBrk="0" hangingPunct="0">
              <a:lnSpc>
                <a:spcPts val="772"/>
              </a:lnSpc>
              <a:spcBef>
                <a:spcPct val="50000"/>
              </a:spcBef>
              <a:defRPr/>
            </a:pPr>
            <a:r>
              <a:rPr lang="en-US" sz="1050" b="1" dirty="0">
                <a:solidFill>
                  <a:schemeClr val="bg1">
                    <a:lumMod val="50000"/>
                  </a:schemeClr>
                </a:solidFill>
                <a:latin typeface="Arial" charset="0"/>
              </a:rPr>
              <a:t>RESEARCH POSTER PRESENTATION TEMPLATE © 2019</a:t>
            </a:r>
          </a:p>
          <a:p>
            <a:pPr eaLnBrk="0" hangingPunct="0">
              <a:lnSpc>
                <a:spcPts val="772"/>
              </a:lnSpc>
              <a:spcBef>
                <a:spcPct val="50000"/>
              </a:spcBef>
              <a:defRPr/>
            </a:pPr>
            <a:r>
              <a:rPr lang="en-US" sz="2000" b="1" dirty="0">
                <a:solidFill>
                  <a:schemeClr val="bg1">
                    <a:lumMod val="50000"/>
                  </a:schemeClr>
                </a:solidFill>
                <a:latin typeface="Arial" charset="0"/>
              </a:rPr>
              <a:t>www.PosterPresentations.com</a:t>
            </a:r>
          </a:p>
        </p:txBody>
      </p:sp>
    </p:spTree>
    <p:extLst>
      <p:ext uri="{BB962C8B-B14F-4D97-AF65-F5344CB8AC3E}">
        <p14:creationId xmlns:p14="http://schemas.microsoft.com/office/powerpoint/2010/main" val="4281985044"/>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5F9FB"/>
        </a:solidFill>
        <a:effectLst/>
      </p:bgPr>
    </p:bg>
    <p:spTree>
      <p:nvGrpSpPr>
        <p:cNvPr id="1" name=""/>
        <p:cNvGrpSpPr/>
        <p:nvPr/>
      </p:nvGrpSpPr>
      <p:grpSpPr>
        <a:xfrm>
          <a:off x="0" y="0"/>
          <a:ext cx="0" cy="0"/>
          <a:chOff x="0" y="0"/>
          <a:chExt cx="0" cy="0"/>
        </a:xfrm>
      </p:grpSpPr>
      <p:sp>
        <p:nvSpPr>
          <p:cNvPr id="17" name="Text Placeholder 16">
            <a:extLst>
              <a:ext uri="{FF2B5EF4-FFF2-40B4-BE49-F238E27FC236}">
                <a16:creationId xmlns:a16="http://schemas.microsoft.com/office/drawing/2014/main" id="{12AA36A9-9F53-8A47-B2A8-4232241E7A66}"/>
              </a:ext>
            </a:extLst>
          </p:cNvPr>
          <p:cNvSpPr>
            <a:spLocks noGrp="1"/>
          </p:cNvSpPr>
          <p:nvPr>
            <p:ph type="body" sz="quarter" idx="10"/>
          </p:nvPr>
        </p:nvSpPr>
        <p:spPr>
          <a:xfrm>
            <a:off x="922655" y="11672156"/>
            <a:ext cx="9144000" cy="4979819"/>
          </a:xfrm>
        </p:spPr>
        <p:txBody>
          <a:bodyPr/>
          <a:lstStyle/>
          <a:p>
            <a:pPr algn="just"/>
            <a:r>
              <a:rPr lang="en-US" dirty="0"/>
              <a:t>La </a:t>
            </a:r>
            <a:r>
              <a:rPr lang="en-US" dirty="0" err="1"/>
              <a:t>democracia</a:t>
            </a:r>
            <a:r>
              <a:rPr lang="en-US" dirty="0"/>
              <a:t> es el regimen politico mas </a:t>
            </a:r>
            <a:r>
              <a:rPr lang="en-US" dirty="0" err="1"/>
              <a:t>extendido</a:t>
            </a:r>
            <a:r>
              <a:rPr lang="en-US" dirty="0"/>
              <a:t> </a:t>
            </a:r>
            <a:r>
              <a:rPr lang="en-US" dirty="0" err="1"/>
              <a:t>en</a:t>
            </a:r>
            <a:r>
              <a:rPr lang="en-US" dirty="0"/>
              <a:t> el </a:t>
            </a:r>
            <a:r>
              <a:rPr lang="en-US" dirty="0" err="1"/>
              <a:t>mundo</a:t>
            </a:r>
            <a:r>
              <a:rPr lang="en-US" dirty="0"/>
              <a:t>. </a:t>
            </a:r>
            <a:r>
              <a:rPr lang="en-US" dirty="0" err="1"/>
              <a:t>Existen</a:t>
            </a:r>
            <a:r>
              <a:rPr lang="en-US" dirty="0"/>
              <a:t> </a:t>
            </a:r>
            <a:r>
              <a:rPr lang="en-US" dirty="0" err="1"/>
              <a:t>diversas</a:t>
            </a:r>
            <a:r>
              <a:rPr lang="en-US" dirty="0"/>
              <a:t> que, por un </a:t>
            </a:r>
            <a:r>
              <a:rPr lang="en-US" dirty="0" err="1"/>
              <a:t>lado</a:t>
            </a:r>
            <a:r>
              <a:rPr lang="en-US" dirty="0"/>
              <a:t>,  </a:t>
            </a:r>
            <a:r>
              <a:rPr lang="en-US" dirty="0" err="1"/>
              <a:t>sostienen</a:t>
            </a:r>
            <a:r>
              <a:rPr lang="en-US" dirty="0"/>
              <a:t> que la </a:t>
            </a:r>
            <a:r>
              <a:rPr lang="en-US" dirty="0" err="1"/>
              <a:t>estabilidad</a:t>
            </a:r>
            <a:r>
              <a:rPr lang="en-US" dirty="0"/>
              <a:t> </a:t>
            </a:r>
            <a:r>
              <a:rPr lang="en-US" dirty="0" err="1"/>
              <a:t>democrática</a:t>
            </a:r>
            <a:r>
              <a:rPr lang="en-US" dirty="0"/>
              <a:t> </a:t>
            </a:r>
            <a:r>
              <a:rPr lang="en-US" dirty="0" err="1"/>
              <a:t>recae</a:t>
            </a:r>
            <a:r>
              <a:rPr lang="en-US" dirty="0"/>
              <a:t> </a:t>
            </a:r>
            <a:r>
              <a:rPr lang="en-US" dirty="0" err="1"/>
              <a:t>en</a:t>
            </a:r>
            <a:r>
              <a:rPr lang="en-US" dirty="0"/>
              <a:t> la </a:t>
            </a:r>
            <a:r>
              <a:rPr lang="en-US" dirty="0" err="1"/>
              <a:t>efectividad</a:t>
            </a:r>
            <a:r>
              <a:rPr lang="en-US" dirty="0"/>
              <a:t> de las </a:t>
            </a:r>
            <a:r>
              <a:rPr lang="en-US" dirty="0" err="1"/>
              <a:t>instituciones</a:t>
            </a:r>
            <a:r>
              <a:rPr lang="en-US" dirty="0"/>
              <a:t> </a:t>
            </a:r>
            <a:r>
              <a:rPr lang="en-US" dirty="0" err="1"/>
              <a:t>como</a:t>
            </a:r>
            <a:r>
              <a:rPr lang="en-US" dirty="0"/>
              <a:t> propone Huntington. Por </a:t>
            </a:r>
            <a:r>
              <a:rPr lang="en-US" dirty="0" err="1"/>
              <a:t>otro</a:t>
            </a:r>
            <a:r>
              <a:rPr lang="en-US" dirty="0"/>
              <a:t> </a:t>
            </a:r>
            <a:r>
              <a:rPr lang="en-US" dirty="0" err="1"/>
              <a:t>lado</a:t>
            </a:r>
            <a:r>
              <a:rPr lang="en-US" dirty="0"/>
              <a:t>, Inglehart y </a:t>
            </a:r>
            <a:r>
              <a:rPr lang="en-US" dirty="0" err="1"/>
              <a:t>Almod</a:t>
            </a:r>
            <a:r>
              <a:rPr lang="en-US" dirty="0"/>
              <a:t> </a:t>
            </a:r>
            <a:r>
              <a:rPr lang="en-US" dirty="0" err="1"/>
              <a:t>indican</a:t>
            </a:r>
            <a:r>
              <a:rPr lang="en-US" dirty="0"/>
              <a:t> que se debe considerer el </a:t>
            </a:r>
            <a:r>
              <a:rPr lang="en-US" dirty="0" err="1"/>
              <a:t>aporte</a:t>
            </a:r>
            <a:r>
              <a:rPr lang="en-US" dirty="0"/>
              <a:t> de la </a:t>
            </a:r>
            <a:r>
              <a:rPr lang="en-US" dirty="0" err="1"/>
              <a:t>cultura</a:t>
            </a:r>
            <a:r>
              <a:rPr lang="en-US" dirty="0"/>
              <a:t> </a:t>
            </a:r>
            <a:r>
              <a:rPr lang="en-US" dirty="0" err="1"/>
              <a:t>política</a:t>
            </a:r>
            <a:r>
              <a:rPr lang="en-US" dirty="0"/>
              <a:t> o Kurtz y </a:t>
            </a:r>
            <a:r>
              <a:rPr lang="en-US" dirty="0" err="1"/>
              <a:t>su</a:t>
            </a:r>
            <a:r>
              <a:rPr lang="en-US" dirty="0"/>
              <a:t> </a:t>
            </a:r>
            <a:r>
              <a:rPr lang="en-US" dirty="0" err="1"/>
              <a:t>teoría</a:t>
            </a:r>
            <a:r>
              <a:rPr lang="en-US" dirty="0"/>
              <a:t> del path dependence. </a:t>
            </a:r>
            <a:r>
              <a:rPr lang="en-US" dirty="0" err="1"/>
              <a:t>En</a:t>
            </a:r>
            <a:r>
              <a:rPr lang="en-US" dirty="0"/>
              <a:t> </a:t>
            </a:r>
            <a:r>
              <a:rPr lang="en-US" dirty="0" err="1"/>
              <a:t>este</a:t>
            </a:r>
            <a:r>
              <a:rPr lang="en-US" dirty="0"/>
              <a:t> </a:t>
            </a:r>
            <a:r>
              <a:rPr lang="en-US" dirty="0" err="1"/>
              <a:t>sentido</a:t>
            </a:r>
            <a:r>
              <a:rPr lang="en-US" dirty="0"/>
              <a:t>, se </a:t>
            </a:r>
            <a:r>
              <a:rPr lang="en-US" dirty="0" err="1"/>
              <a:t>buscan</a:t>
            </a:r>
            <a:r>
              <a:rPr lang="en-US" dirty="0"/>
              <a:t> </a:t>
            </a:r>
            <a:r>
              <a:rPr lang="en-US" dirty="0" err="1"/>
              <a:t>identificar</a:t>
            </a:r>
            <a:r>
              <a:rPr lang="en-US" dirty="0"/>
              <a:t> los </a:t>
            </a:r>
            <a:r>
              <a:rPr lang="en-US" dirty="0" err="1"/>
              <a:t>factores</a:t>
            </a:r>
            <a:r>
              <a:rPr lang="en-US" dirty="0"/>
              <a:t> que </a:t>
            </a:r>
            <a:r>
              <a:rPr lang="en-US" dirty="0" err="1"/>
              <a:t>causan</a:t>
            </a:r>
            <a:r>
              <a:rPr lang="en-US" dirty="0"/>
              <a:t> la </a:t>
            </a:r>
            <a:r>
              <a:rPr lang="en-US" dirty="0" err="1"/>
              <a:t>establidad</a:t>
            </a:r>
            <a:r>
              <a:rPr lang="en-US" dirty="0"/>
              <a:t> </a:t>
            </a:r>
            <a:r>
              <a:rPr lang="en-US" dirty="0" err="1"/>
              <a:t>democrática</a:t>
            </a:r>
            <a:r>
              <a:rPr lang="en-US" dirty="0"/>
              <a:t> </a:t>
            </a:r>
            <a:r>
              <a:rPr lang="en-US" dirty="0" err="1"/>
              <a:t>en</a:t>
            </a:r>
            <a:r>
              <a:rPr lang="en-US" dirty="0"/>
              <a:t> los </a:t>
            </a:r>
            <a:r>
              <a:rPr lang="en-US" dirty="0" err="1"/>
              <a:t>Estados</a:t>
            </a:r>
            <a:r>
              <a:rPr lang="en-US" dirty="0"/>
              <a:t>. </a:t>
            </a:r>
          </a:p>
        </p:txBody>
      </p:sp>
      <p:sp>
        <p:nvSpPr>
          <p:cNvPr id="18" name="Text Placeholder 17">
            <a:extLst>
              <a:ext uri="{FF2B5EF4-FFF2-40B4-BE49-F238E27FC236}">
                <a16:creationId xmlns:a16="http://schemas.microsoft.com/office/drawing/2014/main" id="{531A40DE-B642-0145-9270-3C8D04A76977}"/>
              </a:ext>
            </a:extLst>
          </p:cNvPr>
          <p:cNvSpPr>
            <a:spLocks noGrp="1"/>
          </p:cNvSpPr>
          <p:nvPr>
            <p:ph type="body" sz="quarter" idx="11"/>
          </p:nvPr>
        </p:nvSpPr>
        <p:spPr/>
        <p:txBody>
          <a:bodyPr/>
          <a:lstStyle/>
          <a:p>
            <a:r>
              <a:rPr lang="en-US" dirty="0"/>
              <a:t>INTRODUCCIÓN</a:t>
            </a:r>
          </a:p>
        </p:txBody>
      </p:sp>
      <p:sp>
        <p:nvSpPr>
          <p:cNvPr id="19" name="Text Placeholder 18">
            <a:extLst>
              <a:ext uri="{FF2B5EF4-FFF2-40B4-BE49-F238E27FC236}">
                <a16:creationId xmlns:a16="http://schemas.microsoft.com/office/drawing/2014/main" id="{EB04E4DC-B884-A746-A68B-F0377754BB6C}"/>
              </a:ext>
            </a:extLst>
          </p:cNvPr>
          <p:cNvSpPr>
            <a:spLocks noGrp="1"/>
          </p:cNvSpPr>
          <p:nvPr>
            <p:ph type="body" sz="quarter" idx="20"/>
          </p:nvPr>
        </p:nvSpPr>
        <p:spPr/>
        <p:txBody>
          <a:bodyPr/>
          <a:lstStyle/>
          <a:p>
            <a:r>
              <a:rPr lang="en-US" dirty="0"/>
              <a:t>METODOLOGÍA</a:t>
            </a:r>
          </a:p>
        </p:txBody>
      </p:sp>
      <p:sp>
        <p:nvSpPr>
          <p:cNvPr id="20" name="Text Placeholder 19">
            <a:extLst>
              <a:ext uri="{FF2B5EF4-FFF2-40B4-BE49-F238E27FC236}">
                <a16:creationId xmlns:a16="http://schemas.microsoft.com/office/drawing/2014/main" id="{5B014D86-8695-4D42-B0B9-AF9AAC982599}"/>
              </a:ext>
            </a:extLst>
          </p:cNvPr>
          <p:cNvSpPr>
            <a:spLocks noGrp="1"/>
          </p:cNvSpPr>
          <p:nvPr>
            <p:ph type="body" sz="quarter" idx="27"/>
          </p:nvPr>
        </p:nvSpPr>
        <p:spPr/>
        <p:txBody>
          <a:bodyPr/>
          <a:lstStyle/>
          <a:p>
            <a:r>
              <a:rPr lang="en-US" dirty="0"/>
              <a:t>HIPÓTESIS</a:t>
            </a:r>
          </a:p>
        </p:txBody>
      </p:sp>
      <p:sp>
        <p:nvSpPr>
          <p:cNvPr id="21" name="Text Placeholder 20">
            <a:extLst>
              <a:ext uri="{FF2B5EF4-FFF2-40B4-BE49-F238E27FC236}">
                <a16:creationId xmlns:a16="http://schemas.microsoft.com/office/drawing/2014/main" id="{830BBA40-A6D5-A443-9E20-37AAB01FA677}"/>
              </a:ext>
            </a:extLst>
          </p:cNvPr>
          <p:cNvSpPr>
            <a:spLocks noGrp="1"/>
          </p:cNvSpPr>
          <p:nvPr>
            <p:ph type="body" sz="quarter" idx="28"/>
          </p:nvPr>
        </p:nvSpPr>
        <p:spPr>
          <a:xfrm>
            <a:off x="922656" y="24370271"/>
            <a:ext cx="9528773" cy="5409688"/>
          </a:xfrm>
        </p:spPr>
        <p:txBody>
          <a:bodyPr/>
          <a:lstStyle/>
          <a:p>
            <a:pPr algn="just" fontAlgn="base"/>
            <a:r>
              <a:rPr lang="es-PE" sz="4000" dirty="0"/>
              <a:t>●  H1: Una mejor calidad de la democracia responde a un buen grado de libertades.</a:t>
            </a:r>
          </a:p>
          <a:p>
            <a:pPr fontAlgn="base"/>
            <a:r>
              <a:rPr lang="es-PE" sz="4000" dirty="0"/>
              <a:t>●  H2: A mayor desarrollo </a:t>
            </a:r>
            <a:r>
              <a:rPr lang="es-PE" sz="4000" dirty="0" err="1"/>
              <a:t>económico</a:t>
            </a:r>
            <a:r>
              <a:rPr lang="es-PE" sz="4000" dirty="0"/>
              <a:t> mayor calidad democrática.</a:t>
            </a:r>
          </a:p>
          <a:p>
            <a:r>
              <a:rPr lang="es-PE" sz="4000" dirty="0"/>
              <a:t>●  H3: La calidad democrática no responde a la percepción de la corrupción que tiene</a:t>
            </a:r>
            <a:br>
              <a:rPr lang="es-PE" sz="4000" dirty="0"/>
            </a:br>
            <a:r>
              <a:rPr lang="es-PE" sz="4000" dirty="0"/>
              <a:t>los ciudadanos de su propio </a:t>
            </a:r>
            <a:r>
              <a:rPr lang="es-PE" sz="4000" dirty="0" err="1"/>
              <a:t>país</a:t>
            </a:r>
            <a:endParaRPr lang="en-US" sz="4000" dirty="0"/>
          </a:p>
        </p:txBody>
      </p:sp>
      <p:sp>
        <p:nvSpPr>
          <p:cNvPr id="22" name="Text Placeholder 21">
            <a:extLst>
              <a:ext uri="{FF2B5EF4-FFF2-40B4-BE49-F238E27FC236}">
                <a16:creationId xmlns:a16="http://schemas.microsoft.com/office/drawing/2014/main" id="{30006022-4AAE-234B-9B17-F3C2C80F2D68}"/>
              </a:ext>
            </a:extLst>
          </p:cNvPr>
          <p:cNvSpPr>
            <a:spLocks noGrp="1"/>
          </p:cNvSpPr>
          <p:nvPr>
            <p:ph type="body" sz="quarter" idx="29"/>
          </p:nvPr>
        </p:nvSpPr>
        <p:spPr>
          <a:xfrm>
            <a:off x="33832800" y="21054422"/>
            <a:ext cx="9144000" cy="800211"/>
          </a:xfrm>
        </p:spPr>
        <p:txBody>
          <a:bodyPr/>
          <a:lstStyle/>
          <a:p>
            <a:r>
              <a:rPr lang="en-US" dirty="0"/>
              <a:t>CONCLUSIÓN</a:t>
            </a:r>
          </a:p>
        </p:txBody>
      </p:sp>
      <p:sp>
        <p:nvSpPr>
          <p:cNvPr id="23" name="Text Placeholder 22">
            <a:extLst>
              <a:ext uri="{FF2B5EF4-FFF2-40B4-BE49-F238E27FC236}">
                <a16:creationId xmlns:a16="http://schemas.microsoft.com/office/drawing/2014/main" id="{667BE11A-BD7B-7E46-84A2-78F321BAE689}"/>
              </a:ext>
            </a:extLst>
          </p:cNvPr>
          <p:cNvSpPr>
            <a:spLocks noGrp="1"/>
          </p:cNvSpPr>
          <p:nvPr>
            <p:ph type="body" sz="quarter" idx="30"/>
          </p:nvPr>
        </p:nvSpPr>
        <p:spPr/>
        <p:txBody>
          <a:bodyPr/>
          <a:lstStyle/>
          <a:p>
            <a:endParaRPr lang="en-US"/>
          </a:p>
        </p:txBody>
      </p:sp>
      <p:sp>
        <p:nvSpPr>
          <p:cNvPr id="24" name="Text Placeholder 23">
            <a:extLst>
              <a:ext uri="{FF2B5EF4-FFF2-40B4-BE49-F238E27FC236}">
                <a16:creationId xmlns:a16="http://schemas.microsoft.com/office/drawing/2014/main" id="{40525423-6B5E-BC4A-9680-EE6778BE6DAE}"/>
              </a:ext>
            </a:extLst>
          </p:cNvPr>
          <p:cNvSpPr>
            <a:spLocks noGrp="1"/>
          </p:cNvSpPr>
          <p:nvPr>
            <p:ph type="body" sz="quarter" idx="96"/>
          </p:nvPr>
        </p:nvSpPr>
        <p:spPr>
          <a:xfrm>
            <a:off x="922655" y="17487478"/>
            <a:ext cx="9144000" cy="5409688"/>
          </a:xfrm>
        </p:spPr>
        <p:txBody>
          <a:bodyPr/>
          <a:lstStyle/>
          <a:p>
            <a:pPr algn="just"/>
            <a:r>
              <a:rPr lang="en-US" dirty="0"/>
              <a:t>La </a:t>
            </a:r>
            <a:r>
              <a:rPr lang="en-US" dirty="0" err="1"/>
              <a:t>presente</a:t>
            </a:r>
            <a:r>
              <a:rPr lang="en-US" dirty="0"/>
              <a:t> </a:t>
            </a:r>
            <a:r>
              <a:rPr lang="en-US" dirty="0" err="1"/>
              <a:t>investigación</a:t>
            </a:r>
            <a:r>
              <a:rPr lang="en-US" dirty="0"/>
              <a:t> </a:t>
            </a:r>
            <a:r>
              <a:rPr lang="en-US" dirty="0" err="1"/>
              <a:t>utiliza</a:t>
            </a:r>
            <a:r>
              <a:rPr lang="en-US" dirty="0"/>
              <a:t> el Democracy Index 2016 </a:t>
            </a:r>
            <a:r>
              <a:rPr lang="en-US" dirty="0" err="1"/>
              <a:t>elaborado</a:t>
            </a:r>
            <a:r>
              <a:rPr lang="en-US" dirty="0"/>
              <a:t> por la Economist Intelligence Unit y el Freedom Index 2016 </a:t>
            </a:r>
            <a:r>
              <a:rPr lang="en-US" dirty="0" err="1"/>
              <a:t>realizado</a:t>
            </a:r>
            <a:r>
              <a:rPr lang="en-US" dirty="0"/>
              <a:t> por el Cato </a:t>
            </a:r>
            <a:r>
              <a:rPr lang="en-US" dirty="0" err="1"/>
              <a:t>Insititute</a:t>
            </a:r>
            <a:r>
              <a:rPr lang="en-US" dirty="0"/>
              <a:t>. Del primero se ha </a:t>
            </a:r>
            <a:r>
              <a:rPr lang="en-US" dirty="0" err="1"/>
              <a:t>escogido</a:t>
            </a:r>
            <a:r>
              <a:rPr lang="en-US" dirty="0"/>
              <a:t> la variable  Score 2016 </a:t>
            </a:r>
            <a:r>
              <a:rPr lang="en-US" dirty="0" err="1"/>
              <a:t>como</a:t>
            </a:r>
            <a:r>
              <a:rPr lang="en-US" dirty="0"/>
              <a:t> variable </a:t>
            </a:r>
            <a:r>
              <a:rPr lang="en-US" dirty="0" err="1"/>
              <a:t>dependiente</a:t>
            </a:r>
            <a:r>
              <a:rPr lang="en-US" dirty="0"/>
              <a:t>. Por </a:t>
            </a:r>
            <a:r>
              <a:rPr lang="en-US" dirty="0" err="1"/>
              <a:t>su</a:t>
            </a:r>
            <a:r>
              <a:rPr lang="en-US" dirty="0"/>
              <a:t> parte, las variables independientes fueron elaboradas mediante la </a:t>
            </a:r>
            <a:r>
              <a:rPr lang="en-US" dirty="0" err="1"/>
              <a:t>factorización</a:t>
            </a:r>
            <a:r>
              <a:rPr lang="en-US" dirty="0"/>
              <a:t> </a:t>
            </a:r>
            <a:r>
              <a:rPr lang="en-US" dirty="0" err="1"/>
              <a:t>confirmativa</a:t>
            </a:r>
            <a:r>
              <a:rPr lang="en-US" dirty="0"/>
              <a:t>, </a:t>
            </a:r>
            <a:r>
              <a:rPr lang="en-US" dirty="0" err="1"/>
              <a:t>pues</a:t>
            </a:r>
            <a:r>
              <a:rPr lang="en-US" dirty="0"/>
              <a:t> permiten construir los indices. </a:t>
            </a:r>
            <a:r>
              <a:rPr lang="en-US" dirty="0" err="1"/>
              <a:t>Resulta</a:t>
            </a:r>
            <a:r>
              <a:rPr lang="en-US" dirty="0"/>
              <a:t> </a:t>
            </a:r>
            <a:r>
              <a:rPr lang="en-US" dirty="0" err="1"/>
              <a:t>oportuno</a:t>
            </a:r>
            <a:r>
              <a:rPr lang="en-US" dirty="0"/>
              <a:t> </a:t>
            </a:r>
            <a:r>
              <a:rPr lang="en-US" dirty="0" err="1"/>
              <a:t>señalar</a:t>
            </a:r>
            <a:r>
              <a:rPr lang="en-US" dirty="0"/>
              <a:t> que se </a:t>
            </a:r>
            <a:r>
              <a:rPr lang="en-US" dirty="0" err="1"/>
              <a:t>realizará</a:t>
            </a:r>
            <a:r>
              <a:rPr lang="en-US" dirty="0"/>
              <a:t> una regression lineal </a:t>
            </a:r>
            <a:r>
              <a:rPr lang="en-US" dirty="0" err="1"/>
              <a:t>multivariada</a:t>
            </a:r>
            <a:r>
              <a:rPr lang="en-US" dirty="0"/>
              <a:t>. </a:t>
            </a:r>
          </a:p>
        </p:txBody>
      </p:sp>
      <p:sp>
        <p:nvSpPr>
          <p:cNvPr id="28" name="Text Placeholder 27">
            <a:extLst>
              <a:ext uri="{FF2B5EF4-FFF2-40B4-BE49-F238E27FC236}">
                <a16:creationId xmlns:a16="http://schemas.microsoft.com/office/drawing/2014/main" id="{EEF07CE4-E513-E043-B0A4-F61047B85339}"/>
              </a:ext>
            </a:extLst>
          </p:cNvPr>
          <p:cNvSpPr>
            <a:spLocks noGrp="1"/>
          </p:cNvSpPr>
          <p:nvPr>
            <p:ph type="body" sz="quarter" idx="157"/>
          </p:nvPr>
        </p:nvSpPr>
        <p:spPr>
          <a:xfrm>
            <a:off x="922655" y="4813941"/>
            <a:ext cx="9144000" cy="2362509"/>
          </a:xfrm>
        </p:spPr>
        <p:txBody>
          <a:bodyPr/>
          <a:lstStyle/>
          <a:p>
            <a:r>
              <a:rPr lang="en-US" sz="2800" dirty="0"/>
              <a:t>Andrade Rodriguez, Ximena</a:t>
            </a:r>
          </a:p>
          <a:p>
            <a:r>
              <a:rPr lang="en-US" sz="2800" dirty="0"/>
              <a:t>Carrillo Roman-Morey, </a:t>
            </a:r>
            <a:r>
              <a:rPr lang="en-US" sz="2800" dirty="0" err="1"/>
              <a:t>Analourdes</a:t>
            </a:r>
            <a:endParaRPr lang="en-US" sz="2800" dirty="0"/>
          </a:p>
          <a:p>
            <a:r>
              <a:rPr lang="en-US" sz="2800" dirty="0"/>
              <a:t>Herrada Ruiz, Alvaro </a:t>
            </a:r>
          </a:p>
          <a:p>
            <a:r>
              <a:rPr lang="en-US" sz="2800" dirty="0"/>
              <a:t>La Torre </a:t>
            </a:r>
            <a:r>
              <a:rPr lang="en-US" sz="2800" dirty="0" err="1"/>
              <a:t>Frisancho</a:t>
            </a:r>
            <a:r>
              <a:rPr lang="en-US" sz="2800" dirty="0"/>
              <a:t>, Martha </a:t>
            </a:r>
          </a:p>
          <a:p>
            <a:r>
              <a:rPr lang="en-US" sz="2800" dirty="0" err="1"/>
              <a:t>Venero</a:t>
            </a:r>
            <a:r>
              <a:rPr lang="en-US" sz="2800" dirty="0"/>
              <a:t> </a:t>
            </a:r>
            <a:r>
              <a:rPr lang="en-US" sz="2800" dirty="0" err="1"/>
              <a:t>Acurio</a:t>
            </a:r>
            <a:r>
              <a:rPr lang="en-US" sz="2800" dirty="0"/>
              <a:t>, Maria del Carmen</a:t>
            </a:r>
          </a:p>
          <a:p>
            <a:r>
              <a:rPr lang="en-US" sz="2800" dirty="0"/>
              <a:t> </a:t>
            </a:r>
          </a:p>
          <a:p>
            <a:endParaRPr lang="en-US" dirty="0"/>
          </a:p>
        </p:txBody>
      </p:sp>
      <p:sp>
        <p:nvSpPr>
          <p:cNvPr id="29" name="Text Placeholder 28">
            <a:extLst>
              <a:ext uri="{FF2B5EF4-FFF2-40B4-BE49-F238E27FC236}">
                <a16:creationId xmlns:a16="http://schemas.microsoft.com/office/drawing/2014/main" id="{8F469CFF-C097-CE47-9B1E-6DB58DF1BB87}"/>
              </a:ext>
            </a:extLst>
          </p:cNvPr>
          <p:cNvSpPr>
            <a:spLocks noGrp="1"/>
          </p:cNvSpPr>
          <p:nvPr>
            <p:ph type="body" sz="quarter" idx="158"/>
          </p:nvPr>
        </p:nvSpPr>
        <p:spPr>
          <a:xfrm>
            <a:off x="922656" y="7440470"/>
            <a:ext cx="9144000" cy="1415764"/>
          </a:xfrm>
        </p:spPr>
        <p:txBody>
          <a:bodyPr/>
          <a:lstStyle/>
          <a:p>
            <a:r>
              <a:rPr lang="es-PE" dirty="0"/>
              <a:t>Estadística</a:t>
            </a:r>
            <a:r>
              <a:rPr lang="en-US" dirty="0"/>
              <a:t> para el </a:t>
            </a:r>
            <a:r>
              <a:rPr lang="en-US" dirty="0" err="1"/>
              <a:t>Análisis</a:t>
            </a:r>
            <a:r>
              <a:rPr lang="en-US" dirty="0"/>
              <a:t> </a:t>
            </a:r>
            <a:r>
              <a:rPr lang="en-US" dirty="0" err="1"/>
              <a:t>Político</a:t>
            </a:r>
            <a:r>
              <a:rPr lang="en-US" dirty="0"/>
              <a:t> II</a:t>
            </a:r>
          </a:p>
          <a:p>
            <a:r>
              <a:rPr lang="en-US" dirty="0" err="1"/>
              <a:t>Ciencia</a:t>
            </a:r>
            <a:r>
              <a:rPr lang="en-US" dirty="0"/>
              <a:t> </a:t>
            </a:r>
            <a:r>
              <a:rPr lang="en-US" dirty="0" err="1"/>
              <a:t>Política</a:t>
            </a:r>
            <a:r>
              <a:rPr lang="en-US" dirty="0"/>
              <a:t> y </a:t>
            </a:r>
            <a:r>
              <a:rPr lang="en-US" dirty="0" err="1"/>
              <a:t>Gobierno</a:t>
            </a:r>
            <a:r>
              <a:rPr lang="en-US" dirty="0"/>
              <a:t> - PUCP</a:t>
            </a:r>
          </a:p>
        </p:txBody>
      </p:sp>
      <p:sp>
        <p:nvSpPr>
          <p:cNvPr id="30" name="Text Placeholder 29">
            <a:extLst>
              <a:ext uri="{FF2B5EF4-FFF2-40B4-BE49-F238E27FC236}">
                <a16:creationId xmlns:a16="http://schemas.microsoft.com/office/drawing/2014/main" id="{F3BA5F12-57E9-B844-8DA2-E0DCF2CF25E3}"/>
              </a:ext>
            </a:extLst>
          </p:cNvPr>
          <p:cNvSpPr>
            <a:spLocks noGrp="1"/>
          </p:cNvSpPr>
          <p:nvPr>
            <p:ph type="body" sz="quarter" idx="163"/>
          </p:nvPr>
        </p:nvSpPr>
        <p:spPr/>
        <p:txBody>
          <a:bodyPr/>
          <a:lstStyle/>
          <a:p>
            <a:r>
              <a:rPr lang="en-US" dirty="0"/>
              <a:t>RESULTADOS </a:t>
            </a:r>
          </a:p>
        </p:txBody>
      </p:sp>
      <p:sp>
        <p:nvSpPr>
          <p:cNvPr id="31" name="Text Placeholder 30">
            <a:extLst>
              <a:ext uri="{FF2B5EF4-FFF2-40B4-BE49-F238E27FC236}">
                <a16:creationId xmlns:a16="http://schemas.microsoft.com/office/drawing/2014/main" id="{AAD1D85E-84D0-8449-BFBC-76373AD91E46}"/>
              </a:ext>
            </a:extLst>
          </p:cNvPr>
          <p:cNvSpPr>
            <a:spLocks noGrp="1"/>
          </p:cNvSpPr>
          <p:nvPr>
            <p:ph type="body" sz="quarter" idx="164"/>
          </p:nvPr>
        </p:nvSpPr>
        <p:spPr>
          <a:xfrm>
            <a:off x="33874364" y="2845510"/>
            <a:ext cx="9144000" cy="1388752"/>
          </a:xfrm>
        </p:spPr>
        <p:txBody>
          <a:bodyPr/>
          <a:lstStyle/>
          <a:p>
            <a:pPr algn="just"/>
            <a:r>
              <a:rPr lang="en-US" sz="2400" dirty="0"/>
              <a:t>La </a:t>
            </a:r>
            <a:r>
              <a:rPr lang="en-US" sz="2400" dirty="0" err="1"/>
              <a:t>regresión</a:t>
            </a:r>
            <a:r>
              <a:rPr lang="en-US" sz="2400" dirty="0"/>
              <a:t> G es la optima, </a:t>
            </a:r>
            <a:r>
              <a:rPr lang="en-US" sz="2400" dirty="0" err="1"/>
              <a:t>pues</a:t>
            </a:r>
            <a:r>
              <a:rPr lang="en-US" sz="2400" dirty="0"/>
              <a:t> reduce el error </a:t>
            </a:r>
            <a:r>
              <a:rPr lang="en-US" sz="2400" dirty="0" err="1"/>
              <a:t>estandar</a:t>
            </a:r>
            <a:r>
              <a:rPr lang="en-US" sz="2400" dirty="0"/>
              <a:t> </a:t>
            </a:r>
            <a:r>
              <a:rPr lang="en-US" sz="2400" dirty="0" err="1"/>
              <a:t>en</a:t>
            </a:r>
            <a:r>
              <a:rPr lang="en-US" sz="2400" dirty="0"/>
              <a:t> las variables. </a:t>
            </a:r>
            <a:r>
              <a:rPr lang="en-US" sz="2400" dirty="0" err="1"/>
              <a:t>Además</a:t>
            </a:r>
            <a:r>
              <a:rPr lang="en-US" sz="2400" dirty="0"/>
              <a:t>,  </a:t>
            </a:r>
            <a:r>
              <a:rPr lang="en-US" sz="2400" dirty="0" err="1"/>
              <a:t>tras</a:t>
            </a:r>
            <a:r>
              <a:rPr lang="en-US" sz="2400" dirty="0"/>
              <a:t> </a:t>
            </a:r>
            <a:r>
              <a:rPr lang="en-US" sz="2400" dirty="0" err="1"/>
              <a:t>revisar</a:t>
            </a:r>
            <a:r>
              <a:rPr lang="en-US" sz="2400" dirty="0"/>
              <a:t> el R2 </a:t>
            </a:r>
            <a:r>
              <a:rPr lang="en-US" sz="2400" dirty="0" err="1"/>
              <a:t>ajustado</a:t>
            </a:r>
            <a:r>
              <a:rPr lang="en-US" sz="2400" dirty="0"/>
              <a:t> se </a:t>
            </a:r>
            <a:r>
              <a:rPr lang="en-US" sz="2400" dirty="0" err="1"/>
              <a:t>puede</a:t>
            </a:r>
            <a:r>
              <a:rPr lang="en-US" sz="2400" dirty="0"/>
              <a:t> </a:t>
            </a:r>
            <a:r>
              <a:rPr lang="en-US" sz="2400" dirty="0" err="1"/>
              <a:t>señalar</a:t>
            </a:r>
            <a:r>
              <a:rPr lang="en-US" sz="2400" dirty="0"/>
              <a:t> el </a:t>
            </a:r>
            <a:r>
              <a:rPr lang="en-US" sz="2400" dirty="0" err="1"/>
              <a:t>modelo</a:t>
            </a:r>
            <a:r>
              <a:rPr lang="en-US" sz="2400" dirty="0"/>
              <a:t> </a:t>
            </a:r>
            <a:r>
              <a:rPr lang="en-US" sz="2400" dirty="0" err="1"/>
              <a:t>explica</a:t>
            </a:r>
            <a:r>
              <a:rPr lang="en-US" sz="2400" dirty="0"/>
              <a:t> el 86% de los </a:t>
            </a:r>
            <a:r>
              <a:rPr lang="en-US" sz="2400" dirty="0" err="1"/>
              <a:t>casos</a:t>
            </a:r>
            <a:r>
              <a:rPr lang="en-US" sz="2400" dirty="0"/>
              <a:t>. </a:t>
            </a:r>
          </a:p>
        </p:txBody>
      </p:sp>
      <p:sp>
        <p:nvSpPr>
          <p:cNvPr id="27" name="Text Placeholder 26">
            <a:extLst>
              <a:ext uri="{FF2B5EF4-FFF2-40B4-BE49-F238E27FC236}">
                <a16:creationId xmlns:a16="http://schemas.microsoft.com/office/drawing/2014/main" id="{9E949FB8-B613-8D47-B4DA-2BB7F43A4147}"/>
              </a:ext>
            </a:extLst>
          </p:cNvPr>
          <p:cNvSpPr>
            <a:spLocks noGrp="1"/>
          </p:cNvSpPr>
          <p:nvPr>
            <p:ph type="body" sz="quarter" idx="156"/>
          </p:nvPr>
        </p:nvSpPr>
        <p:spPr/>
        <p:txBody>
          <a:bodyPr/>
          <a:lstStyle/>
          <a:p>
            <a:r>
              <a:rPr lang="en-US" dirty="0"/>
              <a:t>Calidad </a:t>
            </a:r>
            <a:r>
              <a:rPr lang="en-US" dirty="0" err="1"/>
              <a:t>democrática</a:t>
            </a:r>
            <a:r>
              <a:rPr lang="en-US" dirty="0"/>
              <a:t>: </a:t>
            </a:r>
          </a:p>
        </p:txBody>
      </p:sp>
      <p:pic>
        <p:nvPicPr>
          <p:cNvPr id="2" name="Picture 1">
            <a:extLst>
              <a:ext uri="{FF2B5EF4-FFF2-40B4-BE49-F238E27FC236}">
                <a16:creationId xmlns:a16="http://schemas.microsoft.com/office/drawing/2014/main" id="{01FC30AD-B58B-470C-99B0-C4CD0AA6F4EE}"/>
              </a:ext>
            </a:extLst>
          </p:cNvPr>
          <p:cNvPicPr>
            <a:picLocks noChangeAspect="1"/>
          </p:cNvPicPr>
          <p:nvPr/>
        </p:nvPicPr>
        <p:blipFill>
          <a:blip r:embed="rId2"/>
          <a:stretch>
            <a:fillRect/>
          </a:stretch>
        </p:blipFill>
        <p:spPr>
          <a:xfrm>
            <a:off x="33638374" y="4359132"/>
            <a:ext cx="9532851" cy="6977098"/>
          </a:xfrm>
          <a:prstGeom prst="rect">
            <a:avLst/>
          </a:prstGeom>
        </p:spPr>
      </p:pic>
      <p:pic>
        <p:nvPicPr>
          <p:cNvPr id="3" name="Picture 2">
            <a:extLst>
              <a:ext uri="{FF2B5EF4-FFF2-40B4-BE49-F238E27FC236}">
                <a16:creationId xmlns:a16="http://schemas.microsoft.com/office/drawing/2014/main" id="{777BA3F8-BF1B-4E93-AEA3-56D085D8EE46}"/>
              </a:ext>
            </a:extLst>
          </p:cNvPr>
          <p:cNvPicPr>
            <a:picLocks noChangeAspect="1"/>
          </p:cNvPicPr>
          <p:nvPr/>
        </p:nvPicPr>
        <p:blipFill>
          <a:blip r:embed="rId3"/>
          <a:stretch>
            <a:fillRect/>
          </a:stretch>
        </p:blipFill>
        <p:spPr>
          <a:xfrm>
            <a:off x="13007226" y="5872361"/>
            <a:ext cx="17876748" cy="10127526"/>
          </a:xfrm>
          <a:prstGeom prst="rect">
            <a:avLst/>
          </a:prstGeom>
        </p:spPr>
      </p:pic>
      <p:pic>
        <p:nvPicPr>
          <p:cNvPr id="4" name="Picture 3">
            <a:extLst>
              <a:ext uri="{FF2B5EF4-FFF2-40B4-BE49-F238E27FC236}">
                <a16:creationId xmlns:a16="http://schemas.microsoft.com/office/drawing/2014/main" id="{AD18B591-6A7D-446C-B468-ED3A18534C6C}"/>
              </a:ext>
            </a:extLst>
          </p:cNvPr>
          <p:cNvPicPr>
            <a:picLocks noChangeAspect="1"/>
          </p:cNvPicPr>
          <p:nvPr/>
        </p:nvPicPr>
        <p:blipFill>
          <a:blip r:embed="rId4"/>
          <a:stretch>
            <a:fillRect/>
          </a:stretch>
        </p:blipFill>
        <p:spPr>
          <a:xfrm>
            <a:off x="38404799" y="12241117"/>
            <a:ext cx="5302380" cy="3502019"/>
          </a:xfrm>
          <a:prstGeom prst="rect">
            <a:avLst/>
          </a:prstGeom>
        </p:spPr>
      </p:pic>
      <p:pic>
        <p:nvPicPr>
          <p:cNvPr id="5" name="Picture 4">
            <a:extLst>
              <a:ext uri="{FF2B5EF4-FFF2-40B4-BE49-F238E27FC236}">
                <a16:creationId xmlns:a16="http://schemas.microsoft.com/office/drawing/2014/main" id="{89211BD1-377F-48C2-B63F-0CA7BCED25FF}"/>
              </a:ext>
            </a:extLst>
          </p:cNvPr>
          <p:cNvPicPr>
            <a:picLocks noChangeAspect="1"/>
          </p:cNvPicPr>
          <p:nvPr/>
        </p:nvPicPr>
        <p:blipFill>
          <a:blip r:embed="rId5"/>
          <a:stretch>
            <a:fillRect/>
          </a:stretch>
        </p:blipFill>
        <p:spPr>
          <a:xfrm>
            <a:off x="33143984" y="12241117"/>
            <a:ext cx="5044248" cy="3502019"/>
          </a:xfrm>
          <a:prstGeom prst="rect">
            <a:avLst/>
          </a:prstGeom>
        </p:spPr>
      </p:pic>
      <p:pic>
        <p:nvPicPr>
          <p:cNvPr id="6" name="Picture 5">
            <a:extLst>
              <a:ext uri="{FF2B5EF4-FFF2-40B4-BE49-F238E27FC236}">
                <a16:creationId xmlns:a16="http://schemas.microsoft.com/office/drawing/2014/main" id="{F96DBB67-BDE4-4C17-BA08-6289695F46F3}"/>
              </a:ext>
            </a:extLst>
          </p:cNvPr>
          <p:cNvPicPr>
            <a:picLocks noChangeAspect="1"/>
          </p:cNvPicPr>
          <p:nvPr/>
        </p:nvPicPr>
        <p:blipFill>
          <a:blip r:embed="rId6"/>
          <a:stretch>
            <a:fillRect/>
          </a:stretch>
        </p:blipFill>
        <p:spPr>
          <a:xfrm>
            <a:off x="33143984" y="16379089"/>
            <a:ext cx="5044248" cy="3502019"/>
          </a:xfrm>
          <a:prstGeom prst="rect">
            <a:avLst/>
          </a:prstGeom>
        </p:spPr>
      </p:pic>
      <p:pic>
        <p:nvPicPr>
          <p:cNvPr id="7" name="Picture 6">
            <a:extLst>
              <a:ext uri="{FF2B5EF4-FFF2-40B4-BE49-F238E27FC236}">
                <a16:creationId xmlns:a16="http://schemas.microsoft.com/office/drawing/2014/main" id="{AD23AE6E-1253-4B25-BD81-A8E6A9F56472}"/>
              </a:ext>
            </a:extLst>
          </p:cNvPr>
          <p:cNvPicPr>
            <a:picLocks noChangeAspect="1"/>
          </p:cNvPicPr>
          <p:nvPr/>
        </p:nvPicPr>
        <p:blipFill>
          <a:blip r:embed="rId7"/>
          <a:stretch>
            <a:fillRect/>
          </a:stretch>
        </p:blipFill>
        <p:spPr>
          <a:xfrm>
            <a:off x="38550914" y="20456386"/>
            <a:ext cx="5010150" cy="1019175"/>
          </a:xfrm>
          <a:prstGeom prst="rect">
            <a:avLst/>
          </a:prstGeom>
        </p:spPr>
      </p:pic>
      <p:pic>
        <p:nvPicPr>
          <p:cNvPr id="8" name="Picture 7">
            <a:extLst>
              <a:ext uri="{FF2B5EF4-FFF2-40B4-BE49-F238E27FC236}">
                <a16:creationId xmlns:a16="http://schemas.microsoft.com/office/drawing/2014/main" id="{2F01AE3C-1D66-4830-817D-70367DBC4D52}"/>
              </a:ext>
            </a:extLst>
          </p:cNvPr>
          <p:cNvPicPr>
            <a:picLocks noChangeAspect="1"/>
          </p:cNvPicPr>
          <p:nvPr/>
        </p:nvPicPr>
        <p:blipFill>
          <a:blip r:embed="rId8"/>
          <a:stretch>
            <a:fillRect/>
          </a:stretch>
        </p:blipFill>
        <p:spPr>
          <a:xfrm>
            <a:off x="38446364" y="16379089"/>
            <a:ext cx="5260815" cy="3522555"/>
          </a:xfrm>
          <a:prstGeom prst="rect">
            <a:avLst/>
          </a:prstGeom>
        </p:spPr>
      </p:pic>
      <p:pic>
        <p:nvPicPr>
          <p:cNvPr id="9" name="Picture 8">
            <a:extLst>
              <a:ext uri="{FF2B5EF4-FFF2-40B4-BE49-F238E27FC236}">
                <a16:creationId xmlns:a16="http://schemas.microsoft.com/office/drawing/2014/main" id="{7644C9C2-71DE-4AC1-9AE6-32C2C0F2ED95}"/>
              </a:ext>
            </a:extLst>
          </p:cNvPr>
          <p:cNvPicPr>
            <a:picLocks noChangeAspect="1"/>
          </p:cNvPicPr>
          <p:nvPr/>
        </p:nvPicPr>
        <p:blipFill>
          <a:blip r:embed="rId9"/>
          <a:stretch>
            <a:fillRect/>
          </a:stretch>
        </p:blipFill>
        <p:spPr>
          <a:xfrm>
            <a:off x="11436463" y="17767594"/>
            <a:ext cx="9528773" cy="7854199"/>
          </a:xfrm>
          <a:prstGeom prst="rect">
            <a:avLst/>
          </a:prstGeom>
        </p:spPr>
      </p:pic>
      <p:pic>
        <p:nvPicPr>
          <p:cNvPr id="10" name="Picture 9">
            <a:extLst>
              <a:ext uri="{FF2B5EF4-FFF2-40B4-BE49-F238E27FC236}">
                <a16:creationId xmlns:a16="http://schemas.microsoft.com/office/drawing/2014/main" id="{E076A9AD-B9A5-4981-869B-0DF8A2BF75E4}"/>
              </a:ext>
            </a:extLst>
          </p:cNvPr>
          <p:cNvPicPr>
            <a:picLocks noChangeAspect="1"/>
          </p:cNvPicPr>
          <p:nvPr/>
        </p:nvPicPr>
        <p:blipFill>
          <a:blip r:embed="rId10"/>
          <a:stretch>
            <a:fillRect/>
          </a:stretch>
        </p:blipFill>
        <p:spPr>
          <a:xfrm>
            <a:off x="11436465" y="25621793"/>
            <a:ext cx="9528773" cy="4544392"/>
          </a:xfrm>
          <a:prstGeom prst="rect">
            <a:avLst/>
          </a:prstGeom>
        </p:spPr>
      </p:pic>
      <p:sp>
        <p:nvSpPr>
          <p:cNvPr id="11" name="Rectangle 10">
            <a:extLst>
              <a:ext uri="{FF2B5EF4-FFF2-40B4-BE49-F238E27FC236}">
                <a16:creationId xmlns:a16="http://schemas.microsoft.com/office/drawing/2014/main" id="{0017EC01-B30F-4377-B205-1C2516DEE245}"/>
              </a:ext>
            </a:extLst>
          </p:cNvPr>
          <p:cNvSpPr/>
          <p:nvPr/>
        </p:nvSpPr>
        <p:spPr>
          <a:xfrm>
            <a:off x="11841446" y="30628432"/>
            <a:ext cx="8718809" cy="1012372"/>
          </a:xfrm>
          <a:prstGeom prst="rect">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solidFill>
                  <a:schemeClr val="tx2"/>
                </a:solidFill>
              </a:rPr>
              <a:t>La prueba confirmativa muestra como las latentes tiene una adecuada conexión con su latente , menos la variable homicidio de la latente </a:t>
            </a:r>
            <a:r>
              <a:rPr lang="es-PE" sz="2000" dirty="0" err="1">
                <a:solidFill>
                  <a:schemeClr val="tx2"/>
                </a:solidFill>
              </a:rPr>
              <a:t>security</a:t>
            </a:r>
            <a:r>
              <a:rPr lang="es-PE" sz="2000" dirty="0">
                <a:solidFill>
                  <a:schemeClr val="tx2"/>
                </a:solidFill>
              </a:rPr>
              <a:t> y legal </a:t>
            </a:r>
            <a:r>
              <a:rPr lang="es-PE" sz="2000" dirty="0" err="1">
                <a:solidFill>
                  <a:schemeClr val="tx2"/>
                </a:solidFill>
              </a:rPr>
              <a:t>gender</a:t>
            </a:r>
            <a:r>
              <a:rPr lang="es-PE" sz="2000" dirty="0">
                <a:solidFill>
                  <a:schemeClr val="tx2"/>
                </a:solidFill>
              </a:rPr>
              <a:t> de la latente </a:t>
            </a:r>
            <a:r>
              <a:rPr lang="es-PE" sz="2000" dirty="0" err="1">
                <a:solidFill>
                  <a:schemeClr val="tx2"/>
                </a:solidFill>
              </a:rPr>
              <a:t>identity</a:t>
            </a:r>
            <a:r>
              <a:rPr lang="es-PE" sz="2000" dirty="0">
                <a:solidFill>
                  <a:schemeClr val="tx2"/>
                </a:solidFill>
              </a:rPr>
              <a:t>. Esto se determina a través de un p-</a:t>
            </a:r>
            <a:r>
              <a:rPr lang="es-PE" sz="2000" dirty="0" err="1">
                <a:solidFill>
                  <a:schemeClr val="tx2"/>
                </a:solidFill>
              </a:rPr>
              <a:t>value</a:t>
            </a:r>
            <a:r>
              <a:rPr lang="es-PE" sz="2000" dirty="0">
                <a:solidFill>
                  <a:schemeClr val="tx2"/>
                </a:solidFill>
              </a:rPr>
              <a:t> menor a 0.05</a:t>
            </a:r>
          </a:p>
        </p:txBody>
      </p:sp>
      <p:sp>
        <p:nvSpPr>
          <p:cNvPr id="12" name="TextBox 11">
            <a:extLst>
              <a:ext uri="{FF2B5EF4-FFF2-40B4-BE49-F238E27FC236}">
                <a16:creationId xmlns:a16="http://schemas.microsoft.com/office/drawing/2014/main" id="{5F914DD7-9AB5-4E85-A21F-092FACEC3D4F}"/>
              </a:ext>
            </a:extLst>
          </p:cNvPr>
          <p:cNvSpPr txBox="1"/>
          <p:nvPr/>
        </p:nvSpPr>
        <p:spPr>
          <a:xfrm>
            <a:off x="33391179" y="11673840"/>
            <a:ext cx="4549858" cy="477054"/>
          </a:xfrm>
          <a:prstGeom prst="rect">
            <a:avLst/>
          </a:prstGeom>
          <a:noFill/>
        </p:spPr>
        <p:txBody>
          <a:bodyPr wrap="square" rtlCol="0">
            <a:spAutoFit/>
          </a:bodyPr>
          <a:lstStyle/>
          <a:p>
            <a:pPr algn="ctr"/>
            <a:r>
              <a:rPr lang="es-PE" sz="2500" dirty="0">
                <a:solidFill>
                  <a:schemeClr val="tx2"/>
                </a:solidFill>
                <a:latin typeface="Calibri" panose="020F0502020204030204" pitchFamily="34" charset="0"/>
                <a:cs typeface="Calibri" panose="020F0502020204030204" pitchFamily="34" charset="0"/>
              </a:rPr>
              <a:t>Prueba de Linealidad</a:t>
            </a:r>
          </a:p>
        </p:txBody>
      </p:sp>
      <p:sp>
        <p:nvSpPr>
          <p:cNvPr id="13" name="TextBox 12">
            <a:extLst>
              <a:ext uri="{FF2B5EF4-FFF2-40B4-BE49-F238E27FC236}">
                <a16:creationId xmlns:a16="http://schemas.microsoft.com/office/drawing/2014/main" id="{826DC1C7-2BD3-4C6A-9A82-E68561042989}"/>
              </a:ext>
            </a:extLst>
          </p:cNvPr>
          <p:cNvSpPr txBox="1"/>
          <p:nvPr/>
        </p:nvSpPr>
        <p:spPr>
          <a:xfrm>
            <a:off x="38801842" y="11673840"/>
            <a:ext cx="4549858" cy="477054"/>
          </a:xfrm>
          <a:prstGeom prst="rect">
            <a:avLst/>
          </a:prstGeom>
          <a:noFill/>
        </p:spPr>
        <p:txBody>
          <a:bodyPr wrap="square" rtlCol="0">
            <a:spAutoFit/>
          </a:bodyPr>
          <a:lstStyle/>
          <a:p>
            <a:pPr algn="ctr"/>
            <a:r>
              <a:rPr lang="es-PE" sz="2500" dirty="0">
                <a:solidFill>
                  <a:schemeClr val="tx2"/>
                </a:solidFill>
                <a:latin typeface="Calibri" panose="020F0502020204030204" pitchFamily="34" charset="0"/>
                <a:cs typeface="Calibri" panose="020F0502020204030204" pitchFamily="34" charset="0"/>
              </a:rPr>
              <a:t>Prueba de Homocedasticidad</a:t>
            </a:r>
          </a:p>
        </p:txBody>
      </p:sp>
      <p:sp>
        <p:nvSpPr>
          <p:cNvPr id="32" name="TextBox 31">
            <a:extLst>
              <a:ext uri="{FF2B5EF4-FFF2-40B4-BE49-F238E27FC236}">
                <a16:creationId xmlns:a16="http://schemas.microsoft.com/office/drawing/2014/main" id="{ED99B237-55CB-4550-B29F-AD05F1F14EE1}"/>
              </a:ext>
            </a:extLst>
          </p:cNvPr>
          <p:cNvSpPr txBox="1"/>
          <p:nvPr/>
        </p:nvSpPr>
        <p:spPr>
          <a:xfrm>
            <a:off x="33391179" y="15822146"/>
            <a:ext cx="4549858" cy="477054"/>
          </a:xfrm>
          <a:prstGeom prst="rect">
            <a:avLst/>
          </a:prstGeom>
          <a:noFill/>
        </p:spPr>
        <p:txBody>
          <a:bodyPr wrap="square" rtlCol="0">
            <a:spAutoFit/>
          </a:bodyPr>
          <a:lstStyle/>
          <a:p>
            <a:pPr algn="ctr"/>
            <a:r>
              <a:rPr lang="es-PE" sz="2500" dirty="0">
                <a:solidFill>
                  <a:schemeClr val="tx2"/>
                </a:solidFill>
                <a:latin typeface="Calibri" panose="020F0502020204030204" pitchFamily="34" charset="0"/>
                <a:cs typeface="Calibri" panose="020F0502020204030204" pitchFamily="34" charset="0"/>
              </a:rPr>
              <a:t>Prueba de Linealidad</a:t>
            </a:r>
          </a:p>
        </p:txBody>
      </p:sp>
      <p:sp>
        <p:nvSpPr>
          <p:cNvPr id="33" name="TextBox 32">
            <a:extLst>
              <a:ext uri="{FF2B5EF4-FFF2-40B4-BE49-F238E27FC236}">
                <a16:creationId xmlns:a16="http://schemas.microsoft.com/office/drawing/2014/main" id="{C10C847C-CD8E-4623-AF0E-F4A1ADABA98E}"/>
              </a:ext>
            </a:extLst>
          </p:cNvPr>
          <p:cNvSpPr txBox="1"/>
          <p:nvPr/>
        </p:nvSpPr>
        <p:spPr>
          <a:xfrm>
            <a:off x="38223106" y="15822146"/>
            <a:ext cx="5707330" cy="477054"/>
          </a:xfrm>
          <a:prstGeom prst="rect">
            <a:avLst/>
          </a:prstGeom>
          <a:noFill/>
        </p:spPr>
        <p:txBody>
          <a:bodyPr wrap="square" rtlCol="0">
            <a:spAutoFit/>
          </a:bodyPr>
          <a:lstStyle/>
          <a:p>
            <a:pPr algn="ctr"/>
            <a:r>
              <a:rPr lang="es-PE" sz="2500" dirty="0">
                <a:solidFill>
                  <a:schemeClr val="tx2"/>
                </a:solidFill>
                <a:latin typeface="Calibri" panose="020F0502020204030204" pitchFamily="34" charset="0"/>
                <a:cs typeface="Calibri" panose="020F0502020204030204" pitchFamily="34" charset="0"/>
              </a:rPr>
              <a:t>Prueba de Normalidad de Residuos</a:t>
            </a:r>
          </a:p>
        </p:txBody>
      </p:sp>
      <p:sp>
        <p:nvSpPr>
          <p:cNvPr id="14" name="TextBox 13">
            <a:extLst>
              <a:ext uri="{FF2B5EF4-FFF2-40B4-BE49-F238E27FC236}">
                <a16:creationId xmlns:a16="http://schemas.microsoft.com/office/drawing/2014/main" id="{06256F21-A80D-4D01-8F85-EFDA66C9CE21}"/>
              </a:ext>
            </a:extLst>
          </p:cNvPr>
          <p:cNvSpPr txBox="1"/>
          <p:nvPr/>
        </p:nvSpPr>
        <p:spPr>
          <a:xfrm>
            <a:off x="38978779" y="19914574"/>
            <a:ext cx="4154420" cy="477054"/>
          </a:xfrm>
          <a:prstGeom prst="rect">
            <a:avLst/>
          </a:prstGeom>
          <a:noFill/>
        </p:spPr>
        <p:txBody>
          <a:bodyPr wrap="square" rtlCol="0">
            <a:spAutoFit/>
          </a:bodyPr>
          <a:lstStyle/>
          <a:p>
            <a:pPr algn="ctr"/>
            <a:r>
              <a:rPr lang="es-PE" sz="2500" dirty="0">
                <a:solidFill>
                  <a:schemeClr val="tx2"/>
                </a:solidFill>
                <a:latin typeface="+mj-lt"/>
                <a:cs typeface="Times New Roman" panose="02020603050405020304" pitchFamily="18" charset="0"/>
              </a:rPr>
              <a:t>Prueba de Multicolinealidad</a:t>
            </a:r>
          </a:p>
        </p:txBody>
      </p:sp>
    </p:spTree>
    <p:extLst>
      <p:ext uri="{BB962C8B-B14F-4D97-AF65-F5344CB8AC3E}">
        <p14:creationId xmlns:p14="http://schemas.microsoft.com/office/powerpoint/2010/main" val="2042682582"/>
      </p:ext>
    </p:extLst>
  </p:cSld>
  <p:clrMapOvr>
    <a:masterClrMapping/>
  </p:clrMapOvr>
</p:sld>
</file>

<file path=ppt/theme/theme1.xml><?xml version="1.0" encoding="utf-8"?>
<a:theme xmlns:a="http://schemas.openxmlformats.org/drawingml/2006/main" name="36x48-Template - One center panel">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36x48-Template - One center panel">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1411</TotalTime>
  <Words>340</Words>
  <Application>Microsoft Office PowerPoint</Application>
  <PresentationFormat>Custom</PresentationFormat>
  <Paragraphs>26</Paragraphs>
  <Slides>1</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vt:i4>
      </vt:variant>
    </vt:vector>
  </HeadingPairs>
  <TitlesOfParts>
    <vt:vector size="7" baseType="lpstr">
      <vt:lpstr>Arial</vt:lpstr>
      <vt:lpstr>Arial Black</vt:lpstr>
      <vt:lpstr>Calibri</vt:lpstr>
      <vt:lpstr>Trebuchet MS</vt:lpstr>
      <vt:lpstr>36x48-Template - One center panel</vt:lpstr>
      <vt:lpstr>1_36x48-Template - One center panel</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ALVARO HERRADA RUIZ</cp:lastModifiedBy>
  <cp:revision>109</cp:revision>
  <dcterms:created xsi:type="dcterms:W3CDTF">2012-02-03T19:11:35Z</dcterms:created>
  <dcterms:modified xsi:type="dcterms:W3CDTF">2019-12-01T00:34:13Z</dcterms:modified>
</cp:coreProperties>
</file>