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Economica"/>
      <p:regular r:id="rId23"/>
      <p:bold r:id="rId24"/>
      <p:italic r:id="rId25"/>
      <p:boldItalic r:id="rId26"/>
    </p:embeddedFont>
    <p:embeddedFont>
      <p:font typeface="Cousine"/>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Economica-bold.fntdata"/><Relationship Id="rId23" Type="http://schemas.openxmlformats.org/officeDocument/2006/relationships/font" Target="fonts/Economic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Economica-boldItalic.fntdata"/><Relationship Id="rId25" Type="http://schemas.openxmlformats.org/officeDocument/2006/relationships/font" Target="fonts/Economica-italic.fntdata"/><Relationship Id="rId28" Type="http://schemas.openxmlformats.org/officeDocument/2006/relationships/font" Target="fonts/Cousine-bold.fntdata"/><Relationship Id="rId27" Type="http://schemas.openxmlformats.org/officeDocument/2006/relationships/font" Target="fonts/Cousine-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Cousine-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regular.fntdata"/><Relationship Id="rId30" Type="http://schemas.openxmlformats.org/officeDocument/2006/relationships/font" Target="fonts/Cousine-boldItalic.fntdata"/><Relationship Id="rId11" Type="http://schemas.openxmlformats.org/officeDocument/2006/relationships/slide" Target="slides/slide5.xml"/><Relationship Id="rId33" Type="http://schemas.openxmlformats.org/officeDocument/2006/relationships/font" Target="fonts/OpenSans-italic.fntdata"/><Relationship Id="rId10" Type="http://schemas.openxmlformats.org/officeDocument/2006/relationships/slide" Target="slides/slide4.xml"/><Relationship Id="rId32" Type="http://schemas.openxmlformats.org/officeDocument/2006/relationships/font" Target="fonts/OpenSans-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Open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310fa619b6_1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310fa619b6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fdf01944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fdf01944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by step instructions for setting up the debugger in vscode are present in DEBUGGING.md. I will also be walking through the steps here along with you, so it’s ok if you want to follow along with the instructions.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1fdf01944d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1fdf01944d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1fdf01944d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1fdf01944d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1fdf01944d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1fdf01944d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1fdf01944d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1fdf01944d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369327c09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369327c09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9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900">
              <a:solidFill>
                <a:srgbClr val="D4D4D4"/>
              </a:solidFill>
              <a:highlight>
                <a:srgbClr val="1E1E1E"/>
              </a:highlight>
              <a:latin typeface="Courier New"/>
              <a:ea typeface="Courier New"/>
              <a:cs typeface="Courier New"/>
              <a:sym typeface="Courier New"/>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1fdf0194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1fdf0194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10fa619b6_1_4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310fa619b6_1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310fa619b6_1_1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310fa619b6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A0A0A"/>
                </a:solidFill>
                <a:latin typeface="Times New Roman"/>
                <a:ea typeface="Times New Roman"/>
                <a:cs typeface="Times New Roman"/>
                <a:sym typeface="Times New Roman"/>
              </a:rPr>
              <a:t>What are extensions: JupyterLab is a web-based user interface for scientists and developers for exploration, analysis, and visualization. JupyterLab provides a Jupyter notebook editor, code editor, code console, terminal, debugger, and more as core extensions. Users can write and distribute extensions as Python packages to add new components or customize and extend the capabilities of existing components in JupyterLab. For example, users can install extensions that provide a new file viewer or editor, display data with custom visualizations inside notebooks or code consoles, or interact with external services and version control. Extensions can add items to the main menu, status bar, command palette, notebook metadata panel, activity launcher, side bars, context menus, toolbars, and keyboard shortcuts. Extensions can also provide new autocomplete results, custom themes, custom settings, and custom ipywidgets. Extensions can also provide extension points for other extensions.</a:t>
            </a:r>
            <a:endParaRPr sz="1200">
              <a:solidFill>
                <a:srgbClr val="0A0A0A"/>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0A0A0A"/>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rgbClr val="0A0A0A"/>
                </a:solidFill>
                <a:latin typeface="Times New Roman"/>
                <a:ea typeface="Times New Roman"/>
                <a:cs typeface="Times New Roman"/>
                <a:sym typeface="Times New Roman"/>
              </a:rPr>
              <a:t>Examples: </a:t>
            </a:r>
            <a:endParaRPr sz="1200">
              <a:solidFill>
                <a:srgbClr val="0A0A0A"/>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0A0A0A"/>
              </a:buClr>
              <a:buSzPts val="1200"/>
              <a:buFont typeface="Times New Roman"/>
              <a:buChar char="-"/>
            </a:pPr>
            <a:r>
              <a:rPr b="1" lang="en" sz="1200">
                <a:solidFill>
                  <a:srgbClr val="0A0A0A"/>
                </a:solidFill>
                <a:latin typeface="Times New Roman"/>
                <a:ea typeface="Times New Roman"/>
                <a:cs typeface="Times New Roman"/>
                <a:sym typeface="Times New Roman"/>
              </a:rPr>
              <a:t>Latex</a:t>
            </a:r>
            <a:endParaRPr b="1" sz="1200">
              <a:solidFill>
                <a:srgbClr val="0A0A0A"/>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0A0A0A"/>
              </a:buClr>
              <a:buSzPts val="1200"/>
              <a:buFont typeface="Times New Roman"/>
              <a:buChar char="-"/>
            </a:pPr>
            <a:r>
              <a:rPr b="1" lang="en" sz="1200">
                <a:solidFill>
                  <a:srgbClr val="0A0A0A"/>
                </a:solidFill>
                <a:latin typeface="Times New Roman"/>
                <a:ea typeface="Times New Roman"/>
                <a:cs typeface="Times New Roman"/>
                <a:sym typeface="Times New Roman"/>
              </a:rPr>
              <a:t>Drawio</a:t>
            </a:r>
            <a:endParaRPr b="1" sz="1200">
              <a:solidFill>
                <a:srgbClr val="0A0A0A"/>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0A0A0A"/>
              </a:buClr>
              <a:buSzPts val="1200"/>
              <a:buFont typeface="Times New Roman"/>
              <a:buChar char="-"/>
            </a:pPr>
            <a:r>
              <a:rPr b="1" lang="en" sz="1200">
                <a:solidFill>
                  <a:srgbClr val="0A0A0A"/>
                </a:solidFill>
                <a:latin typeface="Times New Roman"/>
                <a:ea typeface="Times New Roman"/>
                <a:cs typeface="Times New Roman"/>
                <a:sym typeface="Times New Roman"/>
              </a:rPr>
              <a:t>Git</a:t>
            </a:r>
            <a:endParaRPr b="1" sz="1200">
              <a:solidFill>
                <a:srgbClr val="0A0A0A"/>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0A0A0A"/>
              </a:buClr>
              <a:buSzPts val="1200"/>
              <a:buFont typeface="Times New Roman"/>
              <a:buChar char="-"/>
            </a:pPr>
            <a:r>
              <a:rPr b="1" lang="en" sz="1200">
                <a:solidFill>
                  <a:srgbClr val="0A0A0A"/>
                </a:solidFill>
                <a:latin typeface="Times New Roman"/>
                <a:ea typeface="Times New Roman"/>
                <a:cs typeface="Times New Roman"/>
                <a:sym typeface="Times New Roman"/>
              </a:rPr>
              <a:t>Spellchecker for markdown cells</a:t>
            </a:r>
            <a:endParaRPr b="1" sz="1200">
              <a:solidFill>
                <a:srgbClr val="0A0A0A"/>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0A0A0A"/>
              </a:buClr>
              <a:buSzPts val="1200"/>
              <a:buFont typeface="Times New Roman"/>
              <a:buChar char="-"/>
            </a:pPr>
            <a:r>
              <a:rPr lang="en" sz="1200">
                <a:solidFill>
                  <a:srgbClr val="0A0A0A"/>
                </a:solidFill>
                <a:latin typeface="Times New Roman"/>
                <a:ea typeface="Times New Roman"/>
                <a:cs typeface="Times New Roman"/>
                <a:sym typeface="Times New Roman"/>
              </a:rPr>
              <a:t>Spreadsheets</a:t>
            </a:r>
            <a:endParaRPr sz="1200">
              <a:solidFill>
                <a:srgbClr val="0A0A0A"/>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0A0A0A"/>
              </a:buClr>
              <a:buSzPts val="1200"/>
              <a:buFont typeface="Times New Roman"/>
              <a:buChar char="-"/>
            </a:pPr>
            <a:r>
              <a:rPr b="1" lang="en" sz="1200">
                <a:solidFill>
                  <a:srgbClr val="0A0A0A"/>
                </a:solidFill>
                <a:latin typeface="Times New Roman"/>
                <a:ea typeface="Times New Roman"/>
                <a:cs typeface="Times New Roman"/>
                <a:sym typeface="Times New Roman"/>
              </a:rPr>
              <a:t>Voila</a:t>
            </a:r>
            <a:r>
              <a:rPr lang="en" sz="1200">
                <a:solidFill>
                  <a:srgbClr val="0A0A0A"/>
                </a:solidFill>
                <a:latin typeface="Times New Roman"/>
                <a:ea typeface="Times New Roman"/>
                <a:cs typeface="Times New Roman"/>
                <a:sym typeface="Times New Roman"/>
              </a:rPr>
              <a:t> - turns notebooks into standalone applications</a:t>
            </a:r>
            <a:endParaRPr sz="1200">
              <a:solidFill>
                <a:srgbClr val="0A0A0A"/>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0A0A0A"/>
              </a:buClr>
              <a:buSzPts val="1200"/>
              <a:buFont typeface="Times New Roman"/>
              <a:buChar char="-"/>
            </a:pPr>
            <a:r>
              <a:rPr b="1" lang="en" sz="1200">
                <a:solidFill>
                  <a:srgbClr val="0A0A0A"/>
                </a:solidFill>
                <a:latin typeface="Times New Roman"/>
                <a:ea typeface="Times New Roman"/>
                <a:cs typeface="Times New Roman"/>
                <a:sym typeface="Times New Roman"/>
              </a:rPr>
              <a:t>Ipywidgets</a:t>
            </a:r>
            <a:r>
              <a:rPr lang="en" sz="1200">
                <a:solidFill>
                  <a:srgbClr val="0A0A0A"/>
                </a:solidFill>
                <a:latin typeface="Times New Roman"/>
                <a:ea typeface="Times New Roman"/>
                <a:cs typeface="Times New Roman"/>
                <a:sym typeface="Times New Roman"/>
              </a:rPr>
              <a:t> - interactive widgets for notebooks</a:t>
            </a:r>
            <a:endParaRPr sz="1200">
              <a:solidFill>
                <a:srgbClr val="0A0A0A"/>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0A0A0A"/>
              </a:buClr>
              <a:buSzPts val="1200"/>
              <a:buFont typeface="Times New Roman"/>
              <a:buChar char="-"/>
            </a:pPr>
            <a:r>
              <a:rPr b="1" lang="en" sz="1200">
                <a:solidFill>
                  <a:srgbClr val="0A0A0A"/>
                </a:solidFill>
                <a:latin typeface="Times New Roman"/>
                <a:ea typeface="Times New Roman"/>
                <a:cs typeface="Times New Roman"/>
                <a:sym typeface="Times New Roman"/>
              </a:rPr>
              <a:t>Custom themes</a:t>
            </a:r>
            <a:endParaRPr b="1" sz="1200">
              <a:solidFill>
                <a:srgbClr val="0A0A0A"/>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0A0A0A"/>
              </a:buClr>
              <a:buSzPts val="1200"/>
              <a:buFont typeface="Times New Roman"/>
              <a:buChar char="-"/>
            </a:pPr>
            <a:r>
              <a:rPr lang="en" sz="1200">
                <a:solidFill>
                  <a:srgbClr val="0A0A0A"/>
                </a:solidFill>
                <a:latin typeface="Times New Roman"/>
                <a:ea typeface="Times New Roman"/>
                <a:cs typeface="Times New Roman"/>
                <a:sym typeface="Times New Roman"/>
              </a:rPr>
              <a:t>Google drive</a:t>
            </a:r>
            <a:endParaRPr sz="1200">
              <a:solidFill>
                <a:srgbClr val="0A0A0A"/>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0A0A0A"/>
              </a:buClr>
              <a:buSzPts val="1200"/>
              <a:buFont typeface="Times New Roman"/>
              <a:buChar char="-"/>
            </a:pPr>
            <a:r>
              <a:rPr b="1" lang="en" sz="1200">
                <a:solidFill>
                  <a:srgbClr val="0A0A0A"/>
                </a:solidFill>
                <a:latin typeface="Times New Roman"/>
                <a:ea typeface="Times New Roman"/>
                <a:cs typeface="Times New Roman"/>
                <a:sym typeface="Times New Roman"/>
              </a:rPr>
              <a:t>lsp</a:t>
            </a:r>
            <a:endParaRPr b="1" sz="1200">
              <a:solidFill>
                <a:srgbClr val="0A0A0A"/>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d13e2fb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d13e2fb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https://github.com/marthacryan/developing-extensions-tutorial</a:t>
            </a:r>
            <a:endParaRPr sz="18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d3a7405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d3a7405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d3a74053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d3a74053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fdf01944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fdf01944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fdf01944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fdf01944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Find errors in code: You might have actual logic errors in the code </a:t>
            </a:r>
            <a:r>
              <a:rPr lang="en">
                <a:solidFill>
                  <a:schemeClr val="dk1"/>
                </a:solidFill>
              </a:rPr>
              <a:t>which might be creating unexpected output</a:t>
            </a:r>
            <a:r>
              <a:rPr lang="en">
                <a:solidFill>
                  <a:schemeClr val="dk1"/>
                </a:solidFill>
              </a:rPr>
              <a:t>, these errors might not be apparent on the UI, so it is </a:t>
            </a:r>
            <a:r>
              <a:rPr lang="en">
                <a:solidFill>
                  <a:schemeClr val="dk1"/>
                </a:solidFill>
              </a:rPr>
              <a:t>useful to look at the state of objects/variables inside the code</a:t>
            </a: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Don’t see expected output: These are scenarios where you observe that the extension you are working with is not working the way you expect, e.g., the UI elements are missing or the content is missing or  user actions don’t update the content etc.</a:t>
            </a:r>
            <a:endParaRPr>
              <a:solidFill>
                <a:schemeClr val="dk1"/>
              </a:solidFill>
            </a:endParaRPr>
          </a:p>
          <a:p>
            <a:pPr indent="0" lvl="0" marL="0" rtl="0" algn="l">
              <a:spcBef>
                <a:spcPts val="0"/>
              </a:spcBef>
              <a:spcAft>
                <a:spcPts val="0"/>
              </a:spcAft>
              <a:buNone/>
            </a:pPr>
            <a:r>
              <a:rPr lang="en">
                <a:solidFill>
                  <a:schemeClr val="dk1"/>
                </a:solidFill>
              </a:rPr>
              <a:t>Code path: It is helpful to step into the core jupyterlab objects within your extension to see how they operate providing a greater insight into how they might be affecting your code.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Inspecting internals: You might want to look inside the code of other extensions and inspect available variables and objects to understand how these extensions are working.</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3c071558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3c071558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Most common symptom you will see is that the UI elements of your extension are missing, in other cases you might see that the content does not respond to user actions or the content is not as per your expectation.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In case of UI (javascript errors) issues, open the browser console and look for any exceptions or errors.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If there are no errors in the browser console, the next thing to do is open the server log (terminal console), and look for any errors in the log.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In some cases, after you have made changes on your server extension, there are more subtle errors in your code which causes the loading of server extension to fail altogether. It is hard to locate these errors in the server log, as these errors are present at the start of log. Also, these errors don’t provide any specific stacktrace because the extension fail to load. To discover these errors, run the following command in your terminal.</a:t>
            </a:r>
            <a:endParaRPr>
              <a:solidFill>
                <a:schemeClr val="dk1"/>
              </a:solidFill>
            </a:endParaRPr>
          </a:p>
          <a:p>
            <a:pPr indent="0" lvl="0" marL="0" rtl="0" algn="l">
              <a:spcBef>
                <a:spcPts val="0"/>
              </a:spcBef>
              <a:spcAft>
                <a:spcPts val="0"/>
              </a:spcAft>
              <a:buNone/>
            </a:pPr>
            <a:r>
              <a:rPr lang="en">
                <a:solidFill>
                  <a:schemeClr val="dk1"/>
                </a:solidFill>
              </a:rPr>
              <a:t>`jupyter server extension list`</a:t>
            </a:r>
            <a:endParaRPr>
              <a:solidFill>
                <a:schemeClr val="dk1"/>
              </a:solidFill>
            </a:endParaRPr>
          </a:p>
          <a:p>
            <a:pPr indent="0" lvl="0" marL="0" rtl="0" algn="l">
              <a:spcBef>
                <a:spcPts val="0"/>
              </a:spcBef>
              <a:spcAft>
                <a:spcPts val="0"/>
              </a:spcAft>
              <a:buNone/>
            </a:pPr>
            <a:r>
              <a:rPr lang="en">
                <a:solidFill>
                  <a:schemeClr val="dk1"/>
                </a:solidFill>
              </a:rPr>
              <a:t>This command will show the stacktrace and underlying error in the console.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64" name="Shape 64"/>
        <p:cNvGrpSpPr/>
        <p:nvPr/>
      </p:nvGrpSpPr>
      <p:grpSpPr>
        <a:xfrm>
          <a:off x="0" y="0"/>
          <a:ext cx="0" cy="0"/>
          <a:chOff x="0" y="0"/>
          <a:chExt cx="0" cy="0"/>
        </a:xfrm>
      </p:grpSpPr>
      <p:sp>
        <p:nvSpPr>
          <p:cNvPr id="65" name="Google Shape;65;p14"/>
          <p:cNvSpPr txBox="1"/>
          <p:nvPr>
            <p:ph type="ctrTitle"/>
          </p:nvPr>
        </p:nvSpPr>
        <p:spPr>
          <a:xfrm>
            <a:off x="914400" y="2980864"/>
            <a:ext cx="7212600" cy="11598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b="1" sz="4800"/>
            </a:lvl1pPr>
            <a:lvl2pPr lvl="1">
              <a:spcBef>
                <a:spcPts val="0"/>
              </a:spcBef>
              <a:spcAft>
                <a:spcPts val="0"/>
              </a:spcAft>
              <a:buSzPts val="4800"/>
              <a:buNone/>
              <a:defRPr b="1" sz="4800"/>
            </a:lvl2pPr>
            <a:lvl3pPr lvl="2">
              <a:spcBef>
                <a:spcPts val="0"/>
              </a:spcBef>
              <a:spcAft>
                <a:spcPts val="0"/>
              </a:spcAft>
              <a:buSzPts val="4800"/>
              <a:buNone/>
              <a:defRPr b="1" sz="4800"/>
            </a:lvl3pPr>
            <a:lvl4pPr lvl="3">
              <a:spcBef>
                <a:spcPts val="0"/>
              </a:spcBef>
              <a:spcAft>
                <a:spcPts val="0"/>
              </a:spcAft>
              <a:buSzPts val="4800"/>
              <a:buNone/>
              <a:defRPr b="1" sz="4800"/>
            </a:lvl4pPr>
            <a:lvl5pPr lvl="4">
              <a:spcBef>
                <a:spcPts val="0"/>
              </a:spcBef>
              <a:spcAft>
                <a:spcPts val="0"/>
              </a:spcAft>
              <a:buSzPts val="4800"/>
              <a:buNone/>
              <a:defRPr b="1" sz="4800"/>
            </a:lvl5pPr>
            <a:lvl6pPr lvl="5">
              <a:spcBef>
                <a:spcPts val="0"/>
              </a:spcBef>
              <a:spcAft>
                <a:spcPts val="0"/>
              </a:spcAft>
              <a:buSzPts val="4800"/>
              <a:buNone/>
              <a:defRPr b="1" sz="4800"/>
            </a:lvl6pPr>
            <a:lvl7pPr lvl="6">
              <a:spcBef>
                <a:spcPts val="0"/>
              </a:spcBef>
              <a:spcAft>
                <a:spcPts val="0"/>
              </a:spcAft>
              <a:buSzPts val="4800"/>
              <a:buNone/>
              <a:defRPr b="1" sz="4800"/>
            </a:lvl7pPr>
            <a:lvl8pPr lvl="7">
              <a:spcBef>
                <a:spcPts val="0"/>
              </a:spcBef>
              <a:spcAft>
                <a:spcPts val="0"/>
              </a:spcAft>
              <a:buSzPts val="4800"/>
              <a:buNone/>
              <a:defRPr b="1" sz="4800"/>
            </a:lvl8pPr>
            <a:lvl9pPr lvl="8">
              <a:spcBef>
                <a:spcPts val="0"/>
              </a:spcBef>
              <a:spcAft>
                <a:spcPts val="0"/>
              </a:spcAft>
              <a:buSzPts val="4800"/>
              <a:buNone/>
              <a:defRPr b="1" sz="4800"/>
            </a:lvl9pPr>
          </a:lstStyle>
          <a:p/>
        </p:txBody>
      </p:sp>
      <p:sp>
        <p:nvSpPr>
          <p:cNvPr id="66" name="Google Shape;66;p14"/>
          <p:cNvSpPr/>
          <p:nvPr/>
        </p:nvSpPr>
        <p:spPr>
          <a:xfrm rot="5400000">
            <a:off x="4527177" y="744699"/>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solid"/>
            <a:miter lim="8000"/>
            <a:headEnd len="med" w="med" type="none"/>
            <a:tailEnd len="med" w="med" type="none"/>
          </a:ln>
        </p:spPr>
      </p:sp>
      <p:sp>
        <p:nvSpPr>
          <p:cNvPr id="67" name="Google Shape;67;p14"/>
          <p:cNvSpPr/>
          <p:nvPr/>
        </p:nvSpPr>
        <p:spPr>
          <a:xfrm rot="10800000">
            <a:off x="660998" y="3645100"/>
            <a:ext cx="1080000" cy="9951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 name="Google Shape;68;p14"/>
          <p:cNvCxnSpPr/>
          <p:nvPr/>
        </p:nvCxnSpPr>
        <p:spPr>
          <a:xfrm>
            <a:off x="8296743" y="2299856"/>
            <a:ext cx="0" cy="2075100"/>
          </a:xfrm>
          <a:prstGeom prst="straightConnector1">
            <a:avLst/>
          </a:prstGeom>
          <a:noFill/>
          <a:ln cap="flat" cmpd="sng" w="9525">
            <a:solidFill>
              <a:srgbClr val="FFFFFF"/>
            </a:solidFill>
            <a:prstDash val="solid"/>
            <a:round/>
            <a:headEnd len="sm" w="sm" type="triangle"/>
            <a:tailEnd len="sm" w="sm" type="triangle"/>
          </a:ln>
        </p:spPr>
      </p:cxnSp>
      <p:sp>
        <p:nvSpPr>
          <p:cNvPr id="69" name="Google Shape;69;p14"/>
          <p:cNvSpPr/>
          <p:nvPr/>
        </p:nvSpPr>
        <p:spPr>
          <a:xfrm rot="-5400000">
            <a:off x="4525702" y="-1293868"/>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dashDot"/>
            <a:miter lim="8000"/>
            <a:headEnd len="med" w="med" type="none"/>
            <a:tailEnd len="med" w="med" type="none"/>
          </a:ln>
        </p:spPr>
      </p:sp>
      <p:sp>
        <p:nvSpPr>
          <p:cNvPr id="70" name="Google Shape;70;p14"/>
          <p:cNvSpPr/>
          <p:nvPr/>
        </p:nvSpPr>
        <p:spPr>
          <a:xfrm>
            <a:off x="7216304" y="1888685"/>
            <a:ext cx="1395000" cy="12855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71" name="Shape 71"/>
        <p:cNvGrpSpPr/>
        <p:nvPr/>
      </p:nvGrpSpPr>
      <p:grpSpPr>
        <a:xfrm>
          <a:off x="0" y="0"/>
          <a:ext cx="0" cy="0"/>
          <a:chOff x="0" y="0"/>
          <a:chExt cx="0" cy="0"/>
        </a:xfrm>
      </p:grpSpPr>
      <p:sp>
        <p:nvSpPr>
          <p:cNvPr id="72" name="Google Shape;72;p15"/>
          <p:cNvSpPr/>
          <p:nvPr/>
        </p:nvSpPr>
        <p:spPr>
          <a:xfrm rot="5400000">
            <a:off x="4527177" y="-550510"/>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solid"/>
            <a:miter lim="8000"/>
            <a:headEnd len="med" w="med" type="none"/>
            <a:tailEnd len="med" w="med" type="none"/>
          </a:ln>
        </p:spPr>
      </p:sp>
      <p:sp>
        <p:nvSpPr>
          <p:cNvPr id="73" name="Google Shape;73;p15"/>
          <p:cNvSpPr/>
          <p:nvPr/>
        </p:nvSpPr>
        <p:spPr>
          <a:xfrm rot="-5400000">
            <a:off x="695075" y="986571"/>
            <a:ext cx="995100" cy="10662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 name="Google Shape;74;p15"/>
          <p:cNvCxnSpPr/>
          <p:nvPr/>
        </p:nvCxnSpPr>
        <p:spPr>
          <a:xfrm>
            <a:off x="8365300" y="1345300"/>
            <a:ext cx="0" cy="1696800"/>
          </a:xfrm>
          <a:prstGeom prst="straightConnector1">
            <a:avLst/>
          </a:prstGeom>
          <a:noFill/>
          <a:ln cap="flat" cmpd="sng" w="9525">
            <a:solidFill>
              <a:srgbClr val="FFFFFF"/>
            </a:solidFill>
            <a:prstDash val="solid"/>
            <a:round/>
            <a:headEnd len="sm" w="sm" type="triangle"/>
            <a:tailEnd len="sm" w="sm" type="triangle"/>
          </a:ln>
        </p:spPr>
      </p:cxnSp>
      <p:sp>
        <p:nvSpPr>
          <p:cNvPr id="75" name="Google Shape;75;p15"/>
          <p:cNvSpPr/>
          <p:nvPr/>
        </p:nvSpPr>
        <p:spPr>
          <a:xfrm rot="-5400000">
            <a:off x="4525702" y="-2134011"/>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dashDot"/>
            <a:miter lim="8000"/>
            <a:headEnd len="med" w="med" type="none"/>
            <a:tailEnd len="med" w="med" type="none"/>
          </a:ln>
        </p:spPr>
      </p:sp>
      <p:sp>
        <p:nvSpPr>
          <p:cNvPr id="76" name="Google Shape;76;p15"/>
          <p:cNvSpPr/>
          <p:nvPr/>
        </p:nvSpPr>
        <p:spPr>
          <a:xfrm rot="5400000">
            <a:off x="7048175" y="2866905"/>
            <a:ext cx="1285500" cy="13773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ph type="ctrTitle"/>
          </p:nvPr>
        </p:nvSpPr>
        <p:spPr>
          <a:xfrm>
            <a:off x="921200" y="1509206"/>
            <a:ext cx="7205700" cy="1159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b="1" sz="3600"/>
            </a:lvl1pPr>
            <a:lvl2pPr lvl="1" rtl="0">
              <a:spcBef>
                <a:spcPts val="0"/>
              </a:spcBef>
              <a:spcAft>
                <a:spcPts val="0"/>
              </a:spcAft>
              <a:buSzPts val="3600"/>
              <a:buNone/>
              <a:defRPr b="1" sz="3600"/>
            </a:lvl2pPr>
            <a:lvl3pPr lvl="2" rtl="0">
              <a:spcBef>
                <a:spcPts val="0"/>
              </a:spcBef>
              <a:spcAft>
                <a:spcPts val="0"/>
              </a:spcAft>
              <a:buSzPts val="3600"/>
              <a:buNone/>
              <a:defRPr b="1" sz="3600"/>
            </a:lvl3pPr>
            <a:lvl4pPr lvl="3" rtl="0">
              <a:spcBef>
                <a:spcPts val="0"/>
              </a:spcBef>
              <a:spcAft>
                <a:spcPts val="0"/>
              </a:spcAft>
              <a:buSzPts val="3600"/>
              <a:buNone/>
              <a:defRPr b="1" sz="3600"/>
            </a:lvl4pPr>
            <a:lvl5pPr lvl="4" rtl="0">
              <a:spcBef>
                <a:spcPts val="0"/>
              </a:spcBef>
              <a:spcAft>
                <a:spcPts val="0"/>
              </a:spcAft>
              <a:buSzPts val="3600"/>
              <a:buNone/>
              <a:defRPr b="1" sz="3600"/>
            </a:lvl5pPr>
            <a:lvl6pPr lvl="5" rtl="0">
              <a:spcBef>
                <a:spcPts val="0"/>
              </a:spcBef>
              <a:spcAft>
                <a:spcPts val="0"/>
              </a:spcAft>
              <a:buSzPts val="3600"/>
              <a:buNone/>
              <a:defRPr b="1" sz="3600"/>
            </a:lvl6pPr>
            <a:lvl7pPr lvl="6" rtl="0">
              <a:spcBef>
                <a:spcPts val="0"/>
              </a:spcBef>
              <a:spcAft>
                <a:spcPts val="0"/>
              </a:spcAft>
              <a:buSzPts val="3600"/>
              <a:buNone/>
              <a:defRPr b="1" sz="3600"/>
            </a:lvl7pPr>
            <a:lvl8pPr lvl="7" rtl="0">
              <a:spcBef>
                <a:spcPts val="0"/>
              </a:spcBef>
              <a:spcAft>
                <a:spcPts val="0"/>
              </a:spcAft>
              <a:buSzPts val="3600"/>
              <a:buNone/>
              <a:defRPr b="1" sz="3600"/>
            </a:lvl8pPr>
            <a:lvl9pPr lvl="8" rtl="0">
              <a:spcBef>
                <a:spcPts val="0"/>
              </a:spcBef>
              <a:spcAft>
                <a:spcPts val="0"/>
              </a:spcAft>
              <a:buSzPts val="3600"/>
              <a:buNone/>
              <a:defRPr b="1" sz="3600"/>
            </a:lvl9pPr>
          </a:lstStyle>
          <a:p/>
        </p:txBody>
      </p:sp>
      <p:sp>
        <p:nvSpPr>
          <p:cNvPr id="78" name="Google Shape;78;p15"/>
          <p:cNvSpPr txBox="1"/>
          <p:nvPr>
            <p:ph idx="1" type="subTitle"/>
          </p:nvPr>
        </p:nvSpPr>
        <p:spPr>
          <a:xfrm>
            <a:off x="4698564" y="3108819"/>
            <a:ext cx="3542400" cy="7848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1800"/>
              <a:buNone/>
              <a:defRPr sz="1800">
                <a:solidFill>
                  <a:srgbClr val="FFFFFF"/>
                </a:solidFill>
              </a:defRPr>
            </a:lvl1pPr>
            <a:lvl2pPr lvl="1" rtl="0" algn="r">
              <a:spcBef>
                <a:spcPts val="0"/>
              </a:spcBef>
              <a:spcAft>
                <a:spcPts val="0"/>
              </a:spcAft>
              <a:buClr>
                <a:srgbClr val="FFFFFF"/>
              </a:buClr>
              <a:buSzPts val="1800"/>
              <a:buNone/>
              <a:defRPr sz="1800">
                <a:solidFill>
                  <a:srgbClr val="FFFFFF"/>
                </a:solidFill>
              </a:defRPr>
            </a:lvl2pPr>
            <a:lvl3pPr lvl="2" rtl="0" algn="r">
              <a:spcBef>
                <a:spcPts val="0"/>
              </a:spcBef>
              <a:spcAft>
                <a:spcPts val="0"/>
              </a:spcAft>
              <a:buClr>
                <a:srgbClr val="FFFFFF"/>
              </a:buClr>
              <a:buSzPts val="1800"/>
              <a:buNone/>
              <a:defRPr sz="1800">
                <a:solidFill>
                  <a:srgbClr val="FFFFFF"/>
                </a:solidFill>
              </a:defRPr>
            </a:lvl3pPr>
            <a:lvl4pPr lvl="3" rtl="0" algn="r">
              <a:spcBef>
                <a:spcPts val="0"/>
              </a:spcBef>
              <a:spcAft>
                <a:spcPts val="0"/>
              </a:spcAft>
              <a:buClr>
                <a:srgbClr val="FFFFFF"/>
              </a:buClr>
              <a:buSzPts val="2400"/>
              <a:buNone/>
              <a:defRPr>
                <a:solidFill>
                  <a:srgbClr val="FFFFFF"/>
                </a:solidFill>
              </a:defRPr>
            </a:lvl4pPr>
            <a:lvl5pPr lvl="4" rtl="0" algn="r">
              <a:spcBef>
                <a:spcPts val="0"/>
              </a:spcBef>
              <a:spcAft>
                <a:spcPts val="0"/>
              </a:spcAft>
              <a:buClr>
                <a:srgbClr val="FFFFFF"/>
              </a:buClr>
              <a:buSzPts val="2400"/>
              <a:buNone/>
              <a:defRPr>
                <a:solidFill>
                  <a:srgbClr val="FFFFFF"/>
                </a:solidFill>
              </a:defRPr>
            </a:lvl5pPr>
            <a:lvl6pPr lvl="5" rtl="0" algn="r">
              <a:spcBef>
                <a:spcPts val="0"/>
              </a:spcBef>
              <a:spcAft>
                <a:spcPts val="0"/>
              </a:spcAft>
              <a:buClr>
                <a:srgbClr val="FFFFFF"/>
              </a:buClr>
              <a:buSzPts val="2400"/>
              <a:buNone/>
              <a:defRPr>
                <a:solidFill>
                  <a:srgbClr val="FFFFFF"/>
                </a:solidFill>
              </a:defRPr>
            </a:lvl6pPr>
            <a:lvl7pPr lvl="6" rtl="0" algn="r">
              <a:spcBef>
                <a:spcPts val="0"/>
              </a:spcBef>
              <a:spcAft>
                <a:spcPts val="0"/>
              </a:spcAft>
              <a:buClr>
                <a:srgbClr val="FFFFFF"/>
              </a:buClr>
              <a:buSzPts val="2400"/>
              <a:buNone/>
              <a:defRPr>
                <a:solidFill>
                  <a:srgbClr val="FFFFFF"/>
                </a:solidFill>
              </a:defRPr>
            </a:lvl7pPr>
            <a:lvl8pPr lvl="7" rtl="0" algn="r">
              <a:spcBef>
                <a:spcPts val="0"/>
              </a:spcBef>
              <a:spcAft>
                <a:spcPts val="0"/>
              </a:spcAft>
              <a:buClr>
                <a:srgbClr val="FFFFFF"/>
              </a:buClr>
              <a:buSzPts val="2400"/>
              <a:buNone/>
              <a:defRPr>
                <a:solidFill>
                  <a:srgbClr val="FFFFFF"/>
                </a:solidFill>
              </a:defRPr>
            </a:lvl8pPr>
            <a:lvl9pPr lvl="8" rtl="0" algn="r">
              <a:spcBef>
                <a:spcPts val="0"/>
              </a:spcBef>
              <a:spcAft>
                <a:spcPts val="0"/>
              </a:spcAft>
              <a:buClr>
                <a:srgbClr val="FFFFFF"/>
              </a:buClr>
              <a:buSzPts val="2400"/>
              <a:buNone/>
              <a:defRPr>
                <a:solidFill>
                  <a:srgbClr val="FFFFFF"/>
                </a:solidFill>
              </a:defRPr>
            </a:lvl9pPr>
          </a:lstStyle>
          <a:p/>
        </p:txBody>
      </p:sp>
      <p:sp>
        <p:nvSpPr>
          <p:cNvPr id="79" name="Google Shape;79;p15"/>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80" name="Shape 80"/>
        <p:cNvGrpSpPr/>
        <p:nvPr/>
      </p:nvGrpSpPr>
      <p:grpSpPr>
        <a:xfrm>
          <a:off x="0" y="0"/>
          <a:ext cx="0" cy="0"/>
          <a:chOff x="0" y="0"/>
          <a:chExt cx="0" cy="0"/>
        </a:xfrm>
      </p:grpSpPr>
      <p:sp>
        <p:nvSpPr>
          <p:cNvPr id="81" name="Google Shape;81;p16"/>
          <p:cNvSpPr txBox="1"/>
          <p:nvPr>
            <p:ph idx="1" type="body"/>
          </p:nvPr>
        </p:nvSpPr>
        <p:spPr>
          <a:xfrm>
            <a:off x="1413600" y="2466600"/>
            <a:ext cx="6316800" cy="8199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b="1" sz="2400"/>
            </a:lvl1pPr>
            <a:lvl2pPr indent="-381000" lvl="1" marL="914400" rtl="0" algn="ctr">
              <a:spcBef>
                <a:spcPts val="0"/>
              </a:spcBef>
              <a:spcAft>
                <a:spcPts val="0"/>
              </a:spcAft>
              <a:buSzPts val="2400"/>
              <a:buChar char="▫"/>
              <a:defRPr b="1"/>
            </a:lvl2pPr>
            <a:lvl3pPr indent="-381000" lvl="2" marL="1371600" rtl="0" algn="ctr">
              <a:spcBef>
                <a:spcPts val="0"/>
              </a:spcBef>
              <a:spcAft>
                <a:spcPts val="0"/>
              </a:spcAft>
              <a:buSzPts val="2400"/>
              <a:buChar char="■"/>
              <a:defRPr b="1"/>
            </a:lvl3pPr>
            <a:lvl4pPr indent="-381000" lvl="3" marL="1828800" rtl="0" algn="ctr">
              <a:spcBef>
                <a:spcPts val="0"/>
              </a:spcBef>
              <a:spcAft>
                <a:spcPts val="0"/>
              </a:spcAft>
              <a:buSzPts val="2400"/>
              <a:buChar char="●"/>
              <a:defRPr b="1" sz="2400"/>
            </a:lvl4pPr>
            <a:lvl5pPr indent="-381000" lvl="4" marL="2286000" rtl="0" algn="ctr">
              <a:spcBef>
                <a:spcPts val="0"/>
              </a:spcBef>
              <a:spcAft>
                <a:spcPts val="0"/>
              </a:spcAft>
              <a:buSzPts val="2400"/>
              <a:buChar char="○"/>
              <a:defRPr b="1" sz="2400"/>
            </a:lvl5pPr>
            <a:lvl6pPr indent="-381000" lvl="5" marL="2743200" rtl="0" algn="ctr">
              <a:spcBef>
                <a:spcPts val="0"/>
              </a:spcBef>
              <a:spcAft>
                <a:spcPts val="0"/>
              </a:spcAft>
              <a:buSzPts val="2400"/>
              <a:buChar char="■"/>
              <a:defRPr b="1" sz="2400"/>
            </a:lvl6pPr>
            <a:lvl7pPr indent="-381000" lvl="6" marL="3200400" rtl="0" algn="ctr">
              <a:spcBef>
                <a:spcPts val="0"/>
              </a:spcBef>
              <a:spcAft>
                <a:spcPts val="0"/>
              </a:spcAft>
              <a:buSzPts val="2400"/>
              <a:buChar char="●"/>
              <a:defRPr b="1" sz="2400"/>
            </a:lvl7pPr>
            <a:lvl8pPr indent="-381000" lvl="7" marL="3657600" rtl="0" algn="ctr">
              <a:spcBef>
                <a:spcPts val="0"/>
              </a:spcBef>
              <a:spcAft>
                <a:spcPts val="0"/>
              </a:spcAft>
              <a:buSzPts val="2400"/>
              <a:buChar char="○"/>
              <a:defRPr b="1" sz="2400"/>
            </a:lvl8pPr>
            <a:lvl9pPr indent="-381000" lvl="8" marL="4114800" algn="ctr">
              <a:spcBef>
                <a:spcPts val="0"/>
              </a:spcBef>
              <a:spcAft>
                <a:spcPts val="0"/>
              </a:spcAft>
              <a:buSzPts val="2400"/>
              <a:buChar char="■"/>
              <a:defRPr b="1" sz="2400"/>
            </a:lvl9pPr>
          </a:lstStyle>
          <a:p/>
        </p:txBody>
      </p:sp>
      <p:grpSp>
        <p:nvGrpSpPr>
          <p:cNvPr id="82" name="Google Shape;82;p16"/>
          <p:cNvGrpSpPr/>
          <p:nvPr/>
        </p:nvGrpSpPr>
        <p:grpSpPr>
          <a:xfrm>
            <a:off x="3954441" y="1078293"/>
            <a:ext cx="1212106" cy="1158543"/>
            <a:chOff x="3754950" y="1132925"/>
            <a:chExt cx="1580939" cy="1544725"/>
          </a:xfrm>
        </p:grpSpPr>
        <p:sp>
          <p:nvSpPr>
            <p:cNvPr id="83" name="Google Shape;83;p16"/>
            <p:cNvSpPr/>
            <p:nvPr/>
          </p:nvSpPr>
          <p:spPr>
            <a:xfrm>
              <a:off x="3907350" y="1285321"/>
              <a:ext cx="1329300" cy="1329300"/>
            </a:xfrm>
            <a:prstGeom prst="ellipse">
              <a:avLst/>
            </a:prstGeom>
            <a:noFill/>
            <a:ln cap="flat" cmpd="sng" w="9525">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rot="-5400000">
              <a:off x="3754950" y="1132925"/>
              <a:ext cx="1480500" cy="14805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16"/>
            <p:cNvCxnSpPr>
              <a:endCxn id="83" idx="1"/>
            </p:cNvCxnSpPr>
            <p:nvPr/>
          </p:nvCxnSpPr>
          <p:spPr>
            <a:xfrm>
              <a:off x="3890221" y="1267893"/>
              <a:ext cx="211800" cy="212100"/>
            </a:xfrm>
            <a:prstGeom prst="straightConnector1">
              <a:avLst/>
            </a:prstGeom>
            <a:noFill/>
            <a:ln cap="flat" cmpd="sng" w="9525">
              <a:solidFill>
                <a:srgbClr val="FFFFFF"/>
              </a:solidFill>
              <a:prstDash val="dash"/>
              <a:round/>
              <a:headEnd len="med" w="med" type="none"/>
              <a:tailEnd len="med" w="med" type="none"/>
            </a:ln>
          </p:spPr>
        </p:cxnSp>
        <p:cxnSp>
          <p:nvCxnSpPr>
            <p:cNvPr id="86" name="Google Shape;86;p16"/>
            <p:cNvCxnSpPr/>
            <p:nvPr/>
          </p:nvCxnSpPr>
          <p:spPr>
            <a:xfrm>
              <a:off x="5335889" y="1276425"/>
              <a:ext cx="0" cy="1393500"/>
            </a:xfrm>
            <a:prstGeom prst="straightConnector1">
              <a:avLst/>
            </a:prstGeom>
            <a:noFill/>
            <a:ln cap="flat" cmpd="sng" w="9525">
              <a:solidFill>
                <a:srgbClr val="FFFFFF"/>
              </a:solidFill>
              <a:prstDash val="solid"/>
              <a:round/>
              <a:headEnd len="sm" w="sm" type="triangle"/>
              <a:tailEnd len="sm" w="sm" type="triangle"/>
            </a:ln>
          </p:spPr>
        </p:cxnSp>
        <p:sp>
          <p:nvSpPr>
            <p:cNvPr id="87" name="Google Shape;87;p16"/>
            <p:cNvSpPr/>
            <p:nvPr/>
          </p:nvSpPr>
          <p:spPr>
            <a:xfrm>
              <a:off x="4222975" y="1683233"/>
              <a:ext cx="698050" cy="549925"/>
            </a:xfrm>
            <a:prstGeom prst="rect">
              <a:avLst/>
            </a:prstGeom>
          </p:spPr>
          <p:txBody>
            <a:bodyPr>
              <a:prstTxWarp prst="textPlain"/>
            </a:bodyPr>
            <a:lstStyle/>
            <a:p>
              <a:pPr lvl="0" algn="ctr"/>
              <a:r>
                <a:rPr b="1" i="0">
                  <a:ln cap="flat" cmpd="sng" w="19050">
                    <a:solidFill>
                      <a:srgbClr val="FFFFFF"/>
                    </a:solidFill>
                    <a:prstDash val="solid"/>
                    <a:round/>
                    <a:headEnd len="sm" w="sm" type="none"/>
                    <a:tailEnd len="sm" w="sm" type="none"/>
                  </a:ln>
                  <a:noFill/>
                  <a:latin typeface="Arial"/>
                </a:rPr>
                <a:t>“</a:t>
              </a:r>
            </a:p>
          </p:txBody>
        </p:sp>
        <p:cxnSp>
          <p:nvCxnSpPr>
            <p:cNvPr id="88" name="Google Shape;88;p16"/>
            <p:cNvCxnSpPr>
              <a:stCxn id="83" idx="5"/>
            </p:cNvCxnSpPr>
            <p:nvPr/>
          </p:nvCxnSpPr>
          <p:spPr>
            <a:xfrm>
              <a:off x="5041979" y="2419950"/>
              <a:ext cx="253800" cy="257700"/>
            </a:xfrm>
            <a:prstGeom prst="straightConnector1">
              <a:avLst/>
            </a:prstGeom>
            <a:noFill/>
            <a:ln cap="flat" cmpd="sng" w="9525">
              <a:solidFill>
                <a:srgbClr val="FFFFFF"/>
              </a:solidFill>
              <a:prstDash val="dash"/>
              <a:round/>
              <a:headEnd len="med" w="med" type="none"/>
              <a:tailEnd len="med" w="med" type="none"/>
            </a:ln>
          </p:spPr>
        </p:cxnSp>
        <p:cxnSp>
          <p:nvCxnSpPr>
            <p:cNvPr id="89" name="Google Shape;89;p16"/>
            <p:cNvCxnSpPr/>
            <p:nvPr/>
          </p:nvCxnSpPr>
          <p:spPr>
            <a:xfrm>
              <a:off x="4244700" y="1591869"/>
              <a:ext cx="654600" cy="0"/>
            </a:xfrm>
            <a:prstGeom prst="straightConnector1">
              <a:avLst/>
            </a:prstGeom>
            <a:noFill/>
            <a:ln cap="flat" cmpd="sng" w="9525">
              <a:solidFill>
                <a:srgbClr val="FFFFFF"/>
              </a:solidFill>
              <a:prstDash val="solid"/>
              <a:round/>
              <a:headEnd len="sm" w="sm" type="triangle"/>
              <a:tailEnd len="sm" w="sm" type="triangle"/>
            </a:ln>
          </p:spPr>
        </p:cxnSp>
      </p:grpSp>
      <p:sp>
        <p:nvSpPr>
          <p:cNvPr id="90" name="Google Shape;90;p16"/>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91" name="Shape 91"/>
        <p:cNvGrpSpPr/>
        <p:nvPr/>
      </p:nvGrpSpPr>
      <p:grpSpPr>
        <a:xfrm>
          <a:off x="0" y="0"/>
          <a:ext cx="0" cy="0"/>
          <a:chOff x="0" y="0"/>
          <a:chExt cx="0" cy="0"/>
        </a:xfrm>
      </p:grpSpPr>
      <p:sp>
        <p:nvSpPr>
          <p:cNvPr id="92" name="Google Shape;92;p17"/>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93" name="Google Shape;93;p17"/>
          <p:cNvSpPr txBox="1"/>
          <p:nvPr>
            <p:ph idx="1" type="body"/>
          </p:nvPr>
        </p:nvSpPr>
        <p:spPr>
          <a:xfrm>
            <a:off x="343225" y="1125000"/>
            <a:ext cx="8290800" cy="36390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94" name="Google Shape;94;p17"/>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95" name="Shape 95"/>
        <p:cNvGrpSpPr/>
        <p:nvPr/>
      </p:nvGrpSpPr>
      <p:grpSpPr>
        <a:xfrm>
          <a:off x="0" y="0"/>
          <a:ext cx="0" cy="0"/>
          <a:chOff x="0" y="0"/>
          <a:chExt cx="0" cy="0"/>
        </a:xfrm>
      </p:grpSpPr>
      <p:sp>
        <p:nvSpPr>
          <p:cNvPr id="96" name="Google Shape;96;p18"/>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97" name="Google Shape;97;p18"/>
          <p:cNvSpPr txBox="1"/>
          <p:nvPr>
            <p:ph idx="1" type="body"/>
          </p:nvPr>
        </p:nvSpPr>
        <p:spPr>
          <a:xfrm>
            <a:off x="420778" y="1239803"/>
            <a:ext cx="3994500" cy="37257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98" name="Google Shape;98;p18"/>
          <p:cNvSpPr txBox="1"/>
          <p:nvPr>
            <p:ph idx="2" type="body"/>
          </p:nvPr>
        </p:nvSpPr>
        <p:spPr>
          <a:xfrm>
            <a:off x="4731381" y="1239803"/>
            <a:ext cx="3994500" cy="37257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99" name="Google Shape;99;p18"/>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00" name="Shape 100"/>
        <p:cNvGrpSpPr/>
        <p:nvPr/>
      </p:nvGrpSpPr>
      <p:grpSpPr>
        <a:xfrm>
          <a:off x="0" y="0"/>
          <a:ext cx="0" cy="0"/>
          <a:chOff x="0" y="0"/>
          <a:chExt cx="0" cy="0"/>
        </a:xfrm>
      </p:grpSpPr>
      <p:sp>
        <p:nvSpPr>
          <p:cNvPr id="101" name="Google Shape;101;p19"/>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02" name="Google Shape;102;p19"/>
          <p:cNvSpPr txBox="1"/>
          <p:nvPr>
            <p:ph idx="1" type="body"/>
          </p:nvPr>
        </p:nvSpPr>
        <p:spPr>
          <a:xfrm>
            <a:off x="457200" y="1234143"/>
            <a:ext cx="2631900" cy="33483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03" name="Google Shape;103;p19"/>
          <p:cNvSpPr txBox="1"/>
          <p:nvPr>
            <p:ph idx="2" type="body"/>
          </p:nvPr>
        </p:nvSpPr>
        <p:spPr>
          <a:xfrm>
            <a:off x="3223964" y="1234143"/>
            <a:ext cx="2631900" cy="33483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04" name="Google Shape;104;p19"/>
          <p:cNvSpPr txBox="1"/>
          <p:nvPr>
            <p:ph idx="3" type="body"/>
          </p:nvPr>
        </p:nvSpPr>
        <p:spPr>
          <a:xfrm>
            <a:off x="5990727" y="1234143"/>
            <a:ext cx="2631900" cy="33483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05" name="Google Shape;105;p19"/>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6" name="Shape 106"/>
        <p:cNvGrpSpPr/>
        <p:nvPr/>
      </p:nvGrpSpPr>
      <p:grpSpPr>
        <a:xfrm>
          <a:off x="0" y="0"/>
          <a:ext cx="0" cy="0"/>
          <a:chOff x="0" y="0"/>
          <a:chExt cx="0" cy="0"/>
        </a:xfrm>
      </p:grpSpPr>
      <p:sp>
        <p:nvSpPr>
          <p:cNvPr id="107" name="Google Shape;107;p20"/>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08" name="Google Shape;108;p20"/>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9" name="Shape 109"/>
        <p:cNvGrpSpPr/>
        <p:nvPr/>
      </p:nvGrpSpPr>
      <p:grpSpPr>
        <a:xfrm>
          <a:off x="0" y="0"/>
          <a:ext cx="0" cy="0"/>
          <a:chOff x="0" y="0"/>
          <a:chExt cx="0" cy="0"/>
        </a:xfrm>
      </p:grpSpPr>
      <p:sp>
        <p:nvSpPr>
          <p:cNvPr id="110" name="Google Shape;110;p21"/>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111" name="Google Shape;111;p21"/>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2" name="Shape 112"/>
        <p:cNvGrpSpPr/>
        <p:nvPr/>
      </p:nvGrpSpPr>
      <p:grpSpPr>
        <a:xfrm>
          <a:off x="0" y="0"/>
          <a:ext cx="0" cy="0"/>
          <a:chOff x="0" y="0"/>
          <a:chExt cx="0" cy="0"/>
        </a:xfrm>
      </p:grpSpPr>
      <p:sp>
        <p:nvSpPr>
          <p:cNvPr id="113" name="Google Shape;113;p22"/>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theme" Target="../theme/theme1.xml"/><Relationship Id="rId10" Type="http://schemas.openxmlformats.org/officeDocument/2006/relationships/slideLayout" Target="../slideLayouts/slideLayout20.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8" name="Shape 58"/>
        <p:cNvGrpSpPr/>
        <p:nvPr/>
      </p:nvGrpSpPr>
      <p:grpSpPr>
        <a:xfrm>
          <a:off x="0" y="0"/>
          <a:ext cx="0" cy="0"/>
          <a:chOff x="0" y="0"/>
          <a:chExt cx="0" cy="0"/>
        </a:xfrm>
      </p:grpSpPr>
      <p:pic>
        <p:nvPicPr>
          <p:cNvPr id="59" name="Google Shape;59;p13"/>
          <p:cNvPicPr preferRelativeResize="0"/>
          <p:nvPr/>
        </p:nvPicPr>
        <p:blipFill>
          <a:blip r:embed="rId1">
            <a:alphaModFix/>
          </a:blip>
          <a:stretch>
            <a:fillRect/>
          </a:stretch>
        </p:blipFill>
        <p:spPr>
          <a:xfrm>
            <a:off x="1116" y="0"/>
            <a:ext cx="9141767" cy="5143500"/>
          </a:xfrm>
          <a:prstGeom prst="rect">
            <a:avLst/>
          </a:prstGeom>
          <a:noFill/>
          <a:ln>
            <a:noFill/>
          </a:ln>
        </p:spPr>
      </p:pic>
      <p:sp>
        <p:nvSpPr>
          <p:cNvPr id="60" name="Google Shape;60;p13"/>
          <p:cNvSpPr/>
          <p:nvPr/>
        </p:nvSpPr>
        <p:spPr>
          <a:xfrm>
            <a:off x="91700" y="96300"/>
            <a:ext cx="8966100" cy="49452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txBox="1"/>
          <p:nvPr>
            <p:ph type="title"/>
          </p:nvPr>
        </p:nvSpPr>
        <p:spPr>
          <a:xfrm>
            <a:off x="404330" y="493832"/>
            <a:ext cx="8229600" cy="413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1pPr>
            <a:lvl2pPr lvl="1">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2pPr>
            <a:lvl3pPr lvl="2">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3pPr>
            <a:lvl4pPr lvl="3">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4pPr>
            <a:lvl5pPr lvl="4">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5pPr>
            <a:lvl6pPr lvl="5">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6pPr>
            <a:lvl7pPr lvl="6">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7pPr>
            <a:lvl8pPr lvl="7">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8pPr>
            <a:lvl9pPr lvl="8">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9pPr>
          </a:lstStyle>
          <a:p/>
        </p:txBody>
      </p:sp>
      <p:sp>
        <p:nvSpPr>
          <p:cNvPr id="62" name="Google Shape;62;p13"/>
          <p:cNvSpPr txBox="1"/>
          <p:nvPr>
            <p:ph idx="1" type="body"/>
          </p:nvPr>
        </p:nvSpPr>
        <p:spPr>
          <a:xfrm>
            <a:off x="457200" y="1125000"/>
            <a:ext cx="8229600" cy="36390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lt1"/>
              </a:buClr>
              <a:buSzPts val="2400"/>
              <a:buFont typeface="Cousine"/>
              <a:buChar char="▪"/>
              <a:defRPr sz="2400">
                <a:solidFill>
                  <a:schemeClr val="lt1"/>
                </a:solidFill>
                <a:latin typeface="Cousine"/>
                <a:ea typeface="Cousine"/>
                <a:cs typeface="Cousine"/>
                <a:sym typeface="Cousine"/>
              </a:defRPr>
            </a:lvl1pPr>
            <a:lvl2pPr indent="-381000" lvl="1" marL="9144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2pPr>
            <a:lvl3pPr indent="-381000" lvl="2" marL="13716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3pPr>
            <a:lvl4pPr indent="-381000" lvl="3" marL="18288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4pPr>
            <a:lvl5pPr indent="-381000" lvl="4" marL="2286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5pPr>
            <a:lvl6pPr indent="-381000" lvl="5" marL="27432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6pPr>
            <a:lvl7pPr indent="-381000" lvl="6" marL="32004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7pPr>
            <a:lvl8pPr indent="-381000" lvl="7" marL="36576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8pPr>
            <a:lvl9pPr indent="-381000" lvl="8" marL="41148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9pPr>
          </a:lstStyle>
          <a:p/>
        </p:txBody>
      </p:sp>
      <p:sp>
        <p:nvSpPr>
          <p:cNvPr id="63" name="Google Shape;63;p13"/>
          <p:cNvSpPr txBox="1"/>
          <p:nvPr>
            <p:ph idx="12" type="sldNum"/>
          </p:nvPr>
        </p:nvSpPr>
        <p:spPr>
          <a:xfrm>
            <a:off x="8523157" y="4641567"/>
            <a:ext cx="461100" cy="291900"/>
          </a:xfrm>
          <a:prstGeom prst="rect">
            <a:avLst/>
          </a:prstGeom>
          <a:noFill/>
          <a:ln>
            <a:noFill/>
          </a:ln>
        </p:spPr>
        <p:txBody>
          <a:bodyPr anchorCtr="0" anchor="t" bIns="91425" lIns="91425" spcFirstLastPara="1" rIns="91425" wrap="square" tIns="91425">
            <a:noAutofit/>
          </a:bodyPr>
          <a:lstStyle>
            <a:lvl1pPr lvl="0" algn="r">
              <a:buNone/>
              <a:defRPr sz="1000">
                <a:solidFill>
                  <a:schemeClr val="lt1"/>
                </a:solidFill>
                <a:latin typeface="Cousine"/>
                <a:ea typeface="Cousine"/>
                <a:cs typeface="Cousine"/>
                <a:sym typeface="Cousine"/>
              </a:defRPr>
            </a:lvl1pPr>
            <a:lvl2pPr lvl="1" algn="r">
              <a:buNone/>
              <a:defRPr sz="1000">
                <a:solidFill>
                  <a:schemeClr val="lt1"/>
                </a:solidFill>
                <a:latin typeface="Cousine"/>
                <a:ea typeface="Cousine"/>
                <a:cs typeface="Cousine"/>
                <a:sym typeface="Cousine"/>
              </a:defRPr>
            </a:lvl2pPr>
            <a:lvl3pPr lvl="2" algn="r">
              <a:buNone/>
              <a:defRPr sz="1000">
                <a:solidFill>
                  <a:schemeClr val="lt1"/>
                </a:solidFill>
                <a:latin typeface="Cousine"/>
                <a:ea typeface="Cousine"/>
                <a:cs typeface="Cousine"/>
                <a:sym typeface="Cousine"/>
              </a:defRPr>
            </a:lvl3pPr>
            <a:lvl4pPr lvl="3" algn="r">
              <a:buNone/>
              <a:defRPr sz="1000">
                <a:solidFill>
                  <a:schemeClr val="lt1"/>
                </a:solidFill>
                <a:latin typeface="Cousine"/>
                <a:ea typeface="Cousine"/>
                <a:cs typeface="Cousine"/>
                <a:sym typeface="Cousine"/>
              </a:defRPr>
            </a:lvl4pPr>
            <a:lvl5pPr lvl="4" algn="r">
              <a:buNone/>
              <a:defRPr sz="1000">
                <a:solidFill>
                  <a:schemeClr val="lt1"/>
                </a:solidFill>
                <a:latin typeface="Cousine"/>
                <a:ea typeface="Cousine"/>
                <a:cs typeface="Cousine"/>
                <a:sym typeface="Cousine"/>
              </a:defRPr>
            </a:lvl5pPr>
            <a:lvl6pPr lvl="5" algn="r">
              <a:buNone/>
              <a:defRPr sz="1000">
                <a:solidFill>
                  <a:schemeClr val="lt1"/>
                </a:solidFill>
                <a:latin typeface="Cousine"/>
                <a:ea typeface="Cousine"/>
                <a:cs typeface="Cousine"/>
                <a:sym typeface="Cousine"/>
              </a:defRPr>
            </a:lvl6pPr>
            <a:lvl7pPr lvl="6" algn="r">
              <a:buNone/>
              <a:defRPr sz="1000">
                <a:solidFill>
                  <a:schemeClr val="lt1"/>
                </a:solidFill>
                <a:latin typeface="Cousine"/>
                <a:ea typeface="Cousine"/>
                <a:cs typeface="Cousine"/>
                <a:sym typeface="Cousine"/>
              </a:defRPr>
            </a:lvl7pPr>
            <a:lvl8pPr lvl="7" algn="r">
              <a:buNone/>
              <a:defRPr sz="1000">
                <a:solidFill>
                  <a:schemeClr val="lt1"/>
                </a:solidFill>
                <a:latin typeface="Cousine"/>
                <a:ea typeface="Cousine"/>
                <a:cs typeface="Cousine"/>
                <a:sym typeface="Cousine"/>
              </a:defRPr>
            </a:lvl8pPr>
            <a:lvl9pPr lvl="8" algn="r">
              <a:buNone/>
              <a:defRPr sz="1000">
                <a:solidFill>
                  <a:schemeClr val="lt1"/>
                </a:solidFill>
                <a:latin typeface="Cousine"/>
                <a:ea typeface="Cousine"/>
                <a:cs typeface="Cousine"/>
                <a:sym typeface="Cousin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hyperlink" Target="https://github.com/marthacryan/developing-extensions-tutorial/blob/main/examples/DEBUGGING.md#setu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hyperlink" Target="https://github.com/jupyterlab/jupyterlab/labels/tag%3AExtension%20Ide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hyperlink" Target="https://github.com/jupyterlab/extension-cookiecutter-ts" TargetMode="External"/><Relationship Id="rId4" Type="http://schemas.openxmlformats.org/officeDocument/2006/relationships/hyperlink" Target="https://jupyterlab.readthedocs.io/en/stable/extension/extension_tutorial.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ctrTitle"/>
          </p:nvPr>
        </p:nvSpPr>
        <p:spPr>
          <a:xfrm>
            <a:off x="914400" y="2980864"/>
            <a:ext cx="72126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300"/>
              <a:t>Developing Extensions for JupyterLab</a:t>
            </a:r>
            <a:endParaRPr sz="4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Debugging in Visual Studio Code</a:t>
            </a:r>
            <a:endParaRPr sz="2800"/>
          </a:p>
        </p:txBody>
      </p:sp>
      <p:sp>
        <p:nvSpPr>
          <p:cNvPr id="184" name="Google Shape;184;p32"/>
          <p:cNvSpPr txBox="1"/>
          <p:nvPr>
            <p:ph idx="1" type="body"/>
          </p:nvPr>
        </p:nvSpPr>
        <p:spPr>
          <a:xfrm>
            <a:off x="343225" y="1125000"/>
            <a:ext cx="8290800" cy="36390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Instructions are in </a:t>
            </a:r>
            <a:r>
              <a:rPr lang="en" u="sng">
                <a:solidFill>
                  <a:schemeClr val="hlink"/>
                </a:solidFill>
                <a:hlinkClick r:id="rId3"/>
              </a:rPr>
              <a:t>DEBUGGING.md</a:t>
            </a:r>
            <a:endParaRPr/>
          </a:p>
          <a:p>
            <a:pPr indent="-381000" lvl="0" marL="457200" rtl="0" algn="l">
              <a:spcBef>
                <a:spcPts val="0"/>
              </a:spcBef>
              <a:spcAft>
                <a:spcPts val="0"/>
              </a:spcAft>
              <a:buSzPts val="2400"/>
              <a:buChar char="▪"/>
            </a:pPr>
            <a:r>
              <a:rPr lang="en"/>
              <a:t>Install the cookiecutter package</a:t>
            </a:r>
            <a:br>
              <a:rPr lang="en"/>
            </a:br>
            <a:r>
              <a:rPr lang="en" sz="1800">
                <a:highlight>
                  <a:srgbClr val="434343"/>
                </a:highlight>
              </a:rPr>
              <a:t>pip install cookiecutter</a:t>
            </a:r>
            <a:endParaRPr sz="1800">
              <a:highlight>
                <a:srgbClr val="434343"/>
              </a:highlight>
            </a:endParaRPr>
          </a:p>
          <a:p>
            <a:pPr indent="-381000" lvl="0" marL="457200" rtl="0" algn="l">
              <a:spcBef>
                <a:spcPts val="0"/>
              </a:spcBef>
              <a:spcAft>
                <a:spcPts val="0"/>
              </a:spcAft>
              <a:buSzPts val="2400"/>
              <a:buChar char="▪"/>
            </a:pPr>
            <a:r>
              <a:rPr lang="en"/>
              <a:t>Use the debug-config-cookiecutter</a:t>
            </a:r>
            <a:br>
              <a:rPr lang="en"/>
            </a:br>
            <a:r>
              <a:rPr lang="en" sz="1800">
                <a:highlight>
                  <a:srgbClr val="434343"/>
                </a:highlight>
              </a:rPr>
              <a:t>cookiecutter ../debug-config-cookiecutter</a:t>
            </a:r>
            <a:endParaRPr sz="900">
              <a:solidFill>
                <a:srgbClr val="24292F"/>
              </a:solidFill>
              <a:latin typeface="Courier New"/>
              <a:ea typeface="Courier New"/>
              <a:cs typeface="Courier New"/>
              <a:sym typeface="Courier New"/>
            </a:endParaRPr>
          </a:p>
          <a:p>
            <a:pPr indent="-381000" lvl="0" marL="457200" rtl="0" algn="l">
              <a:spcBef>
                <a:spcPts val="0"/>
              </a:spcBef>
              <a:spcAft>
                <a:spcPts val="0"/>
              </a:spcAft>
              <a:buSzPts val="2400"/>
              <a:buChar char="▪"/>
            </a:pPr>
            <a:r>
              <a:rPr lang="en"/>
              <a:t>Install the debug dependencies</a:t>
            </a:r>
            <a:br>
              <a:rPr lang="en"/>
            </a:br>
            <a:r>
              <a:rPr lang="en" sz="1800">
                <a:highlight>
                  <a:srgbClr val="434343"/>
                </a:highlight>
              </a:rPr>
              <a:t>jlpm install</a:t>
            </a:r>
            <a:endParaRPr/>
          </a:p>
          <a:p>
            <a:pPr indent="-381000" lvl="0" marL="457200" rtl="0" algn="l">
              <a:spcBef>
                <a:spcPts val="0"/>
              </a:spcBef>
              <a:spcAft>
                <a:spcPts val="0"/>
              </a:spcAft>
              <a:buSzPts val="2400"/>
              <a:buChar char="▪"/>
            </a:pPr>
            <a:r>
              <a:rPr lang="en"/>
              <a:t>Build the extensions</a:t>
            </a:r>
            <a:br>
              <a:rPr lang="en"/>
            </a:br>
            <a:r>
              <a:rPr lang="en" sz="1800">
                <a:highlight>
                  <a:srgbClr val="434343"/>
                </a:highlight>
              </a:rPr>
              <a:t>jlpm build</a:t>
            </a:r>
            <a:endParaRPr/>
          </a:p>
          <a:p>
            <a:pPr indent="0" lvl="0" marL="0" rtl="0" algn="l">
              <a:spcBef>
                <a:spcPts val="6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Setting breakpoints</a:t>
            </a:r>
            <a:endParaRPr sz="2800"/>
          </a:p>
        </p:txBody>
      </p:sp>
      <p:pic>
        <p:nvPicPr>
          <p:cNvPr id="190" name="Google Shape;190;p33"/>
          <p:cNvPicPr preferRelativeResize="0"/>
          <p:nvPr/>
        </p:nvPicPr>
        <p:blipFill>
          <a:blip r:embed="rId3">
            <a:alphaModFix/>
          </a:blip>
          <a:stretch>
            <a:fillRect/>
          </a:stretch>
        </p:blipFill>
        <p:spPr>
          <a:xfrm>
            <a:off x="532775" y="1059632"/>
            <a:ext cx="6794639" cy="393146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Launching JupyterLab for debugging</a:t>
            </a:r>
            <a:endParaRPr sz="2800"/>
          </a:p>
        </p:txBody>
      </p:sp>
      <p:pic>
        <p:nvPicPr>
          <p:cNvPr id="196" name="Google Shape;196;p34"/>
          <p:cNvPicPr preferRelativeResize="0"/>
          <p:nvPr/>
        </p:nvPicPr>
        <p:blipFill>
          <a:blip r:embed="rId3">
            <a:alphaModFix/>
          </a:blip>
          <a:stretch>
            <a:fillRect/>
          </a:stretch>
        </p:blipFill>
        <p:spPr>
          <a:xfrm>
            <a:off x="515700" y="1078750"/>
            <a:ext cx="6832148" cy="3931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Debugging Front End Extension</a:t>
            </a:r>
            <a:endParaRPr sz="2800"/>
          </a:p>
        </p:txBody>
      </p:sp>
      <p:pic>
        <p:nvPicPr>
          <p:cNvPr id="202" name="Google Shape;202;p35"/>
          <p:cNvPicPr preferRelativeResize="0"/>
          <p:nvPr/>
        </p:nvPicPr>
        <p:blipFill>
          <a:blip r:embed="rId3">
            <a:alphaModFix/>
          </a:blip>
          <a:stretch>
            <a:fillRect/>
          </a:stretch>
        </p:blipFill>
        <p:spPr>
          <a:xfrm>
            <a:off x="563500" y="1030950"/>
            <a:ext cx="6758426" cy="3931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Debugging Server Extension</a:t>
            </a:r>
            <a:endParaRPr sz="2800"/>
          </a:p>
        </p:txBody>
      </p:sp>
      <p:pic>
        <p:nvPicPr>
          <p:cNvPr id="208" name="Google Shape;208;p36"/>
          <p:cNvPicPr preferRelativeResize="0"/>
          <p:nvPr/>
        </p:nvPicPr>
        <p:blipFill>
          <a:blip r:embed="rId3">
            <a:alphaModFix/>
          </a:blip>
          <a:stretch>
            <a:fillRect/>
          </a:stretch>
        </p:blipFill>
        <p:spPr>
          <a:xfrm>
            <a:off x="544375" y="1078750"/>
            <a:ext cx="6777549" cy="3931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Other ways to debug</a:t>
            </a:r>
            <a:endParaRPr sz="2800"/>
          </a:p>
        </p:txBody>
      </p:sp>
      <p:sp>
        <p:nvSpPr>
          <p:cNvPr id="214" name="Google Shape;214;p37"/>
          <p:cNvSpPr txBox="1"/>
          <p:nvPr>
            <p:ph idx="1" type="body"/>
          </p:nvPr>
        </p:nvSpPr>
        <p:spPr>
          <a:xfrm>
            <a:off x="343225" y="1125000"/>
            <a:ext cx="8290800" cy="36390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Front end extension</a:t>
            </a:r>
            <a:endParaRPr/>
          </a:p>
          <a:p>
            <a:pPr indent="-381000" lvl="1" marL="914400" rtl="0" algn="l">
              <a:spcBef>
                <a:spcPts val="0"/>
              </a:spcBef>
              <a:spcAft>
                <a:spcPts val="0"/>
              </a:spcAft>
              <a:buSzPts val="2400"/>
              <a:buChar char="▫"/>
            </a:pPr>
            <a:r>
              <a:rPr lang="en"/>
              <a:t>Use the browser directly to debug</a:t>
            </a:r>
            <a:endParaRPr/>
          </a:p>
          <a:p>
            <a:pPr indent="-381000" lvl="0" marL="457200" rtl="0" algn="l">
              <a:spcBef>
                <a:spcPts val="0"/>
              </a:spcBef>
              <a:spcAft>
                <a:spcPts val="0"/>
              </a:spcAft>
              <a:buSzPts val="2400"/>
              <a:buChar char="▪"/>
            </a:pPr>
            <a:r>
              <a:rPr lang="en"/>
              <a:t>Server extensions</a:t>
            </a:r>
            <a:endParaRPr/>
          </a:p>
          <a:p>
            <a:pPr indent="-381000" lvl="1" marL="914400" rtl="0" algn="l">
              <a:spcBef>
                <a:spcPts val="0"/>
              </a:spcBef>
              <a:spcAft>
                <a:spcPts val="0"/>
              </a:spcAft>
              <a:buSzPts val="2400"/>
              <a:buChar char="▫"/>
            </a:pPr>
            <a:r>
              <a:rPr lang="en"/>
              <a:t>Python’s command line debugger (pdb)</a:t>
            </a:r>
            <a:br>
              <a:rPr lang="en"/>
            </a:br>
            <a:r>
              <a:rPr lang="en">
                <a:solidFill>
                  <a:srgbClr val="C586C0"/>
                </a:solidFill>
                <a:highlight>
                  <a:srgbClr val="1E1E1E"/>
                </a:highlight>
                <a:latin typeface="Courier New"/>
                <a:ea typeface="Courier New"/>
                <a:cs typeface="Courier New"/>
                <a:sym typeface="Courier New"/>
              </a:rPr>
              <a:t>import</a:t>
            </a:r>
            <a:r>
              <a:rPr lang="en">
                <a:solidFill>
                  <a:srgbClr val="D4D4D4"/>
                </a:solidFill>
                <a:highlight>
                  <a:srgbClr val="1E1E1E"/>
                </a:highlight>
                <a:latin typeface="Courier New"/>
                <a:ea typeface="Courier New"/>
                <a:cs typeface="Courier New"/>
                <a:sym typeface="Courier New"/>
              </a:rPr>
              <a:t> </a:t>
            </a:r>
            <a:r>
              <a:rPr lang="en">
                <a:solidFill>
                  <a:srgbClr val="4EC9B0"/>
                </a:solidFill>
                <a:highlight>
                  <a:srgbClr val="1E1E1E"/>
                </a:highlight>
                <a:latin typeface="Courier New"/>
                <a:ea typeface="Courier New"/>
                <a:cs typeface="Courier New"/>
                <a:sym typeface="Courier New"/>
              </a:rPr>
              <a:t>pdb</a:t>
            </a:r>
            <a:r>
              <a:rPr lang="en">
                <a:solidFill>
                  <a:srgbClr val="D4D4D4"/>
                </a:solidFill>
                <a:highlight>
                  <a:srgbClr val="1E1E1E"/>
                </a:highlight>
                <a:latin typeface="Courier New"/>
                <a:ea typeface="Courier New"/>
                <a:cs typeface="Courier New"/>
                <a:sym typeface="Courier New"/>
              </a:rPr>
              <a:t>; </a:t>
            </a:r>
            <a:r>
              <a:rPr lang="en">
                <a:solidFill>
                  <a:srgbClr val="4EC9B0"/>
                </a:solidFill>
                <a:highlight>
                  <a:srgbClr val="1E1E1E"/>
                </a:highlight>
                <a:latin typeface="Courier New"/>
                <a:ea typeface="Courier New"/>
                <a:cs typeface="Courier New"/>
                <a:sym typeface="Courier New"/>
              </a:rPr>
              <a:t>pdb</a:t>
            </a:r>
            <a:r>
              <a:rPr lang="en">
                <a:solidFill>
                  <a:srgbClr val="D4D4D4"/>
                </a:solidFill>
                <a:highlight>
                  <a:srgbClr val="1E1E1E"/>
                </a:highlight>
                <a:latin typeface="Courier New"/>
                <a:ea typeface="Courier New"/>
                <a:cs typeface="Courier New"/>
                <a:sym typeface="Courier New"/>
              </a:rPr>
              <a:t>.</a:t>
            </a:r>
            <a:r>
              <a:rPr lang="en">
                <a:solidFill>
                  <a:srgbClr val="DCDCAA"/>
                </a:solidFill>
                <a:highlight>
                  <a:srgbClr val="1E1E1E"/>
                </a:highlight>
                <a:latin typeface="Courier New"/>
                <a:ea typeface="Courier New"/>
                <a:cs typeface="Courier New"/>
                <a:sym typeface="Courier New"/>
              </a:rPr>
              <a:t>set_trace</a:t>
            </a:r>
            <a:r>
              <a:rPr lang="en">
                <a:solidFill>
                  <a:srgbClr val="D4D4D4"/>
                </a:solidFill>
                <a:highlight>
                  <a:srgbClr val="1E1E1E"/>
                </a:highlight>
                <a:latin typeface="Courier New"/>
                <a:ea typeface="Courier New"/>
                <a:cs typeface="Courier New"/>
                <a:sym typeface="Courier New"/>
              </a:rPr>
              <a:t>()</a:t>
            </a:r>
            <a:br>
              <a:rPr lang="en">
                <a:solidFill>
                  <a:srgbClr val="D4D4D4"/>
                </a:solidFill>
                <a:highlight>
                  <a:srgbClr val="1E1E1E"/>
                </a:highlight>
                <a:latin typeface="Courier New"/>
                <a:ea typeface="Courier New"/>
                <a:cs typeface="Courier New"/>
                <a:sym typeface="Courier New"/>
              </a:rPr>
            </a:br>
            <a:endParaRPr/>
          </a:p>
          <a:p>
            <a:pPr indent="-381000" lvl="1" marL="914400" rtl="0" algn="l">
              <a:spcBef>
                <a:spcPts val="0"/>
              </a:spcBef>
              <a:spcAft>
                <a:spcPts val="0"/>
              </a:spcAft>
              <a:buSzPts val="2400"/>
              <a:buChar char="▫"/>
            </a:pPr>
            <a:r>
              <a:rPr lang="en"/>
              <a:t>IPython pdb, a better alternative to pdb (pip install ipdb)</a:t>
            </a:r>
            <a:br>
              <a:rPr lang="en"/>
            </a:br>
            <a:r>
              <a:rPr lang="en">
                <a:solidFill>
                  <a:srgbClr val="C586C0"/>
                </a:solidFill>
                <a:highlight>
                  <a:srgbClr val="1E1E1E"/>
                </a:highlight>
                <a:latin typeface="Courier New"/>
                <a:ea typeface="Courier New"/>
                <a:cs typeface="Courier New"/>
                <a:sym typeface="Courier New"/>
              </a:rPr>
              <a:t>import</a:t>
            </a:r>
            <a:r>
              <a:rPr lang="en">
                <a:solidFill>
                  <a:srgbClr val="D4D4D4"/>
                </a:solidFill>
                <a:highlight>
                  <a:srgbClr val="1E1E1E"/>
                </a:highlight>
                <a:latin typeface="Courier New"/>
                <a:ea typeface="Courier New"/>
                <a:cs typeface="Courier New"/>
                <a:sym typeface="Courier New"/>
              </a:rPr>
              <a:t> </a:t>
            </a:r>
            <a:r>
              <a:rPr lang="en">
                <a:solidFill>
                  <a:srgbClr val="4EC9B0"/>
                </a:solidFill>
                <a:highlight>
                  <a:srgbClr val="1E1E1E"/>
                </a:highlight>
                <a:latin typeface="Courier New"/>
                <a:ea typeface="Courier New"/>
                <a:cs typeface="Courier New"/>
                <a:sym typeface="Courier New"/>
              </a:rPr>
              <a:t>ipdb</a:t>
            </a:r>
            <a:r>
              <a:rPr lang="en">
                <a:solidFill>
                  <a:srgbClr val="D4D4D4"/>
                </a:solidFill>
                <a:highlight>
                  <a:srgbClr val="1E1E1E"/>
                </a:highlight>
                <a:latin typeface="Courier New"/>
                <a:ea typeface="Courier New"/>
                <a:cs typeface="Courier New"/>
                <a:sym typeface="Courier New"/>
              </a:rPr>
              <a:t>; </a:t>
            </a:r>
            <a:r>
              <a:rPr lang="en">
                <a:solidFill>
                  <a:srgbClr val="4EC9B0"/>
                </a:solidFill>
                <a:highlight>
                  <a:srgbClr val="1E1E1E"/>
                </a:highlight>
                <a:latin typeface="Courier New"/>
                <a:ea typeface="Courier New"/>
                <a:cs typeface="Courier New"/>
                <a:sym typeface="Courier New"/>
              </a:rPr>
              <a:t>ipdb</a:t>
            </a:r>
            <a:r>
              <a:rPr lang="en">
                <a:solidFill>
                  <a:srgbClr val="D4D4D4"/>
                </a:solidFill>
                <a:highlight>
                  <a:srgbClr val="1E1E1E"/>
                </a:highlight>
                <a:latin typeface="Courier New"/>
                <a:ea typeface="Courier New"/>
                <a:cs typeface="Courier New"/>
                <a:sym typeface="Courier New"/>
              </a:rPr>
              <a:t>.</a:t>
            </a:r>
            <a:r>
              <a:rPr lang="en">
                <a:solidFill>
                  <a:srgbClr val="DCDCAA"/>
                </a:solidFill>
                <a:highlight>
                  <a:srgbClr val="1E1E1E"/>
                </a:highlight>
                <a:latin typeface="Courier New"/>
                <a:ea typeface="Courier New"/>
                <a:cs typeface="Courier New"/>
                <a:sym typeface="Courier New"/>
              </a:rPr>
              <a:t>set_trace</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914400" rtl="0" algn="l">
              <a:spcBef>
                <a:spcPts val="600"/>
              </a:spcBef>
              <a:spcAft>
                <a:spcPts val="0"/>
              </a:spcAft>
              <a:buNone/>
            </a:pPr>
            <a:r>
              <a:t/>
            </a:r>
            <a:endParaRPr/>
          </a:p>
          <a:p>
            <a:pPr indent="0" lvl="0" marL="45720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 on Your Own Extension</a:t>
            </a:r>
            <a:endParaRPr/>
          </a:p>
        </p:txBody>
      </p:sp>
      <p:sp>
        <p:nvSpPr>
          <p:cNvPr id="220" name="Google Shape;220;p38"/>
          <p:cNvSpPr txBox="1"/>
          <p:nvPr>
            <p:ph idx="1" type="body"/>
          </p:nvPr>
        </p:nvSpPr>
        <p:spPr>
          <a:xfrm>
            <a:off x="343225" y="1125000"/>
            <a:ext cx="8290800" cy="36390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Jupyter Server extension</a:t>
            </a:r>
            <a:endParaRPr/>
          </a:p>
          <a:p>
            <a:pPr indent="-381000" lvl="0" marL="457200" rtl="0" algn="l">
              <a:spcBef>
                <a:spcPts val="0"/>
              </a:spcBef>
              <a:spcAft>
                <a:spcPts val="0"/>
              </a:spcAft>
              <a:buSzPts val="2400"/>
              <a:buChar char="●"/>
            </a:pPr>
            <a:r>
              <a:rPr lang="en"/>
              <a:t>Theme extension</a:t>
            </a:r>
            <a:endParaRPr/>
          </a:p>
          <a:p>
            <a:pPr indent="-381000" lvl="0" marL="457200" rtl="0" algn="l">
              <a:spcBef>
                <a:spcPts val="0"/>
              </a:spcBef>
              <a:spcAft>
                <a:spcPts val="0"/>
              </a:spcAft>
              <a:buSzPts val="2400"/>
              <a:buChar char="●"/>
            </a:pPr>
            <a:r>
              <a:rPr lang="en"/>
              <a:t>Whatever you wanted to start on - or pick from </a:t>
            </a:r>
            <a:r>
              <a:rPr lang="en" u="sng">
                <a:solidFill>
                  <a:schemeClr val="hlink"/>
                </a:solidFill>
                <a:hlinkClick r:id="rId3"/>
              </a:rPr>
              <a:t>here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Meet the instructors</a:t>
            </a:r>
            <a:endParaRPr/>
          </a:p>
        </p:txBody>
      </p:sp>
      <p:sp>
        <p:nvSpPr>
          <p:cNvPr id="124" name="Google Shape;124;p24"/>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5" name="Google Shape;125;p24"/>
          <p:cNvPicPr preferRelativeResize="0"/>
          <p:nvPr/>
        </p:nvPicPr>
        <p:blipFill rotWithShape="1">
          <a:blip r:embed="rId3">
            <a:alphaModFix/>
          </a:blip>
          <a:srcRect b="0" l="159" r="159" t="0"/>
          <a:stretch/>
        </p:blipFill>
        <p:spPr>
          <a:xfrm>
            <a:off x="1356375" y="1609575"/>
            <a:ext cx="1489200" cy="1489200"/>
          </a:xfrm>
          <a:prstGeom prst="ellipse">
            <a:avLst/>
          </a:prstGeom>
          <a:noFill/>
          <a:ln>
            <a:noFill/>
          </a:ln>
        </p:spPr>
      </p:pic>
      <p:sp>
        <p:nvSpPr>
          <p:cNvPr id="126" name="Google Shape;126;p24"/>
          <p:cNvSpPr txBox="1"/>
          <p:nvPr/>
        </p:nvSpPr>
        <p:spPr>
          <a:xfrm>
            <a:off x="1361400" y="3228600"/>
            <a:ext cx="1489200" cy="734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lt1"/>
                </a:solidFill>
                <a:latin typeface="Cousine"/>
                <a:ea typeface="Cousine"/>
                <a:cs typeface="Cousine"/>
                <a:sym typeface="Cousine"/>
              </a:rPr>
              <a:t>Piyush Jain</a:t>
            </a:r>
            <a:br>
              <a:rPr lang="en">
                <a:solidFill>
                  <a:schemeClr val="lt1"/>
                </a:solidFill>
                <a:latin typeface="Cousine"/>
                <a:ea typeface="Cousine"/>
                <a:cs typeface="Cousine"/>
                <a:sym typeface="Cousine"/>
              </a:rPr>
            </a:br>
            <a:r>
              <a:rPr lang="en" sz="800">
                <a:solidFill>
                  <a:schemeClr val="lt1"/>
                </a:solidFill>
                <a:latin typeface="Cousine"/>
                <a:ea typeface="Cousine"/>
                <a:cs typeface="Cousine"/>
                <a:sym typeface="Cousine"/>
              </a:rPr>
              <a:t>AWS</a:t>
            </a:r>
            <a:endParaRPr sz="800">
              <a:solidFill>
                <a:schemeClr val="lt1"/>
              </a:solidFill>
              <a:latin typeface="Cousine"/>
              <a:ea typeface="Cousine"/>
              <a:cs typeface="Cousine"/>
              <a:sym typeface="Cousine"/>
            </a:endParaRPr>
          </a:p>
          <a:p>
            <a:pPr indent="0" lvl="0" marL="0" rtl="0" algn="ctr">
              <a:spcBef>
                <a:spcPts val="400"/>
              </a:spcBef>
              <a:spcAft>
                <a:spcPts val="0"/>
              </a:spcAft>
              <a:buClr>
                <a:schemeClr val="dk1"/>
              </a:buClr>
              <a:buSzPts val="1100"/>
              <a:buFont typeface="Arial"/>
              <a:buNone/>
            </a:pPr>
            <a:r>
              <a:rPr lang="en" sz="900">
                <a:solidFill>
                  <a:schemeClr val="lt1"/>
                </a:solidFill>
                <a:latin typeface="Cousine"/>
                <a:ea typeface="Cousine"/>
                <a:cs typeface="Cousine"/>
                <a:sym typeface="Cousine"/>
              </a:rPr>
              <a:t>Piyush is a software engineer working on JupyterLab</a:t>
            </a:r>
            <a:endParaRPr>
              <a:solidFill>
                <a:schemeClr val="lt1"/>
              </a:solidFill>
              <a:latin typeface="Cousine"/>
              <a:ea typeface="Cousine"/>
              <a:cs typeface="Cousine"/>
              <a:sym typeface="Cousine"/>
            </a:endParaRPr>
          </a:p>
          <a:p>
            <a:pPr indent="0" lvl="0" marL="0" rtl="0" algn="ctr">
              <a:spcBef>
                <a:spcPts val="400"/>
              </a:spcBef>
              <a:spcAft>
                <a:spcPts val="400"/>
              </a:spcAft>
              <a:buNone/>
            </a:pPr>
            <a:r>
              <a:t/>
            </a:r>
            <a:endParaRPr>
              <a:solidFill>
                <a:schemeClr val="lt1"/>
              </a:solidFill>
              <a:latin typeface="Cousine"/>
              <a:ea typeface="Cousine"/>
              <a:cs typeface="Cousine"/>
              <a:sym typeface="Cousine"/>
            </a:endParaRPr>
          </a:p>
        </p:txBody>
      </p:sp>
      <p:pic>
        <p:nvPicPr>
          <p:cNvPr id="127" name="Google Shape;127;p24"/>
          <p:cNvPicPr preferRelativeResize="0"/>
          <p:nvPr/>
        </p:nvPicPr>
        <p:blipFill rotWithShape="1">
          <a:blip r:embed="rId4">
            <a:alphaModFix/>
          </a:blip>
          <a:srcRect b="2543" l="0" r="0" t="2534"/>
          <a:stretch/>
        </p:blipFill>
        <p:spPr>
          <a:xfrm>
            <a:off x="3824888" y="1609575"/>
            <a:ext cx="1489200" cy="1489200"/>
          </a:xfrm>
          <a:prstGeom prst="ellipse">
            <a:avLst/>
          </a:prstGeom>
          <a:noFill/>
          <a:ln>
            <a:noFill/>
          </a:ln>
        </p:spPr>
      </p:pic>
      <p:sp>
        <p:nvSpPr>
          <p:cNvPr id="128" name="Google Shape;128;p24"/>
          <p:cNvSpPr txBox="1"/>
          <p:nvPr/>
        </p:nvSpPr>
        <p:spPr>
          <a:xfrm>
            <a:off x="3829913" y="3228600"/>
            <a:ext cx="1489200" cy="734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lt1"/>
                </a:solidFill>
                <a:latin typeface="Cousine"/>
                <a:ea typeface="Cousine"/>
                <a:cs typeface="Cousine"/>
                <a:sym typeface="Cousine"/>
              </a:rPr>
              <a:t>Alex Bozarth</a:t>
            </a:r>
            <a:br>
              <a:rPr lang="en">
                <a:solidFill>
                  <a:schemeClr val="lt1"/>
                </a:solidFill>
                <a:latin typeface="Cousine"/>
                <a:ea typeface="Cousine"/>
                <a:cs typeface="Cousine"/>
                <a:sym typeface="Cousine"/>
              </a:rPr>
            </a:br>
            <a:r>
              <a:rPr lang="en" sz="800">
                <a:solidFill>
                  <a:schemeClr val="lt1"/>
                </a:solidFill>
                <a:latin typeface="Cousine"/>
                <a:ea typeface="Cousine"/>
                <a:cs typeface="Cousine"/>
                <a:sym typeface="Cousine"/>
              </a:rPr>
              <a:t>IBM</a:t>
            </a:r>
            <a:endParaRPr sz="800">
              <a:solidFill>
                <a:schemeClr val="lt1"/>
              </a:solidFill>
              <a:latin typeface="Cousine"/>
              <a:ea typeface="Cousine"/>
              <a:cs typeface="Cousine"/>
              <a:sym typeface="Cousine"/>
            </a:endParaRPr>
          </a:p>
          <a:p>
            <a:pPr indent="0" lvl="0" marL="0" rtl="0" algn="ctr">
              <a:spcBef>
                <a:spcPts val="400"/>
              </a:spcBef>
              <a:spcAft>
                <a:spcPts val="400"/>
              </a:spcAft>
              <a:buNone/>
            </a:pPr>
            <a:r>
              <a:rPr lang="en" sz="900">
                <a:solidFill>
                  <a:schemeClr val="lt1"/>
                </a:solidFill>
                <a:latin typeface="Cousine"/>
                <a:ea typeface="Cousine"/>
                <a:cs typeface="Cousine"/>
                <a:sym typeface="Cousine"/>
              </a:rPr>
              <a:t>Alex is a software engineer working on Elyra and JupyterLab</a:t>
            </a:r>
            <a:endParaRPr>
              <a:solidFill>
                <a:schemeClr val="lt1"/>
              </a:solidFill>
              <a:latin typeface="Cousine"/>
              <a:ea typeface="Cousine"/>
              <a:cs typeface="Cousine"/>
              <a:sym typeface="Cousine"/>
            </a:endParaRPr>
          </a:p>
        </p:txBody>
      </p:sp>
      <p:pic>
        <p:nvPicPr>
          <p:cNvPr id="129" name="Google Shape;129;p24"/>
          <p:cNvPicPr preferRelativeResize="0"/>
          <p:nvPr/>
        </p:nvPicPr>
        <p:blipFill rotWithShape="1">
          <a:blip r:embed="rId5">
            <a:alphaModFix/>
          </a:blip>
          <a:srcRect b="0" l="6874" r="6874" t="0"/>
          <a:stretch/>
        </p:blipFill>
        <p:spPr>
          <a:xfrm>
            <a:off x="6298450" y="1609575"/>
            <a:ext cx="1489200" cy="1489200"/>
          </a:xfrm>
          <a:prstGeom prst="ellipse">
            <a:avLst/>
          </a:prstGeom>
          <a:noFill/>
          <a:ln>
            <a:noFill/>
          </a:ln>
        </p:spPr>
      </p:pic>
      <p:sp>
        <p:nvSpPr>
          <p:cNvPr id="130" name="Google Shape;130;p24"/>
          <p:cNvSpPr txBox="1"/>
          <p:nvPr/>
        </p:nvSpPr>
        <p:spPr>
          <a:xfrm>
            <a:off x="6303475" y="3228600"/>
            <a:ext cx="1489200" cy="734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lt1"/>
                </a:solidFill>
                <a:latin typeface="Cousine"/>
                <a:ea typeface="Cousine"/>
                <a:cs typeface="Cousine"/>
                <a:sym typeface="Cousine"/>
              </a:rPr>
              <a:t>Martha Cryan</a:t>
            </a:r>
            <a:br>
              <a:rPr lang="en">
                <a:solidFill>
                  <a:schemeClr val="lt1"/>
                </a:solidFill>
                <a:latin typeface="Cousine"/>
                <a:ea typeface="Cousine"/>
                <a:cs typeface="Cousine"/>
                <a:sym typeface="Cousine"/>
              </a:rPr>
            </a:br>
            <a:r>
              <a:rPr lang="en" sz="800">
                <a:solidFill>
                  <a:schemeClr val="lt1"/>
                </a:solidFill>
                <a:latin typeface="Cousine"/>
                <a:ea typeface="Cousine"/>
                <a:cs typeface="Cousine"/>
                <a:sym typeface="Cousine"/>
              </a:rPr>
              <a:t>IBM</a:t>
            </a:r>
            <a:endParaRPr sz="800">
              <a:solidFill>
                <a:schemeClr val="lt1"/>
              </a:solidFill>
              <a:latin typeface="Cousine"/>
              <a:ea typeface="Cousine"/>
              <a:cs typeface="Cousine"/>
              <a:sym typeface="Cousine"/>
            </a:endParaRPr>
          </a:p>
          <a:p>
            <a:pPr indent="0" lvl="0" marL="0" rtl="0" algn="ctr">
              <a:spcBef>
                <a:spcPts val="400"/>
              </a:spcBef>
              <a:spcAft>
                <a:spcPts val="0"/>
              </a:spcAft>
              <a:buNone/>
            </a:pPr>
            <a:r>
              <a:rPr lang="en" sz="900">
                <a:solidFill>
                  <a:schemeClr val="lt1"/>
                </a:solidFill>
                <a:latin typeface="Cousine"/>
                <a:ea typeface="Cousine"/>
                <a:cs typeface="Cousine"/>
                <a:sym typeface="Cousine"/>
              </a:rPr>
              <a:t>Martha is a software engineer working on Elyra and JupyterLab</a:t>
            </a:r>
            <a:endParaRPr>
              <a:solidFill>
                <a:schemeClr val="lt1"/>
              </a:solidFill>
              <a:latin typeface="Cousine"/>
              <a:ea typeface="Cousine"/>
              <a:cs typeface="Cousine"/>
              <a:sym typeface="Cousine"/>
            </a:endParaRPr>
          </a:p>
          <a:p>
            <a:pPr indent="0" lvl="0" marL="0" rtl="0" algn="ctr">
              <a:spcBef>
                <a:spcPts val="400"/>
              </a:spcBef>
              <a:spcAft>
                <a:spcPts val="400"/>
              </a:spcAft>
              <a:buNone/>
            </a:pPr>
            <a:r>
              <a:t/>
            </a:r>
            <a:endParaRPr>
              <a:solidFill>
                <a:schemeClr val="lt1"/>
              </a:solidFill>
              <a:latin typeface="Cousine"/>
              <a:ea typeface="Cousine"/>
              <a:cs typeface="Cousine"/>
              <a:sym typeface="Cousin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Exploring Extensions</a:t>
            </a:r>
            <a:endParaRPr sz="2800"/>
          </a:p>
        </p:txBody>
      </p:sp>
      <p:sp>
        <p:nvSpPr>
          <p:cNvPr id="136" name="Google Shape;136;p25"/>
          <p:cNvSpPr txBox="1"/>
          <p:nvPr>
            <p:ph idx="1" type="body"/>
          </p:nvPr>
        </p:nvSpPr>
        <p:spPr>
          <a:xfrm>
            <a:off x="426350" y="1182800"/>
            <a:ext cx="4481400" cy="3725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What are extensions?</a:t>
            </a:r>
            <a:endParaRPr/>
          </a:p>
          <a:p>
            <a:pPr indent="-381000" lvl="0" marL="457200" rtl="0" algn="l">
              <a:spcBef>
                <a:spcPts val="0"/>
              </a:spcBef>
              <a:spcAft>
                <a:spcPts val="0"/>
              </a:spcAft>
              <a:buSzPts val="2400"/>
              <a:buChar char="▪"/>
            </a:pPr>
            <a:r>
              <a:rPr lang="en"/>
              <a:t>Examples</a:t>
            </a:r>
            <a:endParaRPr/>
          </a:p>
          <a:p>
            <a:pPr indent="-381000" lvl="1" marL="914400" rtl="0" algn="l">
              <a:spcBef>
                <a:spcPts val="0"/>
              </a:spcBef>
              <a:spcAft>
                <a:spcPts val="0"/>
              </a:spcAft>
              <a:buSzPts val="2400"/>
              <a:buChar char="▫"/>
            </a:pPr>
            <a:r>
              <a:rPr lang="en"/>
              <a:t>DrawIO</a:t>
            </a:r>
            <a:endParaRPr/>
          </a:p>
          <a:p>
            <a:pPr indent="-381000" lvl="1" marL="914400" rtl="0" algn="l">
              <a:spcBef>
                <a:spcPts val="0"/>
              </a:spcBef>
              <a:spcAft>
                <a:spcPts val="0"/>
              </a:spcAft>
              <a:buSzPts val="2400"/>
              <a:buChar char="▫"/>
            </a:pPr>
            <a:r>
              <a:rPr lang="en"/>
              <a:t>Latex</a:t>
            </a:r>
            <a:endParaRPr/>
          </a:p>
          <a:p>
            <a:pPr indent="-381000" lvl="1" marL="914400" rtl="0" algn="l">
              <a:spcBef>
                <a:spcPts val="0"/>
              </a:spcBef>
              <a:spcAft>
                <a:spcPts val="0"/>
              </a:spcAft>
              <a:buSzPts val="2400"/>
              <a:buChar char="▫"/>
            </a:pPr>
            <a:r>
              <a:rPr lang="en"/>
              <a:t>Git</a:t>
            </a:r>
            <a:endParaRPr/>
          </a:p>
          <a:p>
            <a:pPr indent="-381000" lvl="1" marL="914400" rtl="0" algn="l">
              <a:spcBef>
                <a:spcPts val="0"/>
              </a:spcBef>
              <a:spcAft>
                <a:spcPts val="0"/>
              </a:spcAft>
              <a:buSzPts val="2400"/>
              <a:buChar char="▫"/>
            </a:pPr>
            <a:r>
              <a:rPr lang="en"/>
              <a:t>Spellchecker</a:t>
            </a:r>
            <a:endParaRPr/>
          </a:p>
          <a:p>
            <a:pPr indent="-381000" lvl="1" marL="914400" rtl="0" algn="l">
              <a:spcBef>
                <a:spcPts val="0"/>
              </a:spcBef>
              <a:spcAft>
                <a:spcPts val="0"/>
              </a:spcAft>
              <a:buSzPts val="2400"/>
              <a:buChar char="▫"/>
            </a:pPr>
            <a:r>
              <a:rPr lang="en"/>
              <a:t>Themes</a:t>
            </a:r>
            <a:endParaRPr/>
          </a:p>
          <a:p>
            <a:pPr indent="-381000" lvl="0" marL="457200" rtl="0" algn="l">
              <a:spcBef>
                <a:spcPts val="0"/>
              </a:spcBef>
              <a:spcAft>
                <a:spcPts val="0"/>
              </a:spcAft>
              <a:buSzPts val="2400"/>
              <a:buChar char="▪"/>
            </a:pPr>
            <a:r>
              <a:rPr lang="en"/>
              <a:t>Installing prebuilt vs source</a:t>
            </a:r>
            <a:endParaRPr/>
          </a:p>
        </p:txBody>
      </p:sp>
      <p:sp>
        <p:nvSpPr>
          <p:cNvPr id="137" name="Google Shape;137;p25"/>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8" name="Google Shape;138;p25"/>
          <p:cNvPicPr preferRelativeResize="0"/>
          <p:nvPr/>
        </p:nvPicPr>
        <p:blipFill>
          <a:blip r:embed="rId3">
            <a:alphaModFix/>
          </a:blip>
          <a:stretch>
            <a:fillRect/>
          </a:stretch>
        </p:blipFill>
        <p:spPr>
          <a:xfrm>
            <a:off x="5932450" y="1088100"/>
            <a:ext cx="1185740" cy="1185739"/>
          </a:xfrm>
          <a:prstGeom prst="rect">
            <a:avLst/>
          </a:prstGeom>
          <a:noFill/>
          <a:ln>
            <a:noFill/>
          </a:ln>
        </p:spPr>
      </p:pic>
      <p:pic>
        <p:nvPicPr>
          <p:cNvPr id="139" name="Google Shape;139;p25"/>
          <p:cNvPicPr preferRelativeResize="0"/>
          <p:nvPr/>
        </p:nvPicPr>
        <p:blipFill>
          <a:blip r:embed="rId4">
            <a:alphaModFix/>
          </a:blip>
          <a:stretch>
            <a:fillRect/>
          </a:stretch>
        </p:blipFill>
        <p:spPr>
          <a:xfrm>
            <a:off x="7646560" y="1386483"/>
            <a:ext cx="1185741" cy="1185741"/>
          </a:xfrm>
          <a:prstGeom prst="rect">
            <a:avLst/>
          </a:prstGeom>
          <a:noFill/>
          <a:ln>
            <a:noFill/>
          </a:ln>
        </p:spPr>
      </p:pic>
      <p:pic>
        <p:nvPicPr>
          <p:cNvPr id="140" name="Google Shape;140;p25" title="DrawIO Logo"/>
          <p:cNvPicPr preferRelativeResize="0"/>
          <p:nvPr/>
        </p:nvPicPr>
        <p:blipFill>
          <a:blip r:embed="rId5">
            <a:alphaModFix/>
          </a:blip>
          <a:stretch>
            <a:fillRect/>
          </a:stretch>
        </p:blipFill>
        <p:spPr>
          <a:xfrm>
            <a:off x="6162334" y="2709035"/>
            <a:ext cx="1484227" cy="1484225"/>
          </a:xfrm>
          <a:prstGeom prst="rect">
            <a:avLst/>
          </a:prstGeom>
          <a:noFill/>
          <a:ln>
            <a:noFill/>
          </a:ln>
        </p:spPr>
      </p:pic>
      <p:sp>
        <p:nvSpPr>
          <p:cNvPr id="141" name="Google Shape;141;p25"/>
          <p:cNvSpPr txBox="1"/>
          <p:nvPr/>
        </p:nvSpPr>
        <p:spPr>
          <a:xfrm>
            <a:off x="6447689" y="4139425"/>
            <a:ext cx="9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ousine"/>
                <a:ea typeface="Cousine"/>
                <a:cs typeface="Cousine"/>
                <a:sym typeface="Cousine"/>
              </a:rPr>
              <a:t>DrawIO</a:t>
            </a:r>
            <a:endParaRPr>
              <a:solidFill>
                <a:schemeClr val="lt1"/>
              </a:solidFill>
              <a:latin typeface="Cousine"/>
              <a:ea typeface="Cousine"/>
              <a:cs typeface="Cousine"/>
              <a:sym typeface="Cousine"/>
            </a:endParaRPr>
          </a:p>
        </p:txBody>
      </p:sp>
      <p:sp>
        <p:nvSpPr>
          <p:cNvPr id="142" name="Google Shape;142;p25"/>
          <p:cNvSpPr txBox="1"/>
          <p:nvPr/>
        </p:nvSpPr>
        <p:spPr>
          <a:xfrm>
            <a:off x="6785125" y="2003275"/>
            <a:ext cx="52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ousine"/>
                <a:ea typeface="Cousine"/>
                <a:cs typeface="Cousine"/>
                <a:sym typeface="Cousine"/>
              </a:rPr>
              <a:t>Git</a:t>
            </a:r>
            <a:endParaRPr>
              <a:solidFill>
                <a:schemeClr val="dk1"/>
              </a:solidFill>
              <a:latin typeface="Cousine"/>
              <a:ea typeface="Cousine"/>
              <a:cs typeface="Cousine"/>
              <a:sym typeface="Cousin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Anatomy of an Extension</a:t>
            </a:r>
            <a:endParaRPr/>
          </a:p>
        </p:txBody>
      </p:sp>
      <p:sp>
        <p:nvSpPr>
          <p:cNvPr id="148" name="Google Shape;148;p26"/>
          <p:cNvSpPr txBox="1"/>
          <p:nvPr>
            <p:ph idx="1" type="body"/>
          </p:nvPr>
        </p:nvSpPr>
        <p:spPr>
          <a:xfrm>
            <a:off x="343225" y="1125000"/>
            <a:ext cx="8290800" cy="36390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Extensions, plugins and widgets</a:t>
            </a:r>
            <a:endParaRPr/>
          </a:p>
          <a:p>
            <a:pPr indent="0" lvl="0" marL="457200" rtl="0" algn="l">
              <a:spcBef>
                <a:spcPts val="600"/>
              </a:spcBef>
              <a:spcAft>
                <a:spcPts val="0"/>
              </a:spcAft>
              <a:buNone/>
            </a:pPr>
            <a:r>
              <a:t/>
            </a:r>
            <a:endParaRPr/>
          </a:p>
          <a:p>
            <a:pPr indent="-381000" lvl="0" marL="457200" rtl="0" algn="l">
              <a:spcBef>
                <a:spcPts val="600"/>
              </a:spcBef>
              <a:spcAft>
                <a:spcPts val="0"/>
              </a:spcAft>
              <a:buSzPts val="2400"/>
              <a:buChar char="▪"/>
            </a:pPr>
            <a:r>
              <a:rPr lang="en"/>
              <a:t>Code Walkthrough…</a:t>
            </a:r>
            <a:endParaRPr/>
          </a:p>
          <a:p>
            <a:pPr indent="0" lvl="0" marL="457200" rtl="0" algn="l">
              <a:spcBef>
                <a:spcPts val="600"/>
              </a:spcBef>
              <a:spcAft>
                <a:spcPts val="0"/>
              </a:spcAft>
              <a:buNone/>
            </a:pPr>
            <a:r>
              <a:t/>
            </a:r>
            <a:endParaRPr sz="800"/>
          </a:p>
          <a:p>
            <a:pPr indent="-330200" lvl="1" marL="914400" rtl="0" algn="l">
              <a:spcBef>
                <a:spcPts val="480"/>
              </a:spcBef>
              <a:spcAft>
                <a:spcPts val="0"/>
              </a:spcAft>
              <a:buSzPts val="1600"/>
              <a:buChar char="▫"/>
            </a:pPr>
            <a:r>
              <a:rPr lang="en" sz="1600"/>
              <a:t>We will be using an example created from </a:t>
            </a:r>
            <a:r>
              <a:rPr lang="en" sz="1600" u="sng">
                <a:solidFill>
                  <a:schemeClr val="hlink"/>
                </a:solidFill>
                <a:hlinkClick r:id="rId3"/>
              </a:rPr>
              <a:t>https://github.com/jupyterlab/extension-cookiecutter-ts</a:t>
            </a:r>
            <a:endParaRPr sz="1600"/>
          </a:p>
          <a:p>
            <a:pPr indent="0" lvl="0" marL="914400" rtl="0" algn="l">
              <a:spcBef>
                <a:spcPts val="600"/>
              </a:spcBef>
              <a:spcAft>
                <a:spcPts val="0"/>
              </a:spcAft>
              <a:buNone/>
            </a:pPr>
            <a:r>
              <a:t/>
            </a:r>
            <a:endParaRPr sz="1200"/>
          </a:p>
          <a:p>
            <a:pPr indent="-330200" lvl="1" marL="914400" rtl="0" algn="l">
              <a:spcBef>
                <a:spcPts val="480"/>
              </a:spcBef>
              <a:spcAft>
                <a:spcPts val="0"/>
              </a:spcAft>
              <a:buSzPts val="1600"/>
              <a:buChar char="▫"/>
            </a:pPr>
            <a:r>
              <a:rPr lang="en" sz="1600"/>
              <a:t>The example is loosely based on the in-depth example found in the jupyterlab documentation: </a:t>
            </a:r>
            <a:r>
              <a:rPr lang="en" sz="1600" u="sng">
                <a:solidFill>
                  <a:schemeClr val="hlink"/>
                </a:solidFill>
                <a:hlinkClick r:id="rId4"/>
              </a:rPr>
              <a:t>https://jupyterlab.readthedocs.io/en/stable/extension/extension_tutorial.html</a:t>
            </a:r>
            <a:endParaRPr sz="1600"/>
          </a:p>
          <a:p>
            <a:pPr indent="0" lvl="0" marL="914400" rtl="0" algn="l">
              <a:spcBef>
                <a:spcPts val="600"/>
              </a:spcBef>
              <a:spcAft>
                <a:spcPts val="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Exercise</a:t>
            </a:r>
            <a:endParaRPr/>
          </a:p>
        </p:txBody>
      </p:sp>
      <p:sp>
        <p:nvSpPr>
          <p:cNvPr id="154" name="Google Shape;154;p27"/>
          <p:cNvSpPr txBox="1"/>
          <p:nvPr>
            <p:ph idx="1" type="body"/>
          </p:nvPr>
        </p:nvSpPr>
        <p:spPr>
          <a:xfrm>
            <a:off x="343225" y="1125000"/>
            <a:ext cx="8290800" cy="3639000"/>
          </a:xfrm>
          <a:prstGeom prst="rect">
            <a:avLst/>
          </a:prstGeom>
        </p:spPr>
        <p:txBody>
          <a:bodyPr anchorCtr="0" anchor="t" bIns="91425" lIns="91425" spcFirstLastPara="1" rIns="91425" wrap="square" tIns="91425">
            <a:noAutofit/>
          </a:bodyPr>
          <a:lstStyle/>
          <a:p>
            <a:pPr indent="-228600" lvl="0" marL="228600" rtl="0" algn="l">
              <a:lnSpc>
                <a:spcPct val="90000"/>
              </a:lnSpc>
              <a:spcBef>
                <a:spcPts val="0"/>
              </a:spcBef>
              <a:spcAft>
                <a:spcPts val="0"/>
              </a:spcAft>
              <a:buClr>
                <a:schemeClr val="lt1"/>
              </a:buClr>
              <a:buSzPts val="1600"/>
              <a:buFont typeface="Calibri"/>
              <a:buAutoNum type="arabicPeriod"/>
            </a:pPr>
            <a:r>
              <a:rPr lang="en" sz="1600">
                <a:latin typeface="Calibri"/>
                <a:ea typeface="Calibri"/>
                <a:cs typeface="Calibri"/>
                <a:sym typeface="Calibri"/>
              </a:rPr>
              <a:t>Open examples/tutorial_extension dir in your IDE</a:t>
            </a:r>
            <a:endParaRPr>
              <a:solidFill>
                <a:schemeClr val="dk1"/>
              </a:solidFill>
              <a:latin typeface="Calibri"/>
              <a:ea typeface="Calibri"/>
              <a:cs typeface="Calibri"/>
              <a:sym typeface="Calibri"/>
            </a:endParaRPr>
          </a:p>
          <a:p>
            <a:pPr indent="0" lvl="1" marL="457200" rtl="0" algn="l">
              <a:lnSpc>
                <a:spcPct val="90000"/>
              </a:lnSpc>
              <a:spcBef>
                <a:spcPts val="500"/>
              </a:spcBef>
              <a:spcAft>
                <a:spcPts val="0"/>
              </a:spcAft>
              <a:buClr>
                <a:schemeClr val="dk1"/>
              </a:buClr>
              <a:buSzPts val="1600"/>
              <a:buFont typeface="Arial"/>
              <a:buNone/>
            </a:pPr>
            <a:r>
              <a:t/>
            </a:r>
            <a:endParaRPr sz="1600">
              <a:latin typeface="Calibri"/>
              <a:ea typeface="Calibri"/>
              <a:cs typeface="Calibri"/>
              <a:sym typeface="Calibri"/>
            </a:endParaRPr>
          </a:p>
          <a:p>
            <a:pPr indent="-228600" lvl="0" marL="228600" rtl="0" algn="l">
              <a:lnSpc>
                <a:spcPct val="90000"/>
              </a:lnSpc>
              <a:spcBef>
                <a:spcPts val="1000"/>
              </a:spcBef>
              <a:spcAft>
                <a:spcPts val="0"/>
              </a:spcAft>
              <a:buClr>
                <a:schemeClr val="lt1"/>
              </a:buClr>
              <a:buSzPts val="1600"/>
              <a:buFont typeface="Calibri"/>
              <a:buAutoNum type="arabicPeriod"/>
            </a:pPr>
            <a:r>
              <a:rPr lang="en" sz="1600">
                <a:latin typeface="Calibri"/>
                <a:ea typeface="Calibri"/>
                <a:cs typeface="Calibri"/>
                <a:sym typeface="Calibri"/>
              </a:rPr>
              <a:t>Try adding a toolbar button that refreshes the image using the following hints:</a:t>
            </a:r>
            <a:endParaRPr sz="1600">
              <a:latin typeface="Calibri"/>
              <a:ea typeface="Calibri"/>
              <a:cs typeface="Calibri"/>
              <a:sym typeface="Calibri"/>
            </a:endParaRPr>
          </a:p>
          <a:p>
            <a:pPr indent="0" lvl="1" marL="457200" rtl="0" algn="l">
              <a:lnSpc>
                <a:spcPct val="90000"/>
              </a:lnSpc>
              <a:spcBef>
                <a:spcPts val="1000"/>
              </a:spcBef>
              <a:spcAft>
                <a:spcPts val="0"/>
              </a:spcAft>
              <a:buClr>
                <a:schemeClr val="dk1"/>
              </a:buClr>
              <a:buSzPts val="1600"/>
              <a:buFont typeface="Calibri"/>
              <a:buNone/>
            </a:pPr>
            <a:r>
              <a:rPr lang="en" sz="1600">
                <a:latin typeface="Calibri"/>
                <a:ea typeface="Calibri"/>
                <a:cs typeface="Calibri"/>
                <a:sym typeface="Calibri"/>
              </a:rPr>
              <a:t>- The toolbar can be accessed from </a:t>
            </a:r>
            <a:r>
              <a:rPr b="1" lang="en" sz="1400">
                <a:latin typeface="Courier"/>
                <a:ea typeface="Courier"/>
                <a:cs typeface="Courier"/>
                <a:sym typeface="Courier"/>
              </a:rPr>
              <a:t>MainAreaWidget</a:t>
            </a:r>
            <a:r>
              <a:rPr b="1" lang="en" sz="1400">
                <a:latin typeface="Courier"/>
                <a:ea typeface="Courier"/>
                <a:cs typeface="Courier"/>
                <a:sym typeface="Courier"/>
              </a:rPr>
              <a:t>.toolbar</a:t>
            </a:r>
            <a:endParaRPr b="1" sz="1400">
              <a:latin typeface="Courier"/>
              <a:ea typeface="Courier"/>
              <a:cs typeface="Courier"/>
              <a:sym typeface="Courier"/>
            </a:endParaRPr>
          </a:p>
          <a:p>
            <a:pPr indent="0" lvl="1" marL="457200" rtl="0" algn="l">
              <a:lnSpc>
                <a:spcPct val="90000"/>
              </a:lnSpc>
              <a:spcBef>
                <a:spcPts val="1000"/>
              </a:spcBef>
              <a:spcAft>
                <a:spcPts val="0"/>
              </a:spcAft>
              <a:buClr>
                <a:schemeClr val="dk1"/>
              </a:buClr>
              <a:buSzPts val="1400"/>
              <a:buFont typeface="Courier"/>
              <a:buNone/>
            </a:pPr>
            <a:r>
              <a:rPr lang="en" sz="1600">
                <a:latin typeface="Calibri"/>
                <a:ea typeface="Calibri"/>
                <a:cs typeface="Calibri"/>
                <a:sym typeface="Calibri"/>
              </a:rPr>
              <a:t>- A </a:t>
            </a:r>
            <a:r>
              <a:rPr b="1" lang="en" sz="1400">
                <a:latin typeface="Courier"/>
                <a:ea typeface="Courier"/>
                <a:cs typeface="Courier"/>
                <a:sym typeface="Courier"/>
              </a:rPr>
              <a:t>ToolbarButton</a:t>
            </a:r>
            <a:r>
              <a:rPr lang="en" sz="1600">
                <a:latin typeface="Calibri"/>
                <a:ea typeface="Calibri"/>
                <a:cs typeface="Calibri"/>
                <a:sym typeface="Calibri"/>
              </a:rPr>
              <a:t> class can be found in </a:t>
            </a:r>
            <a:r>
              <a:rPr b="1" lang="en" sz="1400">
                <a:latin typeface="Courier"/>
                <a:ea typeface="Courier"/>
                <a:cs typeface="Courier"/>
                <a:sym typeface="Courier"/>
              </a:rPr>
              <a:t>@jupyterlab/apputils</a:t>
            </a:r>
            <a:endParaRPr b="1" sz="1400">
              <a:latin typeface="Courier"/>
              <a:ea typeface="Courier"/>
              <a:cs typeface="Courier"/>
              <a:sym typeface="Courier"/>
            </a:endParaRPr>
          </a:p>
          <a:p>
            <a:pPr indent="-127000" lvl="0" marL="228600" rtl="0" algn="l">
              <a:lnSpc>
                <a:spcPct val="90000"/>
              </a:lnSpc>
              <a:spcBef>
                <a:spcPts val="1000"/>
              </a:spcBef>
              <a:spcAft>
                <a:spcPts val="0"/>
              </a:spcAft>
              <a:buClr>
                <a:schemeClr val="dk1"/>
              </a:buClr>
              <a:buSzPts val="1600"/>
              <a:buFont typeface="Calibri"/>
              <a:buNone/>
            </a:pPr>
            <a:r>
              <a:t/>
            </a:r>
            <a:endParaRPr sz="1600">
              <a:latin typeface="Calibri"/>
              <a:ea typeface="Calibri"/>
              <a:cs typeface="Calibri"/>
              <a:sym typeface="Calibri"/>
            </a:endParaRPr>
          </a:p>
          <a:p>
            <a:pPr indent="-228600" lvl="0" marL="228600" rtl="0" algn="l">
              <a:lnSpc>
                <a:spcPct val="90000"/>
              </a:lnSpc>
              <a:spcBef>
                <a:spcPts val="1000"/>
              </a:spcBef>
              <a:spcAft>
                <a:spcPts val="0"/>
              </a:spcAft>
              <a:buClr>
                <a:schemeClr val="lt1"/>
              </a:buClr>
              <a:buSzPts val="1600"/>
              <a:buFont typeface="Calibri"/>
              <a:buAutoNum type="arabicPeriod"/>
            </a:pPr>
            <a:r>
              <a:rPr lang="en" sz="1600">
                <a:latin typeface="Calibri"/>
                <a:ea typeface="Calibri"/>
                <a:cs typeface="Calibri"/>
                <a:sym typeface="Calibri"/>
              </a:rPr>
              <a:t>An example answer can be found on the next slide if you get stuck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Code Exercise Example Answer</a:t>
            </a:r>
            <a:endParaRPr/>
          </a:p>
          <a:p>
            <a:pPr indent="0" lvl="0" marL="0" rtl="0" algn="l">
              <a:spcBef>
                <a:spcPts val="0"/>
              </a:spcBef>
              <a:spcAft>
                <a:spcPts val="0"/>
              </a:spcAft>
              <a:buNone/>
            </a:pPr>
            <a:r>
              <a:t/>
            </a:r>
            <a:endParaRPr/>
          </a:p>
        </p:txBody>
      </p:sp>
      <p:sp>
        <p:nvSpPr>
          <p:cNvPr id="160" name="Google Shape;160;p28"/>
          <p:cNvSpPr txBox="1"/>
          <p:nvPr>
            <p:ph idx="1" type="body"/>
          </p:nvPr>
        </p:nvSpPr>
        <p:spPr>
          <a:xfrm>
            <a:off x="343225" y="1125000"/>
            <a:ext cx="8290800" cy="3639000"/>
          </a:xfrm>
          <a:prstGeom prst="rect">
            <a:avLst/>
          </a:prstGeom>
        </p:spPr>
        <p:txBody>
          <a:bodyPr anchorCtr="0" anchor="t" bIns="91425" lIns="91425" spcFirstLastPara="1" rIns="91425" wrap="square" tIns="91425">
            <a:noAutofit/>
          </a:bodyPr>
          <a:lstStyle/>
          <a:p>
            <a:pPr indent="0" lvl="1" marL="457200" rtl="0" algn="l">
              <a:lnSpc>
                <a:spcPct val="90000"/>
              </a:lnSpc>
              <a:spcBef>
                <a:spcPts val="500"/>
              </a:spcBef>
              <a:spcAft>
                <a:spcPts val="0"/>
              </a:spcAft>
              <a:buNone/>
            </a:pPr>
            <a:r>
              <a:rPr b="1" lang="en" sz="1400">
                <a:latin typeface="Courier"/>
                <a:ea typeface="Courier"/>
                <a:cs typeface="Courier"/>
                <a:sym typeface="Courier"/>
              </a:rPr>
              <a:t>const button = new ToolbarButton({</a:t>
            </a:r>
            <a:endParaRPr b="1" sz="1400">
              <a:latin typeface="Courier"/>
              <a:ea typeface="Courier"/>
              <a:cs typeface="Courier"/>
              <a:sym typeface="Courier"/>
            </a:endParaRPr>
          </a:p>
          <a:p>
            <a:pPr indent="457200" lvl="1" marL="457200" rtl="0" algn="l">
              <a:lnSpc>
                <a:spcPct val="90000"/>
              </a:lnSpc>
              <a:spcBef>
                <a:spcPts val="500"/>
              </a:spcBef>
              <a:spcAft>
                <a:spcPts val="0"/>
              </a:spcAft>
              <a:buNone/>
            </a:pPr>
            <a:r>
              <a:rPr b="1" lang="en" sz="1400">
                <a:latin typeface="Courier"/>
                <a:ea typeface="Courier"/>
                <a:cs typeface="Courier"/>
                <a:sym typeface="Courier"/>
              </a:rPr>
              <a:t>icon: refreshIcon,</a:t>
            </a:r>
            <a:endParaRPr b="1" sz="1400">
              <a:latin typeface="Courier"/>
              <a:ea typeface="Courier"/>
              <a:cs typeface="Courier"/>
              <a:sym typeface="Courier"/>
            </a:endParaRPr>
          </a:p>
          <a:p>
            <a:pPr indent="457200" lvl="1" marL="457200" rtl="0" algn="l">
              <a:lnSpc>
                <a:spcPct val="90000"/>
              </a:lnSpc>
              <a:spcBef>
                <a:spcPts val="500"/>
              </a:spcBef>
              <a:spcAft>
                <a:spcPts val="0"/>
              </a:spcAft>
              <a:buNone/>
            </a:pPr>
            <a:r>
              <a:rPr b="1" lang="en" sz="1400">
                <a:latin typeface="Courier"/>
                <a:ea typeface="Courier"/>
                <a:cs typeface="Courier"/>
                <a:sym typeface="Courier"/>
              </a:rPr>
              <a:t>onClick: () =&gt; widget.load_image()</a:t>
            </a:r>
            <a:endParaRPr b="1" sz="1400">
              <a:latin typeface="Courier"/>
              <a:ea typeface="Courier"/>
              <a:cs typeface="Courier"/>
              <a:sym typeface="Courier"/>
            </a:endParaRPr>
          </a:p>
          <a:p>
            <a:pPr indent="0" lvl="1" marL="457200" rtl="0" algn="l">
              <a:lnSpc>
                <a:spcPct val="90000"/>
              </a:lnSpc>
              <a:spcBef>
                <a:spcPts val="500"/>
              </a:spcBef>
              <a:spcAft>
                <a:spcPts val="0"/>
              </a:spcAft>
              <a:buNone/>
            </a:pPr>
            <a:r>
              <a:rPr b="1" lang="en" sz="1400">
                <a:latin typeface="Courier"/>
                <a:ea typeface="Courier"/>
                <a:cs typeface="Courier"/>
                <a:sym typeface="Courier"/>
              </a:rPr>
              <a:t>});</a:t>
            </a:r>
            <a:endParaRPr b="1" sz="1400">
              <a:latin typeface="Courier"/>
              <a:ea typeface="Courier"/>
              <a:cs typeface="Courier"/>
              <a:sym typeface="Courier"/>
            </a:endParaRPr>
          </a:p>
          <a:p>
            <a:pPr indent="0" lvl="1" marL="457200" rtl="0" algn="l">
              <a:lnSpc>
                <a:spcPct val="90000"/>
              </a:lnSpc>
              <a:spcBef>
                <a:spcPts val="500"/>
              </a:spcBef>
              <a:spcAft>
                <a:spcPts val="0"/>
              </a:spcAft>
              <a:buNone/>
            </a:pPr>
            <a:r>
              <a:rPr b="1" lang="en" sz="1400">
                <a:latin typeface="Courier"/>
                <a:ea typeface="Courier"/>
                <a:cs typeface="Courier"/>
                <a:sym typeface="Courier"/>
              </a:rPr>
              <a:t>main.toolbar.addItem('refresh', button);</a:t>
            </a:r>
            <a:endParaRPr sz="1600">
              <a:latin typeface="Calibri"/>
              <a:ea typeface="Calibri"/>
              <a:cs typeface="Calibri"/>
              <a:sym typeface="Calibri"/>
            </a:endParaRPr>
          </a:p>
          <a:p>
            <a:pPr indent="0" lvl="0" marL="0" rtl="0" algn="l">
              <a:spcBef>
                <a:spcPts val="6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Debugging JupyterLab Extensions</a:t>
            </a:r>
            <a:endParaRPr sz="2800"/>
          </a:p>
        </p:txBody>
      </p:sp>
      <p:sp>
        <p:nvSpPr>
          <p:cNvPr id="166" name="Google Shape;166;p29"/>
          <p:cNvSpPr txBox="1"/>
          <p:nvPr>
            <p:ph idx="1" type="body"/>
          </p:nvPr>
        </p:nvSpPr>
        <p:spPr>
          <a:xfrm>
            <a:off x="343225" y="1125000"/>
            <a:ext cx="8290800" cy="36390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When is debugging useful</a:t>
            </a:r>
            <a:endParaRPr/>
          </a:p>
          <a:p>
            <a:pPr indent="-381000" lvl="0" marL="457200" rtl="0" algn="l">
              <a:spcBef>
                <a:spcPts val="0"/>
              </a:spcBef>
              <a:spcAft>
                <a:spcPts val="0"/>
              </a:spcAft>
              <a:buSzPts val="2400"/>
              <a:buChar char="▪"/>
            </a:pPr>
            <a:r>
              <a:rPr lang="en"/>
              <a:t>Setting up for debugging</a:t>
            </a:r>
            <a:endParaRPr/>
          </a:p>
          <a:p>
            <a:pPr indent="-381000" lvl="0" marL="457200" rtl="0" algn="l">
              <a:spcBef>
                <a:spcPts val="0"/>
              </a:spcBef>
              <a:spcAft>
                <a:spcPts val="0"/>
              </a:spcAft>
              <a:buSzPts val="2400"/>
              <a:buChar char="▪"/>
            </a:pPr>
            <a:r>
              <a:rPr lang="en"/>
              <a:t>Launching JuyterLab for debugging</a:t>
            </a:r>
            <a:endParaRPr/>
          </a:p>
          <a:p>
            <a:pPr indent="-381000" lvl="0" marL="457200" rtl="0" algn="l">
              <a:spcBef>
                <a:spcPts val="0"/>
              </a:spcBef>
              <a:spcAft>
                <a:spcPts val="0"/>
              </a:spcAft>
              <a:buSzPts val="2400"/>
              <a:buChar char="▪"/>
            </a:pPr>
            <a:r>
              <a:rPr lang="en"/>
              <a:t>Setting breakpoints</a:t>
            </a:r>
            <a:endParaRPr/>
          </a:p>
          <a:p>
            <a:pPr indent="-381000" lvl="0" marL="457200" rtl="0" algn="l">
              <a:spcBef>
                <a:spcPts val="0"/>
              </a:spcBef>
              <a:spcAft>
                <a:spcPts val="0"/>
              </a:spcAft>
              <a:buSzPts val="2400"/>
              <a:buChar char="▪"/>
            </a:pPr>
            <a:r>
              <a:rPr lang="en"/>
              <a:t>Other ways to debug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When is debugging useful</a:t>
            </a:r>
            <a:endParaRPr sz="2800"/>
          </a:p>
        </p:txBody>
      </p:sp>
      <p:sp>
        <p:nvSpPr>
          <p:cNvPr id="172" name="Google Shape;172;p30"/>
          <p:cNvSpPr txBox="1"/>
          <p:nvPr>
            <p:ph idx="1" type="body"/>
          </p:nvPr>
        </p:nvSpPr>
        <p:spPr>
          <a:xfrm>
            <a:off x="343225" y="1125000"/>
            <a:ext cx="8290800" cy="36390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To find errors in code</a:t>
            </a:r>
            <a:endParaRPr/>
          </a:p>
          <a:p>
            <a:pPr indent="-381000" lvl="0" marL="457200" rtl="0" algn="l">
              <a:spcBef>
                <a:spcPts val="0"/>
              </a:spcBef>
              <a:spcAft>
                <a:spcPts val="0"/>
              </a:spcAft>
              <a:buSzPts val="2400"/>
              <a:buChar char="▪"/>
            </a:pPr>
            <a:r>
              <a:rPr lang="en"/>
              <a:t>Investigating unexpected results</a:t>
            </a:r>
            <a:endParaRPr/>
          </a:p>
          <a:p>
            <a:pPr indent="-381000" lvl="0" marL="457200" rtl="0" algn="l">
              <a:spcBef>
                <a:spcPts val="0"/>
              </a:spcBef>
              <a:spcAft>
                <a:spcPts val="0"/>
              </a:spcAft>
              <a:buSzPts val="2400"/>
              <a:buChar char="▪"/>
            </a:pPr>
            <a:r>
              <a:rPr lang="en"/>
              <a:t>Understanding the code path</a:t>
            </a:r>
            <a:endParaRPr/>
          </a:p>
          <a:p>
            <a:pPr indent="-381000" lvl="0" marL="457200" rtl="0" algn="l">
              <a:spcBef>
                <a:spcPts val="0"/>
              </a:spcBef>
              <a:spcAft>
                <a:spcPts val="0"/>
              </a:spcAft>
              <a:buSzPts val="2400"/>
              <a:buChar char="▪"/>
            </a:pPr>
            <a:r>
              <a:rPr lang="en"/>
              <a:t>Learning internals of other extensions</a:t>
            </a:r>
            <a:endParaRPr/>
          </a:p>
          <a:p>
            <a:pPr indent="0" lvl="0" marL="0" rtl="0" algn="l">
              <a:spcBef>
                <a:spcPts val="6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How to know something has gone wrong</a:t>
            </a:r>
            <a:endParaRPr sz="2800"/>
          </a:p>
        </p:txBody>
      </p:sp>
      <p:sp>
        <p:nvSpPr>
          <p:cNvPr id="178" name="Google Shape;178;p31"/>
          <p:cNvSpPr txBox="1"/>
          <p:nvPr>
            <p:ph idx="1" type="body"/>
          </p:nvPr>
        </p:nvSpPr>
        <p:spPr>
          <a:xfrm>
            <a:off x="343225" y="1125000"/>
            <a:ext cx="8290800" cy="36390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UI elements are missing</a:t>
            </a:r>
            <a:endParaRPr/>
          </a:p>
          <a:p>
            <a:pPr indent="-381000" lvl="0" marL="457200" rtl="0" algn="l">
              <a:spcBef>
                <a:spcPts val="0"/>
              </a:spcBef>
              <a:spcAft>
                <a:spcPts val="0"/>
              </a:spcAft>
              <a:buSzPts val="2400"/>
              <a:buChar char="▪"/>
            </a:pPr>
            <a:r>
              <a:rPr lang="en"/>
              <a:t>Errors appear in the server log</a:t>
            </a:r>
            <a:endParaRPr/>
          </a:p>
          <a:p>
            <a:pPr indent="-381000" lvl="0" marL="457200" rtl="0" algn="l">
              <a:spcBef>
                <a:spcPts val="0"/>
              </a:spcBef>
              <a:spcAft>
                <a:spcPts val="0"/>
              </a:spcAft>
              <a:buSzPts val="2400"/>
              <a:buChar char="▪"/>
            </a:pPr>
            <a:r>
              <a:rPr lang="en"/>
              <a:t>Errors appear in the browser console</a:t>
            </a:r>
            <a:endParaRPr/>
          </a:p>
          <a:p>
            <a:pPr indent="0" lvl="0" marL="45720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Valentine template">
  <a:themeElements>
    <a:clrScheme name="Custom 347">
      <a:dk1>
        <a:srgbClr val="000000"/>
      </a:dk1>
      <a:lt1>
        <a:srgbClr val="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