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84e91e2db0_1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84e91e2db0_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84e91e2db0_18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84e91e2db0_18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84e91e2db0_19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84e91e2db0_19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84e91e2db0_2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84e91e2db0_2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84e91e2db0_2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84e91e2db0_2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84e91e2db0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84e91e2db0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84e91e2db0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84e91e2db0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84e91e2db0_2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84e91e2db0_2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nq2QtatuF7U"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37738" y="639875"/>
            <a:ext cx="6068525" cy="1640150"/>
          </a:xfrm>
          <a:prstGeom prst="rect">
            <a:avLst/>
          </a:prstGeom>
          <a:noFill/>
          <a:ln>
            <a:noFill/>
          </a:ln>
        </p:spPr>
      </p:pic>
      <p:sp>
        <p:nvSpPr>
          <p:cNvPr id="55" name="Google Shape;55;p13"/>
          <p:cNvSpPr txBox="1"/>
          <p:nvPr/>
        </p:nvSpPr>
        <p:spPr>
          <a:xfrm>
            <a:off x="1478242" y="2448900"/>
            <a:ext cx="6187500" cy="18738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lang="ro" sz="3700">
                <a:solidFill>
                  <a:schemeClr val="dk1"/>
                </a:solidFill>
                <a:highlight>
                  <a:schemeClr val="lt1"/>
                </a:highlight>
              </a:rPr>
              <a:t>Netflix's Movie and Series Recommendations</a:t>
            </a:r>
            <a:endParaRPr sz="3700">
              <a:solidFill>
                <a:schemeClr val="dk1"/>
              </a:solidFill>
              <a:highlight>
                <a:schemeClr val="lt1"/>
              </a:highlight>
            </a:endParaRPr>
          </a:p>
          <a:p>
            <a:pPr indent="0" lvl="0" marL="0" rtl="0" algn="l">
              <a:spcBef>
                <a:spcPts val="500"/>
              </a:spcBef>
              <a:spcAft>
                <a:spcPts val="0"/>
              </a:spcAft>
              <a:buNone/>
            </a:pPr>
            <a:r>
              <a:t/>
            </a:r>
            <a:endParaRPr/>
          </a:p>
        </p:txBody>
      </p:sp>
      <p:sp>
        <p:nvSpPr>
          <p:cNvPr id="56" name="Google Shape;56;p13"/>
          <p:cNvSpPr txBox="1"/>
          <p:nvPr/>
        </p:nvSpPr>
        <p:spPr>
          <a:xfrm>
            <a:off x="444100" y="4013075"/>
            <a:ext cx="3141000" cy="8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sz="1100">
                <a:solidFill>
                  <a:srgbClr val="D9D9D9"/>
                </a:solidFill>
              </a:rPr>
              <a:t>Nicolas De Greef		                                      </a:t>
            </a:r>
            <a:endParaRPr sz="1100">
              <a:solidFill>
                <a:srgbClr val="D9D9D9"/>
              </a:solidFill>
            </a:endParaRPr>
          </a:p>
          <a:p>
            <a:pPr indent="0" lvl="0" marL="0" rtl="0" algn="l">
              <a:spcBef>
                <a:spcPts val="0"/>
              </a:spcBef>
              <a:spcAft>
                <a:spcPts val="0"/>
              </a:spcAft>
              <a:buNone/>
            </a:pPr>
            <a:r>
              <a:rPr lang="ro" sz="1100">
                <a:solidFill>
                  <a:srgbClr val="D9D9D9"/>
                </a:solidFill>
              </a:rPr>
              <a:t>Iman Ben Omar El Khattabi                         </a:t>
            </a:r>
            <a:endParaRPr sz="1100">
              <a:solidFill>
                <a:srgbClr val="D9D9D9"/>
              </a:solidFill>
            </a:endParaRPr>
          </a:p>
          <a:p>
            <a:pPr indent="0" lvl="0" marL="0" rtl="0" algn="l">
              <a:spcBef>
                <a:spcPts val="0"/>
              </a:spcBef>
              <a:spcAft>
                <a:spcPts val="0"/>
              </a:spcAft>
              <a:buNone/>
            </a:pPr>
            <a:r>
              <a:rPr lang="ro" sz="1100">
                <a:solidFill>
                  <a:srgbClr val="D9D9D9"/>
                </a:solidFill>
              </a:rPr>
              <a:t>Maria-Mihaela Fetcu	           </a:t>
            </a:r>
            <a:endParaRPr sz="1100">
              <a:solidFill>
                <a:srgbClr val="D9D9D9"/>
              </a:solidFill>
            </a:endParaRPr>
          </a:p>
          <a:p>
            <a:pPr indent="0" lvl="0" marL="0" rtl="0" algn="l">
              <a:spcBef>
                <a:spcPts val="0"/>
              </a:spcBef>
              <a:spcAft>
                <a:spcPts val="0"/>
              </a:spcAft>
              <a:buNone/>
            </a:pPr>
            <a:r>
              <a:rPr lang="ro" sz="1100">
                <a:solidFill>
                  <a:srgbClr val="D9D9D9"/>
                </a:solidFill>
              </a:rPr>
              <a:t>Glory Singh	                </a:t>
            </a:r>
            <a:endParaRPr sz="1100">
              <a:solidFill>
                <a:srgbClr val="D9D9D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493725" y="337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ro" sz="3220">
                <a:solidFill>
                  <a:srgbClr val="FF0000"/>
                </a:solidFill>
              </a:rPr>
              <a:t>WHAT IS AI?</a:t>
            </a:r>
            <a:endParaRPr b="1" sz="3220">
              <a:solidFill>
                <a:srgbClr val="FF0000"/>
              </a:solidFill>
            </a:endParaRPr>
          </a:p>
        </p:txBody>
      </p:sp>
      <p:pic>
        <p:nvPicPr>
          <p:cNvPr descr="When Netflix recommends a show or movie that recommendation is backed by a slew of machine-learning capabilities. It's all done in an effort to make you love the choice so much you won't go outside all weekend.&#10;» Subscribe to NBC News: http://nbcnews.to/SubscribeToNBC&#10;» Watch more NBC video: http://bit.ly/MoreNBCNews&#10;&#10;NBC News is a leading source of global news and information. Here you will find clips from NBC Nightly News, Meet The Press, and original digital videos. Subscribe to our channel for news stories, technology, politics, health, entertainment, science, business, and exclusive NBC investigations.&#10;&#10;Connect with NBC News Online!&#10;Visit NBCNews.Com: http://nbcnews.to/ReadNBC&#10;Find NBC News on Facebook: http://nbcnews.to/LikeNBC&#10;Follow NBC News on Twitter: http://nbcnews.to/FollowNBC&#10;Follow NBC News on Google+: http://nbcnews.to/PlusNBC&#10;Follow NBC News on Instagram: http://nbcnews.to/InstaNBC&#10;Follow NBC News on Pinterest: http://nbcnews.to/PinNBC&#10;&#10;Why Netflix’s Algorithm Is So Binge-Worthy | Mach | NBC News" id="62" name="Google Shape;62;p14" title="Why Netflix’s Algorithm Is So Binge-Worthy | Mach | NBC News">
            <a:hlinkClick r:id="rId3"/>
          </p:cNvPr>
          <p:cNvPicPr preferRelativeResize="0"/>
          <p:nvPr/>
        </p:nvPicPr>
        <p:blipFill>
          <a:blip r:embed="rId4">
            <a:alphaModFix/>
          </a:blip>
          <a:stretch>
            <a:fillRect/>
          </a:stretch>
        </p:blipFill>
        <p:spPr>
          <a:xfrm>
            <a:off x="1730750" y="1202225"/>
            <a:ext cx="5682475" cy="319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sp>
        <p:nvSpPr>
          <p:cNvPr id="67" name="Google Shape;67;p15"/>
          <p:cNvSpPr txBox="1"/>
          <p:nvPr>
            <p:ph idx="1" type="body"/>
          </p:nvPr>
        </p:nvSpPr>
        <p:spPr>
          <a:xfrm>
            <a:off x="929100" y="1794063"/>
            <a:ext cx="7030500" cy="2541600"/>
          </a:xfrm>
          <a:prstGeom prst="rect">
            <a:avLst/>
          </a:prstGeom>
          <a:solidFill>
            <a:schemeClr val="lt1"/>
          </a:solidFill>
        </p:spPr>
        <p:txBody>
          <a:bodyPr anchorCtr="0" anchor="t" bIns="91425" lIns="91425" spcFirstLastPara="1" rIns="91425" wrap="square" tIns="91425">
            <a:normAutofit/>
          </a:bodyPr>
          <a:lstStyle/>
          <a:p>
            <a:pPr indent="-330200" lvl="0" marL="457200" rtl="0" algn="just">
              <a:spcBef>
                <a:spcPts val="0"/>
              </a:spcBef>
              <a:spcAft>
                <a:spcPts val="0"/>
              </a:spcAft>
              <a:buClr>
                <a:schemeClr val="dk1"/>
              </a:buClr>
              <a:buSzPts val="1600"/>
              <a:buChar char="●"/>
            </a:pPr>
            <a:r>
              <a:rPr lang="ro" sz="1600">
                <a:solidFill>
                  <a:schemeClr val="dk1"/>
                </a:solidFill>
              </a:rPr>
              <a:t>Cold start for new users</a:t>
            </a:r>
            <a:endParaRPr sz="1600">
              <a:solidFill>
                <a:schemeClr val="dk1"/>
              </a:solidFill>
            </a:endParaRPr>
          </a:p>
          <a:p>
            <a:pPr indent="0" lvl="0" marL="457200" rtl="0" algn="just">
              <a:spcBef>
                <a:spcPts val="0"/>
              </a:spcBef>
              <a:spcAft>
                <a:spcPts val="0"/>
              </a:spcAft>
              <a:buNone/>
            </a:pPr>
            <a:r>
              <a:t/>
            </a:r>
            <a:endParaRPr sz="1600">
              <a:solidFill>
                <a:schemeClr val="dk1"/>
              </a:solidFill>
            </a:endParaRPr>
          </a:p>
          <a:p>
            <a:pPr indent="-330200" lvl="0" marL="457200" rtl="0" algn="just">
              <a:spcBef>
                <a:spcPts val="0"/>
              </a:spcBef>
              <a:spcAft>
                <a:spcPts val="0"/>
              </a:spcAft>
              <a:buClr>
                <a:schemeClr val="dk1"/>
              </a:buClr>
              <a:buSzPts val="1600"/>
              <a:buChar char="●"/>
            </a:pPr>
            <a:r>
              <a:rPr lang="ro" sz="1600">
                <a:solidFill>
                  <a:schemeClr val="dk1"/>
                </a:solidFill>
              </a:rPr>
              <a:t>Dynamic user preferences</a:t>
            </a:r>
            <a:endParaRPr sz="1600">
              <a:solidFill>
                <a:schemeClr val="dk1"/>
              </a:solidFill>
            </a:endParaRPr>
          </a:p>
          <a:p>
            <a:pPr indent="0" lvl="0" marL="457200" rtl="0" algn="just">
              <a:spcBef>
                <a:spcPts val="0"/>
              </a:spcBef>
              <a:spcAft>
                <a:spcPts val="0"/>
              </a:spcAft>
              <a:buNone/>
            </a:pPr>
            <a:r>
              <a:t/>
            </a:r>
            <a:endParaRPr sz="1600">
              <a:solidFill>
                <a:schemeClr val="dk1"/>
              </a:solidFill>
            </a:endParaRPr>
          </a:p>
          <a:p>
            <a:pPr indent="-330200" lvl="0" marL="457200" rtl="0" algn="just">
              <a:spcBef>
                <a:spcPts val="0"/>
              </a:spcBef>
              <a:spcAft>
                <a:spcPts val="0"/>
              </a:spcAft>
              <a:buClr>
                <a:schemeClr val="dk1"/>
              </a:buClr>
              <a:buSzPts val="1600"/>
              <a:buChar char="●"/>
            </a:pPr>
            <a:r>
              <a:rPr lang="ro" sz="1600">
                <a:solidFill>
                  <a:schemeClr val="dk1"/>
                </a:solidFill>
              </a:rPr>
              <a:t>Multiple users on a single profile</a:t>
            </a:r>
            <a:endParaRPr sz="1600">
              <a:solidFill>
                <a:schemeClr val="dk1"/>
              </a:solidFill>
            </a:endParaRPr>
          </a:p>
          <a:p>
            <a:pPr indent="0" lvl="0" marL="0" rtl="0" algn="just">
              <a:spcBef>
                <a:spcPts val="0"/>
              </a:spcBef>
              <a:spcAft>
                <a:spcPts val="0"/>
              </a:spcAft>
              <a:buNone/>
            </a:pPr>
            <a:r>
              <a:t/>
            </a:r>
            <a:endParaRPr sz="1400">
              <a:solidFill>
                <a:schemeClr val="dk1"/>
              </a:solidFill>
            </a:endParaRPr>
          </a:p>
          <a:p>
            <a:pPr indent="0" lvl="0" marL="457200" rtl="0" algn="just">
              <a:spcBef>
                <a:spcPts val="0"/>
              </a:spcBef>
              <a:spcAft>
                <a:spcPts val="0"/>
              </a:spcAft>
              <a:buNone/>
            </a:pPr>
            <a:r>
              <a:t/>
            </a:r>
            <a:endParaRPr sz="1400">
              <a:solidFill>
                <a:schemeClr val="dk1"/>
              </a:solidFill>
            </a:endParaRPr>
          </a:p>
          <a:p>
            <a:pPr indent="0" lvl="0" marL="0" rtl="0" algn="l">
              <a:spcBef>
                <a:spcPts val="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4919975" y="1629625"/>
            <a:ext cx="3765201" cy="1884251"/>
          </a:xfrm>
          <a:prstGeom prst="rect">
            <a:avLst/>
          </a:prstGeom>
          <a:noFill/>
          <a:ln>
            <a:noFill/>
          </a:ln>
        </p:spPr>
      </p:pic>
      <p:sp>
        <p:nvSpPr>
          <p:cNvPr id="69" name="Google Shape;69;p15"/>
          <p:cNvSpPr txBox="1"/>
          <p:nvPr/>
        </p:nvSpPr>
        <p:spPr>
          <a:xfrm>
            <a:off x="1184400" y="259475"/>
            <a:ext cx="6775200" cy="646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ro" sz="3000">
                <a:solidFill>
                  <a:srgbClr val="FF0000"/>
                </a:solidFill>
              </a:rPr>
              <a:t>DIFFERENT NETFLIX USERS</a:t>
            </a:r>
            <a:endParaRPr b="1" sz="3000">
              <a:solidFill>
                <a:srgbClr val="FF0000"/>
              </a:solidFill>
            </a:endParaRPr>
          </a:p>
        </p:txBody>
      </p:sp>
      <p:pic>
        <p:nvPicPr>
          <p:cNvPr id="70" name="Google Shape;70;p15"/>
          <p:cNvPicPr preferRelativeResize="0"/>
          <p:nvPr/>
        </p:nvPicPr>
        <p:blipFill>
          <a:blip r:embed="rId4">
            <a:alphaModFix/>
          </a:blip>
          <a:stretch>
            <a:fillRect/>
          </a:stretch>
        </p:blipFill>
        <p:spPr>
          <a:xfrm>
            <a:off x="8259100" y="4869575"/>
            <a:ext cx="884900" cy="2739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 name="Shape 74"/>
        <p:cNvGrpSpPr/>
        <p:nvPr/>
      </p:nvGrpSpPr>
      <p:grpSpPr>
        <a:xfrm>
          <a:off x="0" y="0"/>
          <a:ext cx="0" cy="0"/>
          <a:chOff x="0" y="0"/>
          <a:chExt cx="0" cy="0"/>
        </a:xfrm>
      </p:grpSpPr>
      <p:sp>
        <p:nvSpPr>
          <p:cNvPr id="75" name="Google Shape;75;p16"/>
          <p:cNvSpPr txBox="1"/>
          <p:nvPr>
            <p:ph idx="1" type="body"/>
          </p:nvPr>
        </p:nvSpPr>
        <p:spPr>
          <a:xfrm>
            <a:off x="929100" y="958088"/>
            <a:ext cx="7030500" cy="2541600"/>
          </a:xfrm>
          <a:prstGeom prst="rect">
            <a:avLst/>
          </a:prstGeom>
          <a:solidFill>
            <a:schemeClr val="lt1"/>
          </a:solidFill>
        </p:spPr>
        <p:txBody>
          <a:bodyPr anchorCtr="0" anchor="t" bIns="91425" lIns="91425" spcFirstLastPara="1" rIns="91425" wrap="square" tIns="91425">
            <a:normAutofit/>
          </a:bodyPr>
          <a:lstStyle/>
          <a:p>
            <a:pPr indent="-228600" lvl="0" marL="457200" rtl="0" algn="just">
              <a:spcBef>
                <a:spcPts val="0"/>
              </a:spcBef>
              <a:spcAft>
                <a:spcPts val="0"/>
              </a:spcAft>
              <a:buNone/>
            </a:pPr>
            <a:r>
              <a:rPr lang="ro" sz="600">
                <a:solidFill>
                  <a:schemeClr val="dk1"/>
                </a:solidFill>
              </a:rPr>
              <a:t> </a:t>
            </a:r>
            <a:r>
              <a:rPr lang="ro" sz="1000">
                <a:solidFill>
                  <a:schemeClr val="dk1"/>
                </a:solidFill>
              </a:rPr>
              <a:t>  </a:t>
            </a:r>
            <a:r>
              <a:rPr lang="ro" sz="1400">
                <a:solidFill>
                  <a:schemeClr val="dk1"/>
                </a:solidFill>
              </a:rPr>
              <a:t>Netflix's recommendation system primarily relied on collaborative filtering. This technique involves analyzing user behavior and preferences to make recommendations. Netflix collects data on what users watch, how long they watch it, when they watch, and even how they rate different titles. It then uses this data to find patterns and similarities among users with similar tastes.</a:t>
            </a:r>
            <a:endParaRPr sz="1400">
              <a:solidFill>
                <a:schemeClr val="dk1"/>
              </a:solidFill>
            </a:endParaRPr>
          </a:p>
          <a:p>
            <a:pPr indent="0" lvl="0" marL="0" rtl="0" algn="l">
              <a:spcBef>
                <a:spcPts val="0"/>
              </a:spcBef>
              <a:spcAft>
                <a:spcPts val="1200"/>
              </a:spcAft>
              <a:buNone/>
            </a:pPr>
            <a:r>
              <a:t/>
            </a:r>
            <a:endParaRPr/>
          </a:p>
        </p:txBody>
      </p:sp>
      <p:sp>
        <p:nvSpPr>
          <p:cNvPr id="76" name="Google Shape;76;p16"/>
          <p:cNvSpPr txBox="1"/>
          <p:nvPr>
            <p:ph idx="1" type="body"/>
          </p:nvPr>
        </p:nvSpPr>
        <p:spPr>
          <a:xfrm>
            <a:off x="929100" y="3521225"/>
            <a:ext cx="7030500" cy="2541600"/>
          </a:xfrm>
          <a:prstGeom prst="rect">
            <a:avLst/>
          </a:prstGeom>
        </p:spPr>
        <p:txBody>
          <a:bodyPr anchorCtr="0" anchor="t" bIns="91425" lIns="91425" spcFirstLastPara="1" rIns="91425" wrap="square" tIns="91425">
            <a:normAutofit/>
          </a:bodyPr>
          <a:lstStyle/>
          <a:p>
            <a:pPr indent="-228600" lvl="0" marL="457200" rtl="0" algn="just">
              <a:spcBef>
                <a:spcPts val="0"/>
              </a:spcBef>
              <a:spcAft>
                <a:spcPts val="0"/>
              </a:spcAft>
              <a:buNone/>
            </a:pPr>
            <a:r>
              <a:rPr lang="ro" sz="1400">
                <a:solidFill>
                  <a:schemeClr val="dk1"/>
                </a:solidFill>
                <a:latin typeface="Arial"/>
                <a:ea typeface="Arial"/>
                <a:cs typeface="Arial"/>
                <a:sym typeface="Arial"/>
              </a:rPr>
              <a:t> 	In addition to collaborative filtering, Netflix also used content-based filtering. This involves analyzing the characteristics of movies and TV shows (such as genre, actors, directors, and plot keywords) and recommending content that is similar in nature to what a user has previously enjoyed.</a:t>
            </a:r>
            <a:endParaRPr sz="1400">
              <a:solidFill>
                <a:schemeClr val="dk1"/>
              </a:solidFill>
              <a:latin typeface="Arial"/>
              <a:ea typeface="Arial"/>
              <a:cs typeface="Arial"/>
              <a:sym typeface="Arial"/>
            </a:endParaRPr>
          </a:p>
          <a:p>
            <a:pPr indent="0" lvl="0" marL="0" rtl="0" algn="just">
              <a:spcBef>
                <a:spcPts val="0"/>
              </a:spcBef>
              <a:spcAft>
                <a:spcPts val="1200"/>
              </a:spcAft>
              <a:buNone/>
            </a:pPr>
            <a:r>
              <a:t/>
            </a:r>
            <a:endParaRPr sz="1400">
              <a:solidFill>
                <a:schemeClr val="dk1"/>
              </a:solidFill>
            </a:endParaRPr>
          </a:p>
        </p:txBody>
      </p:sp>
      <p:sp>
        <p:nvSpPr>
          <p:cNvPr id="77" name="Google Shape;77;p16"/>
          <p:cNvSpPr txBox="1"/>
          <p:nvPr/>
        </p:nvSpPr>
        <p:spPr>
          <a:xfrm>
            <a:off x="1218150" y="2741075"/>
            <a:ext cx="67413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o" sz="3000">
                <a:solidFill>
                  <a:srgbClr val="FF0000"/>
                </a:solidFill>
              </a:rPr>
              <a:t>CONTENT-BASED FILTERING</a:t>
            </a:r>
            <a:endParaRPr b="1" sz="3000">
              <a:solidFill>
                <a:srgbClr val="FF0000"/>
              </a:solidFill>
            </a:endParaRPr>
          </a:p>
        </p:txBody>
      </p:sp>
      <p:sp>
        <p:nvSpPr>
          <p:cNvPr id="78" name="Google Shape;78;p16"/>
          <p:cNvSpPr txBox="1"/>
          <p:nvPr/>
        </p:nvSpPr>
        <p:spPr>
          <a:xfrm>
            <a:off x="1184400" y="259475"/>
            <a:ext cx="67752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o" sz="3000">
                <a:solidFill>
                  <a:srgbClr val="FF0000"/>
                </a:solidFill>
              </a:rPr>
              <a:t>COLLABORATIVE FILTERING</a:t>
            </a:r>
            <a:endParaRPr b="1" sz="3000">
              <a:solidFill>
                <a:srgbClr val="FF0000"/>
              </a:solidFill>
            </a:endParaRPr>
          </a:p>
        </p:txBody>
      </p:sp>
      <p:pic>
        <p:nvPicPr>
          <p:cNvPr id="79" name="Google Shape;79;p16"/>
          <p:cNvPicPr preferRelativeResize="0"/>
          <p:nvPr/>
        </p:nvPicPr>
        <p:blipFill>
          <a:blip r:embed="rId3">
            <a:alphaModFix/>
          </a:blip>
          <a:stretch>
            <a:fillRect/>
          </a:stretch>
        </p:blipFill>
        <p:spPr>
          <a:xfrm>
            <a:off x="8259100" y="4869575"/>
            <a:ext cx="884900" cy="2739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7"/>
          <p:cNvSpPr txBox="1"/>
          <p:nvPr>
            <p:ph idx="1" type="body"/>
          </p:nvPr>
        </p:nvSpPr>
        <p:spPr>
          <a:xfrm>
            <a:off x="929100" y="1042488"/>
            <a:ext cx="7030500" cy="2541600"/>
          </a:xfrm>
          <a:prstGeom prst="rect">
            <a:avLst/>
          </a:prstGeom>
          <a:solidFill>
            <a:schemeClr val="lt1"/>
          </a:solidFill>
        </p:spPr>
        <p:txBody>
          <a:bodyPr anchorCtr="0" anchor="t" bIns="91425" lIns="91425" spcFirstLastPara="1" rIns="91425" wrap="square" tIns="91425">
            <a:normAutofit/>
          </a:bodyPr>
          <a:lstStyle/>
          <a:p>
            <a:pPr indent="-228600" lvl="0" marL="457200" rtl="0" algn="just">
              <a:spcBef>
                <a:spcPts val="0"/>
              </a:spcBef>
              <a:spcAft>
                <a:spcPts val="0"/>
              </a:spcAft>
              <a:buNone/>
            </a:pPr>
            <a:r>
              <a:rPr lang="ro" sz="600">
                <a:solidFill>
                  <a:schemeClr val="dk1"/>
                </a:solidFill>
              </a:rPr>
              <a:t> </a:t>
            </a:r>
            <a:r>
              <a:rPr lang="ro" sz="1000">
                <a:solidFill>
                  <a:schemeClr val="dk1"/>
                </a:solidFill>
              </a:rPr>
              <a:t> 	</a:t>
            </a:r>
            <a:r>
              <a:rPr lang="ro" sz="1400">
                <a:solidFill>
                  <a:schemeClr val="dk1"/>
                </a:solidFill>
              </a:rPr>
              <a:t>Netflix employs various machine learning algorithms to process and analyze the vast amount of data it collects from its users. These algorithms are constantly learning and adapting to changes in user behavior and preferences.</a:t>
            </a:r>
            <a:endParaRPr sz="1400">
              <a:solidFill>
                <a:schemeClr val="dk1"/>
              </a:solidFill>
            </a:endParaRPr>
          </a:p>
          <a:p>
            <a:pPr indent="0" lvl="0" marL="0" rtl="0" algn="l">
              <a:spcBef>
                <a:spcPts val="0"/>
              </a:spcBef>
              <a:spcAft>
                <a:spcPts val="1200"/>
              </a:spcAft>
              <a:buNone/>
            </a:pPr>
            <a:r>
              <a:t/>
            </a:r>
            <a:endParaRPr/>
          </a:p>
        </p:txBody>
      </p:sp>
      <p:sp>
        <p:nvSpPr>
          <p:cNvPr id="85" name="Google Shape;85;p17"/>
          <p:cNvSpPr txBox="1"/>
          <p:nvPr>
            <p:ph idx="1" type="body"/>
          </p:nvPr>
        </p:nvSpPr>
        <p:spPr>
          <a:xfrm>
            <a:off x="929100" y="3064025"/>
            <a:ext cx="7030500" cy="2541600"/>
          </a:xfrm>
          <a:prstGeom prst="rect">
            <a:avLst/>
          </a:prstGeom>
        </p:spPr>
        <p:txBody>
          <a:bodyPr anchorCtr="0" anchor="t" bIns="91425" lIns="91425" spcFirstLastPara="1" rIns="91425" wrap="square" tIns="91425">
            <a:normAutofit/>
          </a:bodyPr>
          <a:lstStyle/>
          <a:p>
            <a:pPr indent="-228600" lvl="0" marL="457200" rtl="0" algn="just">
              <a:spcBef>
                <a:spcPts val="0"/>
              </a:spcBef>
              <a:spcAft>
                <a:spcPts val="0"/>
              </a:spcAft>
              <a:buNone/>
            </a:pPr>
            <a:r>
              <a:rPr lang="ro" sz="1400">
                <a:solidFill>
                  <a:schemeClr val="dk1"/>
                </a:solidFill>
                <a:latin typeface="Arial"/>
                <a:ea typeface="Arial"/>
                <a:cs typeface="Arial"/>
                <a:sym typeface="Arial"/>
              </a:rPr>
              <a:t> </a:t>
            </a:r>
            <a:r>
              <a:rPr lang="ro" sz="1400">
                <a:solidFill>
                  <a:schemeClr val="dk1"/>
                </a:solidFill>
                <a:highlight>
                  <a:schemeClr val="lt1"/>
                </a:highlight>
                <a:latin typeface="Arial"/>
                <a:ea typeface="Arial"/>
                <a:cs typeface="Arial"/>
                <a:sym typeface="Arial"/>
              </a:rPr>
              <a:t>	</a:t>
            </a:r>
            <a:r>
              <a:rPr lang="ro" sz="1400">
                <a:solidFill>
                  <a:schemeClr val="dk1"/>
                </a:solidFill>
                <a:highlight>
                  <a:schemeClr val="lt1"/>
                </a:highlight>
              </a:rPr>
              <a:t>Netflix's recommendation system aims to provide a highly personalized experience for each user. The more you use Netflix, the better it becomes at understanding your preferences and suggesting content that you are likely to enjoy.</a:t>
            </a:r>
            <a:endParaRPr sz="1700">
              <a:solidFill>
                <a:schemeClr val="dk1"/>
              </a:solidFill>
              <a:highlight>
                <a:schemeClr val="lt1"/>
              </a:highlight>
              <a:latin typeface="Arial"/>
              <a:ea typeface="Arial"/>
              <a:cs typeface="Arial"/>
              <a:sym typeface="Arial"/>
            </a:endParaRPr>
          </a:p>
          <a:p>
            <a:pPr indent="0" lvl="0" marL="0" rtl="0" algn="just">
              <a:spcBef>
                <a:spcPts val="0"/>
              </a:spcBef>
              <a:spcAft>
                <a:spcPts val="1200"/>
              </a:spcAft>
              <a:buNone/>
            </a:pPr>
            <a:r>
              <a:t/>
            </a:r>
            <a:endParaRPr sz="1400">
              <a:solidFill>
                <a:schemeClr val="dk1"/>
              </a:solidFill>
            </a:endParaRPr>
          </a:p>
        </p:txBody>
      </p:sp>
      <p:sp>
        <p:nvSpPr>
          <p:cNvPr id="86" name="Google Shape;86;p17"/>
          <p:cNvSpPr txBox="1"/>
          <p:nvPr/>
        </p:nvSpPr>
        <p:spPr>
          <a:xfrm>
            <a:off x="1218150" y="2360075"/>
            <a:ext cx="67413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o" sz="3000">
                <a:solidFill>
                  <a:srgbClr val="FF0000"/>
                </a:solidFill>
              </a:rPr>
              <a:t>PERSONALIZATION</a:t>
            </a:r>
            <a:endParaRPr b="1" sz="3000">
              <a:solidFill>
                <a:srgbClr val="FF0000"/>
              </a:solidFill>
            </a:endParaRPr>
          </a:p>
        </p:txBody>
      </p:sp>
      <p:sp>
        <p:nvSpPr>
          <p:cNvPr id="87" name="Google Shape;87;p17"/>
          <p:cNvSpPr txBox="1"/>
          <p:nvPr/>
        </p:nvSpPr>
        <p:spPr>
          <a:xfrm>
            <a:off x="1104850" y="259475"/>
            <a:ext cx="75465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o" sz="3000">
                <a:solidFill>
                  <a:srgbClr val="FF0000"/>
                </a:solidFill>
              </a:rPr>
              <a:t>MACHINE LEARNING ALGORITHMS</a:t>
            </a:r>
            <a:endParaRPr b="1" sz="3000">
              <a:solidFill>
                <a:srgbClr val="FF0000"/>
              </a:solidFill>
            </a:endParaRPr>
          </a:p>
        </p:txBody>
      </p:sp>
      <p:pic>
        <p:nvPicPr>
          <p:cNvPr id="88" name="Google Shape;88;p17"/>
          <p:cNvPicPr preferRelativeResize="0"/>
          <p:nvPr/>
        </p:nvPicPr>
        <p:blipFill>
          <a:blip r:embed="rId3">
            <a:alphaModFix/>
          </a:blip>
          <a:stretch>
            <a:fillRect/>
          </a:stretch>
        </p:blipFill>
        <p:spPr>
          <a:xfrm>
            <a:off x="8259100" y="4869575"/>
            <a:ext cx="884900" cy="2739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18"/>
          <p:cNvSpPr txBox="1"/>
          <p:nvPr>
            <p:ph idx="1" type="body"/>
          </p:nvPr>
        </p:nvSpPr>
        <p:spPr>
          <a:xfrm>
            <a:off x="929100" y="958088"/>
            <a:ext cx="7030500" cy="2541600"/>
          </a:xfrm>
          <a:prstGeom prst="rect">
            <a:avLst/>
          </a:prstGeom>
          <a:solidFill>
            <a:schemeClr val="lt1"/>
          </a:solidFill>
        </p:spPr>
        <p:txBody>
          <a:bodyPr anchorCtr="0" anchor="t" bIns="91425" lIns="91425" spcFirstLastPara="1" rIns="91425" wrap="square" tIns="91425">
            <a:normAutofit/>
          </a:bodyPr>
          <a:lstStyle/>
          <a:p>
            <a:pPr indent="-228600" lvl="0" marL="457200" rtl="0" algn="just">
              <a:spcBef>
                <a:spcPts val="0"/>
              </a:spcBef>
              <a:spcAft>
                <a:spcPts val="0"/>
              </a:spcAft>
              <a:buNone/>
            </a:pPr>
            <a:r>
              <a:rPr lang="ro" sz="600">
                <a:solidFill>
                  <a:schemeClr val="dk1"/>
                </a:solidFill>
              </a:rPr>
              <a:t> </a:t>
            </a:r>
            <a:r>
              <a:rPr lang="ro" sz="1000">
                <a:solidFill>
                  <a:schemeClr val="dk1"/>
                </a:solidFill>
              </a:rPr>
              <a:t>  </a:t>
            </a:r>
            <a:r>
              <a:rPr lang="ro" sz="1400">
                <a:solidFill>
                  <a:schemeClr val="dk1"/>
                </a:solidFill>
              </a:rPr>
              <a:t>Netflix uses A/B testing extensively to evaluate the effectiveness of different recommendation algorithms and user interface changes. They often run multiple experiments to determine which recommendations drive the most engagement and user satisfaction.</a:t>
            </a:r>
            <a:endParaRPr sz="1700">
              <a:solidFill>
                <a:schemeClr val="dk1"/>
              </a:solidFill>
            </a:endParaRPr>
          </a:p>
          <a:p>
            <a:pPr indent="0" lvl="0" marL="0" rtl="0" algn="l">
              <a:spcBef>
                <a:spcPts val="0"/>
              </a:spcBef>
              <a:spcAft>
                <a:spcPts val="1200"/>
              </a:spcAft>
              <a:buNone/>
            </a:pPr>
            <a:r>
              <a:t/>
            </a:r>
            <a:endParaRPr sz="600">
              <a:solidFill>
                <a:schemeClr val="dk1"/>
              </a:solidFill>
            </a:endParaRPr>
          </a:p>
        </p:txBody>
      </p:sp>
      <p:sp>
        <p:nvSpPr>
          <p:cNvPr id="94" name="Google Shape;94;p18"/>
          <p:cNvSpPr txBox="1"/>
          <p:nvPr>
            <p:ph idx="1" type="body"/>
          </p:nvPr>
        </p:nvSpPr>
        <p:spPr>
          <a:xfrm>
            <a:off x="929100" y="3368825"/>
            <a:ext cx="7030500" cy="2541600"/>
          </a:xfrm>
          <a:prstGeom prst="rect">
            <a:avLst/>
          </a:prstGeom>
        </p:spPr>
        <p:txBody>
          <a:bodyPr anchorCtr="0" anchor="t" bIns="91425" lIns="91425" spcFirstLastPara="1" rIns="91425" wrap="square" tIns="91425">
            <a:normAutofit/>
          </a:bodyPr>
          <a:lstStyle/>
          <a:p>
            <a:pPr indent="-228600" lvl="0" marL="457200" rtl="0" algn="just">
              <a:spcBef>
                <a:spcPts val="0"/>
              </a:spcBef>
              <a:spcAft>
                <a:spcPts val="0"/>
              </a:spcAft>
              <a:buNone/>
            </a:pPr>
            <a:r>
              <a:rPr lang="ro" sz="1400">
                <a:solidFill>
                  <a:schemeClr val="dk1"/>
                </a:solidFill>
                <a:latin typeface="Arial"/>
                <a:ea typeface="Arial"/>
                <a:cs typeface="Arial"/>
                <a:sym typeface="Arial"/>
              </a:rPr>
              <a:t> 	</a:t>
            </a:r>
            <a:r>
              <a:rPr lang="ro" sz="1400">
                <a:solidFill>
                  <a:schemeClr val="dk1"/>
                </a:solidFill>
              </a:rPr>
              <a:t>Netflix has also explored the use of deep learning techniques, including neural networks, to enhance its recommendation system. These methods can capture more intricate patterns and relationships in user data.</a:t>
            </a:r>
            <a:endParaRPr sz="1700">
              <a:solidFill>
                <a:schemeClr val="dk1"/>
              </a:solidFill>
              <a:latin typeface="Arial"/>
              <a:ea typeface="Arial"/>
              <a:cs typeface="Arial"/>
              <a:sym typeface="Arial"/>
            </a:endParaRPr>
          </a:p>
          <a:p>
            <a:pPr indent="0" lvl="0" marL="0" rtl="0" algn="just">
              <a:spcBef>
                <a:spcPts val="0"/>
              </a:spcBef>
              <a:spcAft>
                <a:spcPts val="1200"/>
              </a:spcAft>
              <a:buNone/>
            </a:pPr>
            <a:r>
              <a:t/>
            </a:r>
            <a:endParaRPr sz="1400">
              <a:solidFill>
                <a:schemeClr val="dk1"/>
              </a:solidFill>
            </a:endParaRPr>
          </a:p>
        </p:txBody>
      </p:sp>
      <p:sp>
        <p:nvSpPr>
          <p:cNvPr id="95" name="Google Shape;95;p18"/>
          <p:cNvSpPr txBox="1"/>
          <p:nvPr/>
        </p:nvSpPr>
        <p:spPr>
          <a:xfrm>
            <a:off x="1218150" y="2588675"/>
            <a:ext cx="67413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o" sz="3000">
                <a:solidFill>
                  <a:srgbClr val="FF0000"/>
                </a:solidFill>
              </a:rPr>
              <a:t>DEEP LEARNING</a:t>
            </a:r>
            <a:endParaRPr b="1" sz="3000">
              <a:solidFill>
                <a:srgbClr val="FF0000"/>
              </a:solidFill>
            </a:endParaRPr>
          </a:p>
        </p:txBody>
      </p:sp>
      <p:sp>
        <p:nvSpPr>
          <p:cNvPr id="96" name="Google Shape;96;p18"/>
          <p:cNvSpPr txBox="1"/>
          <p:nvPr/>
        </p:nvSpPr>
        <p:spPr>
          <a:xfrm>
            <a:off x="1184400" y="259475"/>
            <a:ext cx="67752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o" sz="3000">
                <a:solidFill>
                  <a:srgbClr val="FF0000"/>
                </a:solidFill>
              </a:rPr>
              <a:t>A/B TESTING</a:t>
            </a:r>
            <a:endParaRPr b="1" sz="3000">
              <a:solidFill>
                <a:srgbClr val="FF0000"/>
              </a:solidFill>
            </a:endParaRPr>
          </a:p>
        </p:txBody>
      </p:sp>
      <p:pic>
        <p:nvPicPr>
          <p:cNvPr id="97" name="Google Shape;97;p18"/>
          <p:cNvPicPr preferRelativeResize="0"/>
          <p:nvPr/>
        </p:nvPicPr>
        <p:blipFill>
          <a:blip r:embed="rId3">
            <a:alphaModFix/>
          </a:blip>
          <a:stretch>
            <a:fillRect/>
          </a:stretch>
        </p:blipFill>
        <p:spPr>
          <a:xfrm>
            <a:off x="8259100" y="4869575"/>
            <a:ext cx="884900" cy="2739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 name="Shape 101"/>
        <p:cNvGrpSpPr/>
        <p:nvPr/>
      </p:nvGrpSpPr>
      <p:grpSpPr>
        <a:xfrm>
          <a:off x="0" y="0"/>
          <a:ext cx="0" cy="0"/>
          <a:chOff x="0" y="0"/>
          <a:chExt cx="0" cy="0"/>
        </a:xfrm>
      </p:grpSpPr>
      <p:sp>
        <p:nvSpPr>
          <p:cNvPr id="102" name="Google Shape;102;p19"/>
          <p:cNvSpPr txBox="1"/>
          <p:nvPr/>
        </p:nvSpPr>
        <p:spPr>
          <a:xfrm>
            <a:off x="2255975" y="2248500"/>
            <a:ext cx="67413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3000">
              <a:solidFill>
                <a:srgbClr val="FF0000"/>
              </a:solidFill>
            </a:endParaRPr>
          </a:p>
        </p:txBody>
      </p:sp>
      <p:sp>
        <p:nvSpPr>
          <p:cNvPr id="103" name="Google Shape;103;p19"/>
          <p:cNvSpPr txBox="1"/>
          <p:nvPr/>
        </p:nvSpPr>
        <p:spPr>
          <a:xfrm>
            <a:off x="372425" y="238050"/>
            <a:ext cx="8535900" cy="1243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o" sz="3200">
                <a:solidFill>
                  <a:srgbClr val="FF0000"/>
                </a:solidFill>
              </a:rPr>
              <a:t>What is the primary technique Netflix uses for recommendations?</a:t>
            </a:r>
            <a:endParaRPr b="1" sz="3200">
              <a:solidFill>
                <a:srgbClr val="FF0000"/>
              </a:solidFill>
            </a:endParaRPr>
          </a:p>
        </p:txBody>
      </p:sp>
      <p:pic>
        <p:nvPicPr>
          <p:cNvPr id="104" name="Google Shape;104;p19"/>
          <p:cNvPicPr preferRelativeResize="0"/>
          <p:nvPr/>
        </p:nvPicPr>
        <p:blipFill>
          <a:blip r:embed="rId3">
            <a:alphaModFix/>
          </a:blip>
          <a:stretch>
            <a:fillRect/>
          </a:stretch>
        </p:blipFill>
        <p:spPr>
          <a:xfrm>
            <a:off x="8259100" y="4869575"/>
            <a:ext cx="884900" cy="273924"/>
          </a:xfrm>
          <a:prstGeom prst="rect">
            <a:avLst/>
          </a:prstGeom>
          <a:noFill/>
          <a:ln>
            <a:noFill/>
          </a:ln>
        </p:spPr>
      </p:pic>
      <p:sp>
        <p:nvSpPr>
          <p:cNvPr id="105" name="Google Shape;105;p19"/>
          <p:cNvSpPr txBox="1"/>
          <p:nvPr/>
        </p:nvSpPr>
        <p:spPr>
          <a:xfrm>
            <a:off x="1147700" y="1840400"/>
            <a:ext cx="6167400" cy="843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80000"/>
              </a:lnSpc>
              <a:spcBef>
                <a:spcPts val="0"/>
              </a:spcBef>
              <a:spcAft>
                <a:spcPts val="0"/>
              </a:spcAft>
              <a:buClr>
                <a:srgbClr val="000000"/>
              </a:buClr>
              <a:buSzPts val="935"/>
              <a:buFont typeface="Arial"/>
              <a:buNone/>
            </a:pPr>
            <a:r>
              <a:rPr lang="ro" sz="1600">
                <a:solidFill>
                  <a:schemeClr val="dk1"/>
                </a:solidFill>
              </a:rPr>
              <a:t>a) Artificial Intelligence</a:t>
            </a:r>
            <a:endParaRPr sz="1600">
              <a:solidFill>
                <a:schemeClr val="dk1"/>
              </a:solidFill>
            </a:endParaRPr>
          </a:p>
          <a:p>
            <a:pPr indent="0" lvl="0" marL="0" rtl="0" algn="l">
              <a:spcBef>
                <a:spcPts val="0"/>
              </a:spcBef>
              <a:spcAft>
                <a:spcPts val="0"/>
              </a:spcAft>
              <a:buNone/>
            </a:pPr>
            <a:r>
              <a:t/>
            </a:r>
            <a:endParaRPr/>
          </a:p>
        </p:txBody>
      </p:sp>
      <p:sp>
        <p:nvSpPr>
          <p:cNvPr id="106" name="Google Shape;106;p19"/>
          <p:cNvSpPr txBox="1"/>
          <p:nvPr/>
        </p:nvSpPr>
        <p:spPr>
          <a:xfrm>
            <a:off x="1147700" y="2676800"/>
            <a:ext cx="5696400" cy="843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80000"/>
              </a:lnSpc>
              <a:spcBef>
                <a:spcPts val="0"/>
              </a:spcBef>
              <a:spcAft>
                <a:spcPts val="0"/>
              </a:spcAft>
              <a:buClr>
                <a:srgbClr val="000000"/>
              </a:buClr>
              <a:buSzPts val="935"/>
              <a:buFont typeface="Arial"/>
              <a:buNone/>
            </a:pPr>
            <a:r>
              <a:rPr lang="ro" sz="1600">
                <a:solidFill>
                  <a:schemeClr val="dk1"/>
                </a:solidFill>
              </a:rPr>
              <a:t>b) Collaborative Filtering</a:t>
            </a:r>
            <a:endParaRPr sz="1600">
              <a:solidFill>
                <a:schemeClr val="dk1"/>
              </a:solidFill>
            </a:endParaRPr>
          </a:p>
          <a:p>
            <a:pPr indent="0" lvl="0" marL="0" rtl="0" algn="l">
              <a:spcBef>
                <a:spcPts val="0"/>
              </a:spcBef>
              <a:spcAft>
                <a:spcPts val="0"/>
              </a:spcAft>
              <a:buNone/>
            </a:pPr>
            <a:r>
              <a:t/>
            </a:r>
            <a:endParaRPr/>
          </a:p>
        </p:txBody>
      </p:sp>
      <p:sp>
        <p:nvSpPr>
          <p:cNvPr id="107" name="Google Shape;107;p19"/>
          <p:cNvSpPr txBox="1"/>
          <p:nvPr/>
        </p:nvSpPr>
        <p:spPr>
          <a:xfrm>
            <a:off x="1147700" y="3661650"/>
            <a:ext cx="4614900" cy="843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80000"/>
              </a:lnSpc>
              <a:spcBef>
                <a:spcPts val="0"/>
              </a:spcBef>
              <a:spcAft>
                <a:spcPts val="0"/>
              </a:spcAft>
              <a:buClr>
                <a:srgbClr val="000000"/>
              </a:buClr>
              <a:buSzPts val="935"/>
              <a:buFont typeface="Arial"/>
              <a:buNone/>
            </a:pPr>
            <a:r>
              <a:rPr lang="ro" sz="1600">
                <a:solidFill>
                  <a:schemeClr val="dk1"/>
                </a:solidFill>
              </a:rPr>
              <a:t>c) Social Media Data</a:t>
            </a:r>
            <a:endParaRPr sz="1600">
              <a:solidFill>
                <a:schemeClr val="dk1"/>
              </a:solidFill>
            </a:endParaRPr>
          </a:p>
          <a:p>
            <a:pPr indent="0" lvl="0" marL="0" rtl="0" algn="l">
              <a:spcBef>
                <a:spcPts val="0"/>
              </a:spcBef>
              <a:spcAft>
                <a:spcPts val="0"/>
              </a:spcAft>
              <a:buNone/>
            </a:pPr>
            <a:r>
              <a:t/>
            </a:r>
            <a:endParaRPr/>
          </a:p>
        </p:txBody>
      </p:sp>
      <p:pic>
        <p:nvPicPr>
          <p:cNvPr id="108" name="Google Shape;108;p19"/>
          <p:cNvPicPr preferRelativeResize="0"/>
          <p:nvPr/>
        </p:nvPicPr>
        <p:blipFill>
          <a:blip r:embed="rId4">
            <a:alphaModFix/>
          </a:blip>
          <a:stretch>
            <a:fillRect/>
          </a:stretch>
        </p:blipFill>
        <p:spPr>
          <a:xfrm>
            <a:off x="6031724" y="1362024"/>
            <a:ext cx="3058575" cy="3058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05"/>
                                        </p:tgtEl>
                                        <p:attrNameLst>
                                          <p:attrName>style.visibility</p:attrName>
                                        </p:attrNameLst>
                                      </p:cBhvr>
                                      <p:to>
                                        <p:strVal val="hidden"/>
                                      </p:to>
                                    </p:set>
                                  </p:childTnLst>
                                </p:cTn>
                              </p:par>
                            </p:childTnLst>
                          </p:cTn>
                        </p:par>
                        <p:par>
                          <p:cTn fill="hold">
                            <p:stCondLst>
                              <p:cond delay="0"/>
                            </p:stCondLst>
                            <p:childTnLst>
                              <p:par>
                                <p:cTn fill="hold" nodeType="afterEffect" presetClass="exit" presetID="1" presetSubtype="0">
                                  <p:stCondLst>
                                    <p:cond delay="0"/>
                                  </p:stCondLst>
                                  <p:childTnLst>
                                    <p:set>
                                      <p:cBhvr>
                                        <p:cTn dur="1" fill="hold">
                                          <p:stCondLst>
                                            <p:cond delay="0"/>
                                          </p:stCondLst>
                                        </p:cTn>
                                        <p:tgtEl>
                                          <p:spTgt spid="10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p20"/>
          <p:cNvSpPr txBox="1"/>
          <p:nvPr/>
        </p:nvSpPr>
        <p:spPr>
          <a:xfrm>
            <a:off x="1201350" y="2393875"/>
            <a:ext cx="67413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3000">
              <a:solidFill>
                <a:srgbClr val="FF0000"/>
              </a:solidFill>
            </a:endParaRPr>
          </a:p>
        </p:txBody>
      </p:sp>
      <p:sp>
        <p:nvSpPr>
          <p:cNvPr id="114" name="Google Shape;114;p20"/>
          <p:cNvSpPr txBox="1"/>
          <p:nvPr/>
        </p:nvSpPr>
        <p:spPr>
          <a:xfrm>
            <a:off x="372425" y="238050"/>
            <a:ext cx="8535900" cy="1243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o" sz="3200">
                <a:solidFill>
                  <a:srgbClr val="FF0000"/>
                </a:solidFill>
              </a:rPr>
              <a:t>Which </a:t>
            </a:r>
            <a:r>
              <a:rPr b="1" lang="ro" sz="3200">
                <a:solidFill>
                  <a:srgbClr val="FF0000"/>
                </a:solidFill>
              </a:rPr>
              <a:t>type of data does Netflix NOT consider when making recommendations? </a:t>
            </a:r>
            <a:endParaRPr b="1" sz="3200">
              <a:solidFill>
                <a:srgbClr val="FF0000"/>
              </a:solidFill>
            </a:endParaRPr>
          </a:p>
        </p:txBody>
      </p:sp>
      <p:pic>
        <p:nvPicPr>
          <p:cNvPr id="115" name="Google Shape;115;p20"/>
          <p:cNvPicPr preferRelativeResize="0"/>
          <p:nvPr/>
        </p:nvPicPr>
        <p:blipFill>
          <a:blip r:embed="rId3">
            <a:alphaModFix/>
          </a:blip>
          <a:stretch>
            <a:fillRect/>
          </a:stretch>
        </p:blipFill>
        <p:spPr>
          <a:xfrm>
            <a:off x="8259100" y="4869575"/>
            <a:ext cx="884900" cy="273924"/>
          </a:xfrm>
          <a:prstGeom prst="rect">
            <a:avLst/>
          </a:prstGeom>
          <a:noFill/>
          <a:ln>
            <a:noFill/>
          </a:ln>
        </p:spPr>
      </p:pic>
      <p:pic>
        <p:nvPicPr>
          <p:cNvPr id="116" name="Google Shape;116;p20"/>
          <p:cNvPicPr preferRelativeResize="0"/>
          <p:nvPr/>
        </p:nvPicPr>
        <p:blipFill>
          <a:blip r:embed="rId4">
            <a:alphaModFix/>
          </a:blip>
          <a:stretch>
            <a:fillRect/>
          </a:stretch>
        </p:blipFill>
        <p:spPr>
          <a:xfrm>
            <a:off x="6031724" y="1362024"/>
            <a:ext cx="3058575" cy="3058575"/>
          </a:xfrm>
          <a:prstGeom prst="rect">
            <a:avLst/>
          </a:prstGeom>
          <a:noFill/>
          <a:ln>
            <a:noFill/>
          </a:ln>
        </p:spPr>
      </p:pic>
      <p:sp>
        <p:nvSpPr>
          <p:cNvPr id="117" name="Google Shape;117;p20"/>
          <p:cNvSpPr txBox="1"/>
          <p:nvPr/>
        </p:nvSpPr>
        <p:spPr>
          <a:xfrm>
            <a:off x="813750" y="2666100"/>
            <a:ext cx="6167400" cy="8928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Clr>
                <a:srgbClr val="000000"/>
              </a:buClr>
              <a:buSzPts val="935"/>
              <a:buFont typeface="Arial"/>
              <a:buNone/>
            </a:pPr>
            <a:r>
              <a:rPr lang="ro" sz="1600">
                <a:solidFill>
                  <a:schemeClr val="dk1"/>
                </a:solidFill>
                <a:highlight>
                  <a:schemeClr val="lt1"/>
                </a:highlight>
              </a:rPr>
              <a:t>b) Watch History</a:t>
            </a:r>
            <a:endParaRPr sz="1600">
              <a:solidFill>
                <a:schemeClr val="dk1"/>
              </a:solidFill>
              <a:highlight>
                <a:schemeClr val="lt1"/>
              </a:highlight>
            </a:endParaRPr>
          </a:p>
          <a:p>
            <a:pPr indent="0" lvl="0" marL="0" rtl="0" algn="l">
              <a:spcBef>
                <a:spcPts val="0"/>
              </a:spcBef>
              <a:spcAft>
                <a:spcPts val="0"/>
              </a:spcAft>
              <a:buNone/>
            </a:pPr>
            <a:r>
              <a:t/>
            </a:r>
            <a:endParaRPr/>
          </a:p>
        </p:txBody>
      </p:sp>
      <p:sp>
        <p:nvSpPr>
          <p:cNvPr id="118" name="Google Shape;118;p20"/>
          <p:cNvSpPr txBox="1"/>
          <p:nvPr/>
        </p:nvSpPr>
        <p:spPr>
          <a:xfrm>
            <a:off x="813750" y="1934700"/>
            <a:ext cx="5792700" cy="431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Clr>
                <a:srgbClr val="000000"/>
              </a:buClr>
              <a:buSzPts val="935"/>
              <a:buFont typeface="Arial"/>
              <a:buNone/>
            </a:pPr>
            <a:r>
              <a:rPr lang="ro" sz="1600">
                <a:solidFill>
                  <a:schemeClr val="dk1"/>
                </a:solidFill>
                <a:highlight>
                  <a:schemeClr val="lt1"/>
                </a:highlight>
              </a:rPr>
              <a:t>a) User Ratings</a:t>
            </a:r>
            <a:endParaRPr sz="1600"/>
          </a:p>
        </p:txBody>
      </p:sp>
      <p:sp>
        <p:nvSpPr>
          <p:cNvPr id="119" name="Google Shape;119;p20"/>
          <p:cNvSpPr txBox="1"/>
          <p:nvPr/>
        </p:nvSpPr>
        <p:spPr>
          <a:xfrm>
            <a:off x="813750" y="3528000"/>
            <a:ext cx="4936200" cy="8928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Clr>
                <a:srgbClr val="000000"/>
              </a:buClr>
              <a:buSzPts val="935"/>
              <a:buFont typeface="Arial"/>
              <a:buNone/>
            </a:pPr>
            <a:r>
              <a:rPr lang="ro" sz="1600">
                <a:solidFill>
                  <a:schemeClr val="dk1"/>
                </a:solidFill>
                <a:highlight>
                  <a:schemeClr val="lt1"/>
                </a:highlight>
              </a:rPr>
              <a:t>c) GPS Location?</a:t>
            </a:r>
            <a:endParaRPr sz="1600">
              <a:solidFill>
                <a:schemeClr val="dk1"/>
              </a:solidFill>
              <a:highlight>
                <a:schemeClr val="lt1"/>
              </a:highlight>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19"/>
                                        </p:tgtEl>
                                        <p:attrNameLst>
                                          <p:attrName>style.visibility</p:attrName>
                                        </p:attrNameLst>
                                      </p:cBhvr>
                                      <p:to>
                                        <p:strVal val="hidden"/>
                                      </p:to>
                                    </p:set>
                                  </p:childTnLst>
                                </p:cTn>
                              </p:par>
                            </p:childTnLst>
                          </p:cTn>
                        </p:par>
                        <p:par>
                          <p:cTn fill="hold">
                            <p:stCondLst>
                              <p:cond delay="0"/>
                            </p:stCondLst>
                            <p:childTnLst>
                              <p:par>
                                <p:cTn fill="hold" nodeType="afterEffect" presetClass="exit" presetID="1" presetSubtype="0">
                                  <p:stCondLst>
                                    <p:cond delay="0"/>
                                  </p:stCondLst>
                                  <p:childTnLst>
                                    <p:set>
                                      <p:cBhvr>
                                        <p:cTn dur="1" fill="hold">
                                          <p:stCondLst>
                                            <p:cond delay="0"/>
                                          </p:stCondLst>
                                        </p:cTn>
                                        <p:tgtEl>
                                          <p:spTgt spid="11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1"/>
          <p:cNvPicPr preferRelativeResize="0"/>
          <p:nvPr/>
        </p:nvPicPr>
        <p:blipFill>
          <a:blip r:embed="rId3">
            <a:alphaModFix/>
          </a:blip>
          <a:stretch>
            <a:fillRect/>
          </a:stretch>
        </p:blipFill>
        <p:spPr>
          <a:xfrm>
            <a:off x="2313562" y="1888738"/>
            <a:ext cx="4516874" cy="1366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