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60" r:id="rId8"/>
    <p:sldId id="261" r:id="rId9"/>
    <p:sldId id="265" r:id="rId10"/>
    <p:sldId id="267" r:id="rId11"/>
    <p:sldId id="266"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0" d="100"/>
          <a:sy n="40" d="100"/>
        </p:scale>
        <p:origin x="5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ha Kabakaki" userId="66245401-cc66-4247-9e11-9e44a890f8ab" providerId="ADAL" clId="{D41AB15A-D3B1-4B00-A403-957B94867505}"/>
    <pc:docChg chg="undo custSel modSld">
      <pc:chgData name="Martha Kabakaki" userId="66245401-cc66-4247-9e11-9e44a890f8ab" providerId="ADAL" clId="{D41AB15A-D3B1-4B00-A403-957B94867505}" dt="2023-10-24T14:17:11.962" v="23" actId="207"/>
      <pc:docMkLst>
        <pc:docMk/>
      </pc:docMkLst>
      <pc:sldChg chg="modSp mod">
        <pc:chgData name="Martha Kabakaki" userId="66245401-cc66-4247-9e11-9e44a890f8ab" providerId="ADAL" clId="{D41AB15A-D3B1-4B00-A403-957B94867505}" dt="2023-10-24T14:17:11.962" v="23" actId="207"/>
        <pc:sldMkLst>
          <pc:docMk/>
          <pc:sldMk cId="442038038" sldId="258"/>
        </pc:sldMkLst>
        <pc:graphicFrameChg chg="modGraphic">
          <ac:chgData name="Martha Kabakaki" userId="66245401-cc66-4247-9e11-9e44a890f8ab" providerId="ADAL" clId="{D41AB15A-D3B1-4B00-A403-957B94867505}" dt="2023-10-24T14:17:11.962" v="23" actId="207"/>
          <ac:graphicFrameMkLst>
            <pc:docMk/>
            <pc:sldMk cId="442038038" sldId="258"/>
            <ac:graphicFrameMk id="5" creationId="{7334FFBA-02E9-DDF4-C4E4-08A7BFBDE2D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22ED7-3F4B-4B3D-8989-CE4C4BE2F40C}" type="datetimeFigureOut">
              <a:rPr lang="LID4096" smtClean="0"/>
              <a:t>10/24/2023</a:t>
            </a:fld>
            <a:endParaRPr lang="LID4096"/>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F98608-E2B4-4B58-8EDC-B0DD15B24A11}" type="slidenum">
              <a:rPr lang="LID4096" smtClean="0"/>
              <a:t>‹#›</a:t>
            </a:fld>
            <a:endParaRPr lang="LID4096"/>
          </a:p>
        </p:txBody>
      </p:sp>
    </p:spTree>
    <p:extLst>
      <p:ext uri="{BB962C8B-B14F-4D97-AF65-F5344CB8AC3E}">
        <p14:creationId xmlns:p14="http://schemas.microsoft.com/office/powerpoint/2010/main" val="398947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RzuvZDSmIco&amp;t=92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RzuvZDSmIco&amp;t=92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hlinkClick r:id="rId3"/>
              </a:rPr>
              <a:t>Spotify’s Mathematical System For Determining Your Music Taste - YouTube</a:t>
            </a:r>
            <a:endParaRPr lang="LID4096"/>
          </a:p>
        </p:txBody>
      </p:sp>
      <p:sp>
        <p:nvSpPr>
          <p:cNvPr id="4" name="Tijdelijke aanduiding voor dianummer 3"/>
          <p:cNvSpPr>
            <a:spLocks noGrp="1"/>
          </p:cNvSpPr>
          <p:nvPr>
            <p:ph type="sldNum" sz="quarter" idx="5"/>
          </p:nvPr>
        </p:nvSpPr>
        <p:spPr/>
        <p:txBody>
          <a:bodyPr/>
          <a:lstStyle/>
          <a:p>
            <a:fld id="{8BF98608-E2B4-4B58-8EDC-B0DD15B24A11}" type="slidenum">
              <a:rPr lang="LID4096" smtClean="0"/>
              <a:t>1</a:t>
            </a:fld>
            <a:endParaRPr lang="LID4096"/>
          </a:p>
        </p:txBody>
      </p:sp>
    </p:spTree>
    <p:extLst>
      <p:ext uri="{BB962C8B-B14F-4D97-AF65-F5344CB8AC3E}">
        <p14:creationId xmlns:p14="http://schemas.microsoft.com/office/powerpoint/2010/main" val="18200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ea typeface="Calibri"/>
                <a:cs typeface="Calibri"/>
              </a:rPr>
              <a:t>Explain the meaning of Natural Language Processing System. The application of </a:t>
            </a:r>
            <a:r>
              <a:rPr lang="en-US" err="1">
                <a:ea typeface="Calibri"/>
                <a:cs typeface="Calibri"/>
              </a:rPr>
              <a:t>spotify</a:t>
            </a:r>
            <a:r>
              <a:rPr lang="en-US">
                <a:ea typeface="Calibri"/>
                <a:cs typeface="Calibri"/>
              </a:rPr>
              <a:t> is on the next slide.</a:t>
            </a:r>
          </a:p>
          <a:p>
            <a:r>
              <a:rPr lang="en-US">
                <a:ea typeface="Calibri"/>
                <a:cs typeface="Calibri"/>
              </a:rPr>
              <a:t>The NLPS can interpret from for example speech and text and can then react by (in </a:t>
            </a:r>
            <a:r>
              <a:rPr lang="en-US" err="1">
                <a:ea typeface="Calibri"/>
                <a:cs typeface="Calibri"/>
              </a:rPr>
              <a:t>spotify's</a:t>
            </a:r>
            <a:r>
              <a:rPr lang="en-US">
                <a:ea typeface="Calibri"/>
                <a:cs typeface="Calibri"/>
              </a:rPr>
              <a:t> case) by recommending a song.</a:t>
            </a:r>
          </a:p>
        </p:txBody>
      </p:sp>
      <p:sp>
        <p:nvSpPr>
          <p:cNvPr id="4" name="Tijdelijke aanduiding voor dianummer 3"/>
          <p:cNvSpPr>
            <a:spLocks noGrp="1"/>
          </p:cNvSpPr>
          <p:nvPr>
            <p:ph type="sldNum" sz="quarter" idx="5"/>
          </p:nvPr>
        </p:nvSpPr>
        <p:spPr/>
        <p:txBody>
          <a:bodyPr/>
          <a:lstStyle/>
          <a:p>
            <a:fld id="{8BF98608-E2B4-4B58-8EDC-B0DD15B24A11}" type="slidenum">
              <a:rPr lang="LID4096" smtClean="0"/>
              <a:t>4</a:t>
            </a:fld>
            <a:endParaRPr lang="LID4096"/>
          </a:p>
        </p:txBody>
      </p:sp>
    </p:spTree>
    <p:extLst>
      <p:ext uri="{BB962C8B-B14F-4D97-AF65-F5344CB8AC3E}">
        <p14:creationId xmlns:p14="http://schemas.microsoft.com/office/powerpoint/2010/main" val="349043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Natural Language Processing (NLP) and the Spotify Recommendation AI are two different technologies, but they can work together to improve the recommendation experience for users. Here's how they are related:</a:t>
            </a:r>
            <a:endParaRPr lang="nl-NL"/>
          </a:p>
          <a:p>
            <a:r>
              <a:rPr lang="en-US"/>
              <a:t> </a:t>
            </a:r>
            <a:endParaRPr lang="nl-NL"/>
          </a:p>
          <a:p>
            <a:r>
              <a:rPr lang="en-US"/>
              <a:t>    NLP and user feedback: Spotify can use NLP systems to understand and analyze user feedback. This can be done by analyzing user reviews, comments on social media or even direct feedback from users on the platform. Through NLP, they can understand what people like and dislike about their recommendations and service.</a:t>
            </a:r>
            <a:endParaRPr lang="nl-NL"/>
          </a:p>
          <a:p>
            <a:r>
              <a:rPr lang="en-US"/>
              <a:t> </a:t>
            </a:r>
            <a:endParaRPr lang="nl-NL"/>
          </a:p>
          <a:p>
            <a:r>
              <a:rPr lang="en-US"/>
              <a:t>    User profiling: Spotify often uses NLP technology to better understand user profiles. They can extract information from textual descriptions or playlist names to learn more about a user's music taste.</a:t>
            </a:r>
            <a:endParaRPr lang="nl-NL"/>
          </a:p>
          <a:p>
            <a:r>
              <a:rPr lang="en-US"/>
              <a:t> </a:t>
            </a:r>
            <a:endParaRPr lang="nl-NL"/>
          </a:p>
          <a:p>
            <a:r>
              <a:rPr lang="en-US"/>
              <a:t>    Content Tagging and Analysis: Spotify uses NLP to analyze and tag songs, albums and playlists based on content and text analysis. This can help identify the mood, genre and other characteristics of music, allowing them to make more accurate recommendations.</a:t>
            </a:r>
            <a:endParaRPr lang="nl-NL"/>
          </a:p>
          <a:p>
            <a:r>
              <a:rPr lang="en-US"/>
              <a:t> </a:t>
            </a:r>
            <a:endParaRPr lang="nl-NL"/>
          </a:p>
          <a:p>
            <a:r>
              <a:rPr lang="en-US"/>
              <a:t>    Personalization: The Spotify Recommendation AI uses machine learning and algorithms to make personalized playlists and song recommendations. These recommendations are made based on information gathered through NLP and other data sources, such as listening history and preferences.</a:t>
            </a:r>
            <a:endParaRPr lang="nl-NL"/>
          </a:p>
          <a:p>
            <a:r>
              <a:rPr lang="en-US"/>
              <a:t> </a:t>
            </a:r>
            <a:endParaRPr lang="nl-NL"/>
          </a:p>
          <a:p>
            <a:r>
              <a:rPr lang="en-US"/>
              <a:t>    </a:t>
            </a:r>
            <a:endParaRPr lang="nl-NL"/>
          </a:p>
        </p:txBody>
      </p:sp>
      <p:sp>
        <p:nvSpPr>
          <p:cNvPr id="4" name="Tijdelijke aanduiding voor dianummer 3"/>
          <p:cNvSpPr>
            <a:spLocks noGrp="1"/>
          </p:cNvSpPr>
          <p:nvPr>
            <p:ph type="sldNum" sz="quarter" idx="5"/>
          </p:nvPr>
        </p:nvSpPr>
        <p:spPr/>
        <p:txBody>
          <a:bodyPr/>
          <a:lstStyle/>
          <a:p>
            <a:fld id="{8BF98608-E2B4-4B58-8EDC-B0DD15B24A11}" type="slidenum">
              <a:rPr lang="LID4096" smtClean="0"/>
              <a:t>5</a:t>
            </a:fld>
            <a:endParaRPr lang="LID4096"/>
          </a:p>
        </p:txBody>
      </p:sp>
    </p:spTree>
    <p:extLst>
      <p:ext uri="{BB962C8B-B14F-4D97-AF65-F5344CB8AC3E}">
        <p14:creationId xmlns:p14="http://schemas.microsoft.com/office/powerpoint/2010/main" val="567934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Natural Language Processing (NLP) and the Spotify Recommendation AI are two different technologies, but they can work together to improve the recommendation experience for users. Here's how they are related:</a:t>
            </a:r>
            <a:endParaRPr lang="nl-NL"/>
          </a:p>
          <a:p>
            <a:r>
              <a:rPr lang="en-US"/>
              <a:t> </a:t>
            </a:r>
            <a:endParaRPr lang="nl-NL"/>
          </a:p>
          <a:p>
            <a:r>
              <a:rPr lang="en-US"/>
              <a:t>    NLP and user feedback: Spotify can use NLP systems to understand and analyze user feedback. This can be done by analyzing user reviews, comments on social media or even direct feedback from users on the platform. Through NLP, they can understand what people like and dislike about their recommendations and service.</a:t>
            </a:r>
            <a:endParaRPr lang="nl-NL"/>
          </a:p>
          <a:p>
            <a:r>
              <a:rPr lang="en-US"/>
              <a:t> </a:t>
            </a:r>
            <a:endParaRPr lang="nl-NL"/>
          </a:p>
          <a:p>
            <a:r>
              <a:rPr lang="en-US"/>
              <a:t>    User profiling: Spotify often uses NLP technology to better understand user profiles. They can extract information from textual descriptions or playlist names to learn more about a user's music taste.</a:t>
            </a:r>
            <a:endParaRPr lang="nl-NL"/>
          </a:p>
          <a:p>
            <a:r>
              <a:rPr lang="en-US"/>
              <a:t> </a:t>
            </a:r>
            <a:endParaRPr lang="nl-NL"/>
          </a:p>
          <a:p>
            <a:r>
              <a:rPr lang="en-US"/>
              <a:t>    Content Tagging and Analysis: Spotify uses NLP to analyze and tag songs, albums and playlists based on content and text analysis. This can help identify the mood, genre and other characteristics of music, allowing them to make more accurate recommendations.</a:t>
            </a:r>
            <a:endParaRPr lang="nl-NL"/>
          </a:p>
          <a:p>
            <a:r>
              <a:rPr lang="en-US"/>
              <a:t> </a:t>
            </a:r>
            <a:endParaRPr lang="nl-NL"/>
          </a:p>
          <a:p>
            <a:r>
              <a:rPr lang="en-US"/>
              <a:t>    Personalization: The Spotify Recommendation AI uses machine learning and algorithms to make personalized playlists and song recommendations. These recommendations are made based on information gathered through NLP and other data sources, such as listening history and preferences.</a:t>
            </a:r>
            <a:endParaRPr lang="nl-NL"/>
          </a:p>
          <a:p>
            <a:r>
              <a:rPr lang="en-US"/>
              <a:t> </a:t>
            </a:r>
            <a:endParaRPr lang="nl-NL"/>
          </a:p>
          <a:p>
            <a:r>
              <a:rPr lang="en-US"/>
              <a:t>    </a:t>
            </a:r>
            <a:endParaRPr lang="nl-NL"/>
          </a:p>
        </p:txBody>
      </p:sp>
      <p:sp>
        <p:nvSpPr>
          <p:cNvPr id="4" name="Tijdelijke aanduiding voor dianummer 3"/>
          <p:cNvSpPr>
            <a:spLocks noGrp="1"/>
          </p:cNvSpPr>
          <p:nvPr>
            <p:ph type="sldNum" sz="quarter" idx="5"/>
          </p:nvPr>
        </p:nvSpPr>
        <p:spPr/>
        <p:txBody>
          <a:bodyPr/>
          <a:lstStyle/>
          <a:p>
            <a:fld id="{8BF98608-E2B4-4B58-8EDC-B0DD15B24A11}" type="slidenum">
              <a:rPr lang="LID4096" smtClean="0"/>
              <a:t>7</a:t>
            </a:fld>
            <a:endParaRPr lang="LID4096"/>
          </a:p>
        </p:txBody>
      </p:sp>
    </p:spTree>
    <p:extLst>
      <p:ext uri="{BB962C8B-B14F-4D97-AF65-F5344CB8AC3E}">
        <p14:creationId xmlns:p14="http://schemas.microsoft.com/office/powerpoint/2010/main" val="81049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hlinkClick r:id="rId3"/>
              </a:rPr>
              <a:t>Spotify’s Mathematical System For Determining Your Music Taste - YouTube</a:t>
            </a:r>
            <a:endParaRPr lang="LID4096"/>
          </a:p>
        </p:txBody>
      </p:sp>
      <p:sp>
        <p:nvSpPr>
          <p:cNvPr id="4" name="Tijdelijke aanduiding voor dianummer 3"/>
          <p:cNvSpPr>
            <a:spLocks noGrp="1"/>
          </p:cNvSpPr>
          <p:nvPr>
            <p:ph type="sldNum" sz="quarter" idx="5"/>
          </p:nvPr>
        </p:nvSpPr>
        <p:spPr/>
        <p:txBody>
          <a:bodyPr/>
          <a:lstStyle/>
          <a:p>
            <a:fld id="{8BF98608-E2B4-4B58-8EDC-B0DD15B24A11}" type="slidenum">
              <a:rPr lang="LID4096" smtClean="0"/>
              <a:t>8</a:t>
            </a:fld>
            <a:endParaRPr lang="LID4096"/>
          </a:p>
        </p:txBody>
      </p:sp>
    </p:spTree>
    <p:extLst>
      <p:ext uri="{BB962C8B-B14F-4D97-AF65-F5344CB8AC3E}">
        <p14:creationId xmlns:p14="http://schemas.microsoft.com/office/powerpoint/2010/main" val="207397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27EAF-36C7-E3E2-0E84-260E3B43DA85}"/>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7D8F838A-690E-E5C8-C4C7-84398C9E7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303B9AF9-C959-30E7-94F3-3655F160ADB8}"/>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44CC7CE5-1763-24E8-810F-5D7BCA66B07B}"/>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F067DCE1-397D-3215-B235-4FBF5259F015}"/>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391368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3DCA33-3413-8A0B-6ACE-32F82A2E38B5}"/>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62466CD5-E451-3C23-9EDB-338611A28D39}"/>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277B56A-8727-D523-84F8-58B131956A00}"/>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34CBCE11-4FA1-8DB0-17BC-89B87C568307}"/>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AA6453D8-4DCA-B5DC-2A3C-CA9B6D1B7250}"/>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185581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35D934E-7915-58D4-1E7A-13DBFA6454CF}"/>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A16F975D-F055-1191-12B6-AB42C9380FEC}"/>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7B388548-B65A-D12D-4B89-4E8A4D0A2F49}"/>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F87AECE5-65ED-4D67-7987-6DDC2781A693}"/>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628D3262-EC0C-9ADD-7B3B-9FFA81E02D47}"/>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39146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7BD68F-3380-2E45-8B0E-D80BD36B5230}"/>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AA22F885-7CA8-3AC6-0409-CE3825DF44A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186436DF-35D5-D8EF-5ABA-FCD9D2248822}"/>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FF7973F4-46C5-B637-072C-AA929FE6C888}"/>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3F736635-0F07-9402-04F0-4BA3EDB5A7BF}"/>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20536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804EC9-9F8C-654B-A0A4-DFA6F87E5B3D}"/>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E245CF97-235C-D44B-7837-5FFAF59600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A6AF550-0103-0AC8-2B34-7E5470F32BEC}"/>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D252EC49-5145-D0E0-C6FB-BE0DEFFD8D70}"/>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98E59AFD-0F9C-00EB-EC47-28CEAF22334A}"/>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373003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88E11-76E9-331B-4B2D-194A69DD76D0}"/>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213C67B-BD06-A1D0-3529-EBE1564890F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A8743D92-F473-53E3-90C3-621F0E0C29AA}"/>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60A4EFB7-F76F-E413-EF5F-99B59E02F589}"/>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6" name="Tijdelijke aanduiding voor voettekst 5">
            <a:extLst>
              <a:ext uri="{FF2B5EF4-FFF2-40B4-BE49-F238E27FC236}">
                <a16:creationId xmlns:a16="http://schemas.microsoft.com/office/drawing/2014/main" id="{DC6C93D0-2EEC-2119-9393-93A873203BC9}"/>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19659D11-6D84-554B-108E-C92E7FB8A018}"/>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8868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6BA84-DEF8-F97B-2452-F9965796B965}"/>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0DD9F06D-704E-8EB8-261E-254216556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1C670B9A-E05F-28B2-37EB-03E915C05EB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4FE79CF0-0D68-B1DF-901A-7E710C518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E3B4366F-3570-1644-493B-BC2429507DEC}"/>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09C9E4F9-0BA3-83FA-1161-0FC847EF19E5}"/>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8" name="Tijdelijke aanduiding voor voettekst 7">
            <a:extLst>
              <a:ext uri="{FF2B5EF4-FFF2-40B4-BE49-F238E27FC236}">
                <a16:creationId xmlns:a16="http://schemas.microsoft.com/office/drawing/2014/main" id="{1307FAB8-D0FB-8DD0-75E6-3B3E66044608}"/>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517D49A9-8E19-2A96-8F09-577F6979A627}"/>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52514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B7663F-A775-AC5F-B0FF-F498DE5A03D7}"/>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718FD1D5-BE31-C02D-13BE-CC028B383B86}"/>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4" name="Tijdelijke aanduiding voor voettekst 3">
            <a:extLst>
              <a:ext uri="{FF2B5EF4-FFF2-40B4-BE49-F238E27FC236}">
                <a16:creationId xmlns:a16="http://schemas.microsoft.com/office/drawing/2014/main" id="{6444E684-D9F5-1029-B55A-C8BAD0DD11E8}"/>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E1002ABA-DE6C-0EC8-40E5-3F5CE18B8D47}"/>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34692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1FA58A4-E4B5-1D98-3895-A7EC15BFEAC5}"/>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3" name="Tijdelijke aanduiding voor voettekst 2">
            <a:extLst>
              <a:ext uri="{FF2B5EF4-FFF2-40B4-BE49-F238E27FC236}">
                <a16:creationId xmlns:a16="http://schemas.microsoft.com/office/drawing/2014/main" id="{BFA91730-01A2-B772-0EC4-04AE3DF7A1ED}"/>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D26353A5-71D9-FF7D-4A5E-B7B4E0602D7E}"/>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370865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1300CD-21A2-EA77-0219-A0B077B1C66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2C659D0A-7508-10AF-08B3-EB3A6BE4F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8B389AC-ACA3-67D1-045D-877E4E73B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17F6BD6-79E2-A532-07DD-6F5F7ECF94FD}"/>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6" name="Tijdelijke aanduiding voor voettekst 5">
            <a:extLst>
              <a:ext uri="{FF2B5EF4-FFF2-40B4-BE49-F238E27FC236}">
                <a16:creationId xmlns:a16="http://schemas.microsoft.com/office/drawing/2014/main" id="{109C3CBC-EF2F-54CB-10B0-C19F2C3677E9}"/>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2E7FA362-A59D-4B60-EE4C-C15B3ABD6CBF}"/>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2665793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D4239-CF8B-27B0-B799-435C5CB933D7}"/>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4F3B5455-6EC0-56E9-12CA-5B451E16B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D3F0B31A-7824-BF5E-050D-A2FE06542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61686713-958B-2D31-63AB-C6AA9D01FC57}"/>
              </a:ext>
            </a:extLst>
          </p:cNvPr>
          <p:cNvSpPr>
            <a:spLocks noGrp="1"/>
          </p:cNvSpPr>
          <p:nvPr>
            <p:ph type="dt" sz="half" idx="10"/>
          </p:nvPr>
        </p:nvSpPr>
        <p:spPr/>
        <p:txBody>
          <a:bodyPr/>
          <a:lstStyle/>
          <a:p>
            <a:fld id="{4846637F-00F2-4AAF-B6B4-CC426B8DFADE}" type="datetimeFigureOut">
              <a:rPr lang="LID4096" smtClean="0"/>
              <a:t>10/24/2023</a:t>
            </a:fld>
            <a:endParaRPr lang="LID4096"/>
          </a:p>
        </p:txBody>
      </p:sp>
      <p:sp>
        <p:nvSpPr>
          <p:cNvPr id="6" name="Tijdelijke aanduiding voor voettekst 5">
            <a:extLst>
              <a:ext uri="{FF2B5EF4-FFF2-40B4-BE49-F238E27FC236}">
                <a16:creationId xmlns:a16="http://schemas.microsoft.com/office/drawing/2014/main" id="{A3DE3AC8-A864-69A7-4E8D-A4D72BB54078}"/>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01864176-0130-BA9E-2DD6-EFA01329219D}"/>
              </a:ext>
            </a:extLst>
          </p:cNvPr>
          <p:cNvSpPr>
            <a:spLocks noGrp="1"/>
          </p:cNvSpPr>
          <p:nvPr>
            <p:ph type="sldNum" sz="quarter" idx="12"/>
          </p:nvPr>
        </p:nvSpPr>
        <p:spPr/>
        <p:txBody>
          <a:bodyPr/>
          <a:lstStyle/>
          <a:p>
            <a:fld id="{2B70F5EC-C654-4655-94AF-C073541C2F6C}" type="slidenum">
              <a:rPr lang="LID4096" smtClean="0"/>
              <a:t>‹#›</a:t>
            </a:fld>
            <a:endParaRPr lang="LID4096"/>
          </a:p>
        </p:txBody>
      </p:sp>
    </p:spTree>
    <p:extLst>
      <p:ext uri="{BB962C8B-B14F-4D97-AF65-F5344CB8AC3E}">
        <p14:creationId xmlns:p14="http://schemas.microsoft.com/office/powerpoint/2010/main" val="120258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15E8FC4-2C1F-C7F7-97A1-4E2ABE6D7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8FAF0D41-6FE1-41B0-91B9-AC5F8030F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0F5F8C64-D17A-BFBD-5323-D301D93D56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6637F-00F2-4AAF-B6B4-CC426B8DFADE}" type="datetimeFigureOut">
              <a:rPr lang="LID4096" smtClean="0"/>
              <a:t>10/24/2023</a:t>
            </a:fld>
            <a:endParaRPr lang="LID4096"/>
          </a:p>
        </p:txBody>
      </p:sp>
      <p:sp>
        <p:nvSpPr>
          <p:cNvPr id="5" name="Tijdelijke aanduiding voor voettekst 4">
            <a:extLst>
              <a:ext uri="{FF2B5EF4-FFF2-40B4-BE49-F238E27FC236}">
                <a16:creationId xmlns:a16="http://schemas.microsoft.com/office/drawing/2014/main" id="{F847DEC1-1904-53B4-6357-4C85CED23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7CE9D5FE-FBF5-ED83-4760-DF15E99A2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70F5EC-C654-4655-94AF-C073541C2F6C}" type="slidenum">
              <a:rPr lang="LID4096" smtClean="0"/>
              <a:t>‹#›</a:t>
            </a:fld>
            <a:endParaRPr lang="LID4096"/>
          </a:p>
        </p:txBody>
      </p:sp>
    </p:spTree>
    <p:extLst>
      <p:ext uri="{BB962C8B-B14F-4D97-AF65-F5344CB8AC3E}">
        <p14:creationId xmlns:p14="http://schemas.microsoft.com/office/powerpoint/2010/main" val="749487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Afbeelding met Kleurrijkheid, licht, kunst&#10;&#10;Automatisch gegenereerde beschrijving">
            <a:extLst>
              <a:ext uri="{FF2B5EF4-FFF2-40B4-BE49-F238E27FC236}">
                <a16:creationId xmlns:a16="http://schemas.microsoft.com/office/drawing/2014/main" id="{F82E1896-E83E-DEEE-6EB3-BD40802EB349}"/>
              </a:ext>
            </a:extLst>
          </p:cNvPr>
          <p:cNvPicPr>
            <a:picLocks noChangeAspect="1"/>
          </p:cNvPicPr>
          <p:nvPr/>
        </p:nvPicPr>
        <p:blipFill rotWithShape="1">
          <a:blip r:embed="rId3"/>
          <a:srcRect t="16080" r="2" b="4808"/>
          <a:stretch/>
        </p:blipFill>
        <p:spPr>
          <a:xfrm>
            <a:off x="3770017" y="10"/>
            <a:ext cx="8668512" cy="6857990"/>
          </a:xfrm>
          <a:prstGeom prst="rect">
            <a:avLst/>
          </a:prstGeom>
        </p:spPr>
      </p:pic>
      <p:sp>
        <p:nvSpPr>
          <p:cNvPr id="18"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7ADE5B-12C1-BB8A-64DC-CB203D2B9F1D}"/>
              </a:ext>
            </a:extLst>
          </p:cNvPr>
          <p:cNvSpPr>
            <a:spLocks noGrp="1"/>
          </p:cNvSpPr>
          <p:nvPr>
            <p:ph type="ctrTitle"/>
          </p:nvPr>
        </p:nvSpPr>
        <p:spPr>
          <a:xfrm>
            <a:off x="477981" y="1122363"/>
            <a:ext cx="4023360" cy="3204134"/>
          </a:xfrm>
        </p:spPr>
        <p:txBody>
          <a:bodyPr anchor="b">
            <a:normAutofit/>
          </a:bodyPr>
          <a:lstStyle/>
          <a:p>
            <a:pPr algn="l"/>
            <a:r>
              <a:rPr lang="en-GB" sz="3700"/>
              <a:t>Recommendations in Spotify</a:t>
            </a:r>
            <a:endParaRPr lang="LID4096" sz="3700"/>
          </a:p>
        </p:txBody>
      </p:sp>
      <p:sp>
        <p:nvSpPr>
          <p:cNvPr id="3" name="Ondertitel 2">
            <a:extLst>
              <a:ext uri="{FF2B5EF4-FFF2-40B4-BE49-F238E27FC236}">
                <a16:creationId xmlns:a16="http://schemas.microsoft.com/office/drawing/2014/main" id="{2CCED508-0BE5-FFF6-F558-964F0A67F324}"/>
              </a:ext>
            </a:extLst>
          </p:cNvPr>
          <p:cNvSpPr>
            <a:spLocks noGrp="1"/>
          </p:cNvSpPr>
          <p:nvPr>
            <p:ph type="subTitle" idx="1"/>
          </p:nvPr>
        </p:nvSpPr>
        <p:spPr>
          <a:xfrm>
            <a:off x="477980" y="4872922"/>
            <a:ext cx="4023359" cy="1208141"/>
          </a:xfrm>
        </p:spPr>
        <p:txBody>
          <a:bodyPr>
            <a:normAutofit/>
          </a:bodyPr>
          <a:lstStyle/>
          <a:p>
            <a:pPr algn="l"/>
            <a:r>
              <a:rPr lang="en-GB" sz="1300"/>
              <a:t>Muzamel Hashimi</a:t>
            </a:r>
          </a:p>
          <a:p>
            <a:pPr algn="l"/>
            <a:r>
              <a:rPr lang="en-GB" sz="1300"/>
              <a:t>Martha Kabakaki</a:t>
            </a:r>
          </a:p>
          <a:p>
            <a:pPr algn="l"/>
            <a:r>
              <a:rPr lang="en-GB" sz="1300"/>
              <a:t>Ian Van de Vondel</a:t>
            </a:r>
          </a:p>
          <a:p>
            <a:pPr algn="l"/>
            <a:r>
              <a:rPr lang="en-GB" sz="1300"/>
              <a:t>Thibo Vanderkam</a:t>
            </a:r>
            <a:endParaRPr lang="LID4096" sz="1300"/>
          </a:p>
        </p:txBody>
      </p:sp>
      <p:sp>
        <p:nvSpPr>
          <p:cNvPr id="1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77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4C78B5-EC6B-4A39-8860-705100867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F2CD42F-5889-3F1B-8D9F-E46DC57451FA}"/>
              </a:ext>
            </a:extLst>
          </p:cNvPr>
          <p:cNvSpPr>
            <a:spLocks noGrp="1"/>
          </p:cNvSpPr>
          <p:nvPr>
            <p:ph type="title"/>
          </p:nvPr>
        </p:nvSpPr>
        <p:spPr>
          <a:xfrm>
            <a:off x="838200" y="4669978"/>
            <a:ext cx="4391024" cy="1173700"/>
          </a:xfrm>
        </p:spPr>
        <p:txBody>
          <a:bodyPr anchor="t">
            <a:normAutofit/>
          </a:bodyPr>
          <a:lstStyle/>
          <a:p>
            <a:r>
              <a:rPr lang="en-GB" sz="4000">
                <a:solidFill>
                  <a:schemeClr val="bg1"/>
                </a:solidFill>
              </a:rPr>
              <a:t>Not just 1 algorithm</a:t>
            </a:r>
            <a:endParaRPr lang="LID4096" sz="4000">
              <a:solidFill>
                <a:schemeClr val="bg1"/>
              </a:solidFill>
            </a:endParaRPr>
          </a:p>
        </p:txBody>
      </p:sp>
      <p:pic>
        <p:nvPicPr>
          <p:cNvPr id="6" name="Afbeelding 5" descr="Afbeelding met licht, cirkel, schermopname, duisternis&#10;&#10;Automatisch gegenereerde beschrijving">
            <a:extLst>
              <a:ext uri="{FF2B5EF4-FFF2-40B4-BE49-F238E27FC236}">
                <a16:creationId xmlns:a16="http://schemas.microsoft.com/office/drawing/2014/main" id="{734047B6-8E06-0BCF-F699-A819E5F7B881}"/>
              </a:ext>
            </a:extLst>
          </p:cNvPr>
          <p:cNvPicPr>
            <a:picLocks noChangeAspect="1"/>
          </p:cNvPicPr>
          <p:nvPr/>
        </p:nvPicPr>
        <p:blipFill rotWithShape="1">
          <a:blip r:embed="rId2"/>
          <a:srcRect r="-3" b="2386"/>
          <a:stretch/>
        </p:blipFill>
        <p:spPr>
          <a:xfrm>
            <a:off x="8090667" y="10"/>
            <a:ext cx="4000480" cy="3904882"/>
          </a:xfrm>
          <a:custGeom>
            <a:avLst/>
            <a:gdLst/>
            <a:ahLst/>
            <a:cxnLst/>
            <a:rect l="l" t="t" r="r" b="b"/>
            <a:pathLst>
              <a:path w="4000500" h="3413410">
                <a:moveTo>
                  <a:pt x="0" y="0"/>
                </a:moveTo>
                <a:lnTo>
                  <a:pt x="4000500" y="0"/>
                </a:lnTo>
                <a:lnTo>
                  <a:pt x="4000500" y="3330603"/>
                </a:lnTo>
                <a:lnTo>
                  <a:pt x="416174" y="3413410"/>
                </a:lnTo>
                <a:lnTo>
                  <a:pt x="0" y="3408169"/>
                </a:lnTo>
                <a:close/>
              </a:path>
            </a:pathLst>
          </a:custGeom>
        </p:spPr>
      </p:pic>
      <p:pic>
        <p:nvPicPr>
          <p:cNvPr id="5" name="Afbeelding 4" descr="Afbeelding met cirkel, schermopname&#10;&#10;Automatisch gegenereerde beschrijving">
            <a:extLst>
              <a:ext uri="{FF2B5EF4-FFF2-40B4-BE49-F238E27FC236}">
                <a16:creationId xmlns:a16="http://schemas.microsoft.com/office/drawing/2014/main" id="{D722D984-B52F-0F1C-4181-0EEE7A292129}"/>
              </a:ext>
            </a:extLst>
          </p:cNvPr>
          <p:cNvPicPr>
            <a:picLocks noChangeAspect="1"/>
          </p:cNvPicPr>
          <p:nvPr/>
        </p:nvPicPr>
        <p:blipFill rotWithShape="1">
          <a:blip r:embed="rId3"/>
          <a:srcRect r="2430"/>
          <a:stretch/>
        </p:blipFill>
        <p:spPr>
          <a:xfrm>
            <a:off x="4191002" y="56039"/>
            <a:ext cx="3809998" cy="3904881"/>
          </a:xfrm>
          <a:custGeom>
            <a:avLst/>
            <a:gdLst/>
            <a:ahLst/>
            <a:cxnLst/>
            <a:rect l="l" t="t" r="r" b="b"/>
            <a:pathLst>
              <a:path w="3809998" h="3361533">
                <a:moveTo>
                  <a:pt x="0" y="0"/>
                </a:moveTo>
                <a:lnTo>
                  <a:pt x="3809998" y="0"/>
                </a:lnTo>
                <a:lnTo>
                  <a:pt x="3809998" y="3353206"/>
                </a:lnTo>
                <a:lnTo>
                  <a:pt x="1781628" y="3181423"/>
                </a:lnTo>
                <a:lnTo>
                  <a:pt x="0" y="3361533"/>
                </a:lnTo>
                <a:close/>
              </a:path>
            </a:pathLst>
          </a:custGeom>
        </p:spPr>
      </p:pic>
      <p:pic>
        <p:nvPicPr>
          <p:cNvPr id="4" name="Afbeelding 3" descr="Afbeelding met kerstboom&#10;&#10;Automatisch gegenereerde beschrijving">
            <a:extLst>
              <a:ext uri="{FF2B5EF4-FFF2-40B4-BE49-F238E27FC236}">
                <a16:creationId xmlns:a16="http://schemas.microsoft.com/office/drawing/2014/main" id="{D55327E2-42A2-9B97-74B8-6F9AD201BD95}"/>
              </a:ext>
            </a:extLst>
          </p:cNvPr>
          <p:cNvPicPr>
            <a:picLocks noChangeAspect="1"/>
          </p:cNvPicPr>
          <p:nvPr/>
        </p:nvPicPr>
        <p:blipFill rotWithShape="1">
          <a:blip r:embed="rId4"/>
          <a:srcRect r="198"/>
          <a:stretch/>
        </p:blipFill>
        <p:spPr>
          <a:xfrm>
            <a:off x="0" y="-1"/>
            <a:ext cx="4000500" cy="3840321"/>
          </a:xfrm>
          <a:custGeom>
            <a:avLst/>
            <a:gdLst/>
            <a:ahLst/>
            <a:cxnLst/>
            <a:rect l="l" t="t" r="r" b="b"/>
            <a:pathLst>
              <a:path w="4000500" h="3403026">
                <a:moveTo>
                  <a:pt x="0" y="0"/>
                </a:moveTo>
                <a:lnTo>
                  <a:pt x="4000500" y="0"/>
                </a:lnTo>
                <a:lnTo>
                  <a:pt x="4000500" y="3403026"/>
                </a:lnTo>
                <a:lnTo>
                  <a:pt x="9072" y="3370108"/>
                </a:lnTo>
                <a:lnTo>
                  <a:pt x="0" y="3369340"/>
                </a:lnTo>
                <a:close/>
              </a:path>
            </a:pathLst>
          </a:custGeom>
        </p:spPr>
      </p:pic>
      <p:grpSp>
        <p:nvGrpSpPr>
          <p:cNvPr id="13" name="Group 12">
            <a:extLst>
              <a:ext uri="{FF2B5EF4-FFF2-40B4-BE49-F238E27FC236}">
                <a16:creationId xmlns:a16="http://schemas.microsoft.com/office/drawing/2014/main" id="{A50943B0-FDF7-4C2C-B784-9208C945A8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64021FAB-FA86-49DE-8FC9-585A1729B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7B58B526-A432-4EB5-AA70-2BB897257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ijdelijke aanduiding voor inhoud 2">
            <a:extLst>
              <a:ext uri="{FF2B5EF4-FFF2-40B4-BE49-F238E27FC236}">
                <a16:creationId xmlns:a16="http://schemas.microsoft.com/office/drawing/2014/main" id="{720B8812-7FC6-9F20-4C8D-D837DF1FE574}"/>
              </a:ext>
            </a:extLst>
          </p:cNvPr>
          <p:cNvSpPr>
            <a:spLocks noGrp="1"/>
          </p:cNvSpPr>
          <p:nvPr>
            <p:ph idx="1"/>
          </p:nvPr>
        </p:nvSpPr>
        <p:spPr>
          <a:xfrm>
            <a:off x="5664201" y="4766267"/>
            <a:ext cx="5692774" cy="1077411"/>
          </a:xfrm>
        </p:spPr>
        <p:txBody>
          <a:bodyPr>
            <a:normAutofit/>
          </a:bodyPr>
          <a:lstStyle/>
          <a:p>
            <a:pPr marL="514350" indent="-514350">
              <a:buFont typeface="+mj-lt"/>
              <a:buAutoNum type="arabicPeriod"/>
            </a:pPr>
            <a:r>
              <a:rPr lang="en-GB" sz="1700">
                <a:solidFill>
                  <a:schemeClr val="bg1">
                    <a:alpha val="80000"/>
                  </a:schemeClr>
                </a:solidFill>
              </a:rPr>
              <a:t>Collaborative Filtering</a:t>
            </a:r>
          </a:p>
          <a:p>
            <a:pPr marL="514350" indent="-514350">
              <a:buFont typeface="+mj-lt"/>
              <a:buAutoNum type="arabicPeriod"/>
            </a:pPr>
            <a:r>
              <a:rPr lang="en-GB" sz="1700">
                <a:solidFill>
                  <a:schemeClr val="bg1">
                    <a:alpha val="80000"/>
                  </a:schemeClr>
                </a:solidFill>
              </a:rPr>
              <a:t>Natural Language Processing System</a:t>
            </a:r>
          </a:p>
          <a:p>
            <a:pPr marL="514350" indent="-514350">
              <a:buFont typeface="+mj-lt"/>
              <a:buAutoNum type="arabicPeriod"/>
            </a:pPr>
            <a:r>
              <a:rPr lang="en-GB" sz="1700">
                <a:solidFill>
                  <a:schemeClr val="bg1">
                    <a:alpha val="80000"/>
                  </a:schemeClr>
                </a:solidFill>
              </a:rPr>
              <a:t>Sonic Profiles</a:t>
            </a:r>
            <a:endParaRPr lang="LID4096" sz="1700">
              <a:solidFill>
                <a:schemeClr val="bg1">
                  <a:alpha val="80000"/>
                </a:schemeClr>
              </a:solidFill>
            </a:endParaRPr>
          </a:p>
        </p:txBody>
      </p:sp>
    </p:spTree>
    <p:extLst>
      <p:ext uri="{BB962C8B-B14F-4D97-AF65-F5344CB8AC3E}">
        <p14:creationId xmlns:p14="http://schemas.microsoft.com/office/powerpoint/2010/main" val="344770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36F9873-642F-4EB5-9636-7DE2F9F95D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CF8B8011-BF73-4693-BD76-BCF02A842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7329488-C25D-4C7C-814F-CEBFD5E7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68D62A5-CA80-455B-8BF4-09BA31DC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320F636-F7FE-493A-AF45-D9E22016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CFAE76A-3CE9-4AC3-9975-186C6B3EEA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2D7409-1AC7-4A0F-B79D-1664128FB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4322C7-AEB7-CBAE-0E7D-11CE12FE1F7E}"/>
              </a:ext>
            </a:extLst>
          </p:cNvPr>
          <p:cNvSpPr>
            <a:spLocks noGrp="1"/>
          </p:cNvSpPr>
          <p:nvPr>
            <p:ph type="title"/>
          </p:nvPr>
        </p:nvSpPr>
        <p:spPr>
          <a:xfrm>
            <a:off x="843847" y="597318"/>
            <a:ext cx="5330275" cy="1951075"/>
          </a:xfrm>
          <a:noFill/>
        </p:spPr>
        <p:txBody>
          <a:bodyPr vert="horz" lIns="91440" tIns="45720" rIns="91440" bIns="45720" rtlCol="0" anchor="t">
            <a:normAutofit/>
          </a:bodyPr>
          <a:lstStyle/>
          <a:p>
            <a:r>
              <a:rPr lang="en-US" sz="4800">
                <a:solidFill>
                  <a:schemeClr val="bg1"/>
                </a:solidFill>
              </a:rPr>
              <a:t>Collaborative Filtering</a:t>
            </a:r>
          </a:p>
        </p:txBody>
      </p:sp>
      <p:sp>
        <p:nvSpPr>
          <p:cNvPr id="6" name="Tekstvak 5">
            <a:extLst>
              <a:ext uri="{FF2B5EF4-FFF2-40B4-BE49-F238E27FC236}">
                <a16:creationId xmlns:a16="http://schemas.microsoft.com/office/drawing/2014/main" id="{E618D28A-9607-8575-3EC1-F9DC5AB690BD}"/>
              </a:ext>
            </a:extLst>
          </p:cNvPr>
          <p:cNvSpPr txBox="1"/>
          <p:nvPr/>
        </p:nvSpPr>
        <p:spPr>
          <a:xfrm>
            <a:off x="6212542" y="1168818"/>
            <a:ext cx="4992469" cy="1951087"/>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solidFill>
                  <a:schemeClr val="bg1"/>
                </a:solidFill>
              </a:rPr>
              <a:t>Con: Bias towards popular songs</a:t>
            </a:r>
          </a:p>
        </p:txBody>
      </p:sp>
      <p:sp>
        <p:nvSpPr>
          <p:cNvPr id="25" name="Rectangle 2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 name="Afbeelding 2" descr="Afbeelding met schermopname, Kleurrijkheid, waas, licht&#10;&#10;Automatisch gegenereerde beschrijving">
            <a:extLst>
              <a:ext uri="{FF2B5EF4-FFF2-40B4-BE49-F238E27FC236}">
                <a16:creationId xmlns:a16="http://schemas.microsoft.com/office/drawing/2014/main" id="{15C63A82-9599-1097-1FF9-8243FCABE5DF}"/>
              </a:ext>
            </a:extLst>
          </p:cNvPr>
          <p:cNvPicPr>
            <a:picLocks noChangeAspect="1"/>
          </p:cNvPicPr>
          <p:nvPr/>
        </p:nvPicPr>
        <p:blipFill>
          <a:blip r:embed="rId2"/>
          <a:stretch>
            <a:fillRect/>
          </a:stretch>
        </p:blipFill>
        <p:spPr>
          <a:xfrm>
            <a:off x="1100960" y="1950053"/>
            <a:ext cx="4153644" cy="3492497"/>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39" name="Group 38">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3" y="2900856"/>
            <a:ext cx="304800" cy="429768"/>
            <a:chOff x="215328" y="-46937"/>
            <a:chExt cx="304800" cy="2773841"/>
          </a:xfrm>
        </p:grpSpPr>
        <p:cxnSp>
          <p:nvCxnSpPr>
            <p:cNvPr id="40" name="Straight Connector 39">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5" name="Tabel 5">
            <a:extLst>
              <a:ext uri="{FF2B5EF4-FFF2-40B4-BE49-F238E27FC236}">
                <a16:creationId xmlns:a16="http://schemas.microsoft.com/office/drawing/2014/main" id="{7334FFBA-02E9-DDF4-C4E4-08A7BFBDE2D3}"/>
              </a:ext>
            </a:extLst>
          </p:cNvPr>
          <p:cNvGraphicFramePr>
            <a:graphicFrameLocks noGrp="1"/>
          </p:cNvGraphicFramePr>
          <p:nvPr>
            <p:ph idx="1"/>
            <p:extLst>
              <p:ext uri="{D42A27DB-BD31-4B8C-83A1-F6EECF244321}">
                <p14:modId xmlns:p14="http://schemas.microsoft.com/office/powerpoint/2010/main" val="2631160111"/>
              </p:ext>
            </p:extLst>
          </p:nvPr>
        </p:nvGraphicFramePr>
        <p:xfrm>
          <a:off x="6048258" y="2162862"/>
          <a:ext cx="5330899" cy="3066882"/>
        </p:xfrm>
        <a:graphic>
          <a:graphicData uri="http://schemas.openxmlformats.org/drawingml/2006/table">
            <a:tbl>
              <a:tblPr firstRow="1" bandRow="1">
                <a:tableStyleId>{8EC20E35-A176-4012-BC5E-935CFFF8708E}</a:tableStyleId>
              </a:tblPr>
              <a:tblGrid>
                <a:gridCol w="3239844">
                  <a:extLst>
                    <a:ext uri="{9D8B030D-6E8A-4147-A177-3AD203B41FA5}">
                      <a16:colId xmlns:a16="http://schemas.microsoft.com/office/drawing/2014/main" val="1534286897"/>
                    </a:ext>
                  </a:extLst>
                </a:gridCol>
                <a:gridCol w="964854">
                  <a:extLst>
                    <a:ext uri="{9D8B030D-6E8A-4147-A177-3AD203B41FA5}">
                      <a16:colId xmlns:a16="http://schemas.microsoft.com/office/drawing/2014/main" val="2543389752"/>
                    </a:ext>
                  </a:extLst>
                </a:gridCol>
                <a:gridCol w="1126201">
                  <a:extLst>
                    <a:ext uri="{9D8B030D-6E8A-4147-A177-3AD203B41FA5}">
                      <a16:colId xmlns:a16="http://schemas.microsoft.com/office/drawing/2014/main" val="844387330"/>
                    </a:ext>
                  </a:extLst>
                </a:gridCol>
              </a:tblGrid>
              <a:tr h="511147">
                <a:tc>
                  <a:txBody>
                    <a:bodyPr/>
                    <a:lstStyle/>
                    <a:p>
                      <a:endParaRPr lang="LID4096" sz="2300"/>
                    </a:p>
                  </a:txBody>
                  <a:tcPr marL="116170" marR="116170" marT="58085" marB="58085"/>
                </a:tc>
                <a:tc>
                  <a:txBody>
                    <a:bodyPr/>
                    <a:lstStyle/>
                    <a:p>
                      <a:r>
                        <a:rPr lang="en-GB" sz="2300"/>
                        <a:t>Elke</a:t>
                      </a:r>
                      <a:endParaRPr lang="LID4096" sz="2300"/>
                    </a:p>
                  </a:txBody>
                  <a:tcPr marL="116170" marR="116170" marT="58085" marB="58085"/>
                </a:tc>
                <a:tc>
                  <a:txBody>
                    <a:bodyPr/>
                    <a:lstStyle/>
                    <a:p>
                      <a:r>
                        <a:rPr lang="en-GB" sz="2300"/>
                        <a:t>Collin</a:t>
                      </a:r>
                      <a:endParaRPr lang="LID4096" sz="2300"/>
                    </a:p>
                  </a:txBody>
                  <a:tcPr marL="116170" marR="116170" marT="58085" marB="58085"/>
                </a:tc>
                <a:extLst>
                  <a:ext uri="{0D108BD9-81ED-4DB2-BD59-A6C34878D82A}">
                    <a16:rowId xmlns:a16="http://schemas.microsoft.com/office/drawing/2014/main" val="2577537778"/>
                  </a:ext>
                </a:extLst>
              </a:tr>
              <a:tr h="511147">
                <a:tc>
                  <a:txBody>
                    <a:bodyPr/>
                    <a:lstStyle/>
                    <a:p>
                      <a:r>
                        <a:rPr lang="en-GB" sz="2300"/>
                        <a:t>Unhealthy</a:t>
                      </a:r>
                      <a:endParaRPr lang="LID4096" sz="2300"/>
                    </a:p>
                  </a:txBody>
                  <a:tcPr marL="116170" marR="116170" marT="58085" marB="58085"/>
                </a:tc>
                <a:tc>
                  <a:txBody>
                    <a:bodyPr/>
                    <a:lstStyle/>
                    <a:p>
                      <a:r>
                        <a:rPr lang="en-GB" sz="2300" dirty="0"/>
                        <a:t>1</a:t>
                      </a:r>
                      <a:endParaRPr lang="LID4096" sz="2300" dirty="0"/>
                    </a:p>
                  </a:txBody>
                  <a:tcPr marL="116170" marR="116170" marT="58085" marB="58085">
                    <a:solidFill>
                      <a:schemeClr val="accent5">
                        <a:lumMod val="40000"/>
                        <a:lumOff val="60000"/>
                      </a:schemeClr>
                    </a:solidFill>
                  </a:tcPr>
                </a:tc>
                <a:tc>
                  <a:txBody>
                    <a:bodyPr/>
                    <a:lstStyle/>
                    <a:p>
                      <a:r>
                        <a:rPr lang="en-GB" sz="2300" dirty="0"/>
                        <a:t>1</a:t>
                      </a:r>
                      <a:endParaRPr lang="LID4096" sz="2300" dirty="0"/>
                    </a:p>
                  </a:txBody>
                  <a:tcPr marL="116170" marR="116170" marT="58085" marB="58085">
                    <a:solidFill>
                      <a:schemeClr val="accent5">
                        <a:lumMod val="40000"/>
                        <a:lumOff val="60000"/>
                      </a:schemeClr>
                    </a:solidFill>
                  </a:tcPr>
                </a:tc>
                <a:extLst>
                  <a:ext uri="{0D108BD9-81ED-4DB2-BD59-A6C34878D82A}">
                    <a16:rowId xmlns:a16="http://schemas.microsoft.com/office/drawing/2014/main" val="3859488101"/>
                  </a:ext>
                </a:extLst>
              </a:tr>
              <a:tr h="511147">
                <a:tc>
                  <a:txBody>
                    <a:bodyPr/>
                    <a:lstStyle/>
                    <a:p>
                      <a:r>
                        <a:rPr lang="en-GB" sz="2300"/>
                        <a:t>Chemical</a:t>
                      </a:r>
                      <a:endParaRPr lang="LID4096" sz="2300"/>
                    </a:p>
                  </a:txBody>
                  <a:tcPr marL="116170" marR="116170" marT="58085" marB="58085"/>
                </a:tc>
                <a:tc>
                  <a:txBody>
                    <a:bodyPr/>
                    <a:lstStyle/>
                    <a:p>
                      <a:r>
                        <a:rPr lang="en-GB" sz="2300" dirty="0"/>
                        <a:t>1</a:t>
                      </a:r>
                      <a:endParaRPr lang="LID4096" sz="2300" dirty="0"/>
                    </a:p>
                  </a:txBody>
                  <a:tcPr marL="116170" marR="116170" marT="58085" marB="58085">
                    <a:solidFill>
                      <a:schemeClr val="accent2">
                        <a:lumMod val="40000"/>
                        <a:lumOff val="60000"/>
                      </a:schemeClr>
                    </a:solidFill>
                  </a:tcPr>
                </a:tc>
                <a:tc>
                  <a:txBody>
                    <a:bodyPr/>
                    <a:lstStyle/>
                    <a:p>
                      <a:r>
                        <a:rPr lang="en-GB" sz="2300" dirty="0"/>
                        <a:t>0</a:t>
                      </a:r>
                      <a:endParaRPr lang="LID4096" sz="2300" dirty="0"/>
                    </a:p>
                  </a:txBody>
                  <a:tcPr marL="116170" marR="116170" marT="58085" marB="58085">
                    <a:solidFill>
                      <a:schemeClr val="accent2">
                        <a:lumMod val="20000"/>
                        <a:lumOff val="80000"/>
                      </a:schemeClr>
                    </a:solidFill>
                  </a:tcPr>
                </a:tc>
                <a:extLst>
                  <a:ext uri="{0D108BD9-81ED-4DB2-BD59-A6C34878D82A}">
                    <a16:rowId xmlns:a16="http://schemas.microsoft.com/office/drawing/2014/main" val="25395705"/>
                  </a:ext>
                </a:extLst>
              </a:tr>
              <a:tr h="511147">
                <a:tc>
                  <a:txBody>
                    <a:bodyPr/>
                    <a:lstStyle/>
                    <a:p>
                      <a:r>
                        <a:rPr lang="en-GB" sz="2300" b="0" kern="1200">
                          <a:solidFill>
                            <a:schemeClr val="dk1"/>
                          </a:solidFill>
                          <a:effectLst/>
                        </a:rPr>
                        <a:t>(It Goes Like) Nanana</a:t>
                      </a:r>
                      <a:endParaRPr lang="LID4096" sz="2300" b="0"/>
                    </a:p>
                  </a:txBody>
                  <a:tcPr marL="116170" marR="116170" marT="58085" marB="58085"/>
                </a:tc>
                <a:tc>
                  <a:txBody>
                    <a:bodyPr/>
                    <a:lstStyle/>
                    <a:p>
                      <a:r>
                        <a:rPr lang="en-GB" sz="2300" dirty="0"/>
                        <a:t>1</a:t>
                      </a:r>
                      <a:endParaRPr lang="LID4096" sz="2300" dirty="0"/>
                    </a:p>
                  </a:txBody>
                  <a:tcPr marL="116170" marR="116170" marT="58085" marB="58085">
                    <a:solidFill>
                      <a:schemeClr val="accent2">
                        <a:lumMod val="40000"/>
                        <a:lumOff val="60000"/>
                      </a:schemeClr>
                    </a:solidFill>
                  </a:tcPr>
                </a:tc>
                <a:tc>
                  <a:txBody>
                    <a:bodyPr/>
                    <a:lstStyle/>
                    <a:p>
                      <a:r>
                        <a:rPr lang="en-GB" sz="2300" dirty="0"/>
                        <a:t>0</a:t>
                      </a:r>
                      <a:endParaRPr lang="LID4096" sz="2300" dirty="0"/>
                    </a:p>
                  </a:txBody>
                  <a:tcPr marL="116170" marR="116170" marT="58085" marB="58085">
                    <a:solidFill>
                      <a:schemeClr val="accent2">
                        <a:lumMod val="20000"/>
                        <a:lumOff val="80000"/>
                      </a:schemeClr>
                    </a:solidFill>
                  </a:tcPr>
                </a:tc>
                <a:extLst>
                  <a:ext uri="{0D108BD9-81ED-4DB2-BD59-A6C34878D82A}">
                    <a16:rowId xmlns:a16="http://schemas.microsoft.com/office/drawing/2014/main" val="2081961102"/>
                  </a:ext>
                </a:extLst>
              </a:tr>
              <a:tr h="511147">
                <a:tc>
                  <a:txBody>
                    <a:bodyPr/>
                    <a:lstStyle/>
                    <a:p>
                      <a:r>
                        <a:rPr lang="en-GB" sz="2300"/>
                        <a:t>Baby Shark Dance</a:t>
                      </a:r>
                      <a:endParaRPr lang="LID4096" sz="2300"/>
                    </a:p>
                  </a:txBody>
                  <a:tcPr marL="116170" marR="116170" marT="58085" marB="58085"/>
                </a:tc>
                <a:tc>
                  <a:txBody>
                    <a:bodyPr/>
                    <a:lstStyle/>
                    <a:p>
                      <a:r>
                        <a:rPr lang="en-GB" sz="2300" dirty="0"/>
                        <a:t>1</a:t>
                      </a:r>
                      <a:endParaRPr lang="LID4096" sz="2300" dirty="0"/>
                    </a:p>
                  </a:txBody>
                  <a:tcPr marL="116170" marR="116170" marT="58085" marB="58085"/>
                </a:tc>
                <a:tc>
                  <a:txBody>
                    <a:bodyPr/>
                    <a:lstStyle/>
                    <a:p>
                      <a:r>
                        <a:rPr lang="en-GB" sz="2300" dirty="0"/>
                        <a:t>1</a:t>
                      </a:r>
                      <a:endParaRPr lang="LID4096" sz="2300" dirty="0"/>
                    </a:p>
                  </a:txBody>
                  <a:tcPr marL="116170" marR="116170" marT="58085" marB="58085"/>
                </a:tc>
                <a:extLst>
                  <a:ext uri="{0D108BD9-81ED-4DB2-BD59-A6C34878D82A}">
                    <a16:rowId xmlns:a16="http://schemas.microsoft.com/office/drawing/2014/main" val="3895638585"/>
                  </a:ext>
                </a:extLst>
              </a:tr>
              <a:tr h="511147">
                <a:tc>
                  <a:txBody>
                    <a:bodyPr/>
                    <a:lstStyle/>
                    <a:p>
                      <a:r>
                        <a:rPr lang="en-GB" sz="2300"/>
                        <a:t>0800 Heaven</a:t>
                      </a:r>
                      <a:endParaRPr lang="LID4096" sz="2300"/>
                    </a:p>
                  </a:txBody>
                  <a:tcPr marL="116170" marR="116170" marT="58085" marB="58085"/>
                </a:tc>
                <a:tc>
                  <a:txBody>
                    <a:bodyPr/>
                    <a:lstStyle/>
                    <a:p>
                      <a:r>
                        <a:rPr lang="en-GB" sz="2300" dirty="0"/>
                        <a:t>1</a:t>
                      </a:r>
                      <a:endParaRPr lang="LID4096" sz="2300" dirty="0"/>
                    </a:p>
                  </a:txBody>
                  <a:tcPr marL="116170" marR="116170" marT="58085" marB="58085"/>
                </a:tc>
                <a:tc>
                  <a:txBody>
                    <a:bodyPr/>
                    <a:lstStyle/>
                    <a:p>
                      <a:r>
                        <a:rPr lang="en-GB" sz="2300" dirty="0"/>
                        <a:t>2</a:t>
                      </a:r>
                      <a:endParaRPr lang="LID4096" sz="2300" dirty="0"/>
                    </a:p>
                  </a:txBody>
                  <a:tcPr marL="116170" marR="116170" marT="58085" marB="58085"/>
                </a:tc>
                <a:extLst>
                  <a:ext uri="{0D108BD9-81ED-4DB2-BD59-A6C34878D82A}">
                    <a16:rowId xmlns:a16="http://schemas.microsoft.com/office/drawing/2014/main" val="633018921"/>
                  </a:ext>
                </a:extLst>
              </a:tr>
            </a:tbl>
          </a:graphicData>
        </a:graphic>
      </p:graphicFrame>
    </p:spTree>
    <p:extLst>
      <p:ext uri="{BB962C8B-B14F-4D97-AF65-F5344CB8AC3E}">
        <p14:creationId xmlns:p14="http://schemas.microsoft.com/office/powerpoint/2010/main" val="44203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75109B-904D-58A6-1CDA-36A3222D90A6}"/>
              </a:ext>
            </a:extLst>
          </p:cNvPr>
          <p:cNvSpPr>
            <a:spLocks noGrp="1"/>
          </p:cNvSpPr>
          <p:nvPr>
            <p:ph type="title"/>
          </p:nvPr>
        </p:nvSpPr>
        <p:spPr>
          <a:xfrm>
            <a:off x="640080" y="325369"/>
            <a:ext cx="4368602" cy="1956841"/>
          </a:xfrm>
        </p:spPr>
        <p:txBody>
          <a:bodyPr anchor="b">
            <a:normAutofit/>
          </a:bodyPr>
          <a:lstStyle/>
          <a:p>
            <a:r>
              <a:rPr lang="en-GB" sz="4200"/>
              <a:t>Natural Language Processing System</a:t>
            </a:r>
            <a:endParaRPr lang="LID4096" sz="4200"/>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53922F6-8F1D-D6E6-3C50-9F1ADB943346}"/>
              </a:ext>
            </a:extLst>
          </p:cNvPr>
          <p:cNvSpPr>
            <a:spLocks noGrp="1"/>
          </p:cNvSpPr>
          <p:nvPr>
            <p:ph idx="1"/>
          </p:nvPr>
        </p:nvSpPr>
        <p:spPr>
          <a:xfrm>
            <a:off x="640080" y="2872899"/>
            <a:ext cx="4243589" cy="3320668"/>
          </a:xfrm>
        </p:spPr>
        <p:txBody>
          <a:bodyPr vert="horz" lIns="91440" tIns="45720" rIns="91440" bIns="45720" rtlCol="0" anchor="t">
            <a:normAutofit/>
          </a:bodyPr>
          <a:lstStyle/>
          <a:p>
            <a:r>
              <a:rPr lang="en-US" sz="2200">
                <a:ea typeface="+mn-lt"/>
                <a:cs typeface="+mn-lt"/>
              </a:rPr>
              <a:t>Interpret</a:t>
            </a:r>
            <a:endParaRPr lang="en-US" sz="2200">
              <a:ea typeface="Calibri"/>
              <a:cs typeface="Calibri"/>
            </a:endParaRPr>
          </a:p>
          <a:p>
            <a:pPr lvl="1"/>
            <a:r>
              <a:rPr lang="en-US" sz="1800">
                <a:ea typeface="Calibri"/>
                <a:cs typeface="Calibri"/>
              </a:rPr>
              <a:t>Speech</a:t>
            </a:r>
          </a:p>
          <a:p>
            <a:pPr lvl="1"/>
            <a:r>
              <a:rPr lang="en-US" sz="1800">
                <a:ea typeface="Calibri"/>
                <a:cs typeface="Calibri"/>
              </a:rPr>
              <a:t>Text</a:t>
            </a:r>
          </a:p>
          <a:p>
            <a:pPr lvl="1"/>
            <a:endParaRPr lang="en-US" sz="1800">
              <a:ea typeface="Calibri"/>
              <a:cs typeface="Calibri"/>
            </a:endParaRPr>
          </a:p>
          <a:p>
            <a:r>
              <a:rPr lang="en-US" sz="2200">
                <a:ea typeface="Calibri"/>
                <a:cs typeface="Calibri"/>
              </a:rPr>
              <a:t>React</a:t>
            </a:r>
          </a:p>
        </p:txBody>
      </p:sp>
      <p:pic>
        <p:nvPicPr>
          <p:cNvPr id="4" name="Tijdelijke aanduiding voor inhoud 3" descr="Afbeelding met tekst, computer, Uitvoerapparaat, schermopname&#10;&#10;Automatisch gegenereerde beschrijving">
            <a:extLst>
              <a:ext uri="{FF2B5EF4-FFF2-40B4-BE49-F238E27FC236}">
                <a16:creationId xmlns:a16="http://schemas.microsoft.com/office/drawing/2014/main" id="{D9CE6211-7AF5-ACDB-606F-C01124F1B9B1}"/>
              </a:ext>
            </a:extLst>
          </p:cNvPr>
          <p:cNvPicPr>
            <a:picLocks noChangeAspect="1"/>
          </p:cNvPicPr>
          <p:nvPr/>
        </p:nvPicPr>
        <p:blipFill rotWithShape="1">
          <a:blip r:embed="rId3"/>
          <a:srcRect r="2" b="30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15327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Afbeelding met schets, tekening, tekenfilm, kunst&#10;&#10;Automatisch gegenereerde beschrijving">
            <a:extLst>
              <a:ext uri="{FF2B5EF4-FFF2-40B4-BE49-F238E27FC236}">
                <a16:creationId xmlns:a16="http://schemas.microsoft.com/office/drawing/2014/main" id="{5BDADA4E-8173-34D5-A3A7-2D71E575DC7F}"/>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ECC1C157-C89F-F4B2-4FA2-F2CC2EC1B45B}"/>
              </a:ext>
            </a:extLst>
          </p:cNvPr>
          <p:cNvSpPr>
            <a:spLocks noGrp="1"/>
          </p:cNvSpPr>
          <p:nvPr>
            <p:ph type="title"/>
          </p:nvPr>
        </p:nvSpPr>
        <p:spPr>
          <a:xfrm>
            <a:off x="838200" y="365125"/>
            <a:ext cx="10515600" cy="1325563"/>
          </a:xfrm>
        </p:spPr>
        <p:txBody>
          <a:bodyPr>
            <a:normAutofit/>
          </a:bodyPr>
          <a:lstStyle/>
          <a:p>
            <a:r>
              <a:rPr lang="LID4096">
                <a:solidFill>
                  <a:srgbClr val="FFFFFF"/>
                </a:solidFill>
                <a:ea typeface="Calibri Light"/>
                <a:cs typeface="Calibri Light"/>
              </a:rPr>
              <a:t>How is Spotify using this</a:t>
            </a:r>
            <a:endParaRPr lang="LID4096">
              <a:solidFill>
                <a:srgbClr val="FFFFFF"/>
              </a:solidFill>
            </a:endParaRPr>
          </a:p>
        </p:txBody>
      </p:sp>
      <p:sp>
        <p:nvSpPr>
          <p:cNvPr id="3" name="Tijdelijke aanduiding voor inhoud 2">
            <a:extLst>
              <a:ext uri="{FF2B5EF4-FFF2-40B4-BE49-F238E27FC236}">
                <a16:creationId xmlns:a16="http://schemas.microsoft.com/office/drawing/2014/main" id="{0A8FF2E9-3D47-E22F-3D4C-18FFCBD7075B}"/>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sz="2600">
                <a:solidFill>
                  <a:srgbClr val="FFFFFF"/>
                </a:solidFill>
                <a:ea typeface="+mn-lt"/>
                <a:cs typeface="+mn-lt"/>
              </a:rPr>
              <a:t>NLP and user feedback</a:t>
            </a:r>
            <a:endParaRPr lang="nl-NL" sz="2600">
              <a:solidFill>
                <a:srgbClr val="FFFFFF"/>
              </a:solidFill>
            </a:endParaRPr>
          </a:p>
          <a:p>
            <a:endParaRPr lang="en-US" sz="2600">
              <a:solidFill>
                <a:srgbClr val="FFFFFF"/>
              </a:solidFill>
            </a:endParaRPr>
          </a:p>
          <a:p>
            <a:r>
              <a:rPr lang="en-US" sz="2600">
                <a:solidFill>
                  <a:srgbClr val="FFFFFF"/>
                </a:solidFill>
                <a:ea typeface="+mn-lt"/>
                <a:cs typeface="+mn-lt"/>
              </a:rPr>
              <a:t>User Profiles</a:t>
            </a:r>
            <a:endParaRPr lang="en-US" sz="2600">
              <a:solidFill>
                <a:srgbClr val="FFFFFF"/>
              </a:solidFill>
            </a:endParaRPr>
          </a:p>
          <a:p>
            <a:endParaRPr lang="en-US" sz="2600">
              <a:solidFill>
                <a:srgbClr val="FFFFFF"/>
              </a:solidFill>
            </a:endParaRPr>
          </a:p>
          <a:p>
            <a:r>
              <a:rPr lang="en-US" sz="2600">
                <a:solidFill>
                  <a:srgbClr val="FFFFFF"/>
                </a:solidFill>
                <a:ea typeface="+mn-lt"/>
                <a:cs typeface="+mn-lt"/>
              </a:rPr>
              <a:t>Content Tagging and Analysis</a:t>
            </a:r>
            <a:endParaRPr lang="en-US" sz="2600">
              <a:solidFill>
                <a:srgbClr val="FFFFFF"/>
              </a:solidFill>
            </a:endParaRPr>
          </a:p>
          <a:p>
            <a:endParaRPr lang="en-US" sz="2600">
              <a:solidFill>
                <a:srgbClr val="FFFFFF"/>
              </a:solidFill>
            </a:endParaRPr>
          </a:p>
          <a:p>
            <a:r>
              <a:rPr lang="en-US" sz="2600">
                <a:solidFill>
                  <a:srgbClr val="FFFFFF"/>
                </a:solidFill>
                <a:ea typeface="+mn-lt"/>
                <a:cs typeface="+mn-lt"/>
              </a:rPr>
              <a:t>Personalization</a:t>
            </a:r>
            <a:endParaRPr lang="en-US" sz="2600">
              <a:solidFill>
                <a:srgbClr val="FFFFFF"/>
              </a:solidFill>
            </a:endParaRPr>
          </a:p>
          <a:p>
            <a:endParaRPr lang="en-US" sz="2600">
              <a:solidFill>
                <a:srgbClr val="FFFFFF"/>
              </a:solidFill>
            </a:endParaRPr>
          </a:p>
          <a:p>
            <a:r>
              <a:rPr lang="en-US" sz="2600">
                <a:solidFill>
                  <a:srgbClr val="FFFFFF"/>
                </a:solidFill>
                <a:ea typeface="+mn-lt"/>
                <a:cs typeface="+mn-lt"/>
              </a:rPr>
              <a:t>Improving Recommendations</a:t>
            </a:r>
            <a:endParaRPr lang="en-US" sz="2600">
              <a:solidFill>
                <a:srgbClr val="FFFFFF"/>
              </a:solidFill>
            </a:endParaRPr>
          </a:p>
          <a:p>
            <a:endParaRPr lang="en-US" sz="2600" b="1">
              <a:solidFill>
                <a:srgbClr val="FFFFFF"/>
              </a:solidFill>
              <a:ea typeface="Calibri"/>
              <a:cs typeface="Calibri"/>
            </a:endParaRPr>
          </a:p>
        </p:txBody>
      </p:sp>
    </p:spTree>
    <p:extLst>
      <p:ext uri="{BB962C8B-B14F-4D97-AF65-F5344CB8AC3E}">
        <p14:creationId xmlns:p14="http://schemas.microsoft.com/office/powerpoint/2010/main" val="387144677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fbeelding 4" descr="Afbeelding met schets, tekening, tekenfilm, kunst&#10;&#10;Automatisch gegenereerde beschrijving">
            <a:extLst>
              <a:ext uri="{FF2B5EF4-FFF2-40B4-BE49-F238E27FC236}">
                <a16:creationId xmlns:a16="http://schemas.microsoft.com/office/drawing/2014/main" id="{9EF589F8-9A38-02CC-9587-881209BEC8C1}"/>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el 1">
            <a:extLst>
              <a:ext uri="{FF2B5EF4-FFF2-40B4-BE49-F238E27FC236}">
                <a16:creationId xmlns:a16="http://schemas.microsoft.com/office/drawing/2014/main" id="{A31B1B8D-F973-42EF-51D2-D4C7EF9FFFD9}"/>
              </a:ext>
            </a:extLst>
          </p:cNvPr>
          <p:cNvSpPr>
            <a:spLocks noGrp="1"/>
          </p:cNvSpPr>
          <p:nvPr>
            <p:ph type="title"/>
          </p:nvPr>
        </p:nvSpPr>
        <p:spPr>
          <a:xfrm>
            <a:off x="1746738" y="-1597392"/>
            <a:ext cx="9144000" cy="2900518"/>
          </a:xfrm>
        </p:spPr>
        <p:txBody>
          <a:bodyPr vert="horz" lIns="91440" tIns="45720" rIns="91440" bIns="45720" rtlCol="0" anchor="b">
            <a:normAutofit/>
          </a:bodyPr>
          <a:lstStyle/>
          <a:p>
            <a:pPr algn="ctr"/>
            <a:r>
              <a:rPr lang="en-GB">
                <a:ea typeface="Calibri Light"/>
                <a:cs typeface="Calibri Light"/>
              </a:rPr>
              <a:t>Sonic Profile</a:t>
            </a:r>
            <a:r>
              <a:rPr lang="en-GB">
                <a:solidFill>
                  <a:srgbClr val="FFFFFF"/>
                </a:solidFill>
                <a:ea typeface="Calibri Light"/>
                <a:cs typeface="Calibri Light"/>
              </a:rPr>
              <a:t>s</a:t>
            </a:r>
          </a:p>
        </p:txBody>
      </p:sp>
      <p:pic>
        <p:nvPicPr>
          <p:cNvPr id="6" name="Afbeelding 5">
            <a:extLst>
              <a:ext uri="{FF2B5EF4-FFF2-40B4-BE49-F238E27FC236}">
                <a16:creationId xmlns:a16="http://schemas.microsoft.com/office/drawing/2014/main" id="{A781F7C3-69FF-FB8F-A40B-F96B27B90386}"/>
              </a:ext>
            </a:extLst>
          </p:cNvPr>
          <p:cNvPicPr>
            <a:picLocks noChangeAspect="1"/>
          </p:cNvPicPr>
          <p:nvPr/>
        </p:nvPicPr>
        <p:blipFill>
          <a:blip r:embed="rId3"/>
          <a:stretch>
            <a:fillRect/>
          </a:stretch>
        </p:blipFill>
        <p:spPr>
          <a:xfrm>
            <a:off x="4717675" y="2140996"/>
            <a:ext cx="2567023" cy="2575623"/>
          </a:xfrm>
          <a:prstGeom prst="ellipse">
            <a:avLst/>
          </a:prstGeom>
          <a:ln>
            <a:noFill/>
          </a:ln>
          <a:effectLst>
            <a:softEdge rad="112500"/>
          </a:effectLst>
        </p:spPr>
      </p:pic>
      <p:pic>
        <p:nvPicPr>
          <p:cNvPr id="7" name="Tijdelijke aanduiding voor inhoud 6" descr="Geen teken met effen opvulling">
            <a:extLst>
              <a:ext uri="{FF2B5EF4-FFF2-40B4-BE49-F238E27FC236}">
                <a16:creationId xmlns:a16="http://schemas.microsoft.com/office/drawing/2014/main" id="{71F9E956-7F76-E917-B94E-5052B4CFF353}"/>
              </a:ext>
            </a:extLst>
          </p:cNvPr>
          <p:cNvPicPr>
            <a:picLocks noGrp="1"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73245" y="1085183"/>
            <a:ext cx="4467612" cy="4491058"/>
          </a:xfrm>
          <a:prstGeom prst="rect">
            <a:avLst/>
          </a:prstGeom>
        </p:spPr>
      </p:pic>
      <p:pic>
        <p:nvPicPr>
          <p:cNvPr id="8" name="Afbeelding 7" descr="Afbeelding met tekst, schermopname, Kleurrijkheid&#10;&#10;Automatisch gegenereerde beschrijving">
            <a:extLst>
              <a:ext uri="{FF2B5EF4-FFF2-40B4-BE49-F238E27FC236}">
                <a16:creationId xmlns:a16="http://schemas.microsoft.com/office/drawing/2014/main" id="{1512CD74-E720-7FF3-8C47-77228AA3E279}"/>
              </a:ext>
            </a:extLst>
          </p:cNvPr>
          <p:cNvPicPr>
            <a:picLocks noChangeAspect="1"/>
          </p:cNvPicPr>
          <p:nvPr/>
        </p:nvPicPr>
        <p:blipFill>
          <a:blip r:embed="rId6"/>
          <a:stretch>
            <a:fillRect/>
          </a:stretch>
        </p:blipFill>
        <p:spPr>
          <a:xfrm>
            <a:off x="2429524" y="1247224"/>
            <a:ext cx="7136423" cy="4569833"/>
          </a:xfrm>
          <a:prstGeom prst="rect">
            <a:avLst/>
          </a:prstGeom>
        </p:spPr>
      </p:pic>
    </p:spTree>
    <p:extLst>
      <p:ext uri="{BB962C8B-B14F-4D97-AF65-F5344CB8AC3E}">
        <p14:creationId xmlns:p14="http://schemas.microsoft.com/office/powerpoint/2010/main" val="31867431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300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Afbeelding met schets, tekening, tekenfilm, kunst&#10;&#10;Automatisch gegenereerde beschrijving">
            <a:extLst>
              <a:ext uri="{FF2B5EF4-FFF2-40B4-BE49-F238E27FC236}">
                <a16:creationId xmlns:a16="http://schemas.microsoft.com/office/drawing/2014/main" id="{5BDADA4E-8173-34D5-A3A7-2D71E575DC7F}"/>
              </a:ext>
            </a:extLst>
          </p:cNvPr>
          <p:cNvPicPr>
            <a:picLocks noChangeAspect="1"/>
          </p:cNvPicPr>
          <p:nvPr/>
        </p:nvPicPr>
        <p:blipFill rotWithShape="1">
          <a:blip r:embed="rId3">
            <a:alphaModFix amt="35000"/>
          </a:blip>
          <a:srcRect/>
          <a:stretch/>
        </p:blipFill>
        <p:spPr>
          <a:xfrm>
            <a:off x="20" y="10"/>
            <a:ext cx="12191980" cy="6857990"/>
          </a:xfrm>
          <a:prstGeom prst="rect">
            <a:avLst/>
          </a:prstGeom>
        </p:spPr>
      </p:pic>
      <p:sp>
        <p:nvSpPr>
          <p:cNvPr id="2" name="Titel 1">
            <a:extLst>
              <a:ext uri="{FF2B5EF4-FFF2-40B4-BE49-F238E27FC236}">
                <a16:creationId xmlns:a16="http://schemas.microsoft.com/office/drawing/2014/main" id="{ECC1C157-C89F-F4B2-4FA2-F2CC2EC1B45B}"/>
              </a:ext>
            </a:extLst>
          </p:cNvPr>
          <p:cNvSpPr>
            <a:spLocks noGrp="1"/>
          </p:cNvSpPr>
          <p:nvPr>
            <p:ph type="title"/>
          </p:nvPr>
        </p:nvSpPr>
        <p:spPr>
          <a:xfrm>
            <a:off x="838200" y="365125"/>
            <a:ext cx="10515600" cy="1325563"/>
          </a:xfrm>
        </p:spPr>
        <p:txBody>
          <a:bodyPr>
            <a:normAutofit/>
          </a:bodyPr>
          <a:lstStyle/>
          <a:p>
            <a:r>
              <a:rPr lang="LID4096" err="1">
                <a:solidFill>
                  <a:srgbClr val="FFFFFF"/>
                </a:solidFill>
                <a:ea typeface="Calibri Light"/>
                <a:cs typeface="Calibri Light"/>
              </a:rPr>
              <a:t>Sonic</a:t>
            </a:r>
            <a:r>
              <a:rPr lang="LID4096">
                <a:solidFill>
                  <a:srgbClr val="FFFFFF"/>
                </a:solidFill>
                <a:ea typeface="Calibri Light"/>
                <a:cs typeface="Calibri Light"/>
              </a:rPr>
              <a:t> Profiles</a:t>
            </a:r>
            <a:endParaRPr lang="nl-NL"/>
          </a:p>
        </p:txBody>
      </p:sp>
      <p:sp>
        <p:nvSpPr>
          <p:cNvPr id="3" name="Tijdelijke aanduiding voor inhoud 2">
            <a:extLst>
              <a:ext uri="{FF2B5EF4-FFF2-40B4-BE49-F238E27FC236}">
                <a16:creationId xmlns:a16="http://schemas.microsoft.com/office/drawing/2014/main" id="{0A8FF2E9-3D47-E22F-3D4C-18FFCBD7075B}"/>
              </a:ext>
            </a:extLst>
          </p:cNvPr>
          <p:cNvSpPr>
            <a:spLocks noGrp="1"/>
          </p:cNvSpPr>
          <p:nvPr>
            <p:ph idx="1"/>
          </p:nvPr>
        </p:nvSpPr>
        <p:spPr>
          <a:xfrm>
            <a:off x="838200" y="1825625"/>
            <a:ext cx="10515600" cy="4351338"/>
          </a:xfrm>
        </p:spPr>
        <p:txBody>
          <a:bodyPr vert="horz" lIns="91440" tIns="45720" rIns="91440" bIns="45720" rtlCol="0" anchor="t">
            <a:normAutofit/>
          </a:bodyPr>
          <a:lstStyle/>
          <a:p>
            <a:endParaRPr lang="en-US" sz="2600">
              <a:solidFill>
                <a:srgbClr val="FFFFFF"/>
              </a:solidFill>
              <a:ea typeface="Calibri"/>
              <a:cs typeface="Calibri"/>
            </a:endParaRPr>
          </a:p>
        </p:txBody>
      </p:sp>
      <p:sp>
        <p:nvSpPr>
          <p:cNvPr id="6" name="Tekstvak 5">
            <a:extLst>
              <a:ext uri="{FF2B5EF4-FFF2-40B4-BE49-F238E27FC236}">
                <a16:creationId xmlns:a16="http://schemas.microsoft.com/office/drawing/2014/main" id="{68694997-7F46-C354-2D71-3A5DCD2AD736}"/>
              </a:ext>
            </a:extLst>
          </p:cNvPr>
          <p:cNvSpPr txBox="1"/>
          <p:nvPr/>
        </p:nvSpPr>
        <p:spPr>
          <a:xfrm>
            <a:off x="4989516" y="2025508"/>
            <a:ext cx="216961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sz="2400"/>
              <a:t>Neural network</a:t>
            </a:r>
            <a:endParaRPr lang="LID4096" sz="2400"/>
          </a:p>
        </p:txBody>
      </p:sp>
      <p:cxnSp>
        <p:nvCxnSpPr>
          <p:cNvPr id="8" name="Rechte verbindingslijn 7">
            <a:extLst>
              <a:ext uri="{FF2B5EF4-FFF2-40B4-BE49-F238E27FC236}">
                <a16:creationId xmlns:a16="http://schemas.microsoft.com/office/drawing/2014/main" id="{C757CA8C-1A7C-21BA-B355-13BF6F6DAA91}"/>
              </a:ext>
            </a:extLst>
          </p:cNvPr>
          <p:cNvCxnSpPr>
            <a:cxnSpLocks/>
          </p:cNvCxnSpPr>
          <p:nvPr/>
        </p:nvCxnSpPr>
        <p:spPr>
          <a:xfrm>
            <a:off x="6074323" y="248717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kstvak 9">
            <a:extLst>
              <a:ext uri="{FF2B5EF4-FFF2-40B4-BE49-F238E27FC236}">
                <a16:creationId xmlns:a16="http://schemas.microsoft.com/office/drawing/2014/main" id="{F6E64381-8A79-29C8-1A26-603F3EBAE9CE}"/>
              </a:ext>
            </a:extLst>
          </p:cNvPr>
          <p:cNvSpPr txBox="1"/>
          <p:nvPr/>
        </p:nvSpPr>
        <p:spPr>
          <a:xfrm>
            <a:off x="5107732" y="4207745"/>
            <a:ext cx="1933183"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a:t>Time Signature</a:t>
            </a:r>
            <a:endParaRPr lang="LID4096"/>
          </a:p>
        </p:txBody>
      </p:sp>
      <p:sp>
        <p:nvSpPr>
          <p:cNvPr id="12" name="Tekstvak 11">
            <a:extLst>
              <a:ext uri="{FF2B5EF4-FFF2-40B4-BE49-F238E27FC236}">
                <a16:creationId xmlns:a16="http://schemas.microsoft.com/office/drawing/2014/main" id="{3B3CBC59-2445-D078-1610-A1C41573FF36}"/>
              </a:ext>
            </a:extLst>
          </p:cNvPr>
          <p:cNvSpPr txBox="1"/>
          <p:nvPr/>
        </p:nvSpPr>
        <p:spPr>
          <a:xfrm>
            <a:off x="3096261" y="4210877"/>
            <a:ext cx="147180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a:t>Loudness</a:t>
            </a:r>
            <a:endParaRPr lang="LID4096"/>
          </a:p>
        </p:txBody>
      </p:sp>
      <p:sp>
        <p:nvSpPr>
          <p:cNvPr id="14" name="Tekstvak 13">
            <a:extLst>
              <a:ext uri="{FF2B5EF4-FFF2-40B4-BE49-F238E27FC236}">
                <a16:creationId xmlns:a16="http://schemas.microsoft.com/office/drawing/2014/main" id="{C3B46BDC-ECA4-6ECE-C6C2-6C5CFF99B6EA}"/>
              </a:ext>
            </a:extLst>
          </p:cNvPr>
          <p:cNvSpPr txBox="1"/>
          <p:nvPr/>
        </p:nvSpPr>
        <p:spPr>
          <a:xfrm>
            <a:off x="9558123" y="4207745"/>
            <a:ext cx="1471809"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a:t>Timbre</a:t>
            </a:r>
            <a:endParaRPr lang="LID4096"/>
          </a:p>
        </p:txBody>
      </p:sp>
      <p:sp>
        <p:nvSpPr>
          <p:cNvPr id="16" name="Tekstvak 15">
            <a:extLst>
              <a:ext uri="{FF2B5EF4-FFF2-40B4-BE49-F238E27FC236}">
                <a16:creationId xmlns:a16="http://schemas.microsoft.com/office/drawing/2014/main" id="{7E448E7D-9751-942E-3F08-C6BCC0B4857C}"/>
              </a:ext>
            </a:extLst>
          </p:cNvPr>
          <p:cNvSpPr txBox="1"/>
          <p:nvPr/>
        </p:nvSpPr>
        <p:spPr>
          <a:xfrm>
            <a:off x="7580577" y="4207745"/>
            <a:ext cx="143788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a:t>Tempo</a:t>
            </a:r>
            <a:endParaRPr lang="LID4096"/>
          </a:p>
        </p:txBody>
      </p:sp>
      <p:sp>
        <p:nvSpPr>
          <p:cNvPr id="18" name="Tekstvak 17">
            <a:extLst>
              <a:ext uri="{FF2B5EF4-FFF2-40B4-BE49-F238E27FC236}">
                <a16:creationId xmlns:a16="http://schemas.microsoft.com/office/drawing/2014/main" id="{E21D6B11-83F9-C2A5-5593-3359AF6064CC}"/>
              </a:ext>
            </a:extLst>
          </p:cNvPr>
          <p:cNvSpPr txBox="1"/>
          <p:nvPr/>
        </p:nvSpPr>
        <p:spPr>
          <a:xfrm>
            <a:off x="1118715" y="4207745"/>
            <a:ext cx="143788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GB"/>
              <a:t>Key</a:t>
            </a:r>
            <a:endParaRPr lang="LID4096"/>
          </a:p>
        </p:txBody>
      </p:sp>
      <p:cxnSp>
        <p:nvCxnSpPr>
          <p:cNvPr id="20" name="Rechte verbindingslijn 19">
            <a:extLst>
              <a:ext uri="{FF2B5EF4-FFF2-40B4-BE49-F238E27FC236}">
                <a16:creationId xmlns:a16="http://schemas.microsoft.com/office/drawing/2014/main" id="{EC0F4D2C-BCA2-B595-1F88-3E783553A883}"/>
              </a:ext>
            </a:extLst>
          </p:cNvPr>
          <p:cNvCxnSpPr>
            <a:cxnSpLocks/>
          </p:cNvCxnSpPr>
          <p:nvPr/>
        </p:nvCxnSpPr>
        <p:spPr>
          <a:xfrm>
            <a:off x="6226723" y="2639573"/>
            <a:ext cx="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Rechte verbindingslijn met pijl 21">
            <a:extLst>
              <a:ext uri="{FF2B5EF4-FFF2-40B4-BE49-F238E27FC236}">
                <a16:creationId xmlns:a16="http://schemas.microsoft.com/office/drawing/2014/main" id="{67663FDE-9E98-4558-B09B-788361A31268}"/>
              </a:ext>
            </a:extLst>
          </p:cNvPr>
          <p:cNvCxnSpPr>
            <a:cxnSpLocks/>
          </p:cNvCxnSpPr>
          <p:nvPr/>
        </p:nvCxnSpPr>
        <p:spPr>
          <a:xfrm flipH="1">
            <a:off x="1837657" y="2487173"/>
            <a:ext cx="4236666" cy="17205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Rechte verbindingslijn met pijl 24">
            <a:extLst>
              <a:ext uri="{FF2B5EF4-FFF2-40B4-BE49-F238E27FC236}">
                <a16:creationId xmlns:a16="http://schemas.microsoft.com/office/drawing/2014/main" id="{488F317A-3E60-882A-34D8-F4337921DE39}"/>
              </a:ext>
            </a:extLst>
          </p:cNvPr>
          <p:cNvCxnSpPr>
            <a:cxnSpLocks/>
          </p:cNvCxnSpPr>
          <p:nvPr/>
        </p:nvCxnSpPr>
        <p:spPr>
          <a:xfrm>
            <a:off x="6074323" y="2487173"/>
            <a:ext cx="4219705" cy="17205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Rechte verbindingslijn met pijl 26">
            <a:extLst>
              <a:ext uri="{FF2B5EF4-FFF2-40B4-BE49-F238E27FC236}">
                <a16:creationId xmlns:a16="http://schemas.microsoft.com/office/drawing/2014/main" id="{B64EC695-5A70-0749-ECA4-A99B3E02645E}"/>
              </a:ext>
            </a:extLst>
          </p:cNvPr>
          <p:cNvCxnSpPr>
            <a:cxnSpLocks/>
          </p:cNvCxnSpPr>
          <p:nvPr/>
        </p:nvCxnSpPr>
        <p:spPr>
          <a:xfrm flipH="1">
            <a:off x="3832166" y="2487173"/>
            <a:ext cx="2242157" cy="17237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9" name="Rechte verbindingslijn met pijl 28">
            <a:extLst>
              <a:ext uri="{FF2B5EF4-FFF2-40B4-BE49-F238E27FC236}">
                <a16:creationId xmlns:a16="http://schemas.microsoft.com/office/drawing/2014/main" id="{78D22EFC-B8AA-49C3-E174-8C1CF0A3CC21}"/>
              </a:ext>
            </a:extLst>
          </p:cNvPr>
          <p:cNvCxnSpPr>
            <a:cxnSpLocks/>
          </p:cNvCxnSpPr>
          <p:nvPr/>
        </p:nvCxnSpPr>
        <p:spPr>
          <a:xfrm>
            <a:off x="6074323" y="2487173"/>
            <a:ext cx="1" cy="17205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1" name="Rechte verbindingslijn met pijl 30">
            <a:extLst>
              <a:ext uri="{FF2B5EF4-FFF2-40B4-BE49-F238E27FC236}">
                <a16:creationId xmlns:a16="http://schemas.microsoft.com/office/drawing/2014/main" id="{DE73CBFE-3748-B1B5-0D5A-CB6AED7F8715}"/>
              </a:ext>
            </a:extLst>
          </p:cNvPr>
          <p:cNvCxnSpPr>
            <a:cxnSpLocks/>
          </p:cNvCxnSpPr>
          <p:nvPr/>
        </p:nvCxnSpPr>
        <p:spPr>
          <a:xfrm>
            <a:off x="6074323" y="2487173"/>
            <a:ext cx="2225196" cy="17205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601002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Afbeelding met Kleurrijkheid, licht, kunst&#10;&#10;Automatisch gegenereerde beschrijving">
            <a:extLst>
              <a:ext uri="{FF2B5EF4-FFF2-40B4-BE49-F238E27FC236}">
                <a16:creationId xmlns:a16="http://schemas.microsoft.com/office/drawing/2014/main" id="{F82E1896-E83E-DEEE-6EB3-BD40802EB349}"/>
              </a:ext>
            </a:extLst>
          </p:cNvPr>
          <p:cNvPicPr>
            <a:picLocks noChangeAspect="1"/>
          </p:cNvPicPr>
          <p:nvPr/>
        </p:nvPicPr>
        <p:blipFill rotWithShape="1">
          <a:blip r:embed="rId3"/>
          <a:srcRect t="16080" r="2" b="4808"/>
          <a:stretch/>
        </p:blipFill>
        <p:spPr>
          <a:xfrm>
            <a:off x="3770017" y="10"/>
            <a:ext cx="8668512" cy="6857990"/>
          </a:xfrm>
          <a:prstGeom prst="rect">
            <a:avLst/>
          </a:prstGeom>
        </p:spPr>
      </p:pic>
      <p:sp>
        <p:nvSpPr>
          <p:cNvPr id="18"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47ADE5B-12C1-BB8A-64DC-CB203D2B9F1D}"/>
              </a:ext>
            </a:extLst>
          </p:cNvPr>
          <p:cNvSpPr>
            <a:spLocks noGrp="1"/>
          </p:cNvSpPr>
          <p:nvPr>
            <p:ph type="ctrTitle"/>
          </p:nvPr>
        </p:nvSpPr>
        <p:spPr>
          <a:xfrm>
            <a:off x="477981" y="1122363"/>
            <a:ext cx="4023360" cy="3204134"/>
          </a:xfrm>
        </p:spPr>
        <p:txBody>
          <a:bodyPr anchor="b">
            <a:normAutofit/>
          </a:bodyPr>
          <a:lstStyle/>
          <a:p>
            <a:pPr algn="l"/>
            <a:r>
              <a:rPr lang="en-GB" sz="3700"/>
              <a:t>Recommendations in Spotify</a:t>
            </a:r>
            <a:endParaRPr lang="LID4096" sz="3700"/>
          </a:p>
        </p:txBody>
      </p:sp>
      <p:sp>
        <p:nvSpPr>
          <p:cNvPr id="3" name="Ondertitel 2">
            <a:extLst>
              <a:ext uri="{FF2B5EF4-FFF2-40B4-BE49-F238E27FC236}">
                <a16:creationId xmlns:a16="http://schemas.microsoft.com/office/drawing/2014/main" id="{2CCED508-0BE5-FFF6-F558-964F0A67F324}"/>
              </a:ext>
            </a:extLst>
          </p:cNvPr>
          <p:cNvSpPr>
            <a:spLocks noGrp="1"/>
          </p:cNvSpPr>
          <p:nvPr>
            <p:ph type="subTitle" idx="1"/>
          </p:nvPr>
        </p:nvSpPr>
        <p:spPr>
          <a:xfrm>
            <a:off x="477980" y="4872922"/>
            <a:ext cx="4023359" cy="1208141"/>
          </a:xfrm>
        </p:spPr>
        <p:txBody>
          <a:bodyPr>
            <a:normAutofit/>
          </a:bodyPr>
          <a:lstStyle/>
          <a:p>
            <a:pPr algn="l"/>
            <a:r>
              <a:rPr lang="en-GB" sz="1300"/>
              <a:t>Muzamel Hashimi</a:t>
            </a:r>
          </a:p>
          <a:p>
            <a:pPr algn="l"/>
            <a:r>
              <a:rPr lang="en-GB" sz="1300"/>
              <a:t>Martha Kabakaki</a:t>
            </a:r>
          </a:p>
          <a:p>
            <a:pPr algn="l"/>
            <a:r>
              <a:rPr lang="en-GB" sz="1300"/>
              <a:t>Ian Van de Vondel</a:t>
            </a:r>
          </a:p>
          <a:p>
            <a:pPr algn="l"/>
            <a:r>
              <a:rPr lang="en-GB" sz="1300"/>
              <a:t>Thibo Vanderkam</a:t>
            </a:r>
            <a:endParaRPr lang="LID4096" sz="1300"/>
          </a:p>
        </p:txBody>
      </p:sp>
      <p:sp>
        <p:nvSpPr>
          <p:cNvPr id="19"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6695863"/>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A84E3F6B3B9F469D4977D78ED5A852" ma:contentTypeVersion="11" ma:contentTypeDescription="Een nieuw document maken." ma:contentTypeScope="" ma:versionID="d480094bb86d6d843aa76f0dfda0bdfa">
  <xsd:schema xmlns:xsd="http://www.w3.org/2001/XMLSchema" xmlns:xs="http://www.w3.org/2001/XMLSchema" xmlns:p="http://schemas.microsoft.com/office/2006/metadata/properties" xmlns:ns3="3d3733a7-a897-435d-b996-3479d528a4d1" xmlns:ns4="d100c6b5-0928-434f-921c-51148bdca5ec" targetNamespace="http://schemas.microsoft.com/office/2006/metadata/properties" ma:root="true" ma:fieldsID="adf3c0d7467e10a885cba44c56a57d4e" ns3:_="" ns4:_="">
    <xsd:import namespace="3d3733a7-a897-435d-b996-3479d528a4d1"/>
    <xsd:import namespace="d100c6b5-0928-434f-921c-51148bdca5e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AutoKeyPoints" minOccurs="0"/>
                <xsd:element ref="ns4:MediaServiceKeyPoint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3733a7-a897-435d-b996-3479d528a4d1"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0c6b5-0928-434f-921c-51148bdca5e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100c6b5-0928-434f-921c-51148bdca5ec" xsi:nil="true"/>
  </documentManagement>
</p:properties>
</file>

<file path=customXml/itemProps1.xml><?xml version="1.0" encoding="utf-8"?>
<ds:datastoreItem xmlns:ds="http://schemas.openxmlformats.org/officeDocument/2006/customXml" ds:itemID="{FDF26FBE-246F-4C54-B520-8DC43555AF72}">
  <ds:schemaRefs>
    <ds:schemaRef ds:uri="http://schemas.microsoft.com/sharepoint/v3/contenttype/forms"/>
  </ds:schemaRefs>
</ds:datastoreItem>
</file>

<file path=customXml/itemProps2.xml><?xml version="1.0" encoding="utf-8"?>
<ds:datastoreItem xmlns:ds="http://schemas.openxmlformats.org/officeDocument/2006/customXml" ds:itemID="{DF7147EF-EC71-4449-8766-1E18E7241194}">
  <ds:schemaRefs>
    <ds:schemaRef ds:uri="3d3733a7-a897-435d-b996-3479d528a4d1"/>
    <ds:schemaRef ds:uri="d100c6b5-0928-434f-921c-51148bdca5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6102AC8-884C-4A11-B299-AF437C67CDD4}">
  <ds:schemaRefs>
    <ds:schemaRef ds:uri="3d3733a7-a897-435d-b996-3479d528a4d1"/>
    <ds:schemaRef ds:uri="d100c6b5-0928-434f-921c-51148bdca5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622</Words>
  <Application>Microsoft Office PowerPoint</Application>
  <PresentationFormat>Widescreen</PresentationFormat>
  <Paragraphs>88</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Kantoorthema</vt:lpstr>
      <vt:lpstr>Recommendations in Spotify</vt:lpstr>
      <vt:lpstr>Not just 1 algorithm</vt:lpstr>
      <vt:lpstr>Collaborative Filtering</vt:lpstr>
      <vt:lpstr>Natural Language Processing System</vt:lpstr>
      <vt:lpstr>How is Spotify using this</vt:lpstr>
      <vt:lpstr>Sonic Profiles</vt:lpstr>
      <vt:lpstr>Sonic Profiles</vt:lpstr>
      <vt:lpstr>Recommendations in Spotify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Recommendations in Spotify</dc:title>
  <dc:creator>Thibo Vanderkam</dc:creator>
  <cp:lastModifiedBy>Martha Kabakaki</cp:lastModifiedBy>
  <cp:revision>2</cp:revision>
  <dcterms:created xsi:type="dcterms:W3CDTF">2023-09-29T11:55:24Z</dcterms:created>
  <dcterms:modified xsi:type="dcterms:W3CDTF">2023-10-24T14:17:23Z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2023-09-29T12:59:42Z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5ff7be08-b453-4dee-ba1d-3ba8e90922e2</vt:lpwstr>
  </property>
  <property fmtid="{D5CDD505-2E9C-101B-9397-08002B2CF9AE}" pid="8" name="MSIP_Label_c337be75-dfbb-4261-9834-ac247c7dde13_ContentBits">
    <vt:lpwstr>0</vt:lpwstr>
  </property>
  <property fmtid="{D5CDD505-2E9C-101B-9397-08002B2CF9AE}" pid="9" name="ContentTypeId">
    <vt:lpwstr>0x0101005DA84E3F6B3B9F469D4977D78ED5A852</vt:lpwstr>
  </property>
</Properties>
</file>