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8"/>
  </p:notesMasterIdLst>
  <p:sldIdLst>
    <p:sldId id="263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58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lph Hertz" initials="RH" lastIdx="1" clrIdx="0">
    <p:extLst>
      <p:ext uri="{19B8F6BF-5375-455C-9EA6-DF929625EA0E}">
        <p15:presenceInfo xmlns:p15="http://schemas.microsoft.com/office/powerpoint/2012/main" userId="a59be713b821c2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4A1"/>
    <a:srgbClr val="476A85"/>
    <a:srgbClr val="001B28"/>
    <a:srgbClr val="39576B"/>
    <a:srgbClr val="024C74"/>
    <a:srgbClr val="20323F"/>
    <a:srgbClr val="2B4150"/>
    <a:srgbClr val="50A2CD"/>
    <a:srgbClr val="375569"/>
    <a:srgbClr val="317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54888" autoAdjust="0"/>
  </p:normalViewPr>
  <p:slideViewPr>
    <p:cSldViewPr snapToGrid="0">
      <p:cViewPr varScale="1">
        <p:scale>
          <a:sx n="45" d="100"/>
          <a:sy n="45" d="100"/>
        </p:scale>
        <p:origin x="76" y="316"/>
      </p:cViewPr>
      <p:guideLst/>
    </p:cSldViewPr>
  </p:slideViewPr>
  <p:notesTextViewPr>
    <p:cViewPr>
      <p:scale>
        <a:sx n="133" d="100"/>
        <a:sy n="1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32416-58B8-451A-B463-14C305C6A5F2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F582A-D089-477C-814D-0B52153A3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4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F582A-D089-477C-814D-0B52153A30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40C4A-E11A-4ECC-8516-929B70296D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08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40C4A-E11A-4ECC-8516-929B70296D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97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F582A-D089-477C-814D-0B52153A30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60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F582A-D089-477C-814D-0B52153A30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4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F582A-D089-477C-814D-0B52153A30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84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F582A-D089-477C-814D-0B52153A3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54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F582A-D089-477C-814D-0B52153A3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3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F582A-D089-477C-814D-0B52153A30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5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F582A-D089-477C-814D-0B52153A3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F582A-D089-477C-814D-0B52153A3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F582A-D089-477C-814D-0B52153A3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7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F582A-D089-477C-814D-0B52153A3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7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40C4A-E11A-4ECC-8516-929B70296D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40C4A-E11A-4ECC-8516-929B70296D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60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40C4A-E11A-4ECC-8516-929B70296D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37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85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51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8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49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einsteindata4u/covid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2098-020-03263-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1B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9" descr="A close up of a coral&#10;&#10;Description generated with high confidence">
            <a:extLst>
              <a:ext uri="{FF2B5EF4-FFF2-40B4-BE49-F238E27FC236}">
                <a16:creationId xmlns:a16="http://schemas.microsoft.com/office/drawing/2014/main" id="{C8EC6E24-DB42-4217-B5A6-B48A698A4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8" b="11857"/>
          <a:stretch/>
        </p:blipFill>
        <p:spPr>
          <a:xfrm>
            <a:off x="20" y="10"/>
            <a:ext cx="12191980" cy="4571990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flood" dir="t"/>
          </a:scene3d>
          <a:sp3d prstMaterial="dkEdge"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803EEF-BCD3-4BAD-B2B3-1E1199E6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37" y="4572000"/>
            <a:ext cx="8181893" cy="2285990"/>
          </a:xfrm>
        </p:spPr>
        <p:txBody>
          <a:bodyPr anchor="ctr">
            <a:normAutofit/>
          </a:bodyPr>
          <a:lstStyle/>
          <a:p>
            <a:pPr marL="91440"/>
            <a:r>
              <a:rPr lang="en-US" sz="5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Machine Learning: </a:t>
            </a:r>
            <a:br>
              <a:rPr lang="en-US" sz="5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4100" dirty="0">
                <a:solidFill>
                  <a:schemeClr val="bg1"/>
                </a:solidFill>
                <a:latin typeface="Century Gothic" panose="020B0502020202020204" pitchFamily="34" charset="0"/>
              </a:rPr>
              <a:t>Predicting COVID-19 Diagnoses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DA652-8EF9-498A-A36F-9AEBDBEE2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5246" y="5116753"/>
            <a:ext cx="3204117" cy="1264588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Martha Karran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Columbia University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237434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53">
            <a:extLst>
              <a:ext uri="{FF2B5EF4-FFF2-40B4-BE49-F238E27FC236}">
                <a16:creationId xmlns:a16="http://schemas.microsoft.com/office/drawing/2014/main" id="{804E735A-49BF-4C6B-B163-8179348DDA81}"/>
              </a:ext>
            </a:extLst>
          </p:cNvPr>
          <p:cNvSpPr txBox="1">
            <a:spLocks/>
          </p:cNvSpPr>
          <p:nvPr/>
        </p:nvSpPr>
        <p:spPr>
          <a:xfrm>
            <a:off x="930728" y="1508760"/>
            <a:ext cx="10330541" cy="3921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Results</a:t>
            </a:r>
          </a:p>
          <a:p>
            <a:pPr lvl="1"/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&lt; 0.005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Small dataset and overfitting concerns 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Select features that contribute significantly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Repeat to remove features that do not contribute significantly </a:t>
            </a: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Five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features selected: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CRP, Neutrophils, Platelets, WBCs, Eosinophils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608219-F879-49B3-9115-599B39C4C13A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2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3765F0D9-85FA-47F9-BC9D-A809DD83A26C}"/>
              </a:ext>
            </a:extLst>
          </p:cNvPr>
          <p:cNvSpPr/>
          <p:nvPr/>
        </p:nvSpPr>
        <p:spPr>
          <a:xfrm>
            <a:off x="0" y="-2196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29" name="Google Shape;13711;p81">
            <a:extLst>
              <a:ext uri="{FF2B5EF4-FFF2-40B4-BE49-F238E27FC236}">
                <a16:creationId xmlns:a16="http://schemas.microsoft.com/office/drawing/2014/main" id="{7ABB70BA-5A6C-43AF-BF18-6428407B33FF}"/>
              </a:ext>
            </a:extLst>
          </p:cNvPr>
          <p:cNvGrpSpPr>
            <a:grpSpLocks noChangeAspect="1"/>
          </p:cNvGrpSpPr>
          <p:nvPr/>
        </p:nvGrpSpPr>
        <p:grpSpPr>
          <a:xfrm>
            <a:off x="222971" y="230626"/>
            <a:ext cx="518656" cy="475488"/>
            <a:chOff x="2903337" y="4279032"/>
            <a:chExt cx="382519" cy="350682"/>
          </a:xfrm>
          <a:solidFill>
            <a:schemeClr val="bg1"/>
          </a:solidFill>
        </p:grpSpPr>
        <p:sp>
          <p:nvSpPr>
            <p:cNvPr id="30" name="Google Shape;13712;p81">
              <a:extLst>
                <a:ext uri="{FF2B5EF4-FFF2-40B4-BE49-F238E27FC236}">
                  <a16:creationId xmlns:a16="http://schemas.microsoft.com/office/drawing/2014/main" id="{732108CA-C2A0-4458-9843-422FC1299199}"/>
                </a:ext>
              </a:extLst>
            </p:cNvPr>
            <p:cNvSpPr/>
            <p:nvPr/>
          </p:nvSpPr>
          <p:spPr>
            <a:xfrm>
              <a:off x="2966979" y="4320570"/>
              <a:ext cx="202248" cy="184183"/>
            </a:xfrm>
            <a:custGeom>
              <a:avLst/>
              <a:gdLst/>
              <a:ahLst/>
              <a:cxnLst/>
              <a:rect l="l" t="t" r="r" b="b"/>
              <a:pathLst>
                <a:path w="6359" h="5791" extrusionOk="0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713;p81">
              <a:extLst>
                <a:ext uri="{FF2B5EF4-FFF2-40B4-BE49-F238E27FC236}">
                  <a16:creationId xmlns:a16="http://schemas.microsoft.com/office/drawing/2014/main" id="{13C2BE94-484F-4CF7-802F-0E1E383B41F3}"/>
                </a:ext>
              </a:extLst>
            </p:cNvPr>
            <p:cNvSpPr/>
            <p:nvPr/>
          </p:nvSpPr>
          <p:spPr>
            <a:xfrm>
              <a:off x="2903337" y="4279032"/>
              <a:ext cx="382519" cy="350682"/>
            </a:xfrm>
            <a:custGeom>
              <a:avLst/>
              <a:gdLst/>
              <a:ahLst/>
              <a:cxnLst/>
              <a:rect l="l" t="t" r="r" b="b"/>
              <a:pathLst>
                <a:path w="12027" h="11026" extrusionOk="0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714;p81">
              <a:extLst>
                <a:ext uri="{FF2B5EF4-FFF2-40B4-BE49-F238E27FC236}">
                  <a16:creationId xmlns:a16="http://schemas.microsoft.com/office/drawing/2014/main" id="{B1542D46-78BF-4377-A207-3AD6A0D2607C}"/>
                </a:ext>
              </a:extLst>
            </p:cNvPr>
            <p:cNvSpPr/>
            <p:nvPr/>
          </p:nvSpPr>
          <p:spPr>
            <a:xfrm>
              <a:off x="2937814" y="4300215"/>
              <a:ext cx="11768" cy="11418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715;p81">
              <a:extLst>
                <a:ext uri="{FF2B5EF4-FFF2-40B4-BE49-F238E27FC236}">
                  <a16:creationId xmlns:a16="http://schemas.microsoft.com/office/drawing/2014/main" id="{D322B364-714F-4999-99A2-82AD1F52EAB3}"/>
                </a:ext>
              </a:extLst>
            </p:cNvPr>
            <p:cNvSpPr/>
            <p:nvPr/>
          </p:nvSpPr>
          <p:spPr>
            <a:xfrm>
              <a:off x="2952572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716;p81">
              <a:extLst>
                <a:ext uri="{FF2B5EF4-FFF2-40B4-BE49-F238E27FC236}">
                  <a16:creationId xmlns:a16="http://schemas.microsoft.com/office/drawing/2014/main" id="{E71B3C81-2FB5-4CEB-BEA9-B04960013327}"/>
                </a:ext>
              </a:extLst>
            </p:cNvPr>
            <p:cNvSpPr/>
            <p:nvPr/>
          </p:nvSpPr>
          <p:spPr>
            <a:xfrm>
              <a:off x="2967361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17;p81">
              <a:extLst>
                <a:ext uri="{FF2B5EF4-FFF2-40B4-BE49-F238E27FC236}">
                  <a16:creationId xmlns:a16="http://schemas.microsoft.com/office/drawing/2014/main" id="{CA7E06AB-DD5A-4963-B332-4DD8D880C899}"/>
                </a:ext>
              </a:extLst>
            </p:cNvPr>
            <p:cNvSpPr/>
            <p:nvPr/>
          </p:nvSpPr>
          <p:spPr>
            <a:xfrm>
              <a:off x="3016563" y="4424063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718;p81">
              <a:extLst>
                <a:ext uri="{FF2B5EF4-FFF2-40B4-BE49-F238E27FC236}">
                  <a16:creationId xmlns:a16="http://schemas.microsoft.com/office/drawing/2014/main" id="{634580EE-3A6B-4F5A-B077-4BC314841171}"/>
                </a:ext>
              </a:extLst>
            </p:cNvPr>
            <p:cNvSpPr/>
            <p:nvPr/>
          </p:nvSpPr>
          <p:spPr>
            <a:xfrm>
              <a:off x="3016563" y="4442606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719;p81">
              <a:extLst>
                <a:ext uri="{FF2B5EF4-FFF2-40B4-BE49-F238E27FC236}">
                  <a16:creationId xmlns:a16="http://schemas.microsoft.com/office/drawing/2014/main" id="{C803DED3-12A7-4EE3-8FBF-E3BE60D75A76}"/>
                </a:ext>
              </a:extLst>
            </p:cNvPr>
            <p:cNvSpPr/>
            <p:nvPr/>
          </p:nvSpPr>
          <p:spPr>
            <a:xfrm>
              <a:off x="3032498" y="4424063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720;p81">
              <a:extLst>
                <a:ext uri="{FF2B5EF4-FFF2-40B4-BE49-F238E27FC236}">
                  <a16:creationId xmlns:a16="http://schemas.microsoft.com/office/drawing/2014/main" id="{22F38B7A-469D-4449-AC12-CE65249D1B43}"/>
                </a:ext>
              </a:extLst>
            </p:cNvPr>
            <p:cNvSpPr/>
            <p:nvPr/>
          </p:nvSpPr>
          <p:spPr>
            <a:xfrm>
              <a:off x="3032498" y="4442606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721;p81">
              <a:extLst>
                <a:ext uri="{FF2B5EF4-FFF2-40B4-BE49-F238E27FC236}">
                  <a16:creationId xmlns:a16="http://schemas.microsoft.com/office/drawing/2014/main" id="{87D07660-99E4-448C-84B5-77EAFB78AED8}"/>
                </a:ext>
              </a:extLst>
            </p:cNvPr>
            <p:cNvSpPr/>
            <p:nvPr/>
          </p:nvSpPr>
          <p:spPr>
            <a:xfrm>
              <a:off x="3016213" y="4357527"/>
              <a:ext cx="112494" cy="111636"/>
            </a:xfrm>
            <a:custGeom>
              <a:avLst/>
              <a:gdLst/>
              <a:ahLst/>
              <a:cxnLst/>
              <a:rect l="l" t="t" r="r" b="b"/>
              <a:pathLst>
                <a:path w="3537" h="3510" extrusionOk="0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722;p81">
              <a:extLst>
                <a:ext uri="{FF2B5EF4-FFF2-40B4-BE49-F238E27FC236}">
                  <a16:creationId xmlns:a16="http://schemas.microsoft.com/office/drawing/2014/main" id="{B03B43E9-BD27-4150-825B-AB21B7E45D33}"/>
                </a:ext>
              </a:extLst>
            </p:cNvPr>
            <p:cNvSpPr/>
            <p:nvPr/>
          </p:nvSpPr>
          <p:spPr>
            <a:xfrm>
              <a:off x="2937051" y="4499791"/>
              <a:ext cx="14439" cy="11386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723;p81">
              <a:extLst>
                <a:ext uri="{FF2B5EF4-FFF2-40B4-BE49-F238E27FC236}">
                  <a16:creationId xmlns:a16="http://schemas.microsoft.com/office/drawing/2014/main" id="{A9A80975-0DC9-4B4A-A0D8-FEE3970B9745}"/>
                </a:ext>
              </a:extLst>
            </p:cNvPr>
            <p:cNvSpPr/>
            <p:nvPr/>
          </p:nvSpPr>
          <p:spPr>
            <a:xfrm>
              <a:off x="2953717" y="4499791"/>
              <a:ext cx="30310" cy="11386"/>
            </a:xfrm>
            <a:custGeom>
              <a:avLst/>
              <a:gdLst/>
              <a:ahLst/>
              <a:cxnLst/>
              <a:rect l="l" t="t" r="r" b="b"/>
              <a:pathLst>
                <a:path w="953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724;p81">
              <a:extLst>
                <a:ext uri="{FF2B5EF4-FFF2-40B4-BE49-F238E27FC236}">
                  <a16:creationId xmlns:a16="http://schemas.microsoft.com/office/drawing/2014/main" id="{B07AB160-05C8-494C-B357-2E3CD97FB03C}"/>
                </a:ext>
              </a:extLst>
            </p:cNvPr>
            <p:cNvSpPr/>
            <p:nvPr/>
          </p:nvSpPr>
          <p:spPr>
            <a:xfrm>
              <a:off x="2937051" y="4514930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725;p81">
              <a:extLst>
                <a:ext uri="{FF2B5EF4-FFF2-40B4-BE49-F238E27FC236}">
                  <a16:creationId xmlns:a16="http://schemas.microsoft.com/office/drawing/2014/main" id="{2CCA2083-7C96-4DA6-975F-4F5F9C603EFE}"/>
                </a:ext>
              </a:extLst>
            </p:cNvPr>
            <p:cNvSpPr/>
            <p:nvPr/>
          </p:nvSpPr>
          <p:spPr>
            <a:xfrm>
              <a:off x="2937051" y="4529719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726;p81">
              <a:extLst>
                <a:ext uri="{FF2B5EF4-FFF2-40B4-BE49-F238E27FC236}">
                  <a16:creationId xmlns:a16="http://schemas.microsoft.com/office/drawing/2014/main" id="{BB2A18F8-4F4E-4BE3-839F-2F66E5AF591E}"/>
                </a:ext>
              </a:extLst>
            </p:cNvPr>
            <p:cNvSpPr/>
            <p:nvPr/>
          </p:nvSpPr>
          <p:spPr>
            <a:xfrm>
              <a:off x="3213881" y="4343787"/>
              <a:ext cx="11386" cy="126488"/>
            </a:xfrm>
            <a:custGeom>
              <a:avLst/>
              <a:gdLst/>
              <a:ahLst/>
              <a:cxnLst/>
              <a:rect l="l" t="t" r="r" b="b"/>
              <a:pathLst>
                <a:path w="358" h="3977" extrusionOk="0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58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EC895B-D82E-4A7D-B4A8-BEBDE77951FE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2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&amp; Testing the Model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B8A6168D-07D6-482C-8D3A-A980FDEDE2C9}"/>
              </a:ext>
            </a:extLst>
          </p:cNvPr>
          <p:cNvSpPr/>
          <p:nvPr/>
        </p:nvSpPr>
        <p:spPr>
          <a:xfrm>
            <a:off x="0" y="-2196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EE898D-3E1E-44C5-A291-A241C402219B}"/>
              </a:ext>
            </a:extLst>
          </p:cNvPr>
          <p:cNvSpPr txBox="1">
            <a:spLocks/>
          </p:cNvSpPr>
          <p:nvPr/>
        </p:nvSpPr>
        <p:spPr>
          <a:xfrm>
            <a:off x="930728" y="1930179"/>
            <a:ext cx="7492514" cy="372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Independent Variables:</a:t>
            </a:r>
          </a:p>
          <a:p>
            <a:pPr lvl="1"/>
            <a:r>
              <a:rPr lang="en-US" sz="2800" dirty="0"/>
              <a:t>CRP, Neutrophils, Platelets, WBCs, Eosinophils</a:t>
            </a:r>
          </a:p>
          <a:p>
            <a:r>
              <a:rPr lang="en-US" sz="3200" dirty="0"/>
              <a:t>Dependent Variable:  </a:t>
            </a:r>
          </a:p>
          <a:p>
            <a:pPr lvl="1"/>
            <a:r>
              <a:rPr lang="en-US" sz="2800" dirty="0"/>
              <a:t>COVID-19 diagnosis </a:t>
            </a:r>
          </a:p>
          <a:p>
            <a:r>
              <a:rPr lang="en-US" sz="3200" dirty="0"/>
              <a:t>Train the model using .fit </a:t>
            </a:r>
          </a:p>
          <a:p>
            <a:r>
              <a:rPr lang="en-US" sz="3200" dirty="0"/>
              <a:t>Test the model using .predict </a:t>
            </a:r>
          </a:p>
          <a:p>
            <a:endParaRPr lang="en-US" dirty="0"/>
          </a:p>
        </p:txBody>
      </p:sp>
      <p:grpSp>
        <p:nvGrpSpPr>
          <p:cNvPr id="15" name="Google Shape;12775;p80">
            <a:extLst>
              <a:ext uri="{FF2B5EF4-FFF2-40B4-BE49-F238E27FC236}">
                <a16:creationId xmlns:a16="http://schemas.microsoft.com/office/drawing/2014/main" id="{86B76C07-639A-4E92-A41D-35FA6060E648}"/>
              </a:ext>
            </a:extLst>
          </p:cNvPr>
          <p:cNvGrpSpPr>
            <a:grpSpLocks noChangeAspect="1"/>
          </p:cNvGrpSpPr>
          <p:nvPr/>
        </p:nvGrpSpPr>
        <p:grpSpPr>
          <a:xfrm>
            <a:off x="284839" y="188299"/>
            <a:ext cx="361056" cy="475489"/>
            <a:chOff x="864062" y="2884503"/>
            <a:chExt cx="264084" cy="347783"/>
          </a:xfrm>
          <a:solidFill>
            <a:schemeClr val="bg1"/>
          </a:solidFill>
        </p:grpSpPr>
        <p:sp>
          <p:nvSpPr>
            <p:cNvPr id="16" name="Google Shape;12776;p80">
              <a:extLst>
                <a:ext uri="{FF2B5EF4-FFF2-40B4-BE49-F238E27FC236}">
                  <a16:creationId xmlns:a16="http://schemas.microsoft.com/office/drawing/2014/main" id="{2A1D6724-4701-45CD-A881-82E651DD8832}"/>
                </a:ext>
              </a:extLst>
            </p:cNvPr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77;p80">
              <a:extLst>
                <a:ext uri="{FF2B5EF4-FFF2-40B4-BE49-F238E27FC236}">
                  <a16:creationId xmlns:a16="http://schemas.microsoft.com/office/drawing/2014/main" id="{795089BA-79A6-44B4-8BF1-B1AA813050B0}"/>
                </a:ext>
              </a:extLst>
            </p:cNvPr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78;p80">
              <a:extLst>
                <a:ext uri="{FF2B5EF4-FFF2-40B4-BE49-F238E27FC236}">
                  <a16:creationId xmlns:a16="http://schemas.microsoft.com/office/drawing/2014/main" id="{BEE1A3D5-76AD-4AE2-9D93-2CC32A09EA09}"/>
                </a:ext>
              </a:extLst>
            </p:cNvPr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79;p80">
              <a:extLst>
                <a:ext uri="{FF2B5EF4-FFF2-40B4-BE49-F238E27FC236}">
                  <a16:creationId xmlns:a16="http://schemas.microsoft.com/office/drawing/2014/main" id="{1B268593-0F0E-4C18-A2DA-E9F7AD493701}"/>
                </a:ext>
              </a:extLst>
            </p:cNvPr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0;p80">
              <a:extLst>
                <a:ext uri="{FF2B5EF4-FFF2-40B4-BE49-F238E27FC236}">
                  <a16:creationId xmlns:a16="http://schemas.microsoft.com/office/drawing/2014/main" id="{A98BF3D4-523B-4DD7-830F-77AF03C66C1E}"/>
                </a:ext>
              </a:extLst>
            </p:cNvPr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81;p80">
              <a:extLst>
                <a:ext uri="{FF2B5EF4-FFF2-40B4-BE49-F238E27FC236}">
                  <a16:creationId xmlns:a16="http://schemas.microsoft.com/office/drawing/2014/main" id="{D356D2DB-7CC2-4652-B779-D44F32ABA8B5}"/>
                </a:ext>
              </a:extLst>
            </p:cNvPr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82;p80">
              <a:extLst>
                <a:ext uri="{FF2B5EF4-FFF2-40B4-BE49-F238E27FC236}">
                  <a16:creationId xmlns:a16="http://schemas.microsoft.com/office/drawing/2014/main" id="{32763EB3-3299-48F3-949E-D419EA8DDE5D}"/>
                </a:ext>
              </a:extLst>
            </p:cNvPr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83;p80">
              <a:extLst>
                <a:ext uri="{FF2B5EF4-FFF2-40B4-BE49-F238E27FC236}">
                  <a16:creationId xmlns:a16="http://schemas.microsoft.com/office/drawing/2014/main" id="{DCE94718-28C6-470A-A7EC-147E6FA47EAE}"/>
                </a:ext>
              </a:extLst>
            </p:cNvPr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84;p80">
              <a:extLst>
                <a:ext uri="{FF2B5EF4-FFF2-40B4-BE49-F238E27FC236}">
                  <a16:creationId xmlns:a16="http://schemas.microsoft.com/office/drawing/2014/main" id="{B52C5F4C-FDAB-4277-9660-E74E6EB8018D}"/>
                </a:ext>
              </a:extLst>
            </p:cNvPr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85;p80">
              <a:extLst>
                <a:ext uri="{FF2B5EF4-FFF2-40B4-BE49-F238E27FC236}">
                  <a16:creationId xmlns:a16="http://schemas.microsoft.com/office/drawing/2014/main" id="{5D40F5A4-4A69-49FE-B445-79FE624080B5}"/>
                </a:ext>
              </a:extLst>
            </p:cNvPr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962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A214F3-8C1C-418D-B3BA-AEB1478BA0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" r="1523" b="3692"/>
          <a:stretch/>
        </p:blipFill>
        <p:spPr>
          <a:xfrm>
            <a:off x="5844209" y="4759550"/>
            <a:ext cx="6172864" cy="19712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6162A3-DBD9-4998-98E5-2967128748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1" t="2142" r="1382" b="4019"/>
          <a:stretch/>
        </p:blipFill>
        <p:spPr>
          <a:xfrm>
            <a:off x="1" y="891909"/>
            <a:ext cx="6702950" cy="50802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E0387E-30EF-4504-A4FD-D2A8428B5C70}"/>
              </a:ext>
            </a:extLst>
          </p:cNvPr>
          <p:cNvSpPr txBox="1">
            <a:spLocks/>
          </p:cNvSpPr>
          <p:nvPr/>
        </p:nvSpPr>
        <p:spPr>
          <a:xfrm>
            <a:off x="8017626" y="4301091"/>
            <a:ext cx="3862138" cy="60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Classification Report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3827D7-B487-428E-8009-872198BECF9F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2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Evaluating the Model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EE500A0C-3961-40AF-94FF-E7A03E2E10C3}"/>
              </a:ext>
            </a:extLst>
          </p:cNvPr>
          <p:cNvSpPr/>
          <p:nvPr/>
        </p:nvSpPr>
        <p:spPr>
          <a:xfrm>
            <a:off x="0" y="-2196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22" name="Google Shape;12923;p80">
            <a:extLst>
              <a:ext uri="{FF2B5EF4-FFF2-40B4-BE49-F238E27FC236}">
                <a16:creationId xmlns:a16="http://schemas.microsoft.com/office/drawing/2014/main" id="{F37B9329-48BC-4BB5-B67C-0D284FD9706B}"/>
              </a:ext>
            </a:extLst>
          </p:cNvPr>
          <p:cNvGrpSpPr>
            <a:grpSpLocks noChangeAspect="1"/>
          </p:cNvGrpSpPr>
          <p:nvPr/>
        </p:nvGrpSpPr>
        <p:grpSpPr>
          <a:xfrm>
            <a:off x="227944" y="188291"/>
            <a:ext cx="525641" cy="475488"/>
            <a:chOff x="2633105" y="2431859"/>
            <a:chExt cx="363243" cy="328585"/>
          </a:xfrm>
          <a:solidFill>
            <a:schemeClr val="bg1"/>
          </a:solidFill>
        </p:grpSpPr>
        <p:sp>
          <p:nvSpPr>
            <p:cNvPr id="23" name="Google Shape;12924;p80">
              <a:extLst>
                <a:ext uri="{FF2B5EF4-FFF2-40B4-BE49-F238E27FC236}">
                  <a16:creationId xmlns:a16="http://schemas.microsoft.com/office/drawing/2014/main" id="{10D23182-E42B-47A1-837B-1AF6573FCEDA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25;p80">
              <a:extLst>
                <a:ext uri="{FF2B5EF4-FFF2-40B4-BE49-F238E27FC236}">
                  <a16:creationId xmlns:a16="http://schemas.microsoft.com/office/drawing/2014/main" id="{929A20CC-6A9C-43E8-AD09-3E6E3841E7BA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26;p80">
              <a:extLst>
                <a:ext uri="{FF2B5EF4-FFF2-40B4-BE49-F238E27FC236}">
                  <a16:creationId xmlns:a16="http://schemas.microsoft.com/office/drawing/2014/main" id="{BFC533EC-FCCC-4B96-9695-739E1B7EBC54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27;p80">
              <a:extLst>
                <a:ext uri="{FF2B5EF4-FFF2-40B4-BE49-F238E27FC236}">
                  <a16:creationId xmlns:a16="http://schemas.microsoft.com/office/drawing/2014/main" id="{A3DE01F2-4119-4358-A8C1-F55C22586BE7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28;p80">
              <a:extLst>
                <a:ext uri="{FF2B5EF4-FFF2-40B4-BE49-F238E27FC236}">
                  <a16:creationId xmlns:a16="http://schemas.microsoft.com/office/drawing/2014/main" id="{E8202DA9-937E-42B8-BF3C-CE0DB6D4742B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29;p80">
              <a:extLst>
                <a:ext uri="{FF2B5EF4-FFF2-40B4-BE49-F238E27FC236}">
                  <a16:creationId xmlns:a16="http://schemas.microsoft.com/office/drawing/2014/main" id="{8E4AED08-0F78-4027-8AE5-4C086793E2D4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30;p80">
              <a:extLst>
                <a:ext uri="{FF2B5EF4-FFF2-40B4-BE49-F238E27FC236}">
                  <a16:creationId xmlns:a16="http://schemas.microsoft.com/office/drawing/2014/main" id="{80F07683-4AA2-42FE-8B1C-C5D41C183740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31;p80">
              <a:extLst>
                <a:ext uri="{FF2B5EF4-FFF2-40B4-BE49-F238E27FC236}">
                  <a16:creationId xmlns:a16="http://schemas.microsoft.com/office/drawing/2014/main" id="{02CBBF63-BE64-45D7-88BD-6D7DB0FBE54E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350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8E5C3D31-2CD7-43AE-9F21-9D6ABDAC6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9" t="1727" r="4410" b="4146"/>
          <a:stretch/>
        </p:blipFill>
        <p:spPr>
          <a:xfrm>
            <a:off x="2629410" y="1047956"/>
            <a:ext cx="6933181" cy="49015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33827D7-B487-428E-8009-872198BECF9F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2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Evaluating the Model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EE500A0C-3961-40AF-94FF-E7A03E2E10C3}"/>
              </a:ext>
            </a:extLst>
          </p:cNvPr>
          <p:cNvSpPr/>
          <p:nvPr/>
        </p:nvSpPr>
        <p:spPr>
          <a:xfrm>
            <a:off x="0" y="-2196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22" name="Google Shape;12923;p80">
            <a:extLst>
              <a:ext uri="{FF2B5EF4-FFF2-40B4-BE49-F238E27FC236}">
                <a16:creationId xmlns:a16="http://schemas.microsoft.com/office/drawing/2014/main" id="{F37B9329-48BC-4BB5-B67C-0D284FD9706B}"/>
              </a:ext>
            </a:extLst>
          </p:cNvPr>
          <p:cNvGrpSpPr>
            <a:grpSpLocks noChangeAspect="1"/>
          </p:cNvGrpSpPr>
          <p:nvPr/>
        </p:nvGrpSpPr>
        <p:grpSpPr>
          <a:xfrm>
            <a:off x="227944" y="188291"/>
            <a:ext cx="525641" cy="475488"/>
            <a:chOff x="2633105" y="2431859"/>
            <a:chExt cx="363243" cy="328585"/>
          </a:xfrm>
          <a:solidFill>
            <a:schemeClr val="bg1"/>
          </a:solidFill>
        </p:grpSpPr>
        <p:sp>
          <p:nvSpPr>
            <p:cNvPr id="23" name="Google Shape;12924;p80">
              <a:extLst>
                <a:ext uri="{FF2B5EF4-FFF2-40B4-BE49-F238E27FC236}">
                  <a16:creationId xmlns:a16="http://schemas.microsoft.com/office/drawing/2014/main" id="{10D23182-E42B-47A1-837B-1AF6573FCEDA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25;p80">
              <a:extLst>
                <a:ext uri="{FF2B5EF4-FFF2-40B4-BE49-F238E27FC236}">
                  <a16:creationId xmlns:a16="http://schemas.microsoft.com/office/drawing/2014/main" id="{929A20CC-6A9C-43E8-AD09-3E6E3841E7BA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26;p80">
              <a:extLst>
                <a:ext uri="{FF2B5EF4-FFF2-40B4-BE49-F238E27FC236}">
                  <a16:creationId xmlns:a16="http://schemas.microsoft.com/office/drawing/2014/main" id="{BFC533EC-FCCC-4B96-9695-739E1B7EBC54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27;p80">
              <a:extLst>
                <a:ext uri="{FF2B5EF4-FFF2-40B4-BE49-F238E27FC236}">
                  <a16:creationId xmlns:a16="http://schemas.microsoft.com/office/drawing/2014/main" id="{A3DE01F2-4119-4358-A8C1-F55C22586BE7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28;p80">
              <a:extLst>
                <a:ext uri="{FF2B5EF4-FFF2-40B4-BE49-F238E27FC236}">
                  <a16:creationId xmlns:a16="http://schemas.microsoft.com/office/drawing/2014/main" id="{E8202DA9-937E-42B8-BF3C-CE0DB6D4742B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29;p80">
              <a:extLst>
                <a:ext uri="{FF2B5EF4-FFF2-40B4-BE49-F238E27FC236}">
                  <a16:creationId xmlns:a16="http://schemas.microsoft.com/office/drawing/2014/main" id="{8E4AED08-0F78-4027-8AE5-4C086793E2D4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30;p80">
              <a:extLst>
                <a:ext uri="{FF2B5EF4-FFF2-40B4-BE49-F238E27FC236}">
                  <a16:creationId xmlns:a16="http://schemas.microsoft.com/office/drawing/2014/main" id="{80F07683-4AA2-42FE-8B1C-C5D41C183740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31;p80">
              <a:extLst>
                <a:ext uri="{FF2B5EF4-FFF2-40B4-BE49-F238E27FC236}">
                  <a16:creationId xmlns:a16="http://schemas.microsoft.com/office/drawing/2014/main" id="{02CBBF63-BE64-45D7-88BD-6D7DB0FBE54E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808980-F769-4EF9-BC70-B825635C28D8}"/>
              </a:ext>
            </a:extLst>
          </p:cNvPr>
          <p:cNvSpPr txBox="1">
            <a:spLocks/>
          </p:cNvSpPr>
          <p:nvPr/>
        </p:nvSpPr>
        <p:spPr>
          <a:xfrm>
            <a:off x="2778357" y="5949554"/>
            <a:ext cx="6635287" cy="90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R</a:t>
            </a:r>
            <a:r>
              <a:rPr lang="en-US" dirty="0"/>
              <a:t>eceiver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C</a:t>
            </a:r>
            <a:r>
              <a:rPr lang="en-US" dirty="0"/>
              <a:t>haracteristic (ROC) Curve 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A</a:t>
            </a:r>
            <a:r>
              <a:rPr lang="en-US" dirty="0"/>
              <a:t>rea </a:t>
            </a:r>
            <a:r>
              <a:rPr lang="en-US" b="1" dirty="0"/>
              <a:t>U</a:t>
            </a:r>
            <a:r>
              <a:rPr lang="en-US" dirty="0"/>
              <a:t>nder the </a:t>
            </a:r>
            <a:r>
              <a:rPr lang="en-US" b="1" dirty="0"/>
              <a:t>C</a:t>
            </a:r>
            <a:r>
              <a:rPr lang="en-US" dirty="0"/>
              <a:t>urve (AUC)</a:t>
            </a:r>
            <a:endParaRPr lang="en-US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654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8BB8C8-745F-4E64-B769-885E0DBFF277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2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Limitations</a:t>
            </a:r>
            <a:endParaRPr lang="en-US" sz="3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3CBD5813-398A-45A5-BBBB-39A92F4A3D07}"/>
              </a:ext>
            </a:extLst>
          </p:cNvPr>
          <p:cNvSpPr/>
          <p:nvPr/>
        </p:nvSpPr>
        <p:spPr>
          <a:xfrm>
            <a:off x="0" y="-2196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288265E-CD8D-43B6-83A6-F347280A5BEE}"/>
              </a:ext>
            </a:extLst>
          </p:cNvPr>
          <p:cNvSpPr txBox="1">
            <a:spLocks/>
          </p:cNvSpPr>
          <p:nvPr/>
        </p:nvSpPr>
        <p:spPr>
          <a:xfrm>
            <a:off x="930728" y="2798298"/>
            <a:ext cx="5928360" cy="19061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Relatively small dataset </a:t>
            </a:r>
          </a:p>
          <a:p>
            <a:r>
              <a:rPr lang="en-US" sz="3200" dirty="0"/>
              <a:t>Demographics not available</a:t>
            </a:r>
          </a:p>
          <a:p>
            <a:r>
              <a:rPr lang="en-US" sz="3200" dirty="0"/>
              <a:t>Feature selection  </a:t>
            </a:r>
          </a:p>
        </p:txBody>
      </p:sp>
      <p:pic>
        <p:nvPicPr>
          <p:cNvPr id="3" name="Graphic 2" descr="Warning">
            <a:extLst>
              <a:ext uri="{FF2B5EF4-FFF2-40B4-BE49-F238E27FC236}">
                <a16:creationId xmlns:a16="http://schemas.microsoft.com/office/drawing/2014/main" id="{CB861EA7-EABB-491A-A51A-0E430B9D7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581" y="175008"/>
            <a:ext cx="661565" cy="6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0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8BB8C8-745F-4E64-B769-885E0DBFF277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2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bg1"/>
                </a:solidFill>
              </a:rPr>
              <a:t>Future Research</a:t>
            </a:r>
            <a:endParaRPr lang="en-US" sz="37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3CBD5813-398A-45A5-BBBB-39A92F4A3D07}"/>
              </a:ext>
            </a:extLst>
          </p:cNvPr>
          <p:cNvSpPr/>
          <p:nvPr/>
        </p:nvSpPr>
        <p:spPr>
          <a:xfrm>
            <a:off x="0" y="-2196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8" name="Google Shape;11467;p78">
            <a:extLst>
              <a:ext uri="{FF2B5EF4-FFF2-40B4-BE49-F238E27FC236}">
                <a16:creationId xmlns:a16="http://schemas.microsoft.com/office/drawing/2014/main" id="{BDBB3A8B-459E-4897-8562-CE1FB1B4C199}"/>
              </a:ext>
            </a:extLst>
          </p:cNvPr>
          <p:cNvGrpSpPr>
            <a:grpSpLocks noChangeAspect="1"/>
          </p:cNvGrpSpPr>
          <p:nvPr/>
        </p:nvGrpSpPr>
        <p:grpSpPr>
          <a:xfrm>
            <a:off x="284113" y="188291"/>
            <a:ext cx="362504" cy="475488"/>
            <a:chOff x="1805901" y="1960358"/>
            <a:chExt cx="284847" cy="373627"/>
          </a:xfrm>
          <a:solidFill>
            <a:schemeClr val="bg1"/>
          </a:solidFill>
        </p:grpSpPr>
        <p:sp>
          <p:nvSpPr>
            <p:cNvPr id="9" name="Google Shape;11468;p78">
              <a:extLst>
                <a:ext uri="{FF2B5EF4-FFF2-40B4-BE49-F238E27FC236}">
                  <a16:creationId xmlns:a16="http://schemas.microsoft.com/office/drawing/2014/main" id="{901FB745-92B6-41F9-8D04-E9DEFB3F4EAC}"/>
                </a:ext>
              </a:extLst>
            </p:cNvPr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469;p78">
              <a:extLst>
                <a:ext uri="{FF2B5EF4-FFF2-40B4-BE49-F238E27FC236}">
                  <a16:creationId xmlns:a16="http://schemas.microsoft.com/office/drawing/2014/main" id="{F13AD18B-685C-4BF5-A95F-81C6FA0C06BA}"/>
                </a:ext>
              </a:extLst>
            </p:cNvPr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FB7B13-9616-4BAF-A13C-C63017434795}"/>
              </a:ext>
            </a:extLst>
          </p:cNvPr>
          <p:cNvSpPr txBox="1">
            <a:spLocks/>
          </p:cNvSpPr>
          <p:nvPr/>
        </p:nvSpPr>
        <p:spPr>
          <a:xfrm>
            <a:off x="930728" y="3102033"/>
            <a:ext cx="10330541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Assess severity using the type of admission</a:t>
            </a:r>
          </a:p>
          <a:p>
            <a:r>
              <a:rPr lang="en-US" sz="3200" dirty="0"/>
              <a:t>Can inform a model assessing neurological complications of COVID-19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2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8BB8C8-745F-4E64-B769-885E0DBFF277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2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3CBD5813-398A-45A5-BBBB-39A92F4A3D07}"/>
              </a:ext>
            </a:extLst>
          </p:cNvPr>
          <p:cNvSpPr/>
          <p:nvPr/>
        </p:nvSpPr>
        <p:spPr>
          <a:xfrm>
            <a:off x="0" y="-2196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12" name="Google Shape;14448;p83">
            <a:extLst>
              <a:ext uri="{FF2B5EF4-FFF2-40B4-BE49-F238E27FC236}">
                <a16:creationId xmlns:a16="http://schemas.microsoft.com/office/drawing/2014/main" id="{289AD0F5-4A60-4B5E-ABA7-3815DC51C4DD}"/>
              </a:ext>
            </a:extLst>
          </p:cNvPr>
          <p:cNvGrpSpPr>
            <a:grpSpLocks noChangeAspect="1"/>
          </p:cNvGrpSpPr>
          <p:nvPr/>
        </p:nvGrpSpPr>
        <p:grpSpPr>
          <a:xfrm>
            <a:off x="250056" y="212144"/>
            <a:ext cx="478292" cy="475488"/>
            <a:chOff x="4667216" y="2915382"/>
            <a:chExt cx="320273" cy="318395"/>
          </a:xfrm>
          <a:solidFill>
            <a:schemeClr val="bg1"/>
          </a:solidFill>
        </p:grpSpPr>
        <p:sp>
          <p:nvSpPr>
            <p:cNvPr id="13" name="Google Shape;14449;p83">
              <a:extLst>
                <a:ext uri="{FF2B5EF4-FFF2-40B4-BE49-F238E27FC236}">
                  <a16:creationId xmlns:a16="http://schemas.microsoft.com/office/drawing/2014/main" id="{EB533911-84DE-4308-9C24-2AD881CCC61C}"/>
                </a:ext>
              </a:extLst>
            </p:cNvPr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50;p83">
              <a:extLst>
                <a:ext uri="{FF2B5EF4-FFF2-40B4-BE49-F238E27FC236}">
                  <a16:creationId xmlns:a16="http://schemas.microsoft.com/office/drawing/2014/main" id="{7CDCB5A5-D3D9-45E2-A79C-A8B469526EE0}"/>
                </a:ext>
              </a:extLst>
            </p:cNvPr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51;p83">
              <a:extLst>
                <a:ext uri="{FF2B5EF4-FFF2-40B4-BE49-F238E27FC236}">
                  <a16:creationId xmlns:a16="http://schemas.microsoft.com/office/drawing/2014/main" id="{8CC0742B-9D4F-4674-B776-BCF06D6C6FBE}"/>
                </a:ext>
              </a:extLst>
            </p:cNvPr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52;p83">
              <a:extLst>
                <a:ext uri="{FF2B5EF4-FFF2-40B4-BE49-F238E27FC236}">
                  <a16:creationId xmlns:a16="http://schemas.microsoft.com/office/drawing/2014/main" id="{6B567F31-D347-48AE-9544-DA184A517B70}"/>
                </a:ext>
              </a:extLst>
            </p:cNvPr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FB7B13-9616-4BAF-A13C-C63017434795}"/>
              </a:ext>
            </a:extLst>
          </p:cNvPr>
          <p:cNvSpPr txBox="1">
            <a:spLocks/>
          </p:cNvSpPr>
          <p:nvPr/>
        </p:nvSpPr>
        <p:spPr>
          <a:xfrm>
            <a:off x="3941965" y="3466372"/>
            <a:ext cx="4308070" cy="852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/>
              <a:t>Questions?</a:t>
            </a:r>
          </a:p>
          <a:p>
            <a:endParaRPr lang="en-US" sz="6000" dirty="0"/>
          </a:p>
          <a:p>
            <a:endParaRPr lang="en-US" sz="60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B00580-BD7B-4F71-A106-4DBF0A33BDD3}"/>
              </a:ext>
            </a:extLst>
          </p:cNvPr>
          <p:cNvSpPr txBox="1">
            <a:spLocks/>
          </p:cNvSpPr>
          <p:nvPr/>
        </p:nvSpPr>
        <p:spPr>
          <a:xfrm>
            <a:off x="3941965" y="2539557"/>
            <a:ext cx="4308070" cy="852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/>
              <a:t>Thank you!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1807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111B2CA0-C6F3-454D-BDB4-21C98736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8" y="1508760"/>
            <a:ext cx="10330541" cy="392124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COVID-19 is caused by SARS-CoV-2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2.3 million cases with &gt;150,000 deaths globally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700,000 cases with &gt;37,000 deaths in the US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Neurological complications:</a:t>
            </a:r>
          </a:p>
          <a:p>
            <a:pPr lvl="1">
              <a:spcAft>
                <a:spcPts val="60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Some Coronavirus Patients Show Signs of Brain Ailments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Cytokine Storm in COVID-19 and Treatment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885F4B6A-FE6B-4F05-809A-374DF51FB103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1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6D345EA0-8691-4FF8-AE8A-1F5F20425A7B}"/>
              </a:ext>
            </a:extLst>
          </p:cNvPr>
          <p:cNvSpPr/>
          <p:nvPr/>
        </p:nvSpPr>
        <p:spPr>
          <a:xfrm>
            <a:off x="0" y="0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8CEA43-180E-4E22-82BA-542E6A40AC01}"/>
              </a:ext>
            </a:extLst>
          </p:cNvPr>
          <p:cNvSpPr txBox="1"/>
          <p:nvPr/>
        </p:nvSpPr>
        <p:spPr>
          <a:xfrm>
            <a:off x="930728" y="5842337"/>
            <a:ext cx="10191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Rabin, R. (2020). Some Coronavirus Patients Show Signs of Brain Ailments. http://www.nytimes.com/2020/04/01/health/coronavirus-stroke-seizures-confusion.html</a:t>
            </a:r>
          </a:p>
          <a:p>
            <a:pPr indent="-4572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Ye Q. (2020). Journal of Infection. 17(20).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10.1016/j.jinf.2020.03.037.</a:t>
            </a:r>
          </a:p>
        </p:txBody>
      </p:sp>
      <p:grpSp>
        <p:nvGrpSpPr>
          <p:cNvPr id="60" name="Google Shape;11676;p78">
            <a:extLst>
              <a:ext uri="{FF2B5EF4-FFF2-40B4-BE49-F238E27FC236}">
                <a16:creationId xmlns:a16="http://schemas.microsoft.com/office/drawing/2014/main" id="{65FA876C-78CF-46D9-916B-1B2A6F47A8FA}"/>
              </a:ext>
            </a:extLst>
          </p:cNvPr>
          <p:cNvGrpSpPr>
            <a:grpSpLocks noChangeAspect="1"/>
          </p:cNvGrpSpPr>
          <p:nvPr/>
        </p:nvGrpSpPr>
        <p:grpSpPr>
          <a:xfrm>
            <a:off x="225115" y="188299"/>
            <a:ext cx="480467" cy="475489"/>
            <a:chOff x="5309250" y="2903170"/>
            <a:chExt cx="359579" cy="355852"/>
          </a:xfrm>
          <a:solidFill>
            <a:schemeClr val="bg1"/>
          </a:solidFill>
        </p:grpSpPr>
        <p:sp>
          <p:nvSpPr>
            <p:cNvPr id="61" name="Google Shape;11677;p78">
              <a:extLst>
                <a:ext uri="{FF2B5EF4-FFF2-40B4-BE49-F238E27FC236}">
                  <a16:creationId xmlns:a16="http://schemas.microsoft.com/office/drawing/2014/main" id="{586536B0-7891-43D0-A3F2-EE2362AACD9E}"/>
                </a:ext>
              </a:extLst>
            </p:cNvPr>
            <p:cNvSpPr/>
            <p:nvPr/>
          </p:nvSpPr>
          <p:spPr>
            <a:xfrm>
              <a:off x="5410517" y="3006317"/>
              <a:ext cx="77854" cy="76452"/>
            </a:xfrm>
            <a:custGeom>
              <a:avLst/>
              <a:gdLst/>
              <a:ahLst/>
              <a:cxnLst/>
              <a:rect l="l" t="t" r="r" b="b"/>
              <a:pathLst>
                <a:path w="2444" h="2400" extrusionOk="0">
                  <a:moveTo>
                    <a:pt x="1345" y="315"/>
                  </a:moveTo>
                  <a:cubicBezTo>
                    <a:pt x="1450" y="315"/>
                    <a:pt x="1549" y="346"/>
                    <a:pt x="1631" y="420"/>
                  </a:cubicBezTo>
                  <a:cubicBezTo>
                    <a:pt x="1905" y="634"/>
                    <a:pt x="2060" y="1206"/>
                    <a:pt x="2096" y="1622"/>
                  </a:cubicBezTo>
                  <a:cubicBezTo>
                    <a:pt x="2104" y="1923"/>
                    <a:pt x="1755" y="2071"/>
                    <a:pt x="1406" y="2071"/>
                  </a:cubicBezTo>
                  <a:cubicBezTo>
                    <a:pt x="1257" y="2071"/>
                    <a:pt x="1109" y="2045"/>
                    <a:pt x="988" y="1991"/>
                  </a:cubicBezTo>
                  <a:cubicBezTo>
                    <a:pt x="560" y="1801"/>
                    <a:pt x="381" y="1313"/>
                    <a:pt x="560" y="872"/>
                  </a:cubicBezTo>
                  <a:cubicBezTo>
                    <a:pt x="693" y="580"/>
                    <a:pt x="1042" y="315"/>
                    <a:pt x="1345" y="315"/>
                  </a:cubicBezTo>
                  <a:close/>
                  <a:moveTo>
                    <a:pt x="1344" y="1"/>
                  </a:moveTo>
                  <a:cubicBezTo>
                    <a:pt x="906" y="1"/>
                    <a:pt x="447" y="320"/>
                    <a:pt x="262" y="741"/>
                  </a:cubicBezTo>
                  <a:cubicBezTo>
                    <a:pt x="0" y="1336"/>
                    <a:pt x="262" y="2027"/>
                    <a:pt x="857" y="2289"/>
                  </a:cubicBezTo>
                  <a:cubicBezTo>
                    <a:pt x="1022" y="2363"/>
                    <a:pt x="1214" y="2400"/>
                    <a:pt x="1407" y="2400"/>
                  </a:cubicBezTo>
                  <a:cubicBezTo>
                    <a:pt x="1925" y="2400"/>
                    <a:pt x="2443" y="2134"/>
                    <a:pt x="2417" y="1622"/>
                  </a:cubicBezTo>
                  <a:cubicBezTo>
                    <a:pt x="2405" y="1134"/>
                    <a:pt x="2203" y="479"/>
                    <a:pt x="1858" y="182"/>
                  </a:cubicBezTo>
                  <a:cubicBezTo>
                    <a:pt x="1704" y="56"/>
                    <a:pt x="1526" y="1"/>
                    <a:pt x="13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678;p78">
              <a:extLst>
                <a:ext uri="{FF2B5EF4-FFF2-40B4-BE49-F238E27FC236}">
                  <a16:creationId xmlns:a16="http://schemas.microsoft.com/office/drawing/2014/main" id="{9B19BB37-3592-4A6D-9174-05D328F60280}"/>
                </a:ext>
              </a:extLst>
            </p:cNvPr>
            <p:cNvSpPr/>
            <p:nvPr/>
          </p:nvSpPr>
          <p:spPr>
            <a:xfrm>
              <a:off x="5309250" y="2903170"/>
              <a:ext cx="359579" cy="355852"/>
            </a:xfrm>
            <a:custGeom>
              <a:avLst/>
              <a:gdLst/>
              <a:ahLst/>
              <a:cxnLst/>
              <a:rect l="l" t="t" r="r" b="b"/>
              <a:pathLst>
                <a:path w="11288" h="11171" extrusionOk="0">
                  <a:moveTo>
                    <a:pt x="3691" y="336"/>
                  </a:moveTo>
                  <a:cubicBezTo>
                    <a:pt x="3775" y="336"/>
                    <a:pt x="3846" y="383"/>
                    <a:pt x="3870" y="455"/>
                  </a:cubicBezTo>
                  <a:lnTo>
                    <a:pt x="4084" y="991"/>
                  </a:lnTo>
                  <a:cubicBezTo>
                    <a:pt x="3953" y="1003"/>
                    <a:pt x="3846" y="1050"/>
                    <a:pt x="3739" y="1122"/>
                  </a:cubicBezTo>
                  <a:lnTo>
                    <a:pt x="3536" y="586"/>
                  </a:lnTo>
                  <a:cubicBezTo>
                    <a:pt x="3489" y="455"/>
                    <a:pt x="3572" y="336"/>
                    <a:pt x="3691" y="336"/>
                  </a:cubicBezTo>
                  <a:close/>
                  <a:moveTo>
                    <a:pt x="7834" y="436"/>
                  </a:moveTo>
                  <a:cubicBezTo>
                    <a:pt x="7859" y="436"/>
                    <a:pt x="7883" y="442"/>
                    <a:pt x="7906" y="455"/>
                  </a:cubicBezTo>
                  <a:cubicBezTo>
                    <a:pt x="7989" y="503"/>
                    <a:pt x="8037" y="598"/>
                    <a:pt x="7989" y="693"/>
                  </a:cubicBezTo>
                  <a:lnTo>
                    <a:pt x="7763" y="1217"/>
                  </a:lnTo>
                  <a:cubicBezTo>
                    <a:pt x="7668" y="1134"/>
                    <a:pt x="7561" y="1086"/>
                    <a:pt x="7418" y="1062"/>
                  </a:cubicBezTo>
                  <a:lnTo>
                    <a:pt x="7668" y="538"/>
                  </a:lnTo>
                  <a:cubicBezTo>
                    <a:pt x="7702" y="478"/>
                    <a:pt x="7769" y="436"/>
                    <a:pt x="7834" y="436"/>
                  </a:cubicBezTo>
                  <a:close/>
                  <a:moveTo>
                    <a:pt x="698" y="3177"/>
                  </a:moveTo>
                  <a:cubicBezTo>
                    <a:pt x="775" y="3177"/>
                    <a:pt x="883" y="3247"/>
                    <a:pt x="1298" y="3431"/>
                  </a:cubicBezTo>
                  <a:cubicBezTo>
                    <a:pt x="1250" y="3479"/>
                    <a:pt x="1227" y="3539"/>
                    <a:pt x="1191" y="3586"/>
                  </a:cubicBezTo>
                  <a:cubicBezTo>
                    <a:pt x="1191" y="3586"/>
                    <a:pt x="1167" y="3658"/>
                    <a:pt x="1155" y="3765"/>
                  </a:cubicBezTo>
                  <a:lnTo>
                    <a:pt x="631" y="3527"/>
                  </a:lnTo>
                  <a:cubicBezTo>
                    <a:pt x="477" y="3479"/>
                    <a:pt x="477" y="3253"/>
                    <a:pt x="631" y="3193"/>
                  </a:cubicBezTo>
                  <a:cubicBezTo>
                    <a:pt x="655" y="3183"/>
                    <a:pt x="675" y="3177"/>
                    <a:pt x="698" y="3177"/>
                  </a:cubicBezTo>
                  <a:close/>
                  <a:moveTo>
                    <a:pt x="10679" y="3437"/>
                  </a:moveTo>
                  <a:cubicBezTo>
                    <a:pt x="10755" y="3437"/>
                    <a:pt x="10841" y="3482"/>
                    <a:pt x="10871" y="3551"/>
                  </a:cubicBezTo>
                  <a:cubicBezTo>
                    <a:pt x="10906" y="3646"/>
                    <a:pt x="10847" y="3765"/>
                    <a:pt x="10764" y="3789"/>
                  </a:cubicBezTo>
                  <a:lnTo>
                    <a:pt x="10228" y="4003"/>
                  </a:lnTo>
                  <a:cubicBezTo>
                    <a:pt x="10216" y="3848"/>
                    <a:pt x="10168" y="3741"/>
                    <a:pt x="10097" y="3658"/>
                  </a:cubicBezTo>
                  <a:lnTo>
                    <a:pt x="10633" y="3443"/>
                  </a:lnTo>
                  <a:cubicBezTo>
                    <a:pt x="10647" y="3439"/>
                    <a:pt x="10663" y="3437"/>
                    <a:pt x="10679" y="3437"/>
                  </a:cubicBezTo>
                  <a:close/>
                  <a:moveTo>
                    <a:pt x="1060" y="7134"/>
                  </a:moveTo>
                  <a:cubicBezTo>
                    <a:pt x="1072" y="7265"/>
                    <a:pt x="1119" y="7372"/>
                    <a:pt x="1191" y="7480"/>
                  </a:cubicBezTo>
                  <a:lnTo>
                    <a:pt x="655" y="7682"/>
                  </a:lnTo>
                  <a:cubicBezTo>
                    <a:pt x="635" y="7694"/>
                    <a:pt x="612" y="7699"/>
                    <a:pt x="589" y="7699"/>
                  </a:cubicBezTo>
                  <a:cubicBezTo>
                    <a:pt x="518" y="7699"/>
                    <a:pt x="444" y="7650"/>
                    <a:pt x="417" y="7587"/>
                  </a:cubicBezTo>
                  <a:cubicBezTo>
                    <a:pt x="381" y="7492"/>
                    <a:pt x="429" y="7372"/>
                    <a:pt x="524" y="7349"/>
                  </a:cubicBezTo>
                  <a:lnTo>
                    <a:pt x="1060" y="7134"/>
                  </a:lnTo>
                  <a:close/>
                  <a:moveTo>
                    <a:pt x="10144" y="7361"/>
                  </a:moveTo>
                  <a:lnTo>
                    <a:pt x="10656" y="7599"/>
                  </a:lnTo>
                  <a:cubicBezTo>
                    <a:pt x="10811" y="7658"/>
                    <a:pt x="10811" y="7884"/>
                    <a:pt x="10656" y="7944"/>
                  </a:cubicBezTo>
                  <a:cubicBezTo>
                    <a:pt x="10637" y="7950"/>
                    <a:pt x="10619" y="7953"/>
                    <a:pt x="10601" y="7953"/>
                  </a:cubicBezTo>
                  <a:cubicBezTo>
                    <a:pt x="10506" y="7953"/>
                    <a:pt x="10398" y="7875"/>
                    <a:pt x="9990" y="7706"/>
                  </a:cubicBezTo>
                  <a:cubicBezTo>
                    <a:pt x="10061" y="7611"/>
                    <a:pt x="10121" y="7515"/>
                    <a:pt x="10144" y="7361"/>
                  </a:cubicBezTo>
                  <a:close/>
                  <a:moveTo>
                    <a:pt x="3536" y="9920"/>
                  </a:moveTo>
                  <a:cubicBezTo>
                    <a:pt x="3620" y="9992"/>
                    <a:pt x="3727" y="10051"/>
                    <a:pt x="3870" y="10063"/>
                  </a:cubicBezTo>
                  <a:lnTo>
                    <a:pt x="3620" y="10587"/>
                  </a:lnTo>
                  <a:cubicBezTo>
                    <a:pt x="3584" y="10658"/>
                    <a:pt x="3522" y="10696"/>
                    <a:pt x="3454" y="10696"/>
                  </a:cubicBezTo>
                  <a:cubicBezTo>
                    <a:pt x="3430" y="10696"/>
                    <a:pt x="3406" y="10691"/>
                    <a:pt x="3382" y="10682"/>
                  </a:cubicBezTo>
                  <a:cubicBezTo>
                    <a:pt x="3298" y="10635"/>
                    <a:pt x="3251" y="10528"/>
                    <a:pt x="3298" y="10444"/>
                  </a:cubicBezTo>
                  <a:lnTo>
                    <a:pt x="3536" y="9920"/>
                  </a:lnTo>
                  <a:close/>
                  <a:moveTo>
                    <a:pt x="7549" y="10016"/>
                  </a:moveTo>
                  <a:cubicBezTo>
                    <a:pt x="7727" y="10528"/>
                    <a:pt x="7799" y="10575"/>
                    <a:pt x="7763" y="10694"/>
                  </a:cubicBezTo>
                  <a:cubicBezTo>
                    <a:pt x="7728" y="10770"/>
                    <a:pt x="7659" y="10809"/>
                    <a:pt x="7590" y="10809"/>
                  </a:cubicBezTo>
                  <a:cubicBezTo>
                    <a:pt x="7519" y="10809"/>
                    <a:pt x="7448" y="10767"/>
                    <a:pt x="7418" y="10682"/>
                  </a:cubicBezTo>
                  <a:lnTo>
                    <a:pt x="7204" y="10147"/>
                  </a:lnTo>
                  <a:cubicBezTo>
                    <a:pt x="7346" y="10123"/>
                    <a:pt x="7442" y="10087"/>
                    <a:pt x="7549" y="10016"/>
                  </a:cubicBezTo>
                  <a:close/>
                  <a:moveTo>
                    <a:pt x="3696" y="1"/>
                  </a:moveTo>
                  <a:cubicBezTo>
                    <a:pt x="3631" y="1"/>
                    <a:pt x="3565" y="13"/>
                    <a:pt x="3501" y="38"/>
                  </a:cubicBezTo>
                  <a:cubicBezTo>
                    <a:pt x="3239" y="145"/>
                    <a:pt x="3096" y="443"/>
                    <a:pt x="3203" y="705"/>
                  </a:cubicBezTo>
                  <a:lnTo>
                    <a:pt x="3477" y="1407"/>
                  </a:lnTo>
                  <a:cubicBezTo>
                    <a:pt x="3239" y="1753"/>
                    <a:pt x="3203" y="1765"/>
                    <a:pt x="2846" y="1824"/>
                  </a:cubicBezTo>
                  <a:cubicBezTo>
                    <a:pt x="2655" y="1848"/>
                    <a:pt x="2429" y="1896"/>
                    <a:pt x="2286" y="2050"/>
                  </a:cubicBezTo>
                  <a:cubicBezTo>
                    <a:pt x="2012" y="2300"/>
                    <a:pt x="2060" y="2741"/>
                    <a:pt x="1929" y="2955"/>
                  </a:cubicBezTo>
                  <a:cubicBezTo>
                    <a:pt x="1870" y="3027"/>
                    <a:pt x="1762" y="3098"/>
                    <a:pt x="1643" y="3181"/>
                  </a:cubicBezTo>
                  <a:cubicBezTo>
                    <a:pt x="1631" y="3193"/>
                    <a:pt x="1608" y="3205"/>
                    <a:pt x="1584" y="3217"/>
                  </a:cubicBezTo>
                  <a:lnTo>
                    <a:pt x="893" y="2920"/>
                  </a:lnTo>
                  <a:cubicBezTo>
                    <a:pt x="830" y="2888"/>
                    <a:pt x="761" y="2873"/>
                    <a:pt x="692" y="2873"/>
                  </a:cubicBezTo>
                  <a:cubicBezTo>
                    <a:pt x="630" y="2873"/>
                    <a:pt x="568" y="2885"/>
                    <a:pt x="512" y="2908"/>
                  </a:cubicBezTo>
                  <a:cubicBezTo>
                    <a:pt x="84" y="3074"/>
                    <a:pt x="60" y="3670"/>
                    <a:pt x="477" y="3860"/>
                  </a:cubicBezTo>
                  <a:lnTo>
                    <a:pt x="1167" y="4158"/>
                  </a:lnTo>
                  <a:cubicBezTo>
                    <a:pt x="1239" y="4563"/>
                    <a:pt x="1239" y="4586"/>
                    <a:pt x="1012" y="4920"/>
                  </a:cubicBezTo>
                  <a:cubicBezTo>
                    <a:pt x="893" y="5086"/>
                    <a:pt x="774" y="5265"/>
                    <a:pt x="774" y="5467"/>
                  </a:cubicBezTo>
                  <a:cubicBezTo>
                    <a:pt x="762" y="5825"/>
                    <a:pt x="1119" y="6122"/>
                    <a:pt x="1167" y="6360"/>
                  </a:cubicBezTo>
                  <a:cubicBezTo>
                    <a:pt x="1179" y="6479"/>
                    <a:pt x="1155" y="6646"/>
                    <a:pt x="1108" y="6777"/>
                  </a:cubicBezTo>
                  <a:lnTo>
                    <a:pt x="405" y="7051"/>
                  </a:lnTo>
                  <a:cubicBezTo>
                    <a:pt x="143" y="7146"/>
                    <a:pt x="0" y="7444"/>
                    <a:pt x="107" y="7718"/>
                  </a:cubicBezTo>
                  <a:cubicBezTo>
                    <a:pt x="190" y="7920"/>
                    <a:pt x="386" y="8051"/>
                    <a:pt x="592" y="8051"/>
                  </a:cubicBezTo>
                  <a:cubicBezTo>
                    <a:pt x="653" y="8051"/>
                    <a:pt x="714" y="8040"/>
                    <a:pt x="774" y="8015"/>
                  </a:cubicBezTo>
                  <a:lnTo>
                    <a:pt x="1477" y="7742"/>
                  </a:lnTo>
                  <a:cubicBezTo>
                    <a:pt x="1822" y="7980"/>
                    <a:pt x="1834" y="8015"/>
                    <a:pt x="1893" y="8373"/>
                  </a:cubicBezTo>
                  <a:cubicBezTo>
                    <a:pt x="1989" y="8932"/>
                    <a:pt x="2131" y="9075"/>
                    <a:pt x="2667" y="9194"/>
                  </a:cubicBezTo>
                  <a:cubicBezTo>
                    <a:pt x="3036" y="9277"/>
                    <a:pt x="3060" y="9289"/>
                    <a:pt x="3274" y="9647"/>
                  </a:cubicBezTo>
                  <a:lnTo>
                    <a:pt x="2977" y="10337"/>
                  </a:lnTo>
                  <a:cubicBezTo>
                    <a:pt x="2815" y="10691"/>
                    <a:pt x="3091" y="11053"/>
                    <a:pt x="3439" y="11053"/>
                  </a:cubicBezTo>
                  <a:cubicBezTo>
                    <a:pt x="3502" y="11053"/>
                    <a:pt x="3567" y="11041"/>
                    <a:pt x="3632" y="11016"/>
                  </a:cubicBezTo>
                  <a:cubicBezTo>
                    <a:pt x="3775" y="10980"/>
                    <a:pt x="3858" y="10873"/>
                    <a:pt x="3917" y="10754"/>
                  </a:cubicBezTo>
                  <a:lnTo>
                    <a:pt x="4215" y="10063"/>
                  </a:lnTo>
                  <a:cubicBezTo>
                    <a:pt x="4361" y="10038"/>
                    <a:pt x="4457" y="10021"/>
                    <a:pt x="4536" y="10021"/>
                  </a:cubicBezTo>
                  <a:cubicBezTo>
                    <a:pt x="4677" y="10021"/>
                    <a:pt x="4764" y="10073"/>
                    <a:pt x="4977" y="10218"/>
                  </a:cubicBezTo>
                  <a:cubicBezTo>
                    <a:pt x="5204" y="10377"/>
                    <a:pt x="5367" y="10458"/>
                    <a:pt x="5538" y="10458"/>
                  </a:cubicBezTo>
                  <a:cubicBezTo>
                    <a:pt x="5699" y="10458"/>
                    <a:pt x="5865" y="10386"/>
                    <a:pt x="6096" y="10242"/>
                  </a:cubicBezTo>
                  <a:cubicBezTo>
                    <a:pt x="6280" y="10126"/>
                    <a:pt x="6363" y="10080"/>
                    <a:pt x="6476" y="10080"/>
                  </a:cubicBezTo>
                  <a:cubicBezTo>
                    <a:pt x="6560" y="10080"/>
                    <a:pt x="6661" y="10106"/>
                    <a:pt x="6834" y="10147"/>
                  </a:cubicBezTo>
                  <a:lnTo>
                    <a:pt x="7108" y="10837"/>
                  </a:lnTo>
                  <a:cubicBezTo>
                    <a:pt x="7180" y="11051"/>
                    <a:pt x="7370" y="11171"/>
                    <a:pt x="7585" y="11171"/>
                  </a:cubicBezTo>
                  <a:cubicBezTo>
                    <a:pt x="7942" y="11171"/>
                    <a:pt x="8192" y="10813"/>
                    <a:pt x="8061" y="10468"/>
                  </a:cubicBezTo>
                  <a:lnTo>
                    <a:pt x="7787" y="9766"/>
                  </a:lnTo>
                  <a:cubicBezTo>
                    <a:pt x="8025" y="9432"/>
                    <a:pt x="8061" y="9408"/>
                    <a:pt x="8418" y="9349"/>
                  </a:cubicBezTo>
                  <a:cubicBezTo>
                    <a:pt x="8978" y="9266"/>
                    <a:pt x="9109" y="9111"/>
                    <a:pt x="9228" y="8575"/>
                  </a:cubicBezTo>
                  <a:cubicBezTo>
                    <a:pt x="9323" y="8206"/>
                    <a:pt x="9335" y="8194"/>
                    <a:pt x="9692" y="7968"/>
                  </a:cubicBezTo>
                  <a:cubicBezTo>
                    <a:pt x="10198" y="8180"/>
                    <a:pt x="10406" y="8313"/>
                    <a:pt x="10595" y="8313"/>
                  </a:cubicBezTo>
                  <a:cubicBezTo>
                    <a:pt x="10650" y="8313"/>
                    <a:pt x="10704" y="8302"/>
                    <a:pt x="10764" y="8277"/>
                  </a:cubicBezTo>
                  <a:cubicBezTo>
                    <a:pt x="11192" y="8075"/>
                    <a:pt x="11216" y="7480"/>
                    <a:pt x="10799" y="7301"/>
                  </a:cubicBezTo>
                  <a:lnTo>
                    <a:pt x="10109" y="7003"/>
                  </a:lnTo>
                  <a:cubicBezTo>
                    <a:pt x="10037" y="6599"/>
                    <a:pt x="10037" y="6575"/>
                    <a:pt x="10263" y="6241"/>
                  </a:cubicBezTo>
                  <a:cubicBezTo>
                    <a:pt x="10573" y="5801"/>
                    <a:pt x="10597" y="5622"/>
                    <a:pt x="10287" y="5134"/>
                  </a:cubicBezTo>
                  <a:cubicBezTo>
                    <a:pt x="10085" y="4801"/>
                    <a:pt x="10097" y="4789"/>
                    <a:pt x="10180" y="4384"/>
                  </a:cubicBezTo>
                  <a:lnTo>
                    <a:pt x="10883" y="4122"/>
                  </a:lnTo>
                  <a:cubicBezTo>
                    <a:pt x="11156" y="4015"/>
                    <a:pt x="11287" y="3717"/>
                    <a:pt x="11180" y="3443"/>
                  </a:cubicBezTo>
                  <a:cubicBezTo>
                    <a:pt x="11097" y="3239"/>
                    <a:pt x="10898" y="3115"/>
                    <a:pt x="10690" y="3115"/>
                  </a:cubicBezTo>
                  <a:cubicBezTo>
                    <a:pt x="10631" y="3115"/>
                    <a:pt x="10571" y="3125"/>
                    <a:pt x="10513" y="3146"/>
                  </a:cubicBezTo>
                  <a:lnTo>
                    <a:pt x="9811" y="3420"/>
                  </a:lnTo>
                  <a:cubicBezTo>
                    <a:pt x="9466" y="3181"/>
                    <a:pt x="9454" y="3146"/>
                    <a:pt x="9394" y="2789"/>
                  </a:cubicBezTo>
                  <a:cubicBezTo>
                    <a:pt x="9311" y="2229"/>
                    <a:pt x="9156" y="2086"/>
                    <a:pt x="8620" y="1979"/>
                  </a:cubicBezTo>
                  <a:cubicBezTo>
                    <a:pt x="8251" y="1884"/>
                    <a:pt x="8239" y="1872"/>
                    <a:pt x="8013" y="1515"/>
                  </a:cubicBezTo>
                  <a:lnTo>
                    <a:pt x="8311" y="824"/>
                  </a:lnTo>
                  <a:cubicBezTo>
                    <a:pt x="8430" y="574"/>
                    <a:pt x="8311" y="264"/>
                    <a:pt x="8037" y="157"/>
                  </a:cubicBezTo>
                  <a:cubicBezTo>
                    <a:pt x="7971" y="126"/>
                    <a:pt x="7901" y="111"/>
                    <a:pt x="7831" y="111"/>
                  </a:cubicBezTo>
                  <a:cubicBezTo>
                    <a:pt x="7638" y="111"/>
                    <a:pt x="7449" y="226"/>
                    <a:pt x="7370" y="419"/>
                  </a:cubicBezTo>
                  <a:lnTo>
                    <a:pt x="7073" y="1110"/>
                  </a:lnTo>
                  <a:cubicBezTo>
                    <a:pt x="6927" y="1135"/>
                    <a:pt x="6831" y="1152"/>
                    <a:pt x="6751" y="1152"/>
                  </a:cubicBezTo>
                  <a:cubicBezTo>
                    <a:pt x="6611" y="1152"/>
                    <a:pt x="6524" y="1100"/>
                    <a:pt x="6311" y="955"/>
                  </a:cubicBezTo>
                  <a:lnTo>
                    <a:pt x="6180" y="872"/>
                  </a:lnTo>
                  <a:cubicBezTo>
                    <a:pt x="6152" y="853"/>
                    <a:pt x="6119" y="844"/>
                    <a:pt x="6087" y="844"/>
                  </a:cubicBezTo>
                  <a:cubicBezTo>
                    <a:pt x="6034" y="844"/>
                    <a:pt x="5983" y="868"/>
                    <a:pt x="5953" y="919"/>
                  </a:cubicBezTo>
                  <a:cubicBezTo>
                    <a:pt x="5918" y="991"/>
                    <a:pt x="5930" y="1098"/>
                    <a:pt x="6001" y="1134"/>
                  </a:cubicBezTo>
                  <a:lnTo>
                    <a:pt x="6132" y="1229"/>
                  </a:lnTo>
                  <a:cubicBezTo>
                    <a:pt x="6389" y="1406"/>
                    <a:pt x="6533" y="1474"/>
                    <a:pt x="6731" y="1474"/>
                  </a:cubicBezTo>
                  <a:cubicBezTo>
                    <a:pt x="6826" y="1474"/>
                    <a:pt x="6933" y="1458"/>
                    <a:pt x="7073" y="1431"/>
                  </a:cubicBezTo>
                  <a:cubicBezTo>
                    <a:pt x="7189" y="1411"/>
                    <a:pt x="7278" y="1397"/>
                    <a:pt x="7350" y="1397"/>
                  </a:cubicBezTo>
                  <a:cubicBezTo>
                    <a:pt x="7531" y="1397"/>
                    <a:pt x="7614" y="1481"/>
                    <a:pt x="7775" y="1753"/>
                  </a:cubicBezTo>
                  <a:cubicBezTo>
                    <a:pt x="8013" y="2122"/>
                    <a:pt x="8120" y="2193"/>
                    <a:pt x="8561" y="2300"/>
                  </a:cubicBezTo>
                  <a:cubicBezTo>
                    <a:pt x="8966" y="2384"/>
                    <a:pt x="9013" y="2419"/>
                    <a:pt x="9085" y="2848"/>
                  </a:cubicBezTo>
                  <a:cubicBezTo>
                    <a:pt x="9109" y="3015"/>
                    <a:pt x="9144" y="3181"/>
                    <a:pt x="9228" y="3324"/>
                  </a:cubicBezTo>
                  <a:cubicBezTo>
                    <a:pt x="9370" y="3551"/>
                    <a:pt x="9621" y="3658"/>
                    <a:pt x="9799" y="3812"/>
                  </a:cubicBezTo>
                  <a:cubicBezTo>
                    <a:pt x="9882" y="3908"/>
                    <a:pt x="9906" y="3932"/>
                    <a:pt x="9906" y="3955"/>
                  </a:cubicBezTo>
                  <a:cubicBezTo>
                    <a:pt x="9906" y="3955"/>
                    <a:pt x="9930" y="4015"/>
                    <a:pt x="9906" y="4193"/>
                  </a:cubicBezTo>
                  <a:cubicBezTo>
                    <a:pt x="9859" y="4444"/>
                    <a:pt x="9787" y="4634"/>
                    <a:pt x="9823" y="4860"/>
                  </a:cubicBezTo>
                  <a:cubicBezTo>
                    <a:pt x="9882" y="5194"/>
                    <a:pt x="10216" y="5467"/>
                    <a:pt x="10204" y="5694"/>
                  </a:cubicBezTo>
                  <a:cubicBezTo>
                    <a:pt x="10204" y="5920"/>
                    <a:pt x="9859" y="6170"/>
                    <a:pt x="9787" y="6515"/>
                  </a:cubicBezTo>
                  <a:cubicBezTo>
                    <a:pt x="9704" y="6813"/>
                    <a:pt x="9906" y="7241"/>
                    <a:pt x="9811" y="7420"/>
                  </a:cubicBezTo>
                  <a:cubicBezTo>
                    <a:pt x="9728" y="7611"/>
                    <a:pt x="9275" y="7777"/>
                    <a:pt x="9109" y="8015"/>
                  </a:cubicBezTo>
                  <a:cubicBezTo>
                    <a:pt x="8918" y="8277"/>
                    <a:pt x="8954" y="8718"/>
                    <a:pt x="8787" y="8873"/>
                  </a:cubicBezTo>
                  <a:cubicBezTo>
                    <a:pt x="8620" y="9027"/>
                    <a:pt x="8192" y="8980"/>
                    <a:pt x="7906" y="9158"/>
                  </a:cubicBezTo>
                  <a:cubicBezTo>
                    <a:pt x="7644" y="9325"/>
                    <a:pt x="7477" y="9754"/>
                    <a:pt x="7287" y="9825"/>
                  </a:cubicBezTo>
                  <a:cubicBezTo>
                    <a:pt x="7254" y="9840"/>
                    <a:pt x="7210" y="9846"/>
                    <a:pt x="7163" y="9846"/>
                  </a:cubicBezTo>
                  <a:cubicBezTo>
                    <a:pt x="7058" y="9846"/>
                    <a:pt x="6936" y="9818"/>
                    <a:pt x="6870" y="9801"/>
                  </a:cubicBezTo>
                  <a:cubicBezTo>
                    <a:pt x="6712" y="9764"/>
                    <a:pt x="6595" y="9744"/>
                    <a:pt x="6493" y="9744"/>
                  </a:cubicBezTo>
                  <a:cubicBezTo>
                    <a:pt x="6304" y="9744"/>
                    <a:pt x="6170" y="9813"/>
                    <a:pt x="5930" y="9968"/>
                  </a:cubicBezTo>
                  <a:cubicBezTo>
                    <a:pt x="5756" y="10072"/>
                    <a:pt x="5655" y="10126"/>
                    <a:pt x="5557" y="10126"/>
                  </a:cubicBezTo>
                  <a:cubicBezTo>
                    <a:pt x="5453" y="10126"/>
                    <a:pt x="5351" y="10066"/>
                    <a:pt x="5168" y="9944"/>
                  </a:cubicBezTo>
                  <a:cubicBezTo>
                    <a:pt x="4918" y="9767"/>
                    <a:pt x="4777" y="9704"/>
                    <a:pt x="4576" y="9704"/>
                  </a:cubicBezTo>
                  <a:cubicBezTo>
                    <a:pt x="4480" y="9704"/>
                    <a:pt x="4370" y="9719"/>
                    <a:pt x="4227" y="9742"/>
                  </a:cubicBezTo>
                  <a:cubicBezTo>
                    <a:pt x="4095" y="9764"/>
                    <a:pt x="4008" y="9771"/>
                    <a:pt x="3947" y="9771"/>
                  </a:cubicBezTo>
                  <a:cubicBezTo>
                    <a:pt x="3843" y="9771"/>
                    <a:pt x="3821" y="9749"/>
                    <a:pt x="3798" y="9742"/>
                  </a:cubicBezTo>
                  <a:cubicBezTo>
                    <a:pt x="3608" y="9647"/>
                    <a:pt x="3453" y="9218"/>
                    <a:pt x="3203" y="9039"/>
                  </a:cubicBezTo>
                  <a:cubicBezTo>
                    <a:pt x="2941" y="8849"/>
                    <a:pt x="2501" y="8873"/>
                    <a:pt x="2346" y="8718"/>
                  </a:cubicBezTo>
                  <a:cubicBezTo>
                    <a:pt x="2191" y="8551"/>
                    <a:pt x="2239" y="8123"/>
                    <a:pt x="2060" y="7837"/>
                  </a:cubicBezTo>
                  <a:cubicBezTo>
                    <a:pt x="1941" y="7646"/>
                    <a:pt x="1750" y="7551"/>
                    <a:pt x="1548" y="7384"/>
                  </a:cubicBezTo>
                  <a:cubicBezTo>
                    <a:pt x="1417" y="7265"/>
                    <a:pt x="1393" y="7206"/>
                    <a:pt x="1393" y="7206"/>
                  </a:cubicBezTo>
                  <a:cubicBezTo>
                    <a:pt x="1310" y="7015"/>
                    <a:pt x="1524" y="6599"/>
                    <a:pt x="1465" y="6301"/>
                  </a:cubicBezTo>
                  <a:cubicBezTo>
                    <a:pt x="1405" y="5979"/>
                    <a:pt x="1072" y="5694"/>
                    <a:pt x="1096" y="5467"/>
                  </a:cubicBezTo>
                  <a:cubicBezTo>
                    <a:pt x="1096" y="5241"/>
                    <a:pt x="1429" y="4991"/>
                    <a:pt x="1512" y="4646"/>
                  </a:cubicBezTo>
                  <a:cubicBezTo>
                    <a:pt x="1584" y="4336"/>
                    <a:pt x="1393" y="3932"/>
                    <a:pt x="1477" y="3741"/>
                  </a:cubicBezTo>
                  <a:cubicBezTo>
                    <a:pt x="1572" y="3551"/>
                    <a:pt x="2001" y="3396"/>
                    <a:pt x="2179" y="3146"/>
                  </a:cubicBezTo>
                  <a:cubicBezTo>
                    <a:pt x="2370" y="2884"/>
                    <a:pt x="2346" y="2443"/>
                    <a:pt x="2501" y="2288"/>
                  </a:cubicBezTo>
                  <a:cubicBezTo>
                    <a:pt x="2667" y="2134"/>
                    <a:pt x="3096" y="2181"/>
                    <a:pt x="3382" y="2003"/>
                  </a:cubicBezTo>
                  <a:cubicBezTo>
                    <a:pt x="3608" y="1872"/>
                    <a:pt x="3715" y="1610"/>
                    <a:pt x="3870" y="1431"/>
                  </a:cubicBezTo>
                  <a:cubicBezTo>
                    <a:pt x="3944" y="1357"/>
                    <a:pt x="3995" y="1320"/>
                    <a:pt x="4116" y="1320"/>
                  </a:cubicBezTo>
                  <a:cubicBezTo>
                    <a:pt x="4189" y="1320"/>
                    <a:pt x="4287" y="1333"/>
                    <a:pt x="4429" y="1360"/>
                  </a:cubicBezTo>
                  <a:cubicBezTo>
                    <a:pt x="4543" y="1395"/>
                    <a:pt x="4662" y="1417"/>
                    <a:pt x="4784" y="1417"/>
                  </a:cubicBezTo>
                  <a:cubicBezTo>
                    <a:pt x="4828" y="1417"/>
                    <a:pt x="4873" y="1414"/>
                    <a:pt x="4918" y="1407"/>
                  </a:cubicBezTo>
                  <a:cubicBezTo>
                    <a:pt x="5144" y="1360"/>
                    <a:pt x="5322" y="1217"/>
                    <a:pt x="5513" y="1110"/>
                  </a:cubicBezTo>
                  <a:cubicBezTo>
                    <a:pt x="5584" y="1062"/>
                    <a:pt x="5620" y="955"/>
                    <a:pt x="5572" y="884"/>
                  </a:cubicBezTo>
                  <a:cubicBezTo>
                    <a:pt x="5540" y="835"/>
                    <a:pt x="5479" y="802"/>
                    <a:pt x="5421" y="802"/>
                  </a:cubicBezTo>
                  <a:cubicBezTo>
                    <a:pt x="5395" y="802"/>
                    <a:pt x="5369" y="809"/>
                    <a:pt x="5346" y="824"/>
                  </a:cubicBezTo>
                  <a:cubicBezTo>
                    <a:pt x="5023" y="1010"/>
                    <a:pt x="4963" y="1086"/>
                    <a:pt x="4794" y="1086"/>
                  </a:cubicBezTo>
                  <a:cubicBezTo>
                    <a:pt x="4714" y="1086"/>
                    <a:pt x="4610" y="1069"/>
                    <a:pt x="4441" y="1038"/>
                  </a:cubicBezTo>
                  <a:lnTo>
                    <a:pt x="4167" y="336"/>
                  </a:lnTo>
                  <a:cubicBezTo>
                    <a:pt x="4095" y="127"/>
                    <a:pt x="3904" y="1"/>
                    <a:pt x="3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679;p78">
              <a:extLst>
                <a:ext uri="{FF2B5EF4-FFF2-40B4-BE49-F238E27FC236}">
                  <a16:creationId xmlns:a16="http://schemas.microsoft.com/office/drawing/2014/main" id="{5F289947-4127-4359-B7E0-AF48F0B96577}"/>
                </a:ext>
              </a:extLst>
            </p:cNvPr>
            <p:cNvSpPr/>
            <p:nvPr/>
          </p:nvSpPr>
          <p:spPr>
            <a:xfrm>
              <a:off x="5466263" y="3032979"/>
              <a:ext cx="127101" cy="146214"/>
            </a:xfrm>
            <a:custGeom>
              <a:avLst/>
              <a:gdLst/>
              <a:ahLst/>
              <a:cxnLst/>
              <a:rect l="l" t="t" r="r" b="b"/>
              <a:pathLst>
                <a:path w="3990" h="4590" extrusionOk="0">
                  <a:moveTo>
                    <a:pt x="2681" y="1"/>
                  </a:moveTo>
                  <a:cubicBezTo>
                    <a:pt x="2422" y="1"/>
                    <a:pt x="2181" y="137"/>
                    <a:pt x="2120" y="428"/>
                  </a:cubicBezTo>
                  <a:cubicBezTo>
                    <a:pt x="2036" y="773"/>
                    <a:pt x="1941" y="1095"/>
                    <a:pt x="1786" y="1392"/>
                  </a:cubicBezTo>
                  <a:cubicBezTo>
                    <a:pt x="1739" y="1476"/>
                    <a:pt x="1786" y="1571"/>
                    <a:pt x="1858" y="1619"/>
                  </a:cubicBezTo>
                  <a:cubicBezTo>
                    <a:pt x="1881" y="1632"/>
                    <a:pt x="1905" y="1638"/>
                    <a:pt x="1929" y="1638"/>
                  </a:cubicBezTo>
                  <a:cubicBezTo>
                    <a:pt x="1991" y="1638"/>
                    <a:pt x="2050" y="1599"/>
                    <a:pt x="2084" y="1547"/>
                  </a:cubicBezTo>
                  <a:cubicBezTo>
                    <a:pt x="2251" y="1214"/>
                    <a:pt x="2358" y="880"/>
                    <a:pt x="2441" y="499"/>
                  </a:cubicBezTo>
                  <a:cubicBezTo>
                    <a:pt x="2466" y="387"/>
                    <a:pt x="2563" y="336"/>
                    <a:pt x="2676" y="336"/>
                  </a:cubicBezTo>
                  <a:cubicBezTo>
                    <a:pt x="2836" y="336"/>
                    <a:pt x="3028" y="439"/>
                    <a:pt x="3084" y="607"/>
                  </a:cubicBezTo>
                  <a:cubicBezTo>
                    <a:pt x="3287" y="1214"/>
                    <a:pt x="3632" y="2214"/>
                    <a:pt x="3072" y="3095"/>
                  </a:cubicBezTo>
                  <a:cubicBezTo>
                    <a:pt x="2512" y="3947"/>
                    <a:pt x="1615" y="4265"/>
                    <a:pt x="1007" y="4265"/>
                  </a:cubicBezTo>
                  <a:cubicBezTo>
                    <a:pt x="672" y="4265"/>
                    <a:pt x="425" y="4168"/>
                    <a:pt x="370" y="4012"/>
                  </a:cubicBezTo>
                  <a:cubicBezTo>
                    <a:pt x="334" y="3881"/>
                    <a:pt x="417" y="3678"/>
                    <a:pt x="643" y="3440"/>
                  </a:cubicBezTo>
                  <a:cubicBezTo>
                    <a:pt x="1060" y="2964"/>
                    <a:pt x="1405" y="2583"/>
                    <a:pt x="1679" y="2190"/>
                  </a:cubicBezTo>
                  <a:cubicBezTo>
                    <a:pt x="1739" y="2107"/>
                    <a:pt x="1715" y="2012"/>
                    <a:pt x="1644" y="1964"/>
                  </a:cubicBezTo>
                  <a:cubicBezTo>
                    <a:pt x="1611" y="1946"/>
                    <a:pt x="1576" y="1936"/>
                    <a:pt x="1542" y="1936"/>
                  </a:cubicBezTo>
                  <a:cubicBezTo>
                    <a:pt x="1488" y="1936"/>
                    <a:pt x="1439" y="1960"/>
                    <a:pt x="1417" y="2012"/>
                  </a:cubicBezTo>
                  <a:cubicBezTo>
                    <a:pt x="1143" y="2393"/>
                    <a:pt x="810" y="2762"/>
                    <a:pt x="405" y="3202"/>
                  </a:cubicBezTo>
                  <a:cubicBezTo>
                    <a:pt x="0" y="3607"/>
                    <a:pt x="0" y="3928"/>
                    <a:pt x="60" y="4119"/>
                  </a:cubicBezTo>
                  <a:cubicBezTo>
                    <a:pt x="171" y="4424"/>
                    <a:pt x="546" y="4589"/>
                    <a:pt x="1019" y="4589"/>
                  </a:cubicBezTo>
                  <a:cubicBezTo>
                    <a:pt x="1763" y="4589"/>
                    <a:pt x="2752" y="4179"/>
                    <a:pt x="3334" y="3262"/>
                  </a:cubicBezTo>
                  <a:cubicBezTo>
                    <a:pt x="3989" y="2250"/>
                    <a:pt x="3608" y="1095"/>
                    <a:pt x="3394" y="488"/>
                  </a:cubicBezTo>
                  <a:cubicBezTo>
                    <a:pt x="3287" y="172"/>
                    <a:pt x="2973" y="1"/>
                    <a:pt x="2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900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76E8FB7-E991-43EE-9011-9C727BFBBF0B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1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AA6B7246-C57A-4090-848E-AB7CB593B839}"/>
              </a:ext>
            </a:extLst>
          </p:cNvPr>
          <p:cNvSpPr/>
          <p:nvPr/>
        </p:nvSpPr>
        <p:spPr>
          <a:xfrm>
            <a:off x="0" y="-5023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" name="Google Shape;12055;p79">
            <a:extLst>
              <a:ext uri="{FF2B5EF4-FFF2-40B4-BE49-F238E27FC236}">
                <a16:creationId xmlns:a16="http://schemas.microsoft.com/office/drawing/2014/main" id="{B304B9FC-0A3F-4811-8491-6713204C1C4C}"/>
              </a:ext>
            </a:extLst>
          </p:cNvPr>
          <p:cNvGrpSpPr>
            <a:grpSpLocks noChangeAspect="1"/>
          </p:cNvGrpSpPr>
          <p:nvPr/>
        </p:nvGrpSpPr>
        <p:grpSpPr>
          <a:xfrm>
            <a:off x="232542" y="188291"/>
            <a:ext cx="475488" cy="475488"/>
            <a:chOff x="870939" y="2439293"/>
            <a:chExt cx="331993" cy="331993"/>
          </a:xfrm>
          <a:solidFill>
            <a:schemeClr val="bg1"/>
          </a:solidFill>
        </p:grpSpPr>
        <p:sp>
          <p:nvSpPr>
            <p:cNvPr id="23" name="Google Shape;12056;p79">
              <a:extLst>
                <a:ext uri="{FF2B5EF4-FFF2-40B4-BE49-F238E27FC236}">
                  <a16:creationId xmlns:a16="http://schemas.microsoft.com/office/drawing/2014/main" id="{AD22273F-FF23-42FF-B47B-547CDA04EA46}"/>
                </a:ext>
              </a:extLst>
            </p:cNvPr>
            <p:cNvSpPr/>
            <p:nvPr/>
          </p:nvSpPr>
          <p:spPr>
            <a:xfrm>
              <a:off x="870939" y="2439293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2057;p79">
              <a:extLst>
                <a:ext uri="{FF2B5EF4-FFF2-40B4-BE49-F238E27FC236}">
                  <a16:creationId xmlns:a16="http://schemas.microsoft.com/office/drawing/2014/main" id="{90146193-AF59-407B-AFE4-B22867BB2403}"/>
                </a:ext>
              </a:extLst>
            </p:cNvPr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2058;p79">
              <a:extLst>
                <a:ext uri="{FF2B5EF4-FFF2-40B4-BE49-F238E27FC236}">
                  <a16:creationId xmlns:a16="http://schemas.microsoft.com/office/drawing/2014/main" id="{0AE910D4-D223-4323-8E5C-EAF273D9FCB1}"/>
                </a:ext>
              </a:extLst>
            </p:cNvPr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2059;p79">
              <a:extLst>
                <a:ext uri="{FF2B5EF4-FFF2-40B4-BE49-F238E27FC236}">
                  <a16:creationId xmlns:a16="http://schemas.microsoft.com/office/drawing/2014/main" id="{08129EC9-5528-47D5-815C-01CDBBD121FA}"/>
                </a:ext>
              </a:extLst>
            </p:cNvPr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2060;p79">
              <a:extLst>
                <a:ext uri="{FF2B5EF4-FFF2-40B4-BE49-F238E27FC236}">
                  <a16:creationId xmlns:a16="http://schemas.microsoft.com/office/drawing/2014/main" id="{9E288F9B-1231-4B84-A3AD-72C01FB9285F}"/>
                </a:ext>
              </a:extLst>
            </p:cNvPr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2061;p79">
              <a:extLst>
                <a:ext uri="{FF2B5EF4-FFF2-40B4-BE49-F238E27FC236}">
                  <a16:creationId xmlns:a16="http://schemas.microsoft.com/office/drawing/2014/main" id="{29E29ADC-71CA-4D38-8E5A-48962E34BF65}"/>
                </a:ext>
              </a:extLst>
            </p:cNvPr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2062;p79">
              <a:extLst>
                <a:ext uri="{FF2B5EF4-FFF2-40B4-BE49-F238E27FC236}">
                  <a16:creationId xmlns:a16="http://schemas.microsoft.com/office/drawing/2014/main" id="{91BC41A7-7067-4FEF-8246-1EF4F5EBF8E9}"/>
                </a:ext>
              </a:extLst>
            </p:cNvPr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2063;p79">
              <a:extLst>
                <a:ext uri="{FF2B5EF4-FFF2-40B4-BE49-F238E27FC236}">
                  <a16:creationId xmlns:a16="http://schemas.microsoft.com/office/drawing/2014/main" id="{F66E28E6-DA37-4FAB-9038-EA54785C1FCA}"/>
                </a:ext>
              </a:extLst>
            </p:cNvPr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2064;p79">
              <a:extLst>
                <a:ext uri="{FF2B5EF4-FFF2-40B4-BE49-F238E27FC236}">
                  <a16:creationId xmlns:a16="http://schemas.microsoft.com/office/drawing/2014/main" id="{A63A06D5-DE57-4A0D-861E-017E39347FFE}"/>
                </a:ext>
              </a:extLst>
            </p:cNvPr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2065;p79">
              <a:extLst>
                <a:ext uri="{FF2B5EF4-FFF2-40B4-BE49-F238E27FC236}">
                  <a16:creationId xmlns:a16="http://schemas.microsoft.com/office/drawing/2014/main" id="{D9C7068A-8F92-4695-B2A9-1A302A28D950}"/>
                </a:ext>
              </a:extLst>
            </p:cNvPr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2066;p79">
              <a:extLst>
                <a:ext uri="{FF2B5EF4-FFF2-40B4-BE49-F238E27FC236}">
                  <a16:creationId xmlns:a16="http://schemas.microsoft.com/office/drawing/2014/main" id="{729C4897-6421-4733-A498-264292281075}"/>
                </a:ext>
              </a:extLst>
            </p:cNvPr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2067;p79">
              <a:extLst>
                <a:ext uri="{FF2B5EF4-FFF2-40B4-BE49-F238E27FC236}">
                  <a16:creationId xmlns:a16="http://schemas.microsoft.com/office/drawing/2014/main" id="{71DE6E2D-B7E4-4196-B141-455C8F65D644}"/>
                </a:ext>
              </a:extLst>
            </p:cNvPr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2068;p79">
              <a:extLst>
                <a:ext uri="{FF2B5EF4-FFF2-40B4-BE49-F238E27FC236}">
                  <a16:creationId xmlns:a16="http://schemas.microsoft.com/office/drawing/2014/main" id="{08D8DD3B-71C9-4CED-BFE2-23797DB36657}"/>
                </a:ext>
              </a:extLst>
            </p:cNvPr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2069;p79">
              <a:extLst>
                <a:ext uri="{FF2B5EF4-FFF2-40B4-BE49-F238E27FC236}">
                  <a16:creationId xmlns:a16="http://schemas.microsoft.com/office/drawing/2014/main" id="{AEECCC77-9C89-4AA3-8A26-0CA94416EEFB}"/>
                </a:ext>
              </a:extLst>
            </p:cNvPr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2070;p79">
              <a:extLst>
                <a:ext uri="{FF2B5EF4-FFF2-40B4-BE49-F238E27FC236}">
                  <a16:creationId xmlns:a16="http://schemas.microsoft.com/office/drawing/2014/main" id="{04EB5A7C-83A1-4FB1-A970-A95D15320821}"/>
                </a:ext>
              </a:extLst>
            </p:cNvPr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2071;p79">
              <a:extLst>
                <a:ext uri="{FF2B5EF4-FFF2-40B4-BE49-F238E27FC236}">
                  <a16:creationId xmlns:a16="http://schemas.microsoft.com/office/drawing/2014/main" id="{8629AFBB-8915-4C03-8215-CF14D71A05EA}"/>
                </a:ext>
              </a:extLst>
            </p:cNvPr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Content Placeholder 53">
            <a:extLst>
              <a:ext uri="{FF2B5EF4-FFF2-40B4-BE49-F238E27FC236}">
                <a16:creationId xmlns:a16="http://schemas.microsoft.com/office/drawing/2014/main" id="{53D3A6DF-DE79-48B6-B1F0-90693BE03F1D}"/>
              </a:ext>
            </a:extLst>
          </p:cNvPr>
          <p:cNvSpPr txBox="1">
            <a:spLocks/>
          </p:cNvSpPr>
          <p:nvPr/>
        </p:nvSpPr>
        <p:spPr>
          <a:xfrm>
            <a:off x="930728" y="1899618"/>
            <a:ext cx="11176604" cy="3058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Kaggle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Diagnosis of COVID-19 and its clinical spectrum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Usability 4.7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Sparse test results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Standard lab tests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26DE94-FF08-4D54-82AD-33F3DA5252ED}"/>
              </a:ext>
            </a:extLst>
          </p:cNvPr>
          <p:cNvSpPr txBox="1"/>
          <p:nvPr/>
        </p:nvSpPr>
        <p:spPr>
          <a:xfrm>
            <a:off x="930729" y="6374938"/>
            <a:ext cx="1178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3. Source: Hospital Israelita Albert Einstein -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https://www.kaggle.com/einsteindata4u/covid19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8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D8386D4-6A33-4E2A-B924-6D83D0012F0F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1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Objective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33475E15-3110-4B65-9A4B-492F29BFAF66}"/>
              </a:ext>
            </a:extLst>
          </p:cNvPr>
          <p:cNvSpPr/>
          <p:nvPr/>
        </p:nvSpPr>
        <p:spPr>
          <a:xfrm>
            <a:off x="0" y="0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oogle Shape;14512;p83">
            <a:extLst>
              <a:ext uri="{FF2B5EF4-FFF2-40B4-BE49-F238E27FC236}">
                <a16:creationId xmlns:a16="http://schemas.microsoft.com/office/drawing/2014/main" id="{21FA53F8-1BEC-420E-A95F-AA946A55AFA3}"/>
              </a:ext>
            </a:extLst>
          </p:cNvPr>
          <p:cNvGrpSpPr>
            <a:grpSpLocks noChangeAspect="1"/>
          </p:cNvGrpSpPr>
          <p:nvPr/>
        </p:nvGrpSpPr>
        <p:grpSpPr>
          <a:xfrm>
            <a:off x="240798" y="188291"/>
            <a:ext cx="476472" cy="475488"/>
            <a:chOff x="7990840" y="2435226"/>
            <a:chExt cx="354363" cy="353631"/>
          </a:xfrm>
          <a:solidFill>
            <a:schemeClr val="bg1"/>
          </a:solidFill>
        </p:grpSpPr>
        <p:sp>
          <p:nvSpPr>
            <p:cNvPr id="9" name="Google Shape;14513;p83">
              <a:extLst>
                <a:ext uri="{FF2B5EF4-FFF2-40B4-BE49-F238E27FC236}">
                  <a16:creationId xmlns:a16="http://schemas.microsoft.com/office/drawing/2014/main" id="{9D46896E-D4A3-428E-824A-C9F18E9BA09A}"/>
                </a:ext>
              </a:extLst>
            </p:cNvPr>
            <p:cNvSpPr/>
            <p:nvPr/>
          </p:nvSpPr>
          <p:spPr>
            <a:xfrm>
              <a:off x="7990840" y="2435226"/>
              <a:ext cx="354363" cy="353631"/>
            </a:xfrm>
            <a:custGeom>
              <a:avLst/>
              <a:gdLst/>
              <a:ahLst/>
              <a:cxnLst/>
              <a:rect l="l" t="t" r="r" b="b"/>
              <a:pathLst>
                <a:path w="11133" h="11110" extrusionOk="0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4514;p83">
              <a:extLst>
                <a:ext uri="{FF2B5EF4-FFF2-40B4-BE49-F238E27FC236}">
                  <a16:creationId xmlns:a16="http://schemas.microsoft.com/office/drawing/2014/main" id="{094F91DE-BC61-4A46-8893-6913EC81A97B}"/>
                </a:ext>
              </a:extLst>
            </p:cNvPr>
            <p:cNvSpPr/>
            <p:nvPr/>
          </p:nvSpPr>
          <p:spPr>
            <a:xfrm>
              <a:off x="8190160" y="2704158"/>
              <a:ext cx="61814" cy="45644"/>
            </a:xfrm>
            <a:custGeom>
              <a:avLst/>
              <a:gdLst/>
              <a:ahLst/>
              <a:cxnLst/>
              <a:rect l="l" t="t" r="r" b="b"/>
              <a:pathLst>
                <a:path w="1942" h="1434" extrusionOk="0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4515;p83">
              <a:extLst>
                <a:ext uri="{FF2B5EF4-FFF2-40B4-BE49-F238E27FC236}">
                  <a16:creationId xmlns:a16="http://schemas.microsoft.com/office/drawing/2014/main" id="{EC8A1E4B-8712-4057-90CA-C4280B2A8C2E}"/>
                </a:ext>
              </a:extLst>
            </p:cNvPr>
            <p:cNvSpPr/>
            <p:nvPr/>
          </p:nvSpPr>
          <p:spPr>
            <a:xfrm>
              <a:off x="8162882" y="2684201"/>
              <a:ext cx="22026" cy="18239"/>
            </a:xfrm>
            <a:custGeom>
              <a:avLst/>
              <a:gdLst/>
              <a:ahLst/>
              <a:cxnLst/>
              <a:rect l="l" t="t" r="r" b="b"/>
              <a:pathLst>
                <a:path w="692" h="573" extrusionOk="0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Content Placeholder 53">
            <a:extLst>
              <a:ext uri="{FF2B5EF4-FFF2-40B4-BE49-F238E27FC236}">
                <a16:creationId xmlns:a16="http://schemas.microsoft.com/office/drawing/2014/main" id="{879125C6-F32B-45C8-8668-0435746423E0}"/>
              </a:ext>
            </a:extLst>
          </p:cNvPr>
          <p:cNvSpPr txBox="1">
            <a:spLocks/>
          </p:cNvSpPr>
          <p:nvPr/>
        </p:nvSpPr>
        <p:spPr>
          <a:xfrm>
            <a:off x="930728" y="2976881"/>
            <a:ext cx="10609338" cy="1191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Using laboratory tests to predict COVID diagnosis</a:t>
            </a:r>
          </a:p>
          <a:p>
            <a:pPr lvl="1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↑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C-reactive protein (CRP) and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white blood cells (WBCs)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B153D4-A1D2-433C-B888-B64C8B506540}"/>
              </a:ext>
            </a:extLst>
          </p:cNvPr>
          <p:cNvSpPr txBox="1"/>
          <p:nvPr/>
        </p:nvSpPr>
        <p:spPr>
          <a:xfrm>
            <a:off x="930729" y="6129405"/>
            <a:ext cx="1060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4. Singhal T. (2020). A Review of Coronavirus Disease-2019 (COVID-19). 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Indian journal of pediatrics.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87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(4), 281–286.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https://doi.org/10.1007/s12098-020-03263-6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259DCCFA-3BE0-4B39-9910-4EC82C3DFE86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1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15FA7C78-137F-40E7-A6B0-BAB628907D38}"/>
              </a:ext>
            </a:extLst>
          </p:cNvPr>
          <p:cNvSpPr/>
          <p:nvPr/>
        </p:nvSpPr>
        <p:spPr>
          <a:xfrm>
            <a:off x="0" y="-2196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oogle Shape;13870;p81">
            <a:extLst>
              <a:ext uri="{FF2B5EF4-FFF2-40B4-BE49-F238E27FC236}">
                <a16:creationId xmlns:a16="http://schemas.microsoft.com/office/drawing/2014/main" id="{7816FE93-7AF2-4508-BC43-B39B4166DE89}"/>
              </a:ext>
            </a:extLst>
          </p:cNvPr>
          <p:cNvGrpSpPr>
            <a:grpSpLocks noChangeAspect="1"/>
          </p:cNvGrpSpPr>
          <p:nvPr/>
        </p:nvGrpSpPr>
        <p:grpSpPr>
          <a:xfrm>
            <a:off x="273146" y="188272"/>
            <a:ext cx="384334" cy="475486"/>
            <a:chOff x="2667821" y="3361108"/>
            <a:chExt cx="273046" cy="337801"/>
          </a:xfrm>
          <a:solidFill>
            <a:schemeClr val="bg1"/>
          </a:solidFill>
        </p:grpSpPr>
        <p:sp>
          <p:nvSpPr>
            <p:cNvPr id="10" name="Google Shape;13871;p81">
              <a:extLst>
                <a:ext uri="{FF2B5EF4-FFF2-40B4-BE49-F238E27FC236}">
                  <a16:creationId xmlns:a16="http://schemas.microsoft.com/office/drawing/2014/main" id="{0FDE25D2-3DE2-4982-8CC5-128C872298C1}"/>
                </a:ext>
              </a:extLst>
            </p:cNvPr>
            <p:cNvSpPr/>
            <p:nvPr/>
          </p:nvSpPr>
          <p:spPr>
            <a:xfrm>
              <a:off x="2799971" y="3361108"/>
              <a:ext cx="10273" cy="36385"/>
            </a:xfrm>
            <a:custGeom>
              <a:avLst/>
              <a:gdLst/>
              <a:ahLst/>
              <a:cxnLst/>
              <a:rect l="l" t="t" r="r" b="b"/>
              <a:pathLst>
                <a:path w="323" h="1144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977"/>
                  </a:lnTo>
                  <a:cubicBezTo>
                    <a:pt x="1" y="1072"/>
                    <a:pt x="72" y="1143"/>
                    <a:pt x="155" y="1143"/>
                  </a:cubicBezTo>
                  <a:cubicBezTo>
                    <a:pt x="251" y="1143"/>
                    <a:pt x="322" y="1072"/>
                    <a:pt x="322" y="977"/>
                  </a:cubicBezTo>
                  <a:lnTo>
                    <a:pt x="322" y="167"/>
                  </a:lnTo>
                  <a:cubicBezTo>
                    <a:pt x="310" y="60"/>
                    <a:pt x="251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3872;p81">
              <a:extLst>
                <a:ext uri="{FF2B5EF4-FFF2-40B4-BE49-F238E27FC236}">
                  <a16:creationId xmlns:a16="http://schemas.microsoft.com/office/drawing/2014/main" id="{9ECF6300-08EB-4CC1-B6E1-6DDBB4C11186}"/>
                </a:ext>
              </a:extLst>
            </p:cNvPr>
            <p:cNvSpPr/>
            <p:nvPr/>
          </p:nvSpPr>
          <p:spPr>
            <a:xfrm>
              <a:off x="2838964" y="3371063"/>
              <a:ext cx="22009" cy="34381"/>
            </a:xfrm>
            <a:custGeom>
              <a:avLst/>
              <a:gdLst/>
              <a:ahLst/>
              <a:cxnLst/>
              <a:rect l="l" t="t" r="r" b="b"/>
              <a:pathLst>
                <a:path w="692" h="1081" extrusionOk="0">
                  <a:moveTo>
                    <a:pt x="517" y="0"/>
                  </a:moveTo>
                  <a:cubicBezTo>
                    <a:pt x="454" y="0"/>
                    <a:pt x="385" y="31"/>
                    <a:pt x="358" y="104"/>
                  </a:cubicBezTo>
                  <a:lnTo>
                    <a:pt x="49" y="866"/>
                  </a:lnTo>
                  <a:cubicBezTo>
                    <a:pt x="1" y="961"/>
                    <a:pt x="84" y="1080"/>
                    <a:pt x="203" y="1080"/>
                  </a:cubicBezTo>
                  <a:cubicBezTo>
                    <a:pt x="263" y="1080"/>
                    <a:pt x="322" y="1057"/>
                    <a:pt x="346" y="985"/>
                  </a:cubicBezTo>
                  <a:lnTo>
                    <a:pt x="656" y="223"/>
                  </a:lnTo>
                  <a:cubicBezTo>
                    <a:pt x="691" y="152"/>
                    <a:pt x="644" y="45"/>
                    <a:pt x="572" y="9"/>
                  </a:cubicBezTo>
                  <a:cubicBezTo>
                    <a:pt x="556" y="3"/>
                    <a:pt x="537" y="0"/>
                    <a:pt x="5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3873;p81">
              <a:extLst>
                <a:ext uri="{FF2B5EF4-FFF2-40B4-BE49-F238E27FC236}">
                  <a16:creationId xmlns:a16="http://schemas.microsoft.com/office/drawing/2014/main" id="{2D0D1855-F492-4A97-8135-A4D06A4E0581}"/>
                </a:ext>
              </a:extLst>
            </p:cNvPr>
            <p:cNvSpPr/>
            <p:nvPr/>
          </p:nvSpPr>
          <p:spPr>
            <a:xfrm>
              <a:off x="2873822" y="3399815"/>
              <a:ext cx="29197" cy="28338"/>
            </a:xfrm>
            <a:custGeom>
              <a:avLst/>
              <a:gdLst/>
              <a:ahLst/>
              <a:cxnLst/>
              <a:rect l="l" t="t" r="r" b="b"/>
              <a:pathLst>
                <a:path w="918" h="891" extrusionOk="0">
                  <a:moveTo>
                    <a:pt x="744" y="1"/>
                  </a:moveTo>
                  <a:cubicBezTo>
                    <a:pt x="703" y="1"/>
                    <a:pt x="661" y="16"/>
                    <a:pt x="631" y="45"/>
                  </a:cubicBezTo>
                  <a:lnTo>
                    <a:pt x="60" y="629"/>
                  </a:lnTo>
                  <a:cubicBezTo>
                    <a:pt x="0" y="688"/>
                    <a:pt x="0" y="784"/>
                    <a:pt x="60" y="843"/>
                  </a:cubicBezTo>
                  <a:cubicBezTo>
                    <a:pt x="84" y="879"/>
                    <a:pt x="131" y="891"/>
                    <a:pt x="179" y="891"/>
                  </a:cubicBezTo>
                  <a:cubicBezTo>
                    <a:pt x="286" y="891"/>
                    <a:pt x="274" y="831"/>
                    <a:pt x="858" y="272"/>
                  </a:cubicBezTo>
                  <a:cubicBezTo>
                    <a:pt x="917" y="212"/>
                    <a:pt x="917" y="105"/>
                    <a:pt x="858" y="45"/>
                  </a:cubicBezTo>
                  <a:cubicBezTo>
                    <a:pt x="828" y="16"/>
                    <a:pt x="786" y="1"/>
                    <a:pt x="7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3874;p81">
              <a:extLst>
                <a:ext uri="{FF2B5EF4-FFF2-40B4-BE49-F238E27FC236}">
                  <a16:creationId xmlns:a16="http://schemas.microsoft.com/office/drawing/2014/main" id="{9DF76E05-95DF-4044-8E6F-6021D74C1D98}"/>
                </a:ext>
              </a:extLst>
            </p:cNvPr>
            <p:cNvSpPr/>
            <p:nvPr/>
          </p:nvSpPr>
          <p:spPr>
            <a:xfrm>
              <a:off x="2894655" y="3442656"/>
              <a:ext cx="37116" cy="19592"/>
            </a:xfrm>
            <a:custGeom>
              <a:avLst/>
              <a:gdLst/>
              <a:ahLst/>
              <a:cxnLst/>
              <a:rect l="l" t="t" r="r" b="b"/>
              <a:pathLst>
                <a:path w="1167" h="616" extrusionOk="0">
                  <a:moveTo>
                    <a:pt x="973" y="1"/>
                  </a:moveTo>
                  <a:cubicBezTo>
                    <a:pt x="955" y="1"/>
                    <a:pt x="936" y="3"/>
                    <a:pt x="917" y="8"/>
                  </a:cubicBezTo>
                  <a:lnTo>
                    <a:pt x="155" y="318"/>
                  </a:lnTo>
                  <a:cubicBezTo>
                    <a:pt x="0" y="377"/>
                    <a:pt x="36" y="615"/>
                    <a:pt x="214" y="615"/>
                  </a:cubicBezTo>
                  <a:cubicBezTo>
                    <a:pt x="274" y="615"/>
                    <a:pt x="238" y="615"/>
                    <a:pt x="1036" y="294"/>
                  </a:cubicBezTo>
                  <a:cubicBezTo>
                    <a:pt x="1131" y="282"/>
                    <a:pt x="1167" y="175"/>
                    <a:pt x="1131" y="103"/>
                  </a:cubicBezTo>
                  <a:cubicBezTo>
                    <a:pt x="1103" y="37"/>
                    <a:pt x="1044" y="1"/>
                    <a:pt x="9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3875;p81">
              <a:extLst>
                <a:ext uri="{FF2B5EF4-FFF2-40B4-BE49-F238E27FC236}">
                  <a16:creationId xmlns:a16="http://schemas.microsoft.com/office/drawing/2014/main" id="{65D1FDF8-1417-425C-9BBD-16AD84AAF1F7}"/>
                </a:ext>
              </a:extLst>
            </p:cNvPr>
            <p:cNvSpPr/>
            <p:nvPr/>
          </p:nvSpPr>
          <p:spPr>
            <a:xfrm>
              <a:off x="2904482" y="3493258"/>
              <a:ext cx="36385" cy="10273"/>
            </a:xfrm>
            <a:custGeom>
              <a:avLst/>
              <a:gdLst/>
              <a:ahLst/>
              <a:cxnLst/>
              <a:rect l="l" t="t" r="r" b="b"/>
              <a:pathLst>
                <a:path w="1144" h="323" extrusionOk="0">
                  <a:moveTo>
                    <a:pt x="155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977" y="322"/>
                  </a:lnTo>
                  <a:cubicBezTo>
                    <a:pt x="1072" y="322"/>
                    <a:pt x="1144" y="251"/>
                    <a:pt x="1144" y="155"/>
                  </a:cubicBezTo>
                  <a:cubicBezTo>
                    <a:pt x="1144" y="72"/>
                    <a:pt x="1072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3876;p81">
              <a:extLst>
                <a:ext uri="{FF2B5EF4-FFF2-40B4-BE49-F238E27FC236}">
                  <a16:creationId xmlns:a16="http://schemas.microsoft.com/office/drawing/2014/main" id="{81F001D4-602B-47B7-929B-79CD41EF3A68}"/>
                </a:ext>
              </a:extLst>
            </p:cNvPr>
            <p:cNvSpPr/>
            <p:nvPr/>
          </p:nvSpPr>
          <p:spPr>
            <a:xfrm>
              <a:off x="2895386" y="3533364"/>
              <a:ext cx="35653" cy="20196"/>
            </a:xfrm>
            <a:custGeom>
              <a:avLst/>
              <a:gdLst/>
              <a:ahLst/>
              <a:cxnLst/>
              <a:rect l="l" t="t" r="r" b="b"/>
              <a:pathLst>
                <a:path w="1121" h="635" extrusionOk="0">
                  <a:moveTo>
                    <a:pt x="179" y="0"/>
                  </a:moveTo>
                  <a:cubicBezTo>
                    <a:pt x="118" y="0"/>
                    <a:pt x="54" y="38"/>
                    <a:pt x="37" y="109"/>
                  </a:cubicBezTo>
                  <a:cubicBezTo>
                    <a:pt x="1" y="180"/>
                    <a:pt x="37" y="288"/>
                    <a:pt x="120" y="311"/>
                  </a:cubicBezTo>
                  <a:lnTo>
                    <a:pt x="882" y="621"/>
                  </a:lnTo>
                  <a:cubicBezTo>
                    <a:pt x="901" y="630"/>
                    <a:pt x="922" y="635"/>
                    <a:pt x="943" y="635"/>
                  </a:cubicBezTo>
                  <a:cubicBezTo>
                    <a:pt x="1004" y="635"/>
                    <a:pt x="1067" y="599"/>
                    <a:pt x="1084" y="538"/>
                  </a:cubicBezTo>
                  <a:cubicBezTo>
                    <a:pt x="1120" y="442"/>
                    <a:pt x="1084" y="359"/>
                    <a:pt x="1001" y="323"/>
                  </a:cubicBezTo>
                  <a:lnTo>
                    <a:pt x="239" y="14"/>
                  </a:lnTo>
                  <a:cubicBezTo>
                    <a:pt x="221" y="5"/>
                    <a:pt x="200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3877;p81">
              <a:extLst>
                <a:ext uri="{FF2B5EF4-FFF2-40B4-BE49-F238E27FC236}">
                  <a16:creationId xmlns:a16="http://schemas.microsoft.com/office/drawing/2014/main" id="{73664392-7220-4BD7-AF76-C10601AD07E0}"/>
                </a:ext>
              </a:extLst>
            </p:cNvPr>
            <p:cNvSpPr/>
            <p:nvPr/>
          </p:nvSpPr>
          <p:spPr>
            <a:xfrm>
              <a:off x="2872677" y="3567586"/>
              <a:ext cx="30692" cy="28338"/>
            </a:xfrm>
            <a:custGeom>
              <a:avLst/>
              <a:gdLst/>
              <a:ahLst/>
              <a:cxnLst/>
              <a:rect l="l" t="t" r="r" b="b"/>
              <a:pathLst>
                <a:path w="965" h="891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644" y="819"/>
                    <a:pt x="620" y="890"/>
                    <a:pt x="751" y="890"/>
                  </a:cubicBezTo>
                  <a:cubicBezTo>
                    <a:pt x="894" y="890"/>
                    <a:pt x="965" y="712"/>
                    <a:pt x="858" y="616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3878;p81">
              <a:extLst>
                <a:ext uri="{FF2B5EF4-FFF2-40B4-BE49-F238E27FC236}">
                  <a16:creationId xmlns:a16="http://schemas.microsoft.com/office/drawing/2014/main" id="{2BBCCEB8-CFAA-415C-962A-FAD495497524}"/>
                </a:ext>
              </a:extLst>
            </p:cNvPr>
            <p:cNvSpPr/>
            <p:nvPr/>
          </p:nvSpPr>
          <p:spPr>
            <a:xfrm>
              <a:off x="2838233" y="3589818"/>
              <a:ext cx="21214" cy="34318"/>
            </a:xfrm>
            <a:custGeom>
              <a:avLst/>
              <a:gdLst/>
              <a:ahLst/>
              <a:cxnLst/>
              <a:rect l="l" t="t" r="r" b="b"/>
              <a:pathLst>
                <a:path w="667" h="1079" extrusionOk="0">
                  <a:moveTo>
                    <a:pt x="179" y="1"/>
                  </a:moveTo>
                  <a:cubicBezTo>
                    <a:pt x="159" y="1"/>
                    <a:pt x="139" y="4"/>
                    <a:pt x="119" y="13"/>
                  </a:cubicBezTo>
                  <a:cubicBezTo>
                    <a:pt x="48" y="37"/>
                    <a:pt x="0" y="132"/>
                    <a:pt x="24" y="215"/>
                  </a:cubicBezTo>
                  <a:lnTo>
                    <a:pt x="345" y="977"/>
                  </a:lnTo>
                  <a:cubicBezTo>
                    <a:pt x="365" y="1036"/>
                    <a:pt x="425" y="1079"/>
                    <a:pt x="499" y="1079"/>
                  </a:cubicBezTo>
                  <a:cubicBezTo>
                    <a:pt x="514" y="1079"/>
                    <a:pt x="531" y="1077"/>
                    <a:pt x="548" y="1072"/>
                  </a:cubicBezTo>
                  <a:cubicBezTo>
                    <a:pt x="643" y="1037"/>
                    <a:pt x="667" y="929"/>
                    <a:pt x="643" y="858"/>
                  </a:cubicBezTo>
                  <a:lnTo>
                    <a:pt x="322" y="96"/>
                  </a:lnTo>
                  <a:cubicBezTo>
                    <a:pt x="303" y="41"/>
                    <a:pt x="243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3879;p81">
              <a:extLst>
                <a:ext uri="{FF2B5EF4-FFF2-40B4-BE49-F238E27FC236}">
                  <a16:creationId xmlns:a16="http://schemas.microsoft.com/office/drawing/2014/main" id="{B1C21BB9-8A69-42A3-9E03-9B5BCDC13707}"/>
                </a:ext>
              </a:extLst>
            </p:cNvPr>
            <p:cNvSpPr/>
            <p:nvPr/>
          </p:nvSpPr>
          <p:spPr>
            <a:xfrm>
              <a:off x="2747334" y="3589754"/>
              <a:ext cx="21627" cy="34572"/>
            </a:xfrm>
            <a:custGeom>
              <a:avLst/>
              <a:gdLst/>
              <a:ahLst/>
              <a:cxnLst/>
              <a:rect l="l" t="t" r="r" b="b"/>
              <a:pathLst>
                <a:path w="680" h="1087" extrusionOk="0">
                  <a:moveTo>
                    <a:pt x="499" y="1"/>
                  </a:moveTo>
                  <a:cubicBezTo>
                    <a:pt x="438" y="1"/>
                    <a:pt x="375" y="36"/>
                    <a:pt x="358" y="98"/>
                  </a:cubicBezTo>
                  <a:lnTo>
                    <a:pt x="36" y="860"/>
                  </a:lnTo>
                  <a:cubicBezTo>
                    <a:pt x="1" y="967"/>
                    <a:pt x="72" y="1086"/>
                    <a:pt x="191" y="1086"/>
                  </a:cubicBezTo>
                  <a:cubicBezTo>
                    <a:pt x="251" y="1086"/>
                    <a:pt x="310" y="1051"/>
                    <a:pt x="334" y="979"/>
                  </a:cubicBezTo>
                  <a:lnTo>
                    <a:pt x="655" y="217"/>
                  </a:lnTo>
                  <a:cubicBezTo>
                    <a:pt x="679" y="134"/>
                    <a:pt x="632" y="39"/>
                    <a:pt x="560" y="15"/>
                  </a:cubicBezTo>
                  <a:cubicBezTo>
                    <a:pt x="542" y="5"/>
                    <a:pt x="520" y="1"/>
                    <a:pt x="4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3880;p81">
              <a:extLst>
                <a:ext uri="{FF2B5EF4-FFF2-40B4-BE49-F238E27FC236}">
                  <a16:creationId xmlns:a16="http://schemas.microsoft.com/office/drawing/2014/main" id="{953274F2-4F7C-4C47-8084-329A656781A2}"/>
                </a:ext>
              </a:extLst>
            </p:cNvPr>
            <p:cNvSpPr/>
            <p:nvPr/>
          </p:nvSpPr>
          <p:spPr>
            <a:xfrm>
              <a:off x="2705319" y="3566441"/>
              <a:ext cx="29547" cy="28625"/>
            </a:xfrm>
            <a:custGeom>
              <a:avLst/>
              <a:gdLst/>
              <a:ahLst/>
              <a:cxnLst/>
              <a:rect l="l" t="t" r="r" b="b"/>
              <a:pathLst>
                <a:path w="929" h="900" extrusionOk="0">
                  <a:moveTo>
                    <a:pt x="744" y="1"/>
                  </a:moveTo>
                  <a:cubicBezTo>
                    <a:pt x="702" y="1"/>
                    <a:pt x="661" y="15"/>
                    <a:pt x="631" y="45"/>
                  </a:cubicBezTo>
                  <a:lnTo>
                    <a:pt x="60" y="629"/>
                  </a:lnTo>
                  <a:cubicBezTo>
                    <a:pt x="0" y="688"/>
                    <a:pt x="0" y="795"/>
                    <a:pt x="60" y="855"/>
                  </a:cubicBezTo>
                  <a:cubicBezTo>
                    <a:pt x="89" y="885"/>
                    <a:pt x="128" y="899"/>
                    <a:pt x="167" y="899"/>
                  </a:cubicBezTo>
                  <a:cubicBezTo>
                    <a:pt x="205" y="899"/>
                    <a:pt x="244" y="885"/>
                    <a:pt x="274" y="855"/>
                  </a:cubicBezTo>
                  <a:lnTo>
                    <a:pt x="857" y="271"/>
                  </a:lnTo>
                  <a:cubicBezTo>
                    <a:pt x="929" y="212"/>
                    <a:pt x="929" y="105"/>
                    <a:pt x="857" y="45"/>
                  </a:cubicBezTo>
                  <a:cubicBezTo>
                    <a:pt x="827" y="15"/>
                    <a:pt x="786" y="1"/>
                    <a:pt x="7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3881;p81">
              <a:extLst>
                <a:ext uri="{FF2B5EF4-FFF2-40B4-BE49-F238E27FC236}">
                  <a16:creationId xmlns:a16="http://schemas.microsoft.com/office/drawing/2014/main" id="{4B278B9B-7CA6-4668-9D32-FD9F047B6B8C}"/>
                </a:ext>
              </a:extLst>
            </p:cNvPr>
            <p:cNvSpPr/>
            <p:nvPr/>
          </p:nvSpPr>
          <p:spPr>
            <a:xfrm>
              <a:off x="2676918" y="3532060"/>
              <a:ext cx="35240" cy="20133"/>
            </a:xfrm>
            <a:custGeom>
              <a:avLst/>
              <a:gdLst/>
              <a:ahLst/>
              <a:cxnLst/>
              <a:rect l="l" t="t" r="r" b="b"/>
              <a:pathLst>
                <a:path w="1108" h="633" extrusionOk="0">
                  <a:moveTo>
                    <a:pt x="918" y="1"/>
                  </a:moveTo>
                  <a:cubicBezTo>
                    <a:pt x="903" y="1"/>
                    <a:pt x="886" y="3"/>
                    <a:pt x="869" y="7"/>
                  </a:cubicBezTo>
                  <a:lnTo>
                    <a:pt x="119" y="329"/>
                  </a:lnTo>
                  <a:cubicBezTo>
                    <a:pt x="36" y="352"/>
                    <a:pt x="0" y="448"/>
                    <a:pt x="24" y="531"/>
                  </a:cubicBezTo>
                  <a:cubicBezTo>
                    <a:pt x="53" y="590"/>
                    <a:pt x="115" y="632"/>
                    <a:pt x="182" y="632"/>
                  </a:cubicBezTo>
                  <a:cubicBezTo>
                    <a:pt x="197" y="632"/>
                    <a:pt x="211" y="630"/>
                    <a:pt x="226" y="626"/>
                  </a:cubicBezTo>
                  <a:lnTo>
                    <a:pt x="988" y="305"/>
                  </a:lnTo>
                  <a:cubicBezTo>
                    <a:pt x="1060" y="281"/>
                    <a:pt x="1107" y="174"/>
                    <a:pt x="1084" y="102"/>
                  </a:cubicBezTo>
                  <a:cubicBezTo>
                    <a:pt x="1054" y="44"/>
                    <a:pt x="992" y="1"/>
                    <a:pt x="9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3882;p81">
              <a:extLst>
                <a:ext uri="{FF2B5EF4-FFF2-40B4-BE49-F238E27FC236}">
                  <a16:creationId xmlns:a16="http://schemas.microsoft.com/office/drawing/2014/main" id="{19A3B39D-BD56-47E1-87E3-8A74A558736D}"/>
                </a:ext>
              </a:extLst>
            </p:cNvPr>
            <p:cNvSpPr/>
            <p:nvPr/>
          </p:nvSpPr>
          <p:spPr>
            <a:xfrm>
              <a:off x="2667821" y="3491763"/>
              <a:ext cx="36385" cy="10241"/>
            </a:xfrm>
            <a:custGeom>
              <a:avLst/>
              <a:gdLst/>
              <a:ahLst/>
              <a:cxnLst/>
              <a:rect l="l" t="t" r="r" b="b"/>
              <a:pathLst>
                <a:path w="1144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977" y="322"/>
                  </a:lnTo>
                  <a:cubicBezTo>
                    <a:pt x="1072" y="322"/>
                    <a:pt x="1143" y="250"/>
                    <a:pt x="1143" y="167"/>
                  </a:cubicBezTo>
                  <a:cubicBezTo>
                    <a:pt x="1131" y="72"/>
                    <a:pt x="1048" y="0"/>
                    <a:pt x="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3883;p81">
              <a:extLst>
                <a:ext uri="{FF2B5EF4-FFF2-40B4-BE49-F238E27FC236}">
                  <a16:creationId xmlns:a16="http://schemas.microsoft.com/office/drawing/2014/main" id="{A8E837C7-A412-470C-9478-C07903717ABE}"/>
                </a:ext>
              </a:extLst>
            </p:cNvPr>
            <p:cNvSpPr/>
            <p:nvPr/>
          </p:nvSpPr>
          <p:spPr>
            <a:xfrm>
              <a:off x="2677267" y="3441702"/>
              <a:ext cx="35653" cy="20069"/>
            </a:xfrm>
            <a:custGeom>
              <a:avLst/>
              <a:gdLst/>
              <a:ahLst/>
              <a:cxnLst/>
              <a:rect l="l" t="t" r="r" b="b"/>
              <a:pathLst>
                <a:path w="1121" h="631" extrusionOk="0">
                  <a:moveTo>
                    <a:pt x="173" y="1"/>
                  </a:moveTo>
                  <a:cubicBezTo>
                    <a:pt x="110" y="1"/>
                    <a:pt x="51" y="36"/>
                    <a:pt x="25" y="98"/>
                  </a:cubicBezTo>
                  <a:cubicBezTo>
                    <a:pt x="1" y="193"/>
                    <a:pt x="25" y="276"/>
                    <a:pt x="120" y="312"/>
                  </a:cubicBezTo>
                  <a:lnTo>
                    <a:pt x="882" y="622"/>
                  </a:lnTo>
                  <a:cubicBezTo>
                    <a:pt x="899" y="627"/>
                    <a:pt x="918" y="630"/>
                    <a:pt x="937" y="630"/>
                  </a:cubicBezTo>
                  <a:cubicBezTo>
                    <a:pt x="999" y="630"/>
                    <a:pt x="1066" y="599"/>
                    <a:pt x="1084" y="526"/>
                  </a:cubicBezTo>
                  <a:cubicBezTo>
                    <a:pt x="1120" y="443"/>
                    <a:pt x="1084" y="348"/>
                    <a:pt x="1001" y="324"/>
                  </a:cubicBezTo>
                  <a:lnTo>
                    <a:pt x="239" y="14"/>
                  </a:lnTo>
                  <a:cubicBezTo>
                    <a:pt x="217" y="5"/>
                    <a:pt x="195" y="1"/>
                    <a:pt x="1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3884;p81">
              <a:extLst>
                <a:ext uri="{FF2B5EF4-FFF2-40B4-BE49-F238E27FC236}">
                  <a16:creationId xmlns:a16="http://schemas.microsoft.com/office/drawing/2014/main" id="{B9944A81-F95A-4FDF-B591-AF8C8FEE8C70}"/>
                </a:ext>
              </a:extLst>
            </p:cNvPr>
            <p:cNvSpPr/>
            <p:nvPr/>
          </p:nvSpPr>
          <p:spPr>
            <a:xfrm>
              <a:off x="2706051" y="3399084"/>
              <a:ext cx="30724" cy="28338"/>
            </a:xfrm>
            <a:custGeom>
              <a:avLst/>
              <a:gdLst/>
              <a:ahLst/>
              <a:cxnLst/>
              <a:rect l="l" t="t" r="r" b="b"/>
              <a:pathLst>
                <a:path w="966" h="891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199"/>
                    <a:pt x="60" y="259"/>
                  </a:cubicBezTo>
                  <a:cubicBezTo>
                    <a:pt x="644" y="819"/>
                    <a:pt x="632" y="890"/>
                    <a:pt x="751" y="890"/>
                  </a:cubicBezTo>
                  <a:cubicBezTo>
                    <a:pt x="894" y="890"/>
                    <a:pt x="965" y="723"/>
                    <a:pt x="870" y="616"/>
                  </a:cubicBezTo>
                  <a:lnTo>
                    <a:pt x="287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3885;p81">
              <a:extLst>
                <a:ext uri="{FF2B5EF4-FFF2-40B4-BE49-F238E27FC236}">
                  <a16:creationId xmlns:a16="http://schemas.microsoft.com/office/drawing/2014/main" id="{906D1FD1-C4C3-4BB9-A618-5C4A8F51AA5E}"/>
                </a:ext>
              </a:extLst>
            </p:cNvPr>
            <p:cNvSpPr/>
            <p:nvPr/>
          </p:nvSpPr>
          <p:spPr>
            <a:xfrm>
              <a:off x="2748861" y="3370713"/>
              <a:ext cx="21596" cy="34190"/>
            </a:xfrm>
            <a:custGeom>
              <a:avLst/>
              <a:gdLst/>
              <a:ahLst/>
              <a:cxnLst/>
              <a:rect l="l" t="t" r="r" b="b"/>
              <a:pathLst>
                <a:path w="679" h="1075" extrusionOk="0">
                  <a:moveTo>
                    <a:pt x="170" y="1"/>
                  </a:moveTo>
                  <a:cubicBezTo>
                    <a:pt x="153" y="1"/>
                    <a:pt x="136" y="3"/>
                    <a:pt x="119" y="8"/>
                  </a:cubicBezTo>
                  <a:cubicBezTo>
                    <a:pt x="36" y="44"/>
                    <a:pt x="0" y="127"/>
                    <a:pt x="24" y="210"/>
                  </a:cubicBezTo>
                  <a:lnTo>
                    <a:pt x="334" y="972"/>
                  </a:lnTo>
                  <a:cubicBezTo>
                    <a:pt x="362" y="1039"/>
                    <a:pt x="421" y="1075"/>
                    <a:pt x="491" y="1075"/>
                  </a:cubicBezTo>
                  <a:cubicBezTo>
                    <a:pt x="510" y="1075"/>
                    <a:pt x="528" y="1073"/>
                    <a:pt x="548" y="1068"/>
                  </a:cubicBezTo>
                  <a:cubicBezTo>
                    <a:pt x="631" y="1020"/>
                    <a:pt x="679" y="937"/>
                    <a:pt x="631" y="841"/>
                  </a:cubicBezTo>
                  <a:lnTo>
                    <a:pt x="322" y="103"/>
                  </a:lnTo>
                  <a:cubicBezTo>
                    <a:pt x="293" y="37"/>
                    <a:pt x="235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3886;p81">
              <a:extLst>
                <a:ext uri="{FF2B5EF4-FFF2-40B4-BE49-F238E27FC236}">
                  <a16:creationId xmlns:a16="http://schemas.microsoft.com/office/drawing/2014/main" id="{49EF6973-7D3A-4830-8B6B-DED804E23630}"/>
                </a:ext>
              </a:extLst>
            </p:cNvPr>
            <p:cNvSpPr/>
            <p:nvPr/>
          </p:nvSpPr>
          <p:spPr>
            <a:xfrm>
              <a:off x="2749242" y="3533364"/>
              <a:ext cx="111731" cy="115198"/>
            </a:xfrm>
            <a:custGeom>
              <a:avLst/>
              <a:gdLst/>
              <a:ahLst/>
              <a:cxnLst/>
              <a:rect l="l" t="t" r="r" b="b"/>
              <a:pathLst>
                <a:path w="3513" h="3622" extrusionOk="0">
                  <a:moveTo>
                    <a:pt x="3224" y="0"/>
                  </a:moveTo>
                  <a:cubicBezTo>
                    <a:pt x="3217" y="0"/>
                    <a:pt x="3210" y="1"/>
                    <a:pt x="3203" y="2"/>
                  </a:cubicBezTo>
                  <a:cubicBezTo>
                    <a:pt x="3108" y="14"/>
                    <a:pt x="3048" y="85"/>
                    <a:pt x="3060" y="180"/>
                  </a:cubicBezTo>
                  <a:lnTo>
                    <a:pt x="3155" y="740"/>
                  </a:lnTo>
                  <a:lnTo>
                    <a:pt x="3155" y="776"/>
                  </a:lnTo>
                  <a:cubicBezTo>
                    <a:pt x="3155" y="842"/>
                    <a:pt x="3087" y="909"/>
                    <a:pt x="3017" y="909"/>
                  </a:cubicBezTo>
                  <a:cubicBezTo>
                    <a:pt x="2999" y="909"/>
                    <a:pt x="2982" y="904"/>
                    <a:pt x="2965" y="895"/>
                  </a:cubicBezTo>
                  <a:cubicBezTo>
                    <a:pt x="2965" y="895"/>
                    <a:pt x="1929" y="359"/>
                    <a:pt x="1917" y="347"/>
                  </a:cubicBezTo>
                  <a:cubicBezTo>
                    <a:pt x="1858" y="320"/>
                    <a:pt x="1794" y="308"/>
                    <a:pt x="1731" y="308"/>
                  </a:cubicBezTo>
                  <a:cubicBezTo>
                    <a:pt x="1654" y="308"/>
                    <a:pt x="1578" y="326"/>
                    <a:pt x="1512" y="359"/>
                  </a:cubicBezTo>
                  <a:cubicBezTo>
                    <a:pt x="1453" y="383"/>
                    <a:pt x="548" y="859"/>
                    <a:pt x="500" y="895"/>
                  </a:cubicBezTo>
                  <a:cubicBezTo>
                    <a:pt x="480" y="906"/>
                    <a:pt x="459" y="911"/>
                    <a:pt x="438" y="911"/>
                  </a:cubicBezTo>
                  <a:cubicBezTo>
                    <a:pt x="372" y="911"/>
                    <a:pt x="310" y="857"/>
                    <a:pt x="310" y="776"/>
                  </a:cubicBezTo>
                  <a:cubicBezTo>
                    <a:pt x="310" y="764"/>
                    <a:pt x="310" y="740"/>
                    <a:pt x="345" y="585"/>
                  </a:cubicBezTo>
                  <a:cubicBezTo>
                    <a:pt x="357" y="490"/>
                    <a:pt x="298" y="418"/>
                    <a:pt x="203" y="407"/>
                  </a:cubicBezTo>
                  <a:cubicBezTo>
                    <a:pt x="190" y="403"/>
                    <a:pt x="178" y="401"/>
                    <a:pt x="166" y="401"/>
                  </a:cubicBezTo>
                  <a:cubicBezTo>
                    <a:pt x="99" y="401"/>
                    <a:pt x="44" y="457"/>
                    <a:pt x="24" y="538"/>
                  </a:cubicBezTo>
                  <a:cubicBezTo>
                    <a:pt x="0" y="680"/>
                    <a:pt x="0" y="716"/>
                    <a:pt x="0" y="776"/>
                  </a:cubicBezTo>
                  <a:cubicBezTo>
                    <a:pt x="0" y="1030"/>
                    <a:pt x="223" y="1224"/>
                    <a:pt x="464" y="1224"/>
                  </a:cubicBezTo>
                  <a:cubicBezTo>
                    <a:pt x="527" y="1224"/>
                    <a:pt x="592" y="1210"/>
                    <a:pt x="655" y="1180"/>
                  </a:cubicBezTo>
                  <a:lnTo>
                    <a:pt x="1238" y="883"/>
                  </a:lnTo>
                  <a:lnTo>
                    <a:pt x="1238" y="1454"/>
                  </a:lnTo>
                  <a:cubicBezTo>
                    <a:pt x="1238" y="1550"/>
                    <a:pt x="1310" y="1621"/>
                    <a:pt x="1393" y="1621"/>
                  </a:cubicBezTo>
                  <a:cubicBezTo>
                    <a:pt x="1488" y="1621"/>
                    <a:pt x="1560" y="1550"/>
                    <a:pt x="1560" y="1454"/>
                  </a:cubicBezTo>
                  <a:lnTo>
                    <a:pt x="1560" y="716"/>
                  </a:lnTo>
                  <a:cubicBezTo>
                    <a:pt x="1631" y="689"/>
                    <a:pt x="1683" y="636"/>
                    <a:pt x="1744" y="636"/>
                  </a:cubicBezTo>
                  <a:cubicBezTo>
                    <a:pt x="1764" y="636"/>
                    <a:pt x="1786" y="642"/>
                    <a:pt x="1810" y="657"/>
                  </a:cubicBezTo>
                  <a:lnTo>
                    <a:pt x="1929" y="716"/>
                  </a:lnTo>
                  <a:lnTo>
                    <a:pt x="1929" y="3455"/>
                  </a:lnTo>
                  <a:cubicBezTo>
                    <a:pt x="1929" y="3538"/>
                    <a:pt x="2012" y="3621"/>
                    <a:pt x="2096" y="3621"/>
                  </a:cubicBezTo>
                  <a:cubicBezTo>
                    <a:pt x="2191" y="3621"/>
                    <a:pt x="2262" y="3538"/>
                    <a:pt x="2262" y="3455"/>
                  </a:cubicBezTo>
                  <a:lnTo>
                    <a:pt x="2262" y="883"/>
                  </a:lnTo>
                  <a:cubicBezTo>
                    <a:pt x="2798" y="1145"/>
                    <a:pt x="2870" y="1240"/>
                    <a:pt x="3048" y="1240"/>
                  </a:cubicBezTo>
                  <a:cubicBezTo>
                    <a:pt x="3298" y="1216"/>
                    <a:pt x="3512" y="966"/>
                    <a:pt x="3465" y="704"/>
                  </a:cubicBezTo>
                  <a:lnTo>
                    <a:pt x="3382" y="133"/>
                  </a:lnTo>
                  <a:cubicBezTo>
                    <a:pt x="3360" y="57"/>
                    <a:pt x="3298" y="0"/>
                    <a:pt x="32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3887;p81">
              <a:extLst>
                <a:ext uri="{FF2B5EF4-FFF2-40B4-BE49-F238E27FC236}">
                  <a16:creationId xmlns:a16="http://schemas.microsoft.com/office/drawing/2014/main" id="{26BC61EC-09F5-4329-88B3-D7F758C609E9}"/>
                </a:ext>
              </a:extLst>
            </p:cNvPr>
            <p:cNvSpPr/>
            <p:nvPr/>
          </p:nvSpPr>
          <p:spPr>
            <a:xfrm>
              <a:off x="2795010" y="3417371"/>
              <a:ext cx="94365" cy="106960"/>
            </a:xfrm>
            <a:custGeom>
              <a:avLst/>
              <a:gdLst/>
              <a:ahLst/>
              <a:cxnLst/>
              <a:rect l="l" t="t" r="r" b="b"/>
              <a:pathLst>
                <a:path w="2967" h="3363" extrusionOk="0">
                  <a:moveTo>
                    <a:pt x="275" y="1"/>
                  </a:moveTo>
                  <a:cubicBezTo>
                    <a:pt x="121" y="1"/>
                    <a:pt x="0" y="85"/>
                    <a:pt x="49" y="220"/>
                  </a:cubicBezTo>
                  <a:cubicBezTo>
                    <a:pt x="68" y="296"/>
                    <a:pt x="133" y="334"/>
                    <a:pt x="195" y="334"/>
                  </a:cubicBezTo>
                  <a:cubicBezTo>
                    <a:pt x="210" y="334"/>
                    <a:pt x="226" y="332"/>
                    <a:pt x="240" y="327"/>
                  </a:cubicBezTo>
                  <a:cubicBezTo>
                    <a:pt x="253" y="324"/>
                    <a:pt x="266" y="323"/>
                    <a:pt x="280" y="323"/>
                  </a:cubicBezTo>
                  <a:cubicBezTo>
                    <a:pt x="329" y="323"/>
                    <a:pt x="379" y="342"/>
                    <a:pt x="407" y="398"/>
                  </a:cubicBezTo>
                  <a:lnTo>
                    <a:pt x="907" y="1434"/>
                  </a:lnTo>
                  <a:cubicBezTo>
                    <a:pt x="966" y="1565"/>
                    <a:pt x="1097" y="1649"/>
                    <a:pt x="1252" y="1684"/>
                  </a:cubicBezTo>
                  <a:lnTo>
                    <a:pt x="2395" y="1851"/>
                  </a:lnTo>
                  <a:cubicBezTo>
                    <a:pt x="2502" y="1863"/>
                    <a:pt x="2550" y="1994"/>
                    <a:pt x="2466" y="2065"/>
                  </a:cubicBezTo>
                  <a:lnTo>
                    <a:pt x="1657" y="2875"/>
                  </a:lnTo>
                  <a:cubicBezTo>
                    <a:pt x="1562" y="2958"/>
                    <a:pt x="1514" y="3077"/>
                    <a:pt x="1514" y="3196"/>
                  </a:cubicBezTo>
                  <a:cubicBezTo>
                    <a:pt x="1514" y="3292"/>
                    <a:pt x="1597" y="3363"/>
                    <a:pt x="1681" y="3363"/>
                  </a:cubicBezTo>
                  <a:cubicBezTo>
                    <a:pt x="1776" y="3363"/>
                    <a:pt x="1847" y="3292"/>
                    <a:pt x="1847" y="3196"/>
                  </a:cubicBezTo>
                  <a:cubicBezTo>
                    <a:pt x="1847" y="3101"/>
                    <a:pt x="1883" y="3137"/>
                    <a:pt x="2705" y="2303"/>
                  </a:cubicBezTo>
                  <a:cubicBezTo>
                    <a:pt x="2966" y="2030"/>
                    <a:pt x="2812" y="1577"/>
                    <a:pt x="2443" y="1518"/>
                  </a:cubicBezTo>
                  <a:lnTo>
                    <a:pt x="1300" y="1351"/>
                  </a:lnTo>
                  <a:cubicBezTo>
                    <a:pt x="1252" y="1351"/>
                    <a:pt x="1216" y="1327"/>
                    <a:pt x="1192" y="1279"/>
                  </a:cubicBezTo>
                  <a:lnTo>
                    <a:pt x="680" y="255"/>
                  </a:lnTo>
                  <a:cubicBezTo>
                    <a:pt x="594" y="76"/>
                    <a:pt x="420" y="1"/>
                    <a:pt x="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3888;p81">
              <a:extLst>
                <a:ext uri="{FF2B5EF4-FFF2-40B4-BE49-F238E27FC236}">
                  <a16:creationId xmlns:a16="http://schemas.microsoft.com/office/drawing/2014/main" id="{8D362B4D-EC14-4A12-BBFA-EB210A95D74A}"/>
                </a:ext>
              </a:extLst>
            </p:cNvPr>
            <p:cNvSpPr/>
            <p:nvPr/>
          </p:nvSpPr>
          <p:spPr>
            <a:xfrm>
              <a:off x="2719695" y="3433974"/>
              <a:ext cx="76141" cy="101744"/>
            </a:xfrm>
            <a:custGeom>
              <a:avLst/>
              <a:gdLst/>
              <a:ahLst/>
              <a:cxnLst/>
              <a:rect l="l" t="t" r="r" b="b"/>
              <a:pathLst>
                <a:path w="2394" h="3199" extrusionOk="0">
                  <a:moveTo>
                    <a:pt x="2232" y="0"/>
                  </a:moveTo>
                  <a:cubicBezTo>
                    <a:pt x="2173" y="0"/>
                    <a:pt x="2110" y="39"/>
                    <a:pt x="2084" y="91"/>
                  </a:cubicBezTo>
                  <a:lnTo>
                    <a:pt x="1763" y="757"/>
                  </a:lnTo>
                  <a:cubicBezTo>
                    <a:pt x="1751" y="805"/>
                    <a:pt x="1703" y="817"/>
                    <a:pt x="1655" y="829"/>
                  </a:cubicBezTo>
                  <a:lnTo>
                    <a:pt x="512" y="996"/>
                  </a:lnTo>
                  <a:cubicBezTo>
                    <a:pt x="131" y="1055"/>
                    <a:pt x="0" y="1508"/>
                    <a:pt x="250" y="1758"/>
                  </a:cubicBezTo>
                  <a:cubicBezTo>
                    <a:pt x="1108" y="2603"/>
                    <a:pt x="1132" y="2555"/>
                    <a:pt x="1120" y="2674"/>
                  </a:cubicBezTo>
                  <a:lnTo>
                    <a:pt x="1060" y="3020"/>
                  </a:lnTo>
                  <a:cubicBezTo>
                    <a:pt x="1048" y="3115"/>
                    <a:pt x="1120" y="3198"/>
                    <a:pt x="1203" y="3198"/>
                  </a:cubicBezTo>
                  <a:cubicBezTo>
                    <a:pt x="1286" y="3198"/>
                    <a:pt x="1358" y="3139"/>
                    <a:pt x="1358" y="3067"/>
                  </a:cubicBezTo>
                  <a:lnTo>
                    <a:pt x="1417" y="2722"/>
                  </a:lnTo>
                  <a:cubicBezTo>
                    <a:pt x="1441" y="2579"/>
                    <a:pt x="1382" y="2424"/>
                    <a:pt x="1286" y="2317"/>
                  </a:cubicBezTo>
                  <a:lnTo>
                    <a:pt x="465" y="1519"/>
                  </a:lnTo>
                  <a:cubicBezTo>
                    <a:pt x="393" y="1448"/>
                    <a:pt x="429" y="1305"/>
                    <a:pt x="536" y="1293"/>
                  </a:cubicBezTo>
                  <a:lnTo>
                    <a:pt x="1679" y="1127"/>
                  </a:lnTo>
                  <a:cubicBezTo>
                    <a:pt x="1834" y="1115"/>
                    <a:pt x="1953" y="1007"/>
                    <a:pt x="2025" y="876"/>
                  </a:cubicBezTo>
                  <a:lnTo>
                    <a:pt x="2358" y="210"/>
                  </a:lnTo>
                  <a:cubicBezTo>
                    <a:pt x="2394" y="150"/>
                    <a:pt x="2370" y="55"/>
                    <a:pt x="2298" y="19"/>
                  </a:cubicBezTo>
                  <a:cubicBezTo>
                    <a:pt x="2278" y="6"/>
                    <a:pt x="2256" y="0"/>
                    <a:pt x="22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3889;p81">
              <a:extLst>
                <a:ext uri="{FF2B5EF4-FFF2-40B4-BE49-F238E27FC236}">
                  <a16:creationId xmlns:a16="http://schemas.microsoft.com/office/drawing/2014/main" id="{E4861458-9EED-47B1-93CA-88974A75D1DE}"/>
                </a:ext>
              </a:extLst>
            </p:cNvPr>
            <p:cNvSpPr/>
            <p:nvPr/>
          </p:nvSpPr>
          <p:spPr>
            <a:xfrm>
              <a:off x="2787472" y="3594366"/>
              <a:ext cx="32600" cy="104543"/>
            </a:xfrm>
            <a:custGeom>
              <a:avLst/>
              <a:gdLst/>
              <a:ahLst/>
              <a:cxnLst/>
              <a:rect l="l" t="t" r="r" b="b"/>
              <a:pathLst>
                <a:path w="1025" h="3287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2787"/>
                  </a:lnTo>
                  <a:cubicBezTo>
                    <a:pt x="1" y="3072"/>
                    <a:pt x="227" y="3287"/>
                    <a:pt x="513" y="3287"/>
                  </a:cubicBezTo>
                  <a:cubicBezTo>
                    <a:pt x="786" y="3287"/>
                    <a:pt x="1013" y="3072"/>
                    <a:pt x="1013" y="2787"/>
                  </a:cubicBezTo>
                  <a:lnTo>
                    <a:pt x="1013" y="2156"/>
                  </a:lnTo>
                  <a:cubicBezTo>
                    <a:pt x="1025" y="2072"/>
                    <a:pt x="953" y="2001"/>
                    <a:pt x="882" y="2001"/>
                  </a:cubicBezTo>
                  <a:cubicBezTo>
                    <a:pt x="786" y="2001"/>
                    <a:pt x="715" y="2072"/>
                    <a:pt x="715" y="2156"/>
                  </a:cubicBezTo>
                  <a:lnTo>
                    <a:pt x="715" y="2787"/>
                  </a:lnTo>
                  <a:cubicBezTo>
                    <a:pt x="715" y="2894"/>
                    <a:pt x="620" y="2977"/>
                    <a:pt x="525" y="2977"/>
                  </a:cubicBezTo>
                  <a:cubicBezTo>
                    <a:pt x="417" y="2977"/>
                    <a:pt x="334" y="2894"/>
                    <a:pt x="334" y="2787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" name="Content Placeholder 53">
            <a:extLst>
              <a:ext uri="{FF2B5EF4-FFF2-40B4-BE49-F238E27FC236}">
                <a16:creationId xmlns:a16="http://schemas.microsoft.com/office/drawing/2014/main" id="{6444CCE7-A5F4-4978-8488-42C589C5900A}"/>
              </a:ext>
            </a:extLst>
          </p:cNvPr>
          <p:cNvSpPr txBox="1">
            <a:spLocks/>
          </p:cNvSpPr>
          <p:nvPr/>
        </p:nvSpPr>
        <p:spPr>
          <a:xfrm>
            <a:off x="930728" y="1575262"/>
            <a:ext cx="10480701" cy="4875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Remove unnecessary columns &amp; rows</a:t>
            </a:r>
          </a:p>
          <a:p>
            <a:pPr marL="115443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Empty columns and rows</a:t>
            </a:r>
          </a:p>
          <a:p>
            <a:pPr marL="115443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Tests for other diseases</a:t>
            </a:r>
          </a:p>
          <a:p>
            <a:pPr marL="115443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Less common tests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Rename columns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Simple imputation (means)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Representative subset</a:t>
            </a:r>
          </a:p>
          <a:p>
            <a:pPr marL="115443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506 of 5644 rows remain</a:t>
            </a:r>
          </a:p>
          <a:p>
            <a:pPr marL="115443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14% COVID-19 +</a:t>
            </a:r>
          </a:p>
          <a:p>
            <a:pPr marL="1371600" lvl="3" indent="0">
              <a:buNone/>
            </a:pP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614DBD0E-237E-4FC4-8DC9-7B5482B78BF4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1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E155-C4C7-4273-816A-BC7DBBAB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4" y="3135145"/>
            <a:ext cx="3850704" cy="587709"/>
          </a:xfrm>
        </p:spPr>
        <p:txBody>
          <a:bodyPr>
            <a:no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506 patients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436 </a:t>
            </a:r>
            <a:r>
              <a:rPr lang="en-US" sz="2800" b="1" dirty="0">
                <a:solidFill>
                  <a:srgbClr val="72A6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cases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70 </a:t>
            </a:r>
            <a:r>
              <a:rPr lang="en-US" sz="2800" b="1" dirty="0">
                <a:solidFill>
                  <a:srgbClr val="3274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cases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DB20C-6088-49D3-85F2-E9CE4A01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11" y="1189790"/>
            <a:ext cx="7777281" cy="52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6DDB9C26-4BEF-4536-B7C3-883570C627CF}"/>
              </a:ext>
            </a:extLst>
          </p:cNvPr>
          <p:cNvSpPr/>
          <p:nvPr/>
        </p:nvSpPr>
        <p:spPr>
          <a:xfrm>
            <a:off x="0" y="-2196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7" name="Google Shape;12423;p79">
            <a:extLst>
              <a:ext uri="{FF2B5EF4-FFF2-40B4-BE49-F238E27FC236}">
                <a16:creationId xmlns:a16="http://schemas.microsoft.com/office/drawing/2014/main" id="{B711E0EC-AAEF-46C1-9D92-D7DE57119973}"/>
              </a:ext>
            </a:extLst>
          </p:cNvPr>
          <p:cNvGrpSpPr>
            <a:grpSpLocks noChangeAspect="1"/>
          </p:cNvGrpSpPr>
          <p:nvPr/>
        </p:nvGrpSpPr>
        <p:grpSpPr>
          <a:xfrm>
            <a:off x="134476" y="207746"/>
            <a:ext cx="609896" cy="475488"/>
            <a:chOff x="2611458" y="3816374"/>
            <a:chExt cx="426329" cy="332375"/>
          </a:xfrm>
          <a:solidFill>
            <a:schemeClr val="bg1"/>
          </a:solidFill>
        </p:grpSpPr>
        <p:sp>
          <p:nvSpPr>
            <p:cNvPr id="8" name="Google Shape;12424;p79">
              <a:extLst>
                <a:ext uri="{FF2B5EF4-FFF2-40B4-BE49-F238E27FC236}">
                  <a16:creationId xmlns:a16="http://schemas.microsoft.com/office/drawing/2014/main" id="{CEA93156-2378-464A-A743-887DA33AF538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425;p79">
              <a:extLst>
                <a:ext uri="{FF2B5EF4-FFF2-40B4-BE49-F238E27FC236}">
                  <a16:creationId xmlns:a16="http://schemas.microsoft.com/office/drawing/2014/main" id="{A332A407-42EE-4E6A-AAF0-9E3DE986B1D7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426;p79">
              <a:extLst>
                <a:ext uri="{FF2B5EF4-FFF2-40B4-BE49-F238E27FC236}">
                  <a16:creationId xmlns:a16="http://schemas.microsoft.com/office/drawing/2014/main" id="{E05FDDF8-6C09-43B0-AEC1-B6E61A22932E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27;p79">
              <a:extLst>
                <a:ext uri="{FF2B5EF4-FFF2-40B4-BE49-F238E27FC236}">
                  <a16:creationId xmlns:a16="http://schemas.microsoft.com/office/drawing/2014/main" id="{E129D6A6-CD72-4CA3-A6BA-95080FF56A37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28;p79">
              <a:extLst>
                <a:ext uri="{FF2B5EF4-FFF2-40B4-BE49-F238E27FC236}">
                  <a16:creationId xmlns:a16="http://schemas.microsoft.com/office/drawing/2014/main" id="{311C6861-5B95-42AC-A1A2-E947608CA206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429;p79">
              <a:extLst>
                <a:ext uri="{FF2B5EF4-FFF2-40B4-BE49-F238E27FC236}">
                  <a16:creationId xmlns:a16="http://schemas.microsoft.com/office/drawing/2014/main" id="{AE3A4890-43E0-41EC-8DAA-06241E497B5B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430;p79">
              <a:extLst>
                <a:ext uri="{FF2B5EF4-FFF2-40B4-BE49-F238E27FC236}">
                  <a16:creationId xmlns:a16="http://schemas.microsoft.com/office/drawing/2014/main" id="{683C7B5C-BA63-4996-945B-1A0C941DE9A8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431;p79">
              <a:extLst>
                <a:ext uri="{FF2B5EF4-FFF2-40B4-BE49-F238E27FC236}">
                  <a16:creationId xmlns:a16="http://schemas.microsoft.com/office/drawing/2014/main" id="{EDD7D2CC-9625-4A44-9289-A3E7B03D8503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432;p79">
              <a:extLst>
                <a:ext uri="{FF2B5EF4-FFF2-40B4-BE49-F238E27FC236}">
                  <a16:creationId xmlns:a16="http://schemas.microsoft.com/office/drawing/2014/main" id="{E64CAEF0-76FF-469D-9073-7A0EB2DBA540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433;p79">
              <a:extLst>
                <a:ext uri="{FF2B5EF4-FFF2-40B4-BE49-F238E27FC236}">
                  <a16:creationId xmlns:a16="http://schemas.microsoft.com/office/drawing/2014/main" id="{097E2609-CAEB-4FC0-B799-C17D14367D6A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573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3">
            <a:extLst>
              <a:ext uri="{FF2B5EF4-FFF2-40B4-BE49-F238E27FC236}">
                <a16:creationId xmlns:a16="http://schemas.microsoft.com/office/drawing/2014/main" id="{F2AC040E-E612-42AB-9F0B-72B340D828ED}"/>
              </a:ext>
            </a:extLst>
          </p:cNvPr>
          <p:cNvSpPr txBox="1">
            <a:spLocks/>
          </p:cNvSpPr>
          <p:nvPr/>
        </p:nvSpPr>
        <p:spPr>
          <a:xfrm>
            <a:off x="930728" y="1508760"/>
            <a:ext cx="10330541" cy="4565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Random Under-Sampling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Improves run time and storage issues 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Random Over-Sampling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No loss of datapoints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Increases the likelihood overfitting </a:t>
            </a:r>
          </a:p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ynthetic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inority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versampling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chnique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SMOTE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Uses KNN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Only on training data </a:t>
            </a:r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CC9E7-0A90-4721-A633-35D27DF7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915" y="5927324"/>
            <a:ext cx="6752165" cy="4656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59711E-EDC9-4895-A885-10FE082554E0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1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Classification</a:t>
            </a: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254CAE63-92E8-4751-B702-61B3B30E3FBB}"/>
              </a:ext>
            </a:extLst>
          </p:cNvPr>
          <p:cNvSpPr/>
          <p:nvPr/>
        </p:nvSpPr>
        <p:spPr>
          <a:xfrm>
            <a:off x="0" y="-2196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9" name="Google Shape;11915;p79">
            <a:extLst>
              <a:ext uri="{FF2B5EF4-FFF2-40B4-BE49-F238E27FC236}">
                <a16:creationId xmlns:a16="http://schemas.microsoft.com/office/drawing/2014/main" id="{368063A8-80D9-4050-83D2-5E1C1F2ACD62}"/>
              </a:ext>
            </a:extLst>
          </p:cNvPr>
          <p:cNvSpPr>
            <a:spLocks noChangeAspect="1"/>
          </p:cNvSpPr>
          <p:nvPr/>
        </p:nvSpPr>
        <p:spPr>
          <a:xfrm>
            <a:off x="205037" y="188291"/>
            <a:ext cx="520653" cy="475488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67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CDC136-2221-4C21-B348-AC4D9A7DA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8" y="1494171"/>
            <a:ext cx="10312400" cy="760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Splitting into training and testing data before oversampling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E1770-F251-47A7-AB98-ED0B6C3D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344468"/>
            <a:ext cx="12191999" cy="1531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F67F89-67DD-4B0F-BE4C-BC3AF9C5F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671" y="4942274"/>
            <a:ext cx="6094657" cy="17487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85FE4C-268B-40EC-A64E-B5EA535B3DDC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1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Oversampled Data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23C3F6FE-CFC7-45DD-905C-A64166C27E78}"/>
              </a:ext>
            </a:extLst>
          </p:cNvPr>
          <p:cNvSpPr/>
          <p:nvPr/>
        </p:nvSpPr>
        <p:spPr>
          <a:xfrm>
            <a:off x="0" y="-2196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10" name="Google Shape;12449;p79">
            <a:extLst>
              <a:ext uri="{FF2B5EF4-FFF2-40B4-BE49-F238E27FC236}">
                <a16:creationId xmlns:a16="http://schemas.microsoft.com/office/drawing/2014/main" id="{73C6F139-990D-4F70-A45A-57F0A90C31B7}"/>
              </a:ext>
            </a:extLst>
          </p:cNvPr>
          <p:cNvGrpSpPr>
            <a:grpSpLocks noChangeAspect="1"/>
          </p:cNvGrpSpPr>
          <p:nvPr/>
        </p:nvGrpSpPr>
        <p:grpSpPr>
          <a:xfrm>
            <a:off x="228879" y="188298"/>
            <a:ext cx="472972" cy="475490"/>
            <a:chOff x="3095745" y="3805393"/>
            <a:chExt cx="352840" cy="354718"/>
          </a:xfrm>
          <a:solidFill>
            <a:schemeClr val="bg1"/>
          </a:solidFill>
        </p:grpSpPr>
        <p:sp>
          <p:nvSpPr>
            <p:cNvPr id="11" name="Google Shape;12450;p79">
              <a:extLst>
                <a:ext uri="{FF2B5EF4-FFF2-40B4-BE49-F238E27FC236}">
                  <a16:creationId xmlns:a16="http://schemas.microsoft.com/office/drawing/2014/main" id="{218DDE2C-072E-48BC-A658-D5236295F7FE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51;p79">
              <a:extLst>
                <a:ext uri="{FF2B5EF4-FFF2-40B4-BE49-F238E27FC236}">
                  <a16:creationId xmlns:a16="http://schemas.microsoft.com/office/drawing/2014/main" id="{9B4AD854-C4E6-4367-9C7F-20EFBE6CD185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452;p79">
              <a:extLst>
                <a:ext uri="{FF2B5EF4-FFF2-40B4-BE49-F238E27FC236}">
                  <a16:creationId xmlns:a16="http://schemas.microsoft.com/office/drawing/2014/main" id="{178E4945-9CDA-434D-8DFA-36797C23D45B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453;p79">
              <a:extLst>
                <a:ext uri="{FF2B5EF4-FFF2-40B4-BE49-F238E27FC236}">
                  <a16:creationId xmlns:a16="http://schemas.microsoft.com/office/drawing/2014/main" id="{1A391431-0C86-41F3-BE2C-907BAB245969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454;p79">
              <a:extLst>
                <a:ext uri="{FF2B5EF4-FFF2-40B4-BE49-F238E27FC236}">
                  <a16:creationId xmlns:a16="http://schemas.microsoft.com/office/drawing/2014/main" id="{D2DDFAD0-9759-4CF9-A82C-5C4D36D7591A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455;p79">
              <a:extLst>
                <a:ext uri="{FF2B5EF4-FFF2-40B4-BE49-F238E27FC236}">
                  <a16:creationId xmlns:a16="http://schemas.microsoft.com/office/drawing/2014/main" id="{F43F912D-F39E-4659-A504-C18D2212E904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B07AB5-7E3A-4C49-8356-E5F30C78E194}"/>
              </a:ext>
            </a:extLst>
          </p:cNvPr>
          <p:cNvSpPr txBox="1"/>
          <p:nvPr/>
        </p:nvSpPr>
        <p:spPr>
          <a:xfrm>
            <a:off x="990597" y="4360379"/>
            <a:ext cx="1021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 look at the oversampled training data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5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628729-B07E-46F8-87E9-C52BE5BEB216}"/>
              </a:ext>
            </a:extLst>
          </p:cNvPr>
          <p:cNvSpPr txBox="1">
            <a:spLocks/>
          </p:cNvSpPr>
          <p:nvPr/>
        </p:nvSpPr>
        <p:spPr>
          <a:xfrm>
            <a:off x="930728" y="0"/>
            <a:ext cx="11261272" cy="852071"/>
          </a:xfrm>
          <a:prstGeom prst="rect">
            <a:avLst/>
          </a:prstGeom>
          <a:solidFill>
            <a:srgbClr val="2B41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6FB35ADA-515D-4911-B3E6-55706FDC56BE}"/>
              </a:ext>
            </a:extLst>
          </p:cNvPr>
          <p:cNvSpPr/>
          <p:nvPr/>
        </p:nvSpPr>
        <p:spPr>
          <a:xfrm>
            <a:off x="0" y="-2196"/>
            <a:ext cx="930729" cy="1191986"/>
          </a:xfrm>
          <a:prstGeom prst="flowChartOffpageConnector">
            <a:avLst/>
          </a:prstGeom>
          <a:solidFill>
            <a:srgbClr val="2B41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29" name="Google Shape;13711;p81">
            <a:extLst>
              <a:ext uri="{FF2B5EF4-FFF2-40B4-BE49-F238E27FC236}">
                <a16:creationId xmlns:a16="http://schemas.microsoft.com/office/drawing/2014/main" id="{9F7C6F1F-B472-456C-9E97-99D431E07740}"/>
              </a:ext>
            </a:extLst>
          </p:cNvPr>
          <p:cNvGrpSpPr>
            <a:grpSpLocks noChangeAspect="1"/>
          </p:cNvGrpSpPr>
          <p:nvPr/>
        </p:nvGrpSpPr>
        <p:grpSpPr>
          <a:xfrm>
            <a:off x="222971" y="230626"/>
            <a:ext cx="518656" cy="475488"/>
            <a:chOff x="2903337" y="4279032"/>
            <a:chExt cx="382519" cy="350682"/>
          </a:xfrm>
          <a:solidFill>
            <a:schemeClr val="bg1"/>
          </a:solidFill>
        </p:grpSpPr>
        <p:sp>
          <p:nvSpPr>
            <p:cNvPr id="30" name="Google Shape;13712;p81">
              <a:extLst>
                <a:ext uri="{FF2B5EF4-FFF2-40B4-BE49-F238E27FC236}">
                  <a16:creationId xmlns:a16="http://schemas.microsoft.com/office/drawing/2014/main" id="{0B614146-C3E9-4E9C-A25F-4F2E539E3533}"/>
                </a:ext>
              </a:extLst>
            </p:cNvPr>
            <p:cNvSpPr/>
            <p:nvPr/>
          </p:nvSpPr>
          <p:spPr>
            <a:xfrm>
              <a:off x="2966979" y="4320570"/>
              <a:ext cx="202248" cy="184183"/>
            </a:xfrm>
            <a:custGeom>
              <a:avLst/>
              <a:gdLst/>
              <a:ahLst/>
              <a:cxnLst/>
              <a:rect l="l" t="t" r="r" b="b"/>
              <a:pathLst>
                <a:path w="6359" h="5791" extrusionOk="0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713;p81">
              <a:extLst>
                <a:ext uri="{FF2B5EF4-FFF2-40B4-BE49-F238E27FC236}">
                  <a16:creationId xmlns:a16="http://schemas.microsoft.com/office/drawing/2014/main" id="{69AFB4B8-3136-4940-A877-DB8A112F0830}"/>
                </a:ext>
              </a:extLst>
            </p:cNvPr>
            <p:cNvSpPr/>
            <p:nvPr/>
          </p:nvSpPr>
          <p:spPr>
            <a:xfrm>
              <a:off x="2903337" y="4279032"/>
              <a:ext cx="382519" cy="350682"/>
            </a:xfrm>
            <a:custGeom>
              <a:avLst/>
              <a:gdLst/>
              <a:ahLst/>
              <a:cxnLst/>
              <a:rect l="l" t="t" r="r" b="b"/>
              <a:pathLst>
                <a:path w="12027" h="11026" extrusionOk="0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714;p81">
              <a:extLst>
                <a:ext uri="{FF2B5EF4-FFF2-40B4-BE49-F238E27FC236}">
                  <a16:creationId xmlns:a16="http://schemas.microsoft.com/office/drawing/2014/main" id="{9D73A554-9709-4968-9ED5-E32B060CF416}"/>
                </a:ext>
              </a:extLst>
            </p:cNvPr>
            <p:cNvSpPr/>
            <p:nvPr/>
          </p:nvSpPr>
          <p:spPr>
            <a:xfrm>
              <a:off x="2937814" y="4300215"/>
              <a:ext cx="11768" cy="11418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715;p81">
              <a:extLst>
                <a:ext uri="{FF2B5EF4-FFF2-40B4-BE49-F238E27FC236}">
                  <a16:creationId xmlns:a16="http://schemas.microsoft.com/office/drawing/2014/main" id="{ACF53112-03B8-4049-83AD-4079CCDF5061}"/>
                </a:ext>
              </a:extLst>
            </p:cNvPr>
            <p:cNvSpPr/>
            <p:nvPr/>
          </p:nvSpPr>
          <p:spPr>
            <a:xfrm>
              <a:off x="2952572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716;p81">
              <a:extLst>
                <a:ext uri="{FF2B5EF4-FFF2-40B4-BE49-F238E27FC236}">
                  <a16:creationId xmlns:a16="http://schemas.microsoft.com/office/drawing/2014/main" id="{22CF6E94-EFCC-41AC-9F62-938CF01A2C6E}"/>
                </a:ext>
              </a:extLst>
            </p:cNvPr>
            <p:cNvSpPr/>
            <p:nvPr/>
          </p:nvSpPr>
          <p:spPr>
            <a:xfrm>
              <a:off x="2967361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17;p81">
              <a:extLst>
                <a:ext uri="{FF2B5EF4-FFF2-40B4-BE49-F238E27FC236}">
                  <a16:creationId xmlns:a16="http://schemas.microsoft.com/office/drawing/2014/main" id="{6B206285-E4FB-4996-A7CB-A43B73492119}"/>
                </a:ext>
              </a:extLst>
            </p:cNvPr>
            <p:cNvSpPr/>
            <p:nvPr/>
          </p:nvSpPr>
          <p:spPr>
            <a:xfrm>
              <a:off x="3016563" y="4424063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718;p81">
              <a:extLst>
                <a:ext uri="{FF2B5EF4-FFF2-40B4-BE49-F238E27FC236}">
                  <a16:creationId xmlns:a16="http://schemas.microsoft.com/office/drawing/2014/main" id="{59BFDBF2-818C-4144-9195-C609D4011ED1}"/>
                </a:ext>
              </a:extLst>
            </p:cNvPr>
            <p:cNvSpPr/>
            <p:nvPr/>
          </p:nvSpPr>
          <p:spPr>
            <a:xfrm>
              <a:off x="3016563" y="4442606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719;p81">
              <a:extLst>
                <a:ext uri="{FF2B5EF4-FFF2-40B4-BE49-F238E27FC236}">
                  <a16:creationId xmlns:a16="http://schemas.microsoft.com/office/drawing/2014/main" id="{689E9DF9-E419-4490-98F7-DB9C41F23BE1}"/>
                </a:ext>
              </a:extLst>
            </p:cNvPr>
            <p:cNvSpPr/>
            <p:nvPr/>
          </p:nvSpPr>
          <p:spPr>
            <a:xfrm>
              <a:off x="3032498" y="4424063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720;p81">
              <a:extLst>
                <a:ext uri="{FF2B5EF4-FFF2-40B4-BE49-F238E27FC236}">
                  <a16:creationId xmlns:a16="http://schemas.microsoft.com/office/drawing/2014/main" id="{7E0607D2-5491-4FD6-9411-0E4693131454}"/>
                </a:ext>
              </a:extLst>
            </p:cNvPr>
            <p:cNvSpPr/>
            <p:nvPr/>
          </p:nvSpPr>
          <p:spPr>
            <a:xfrm>
              <a:off x="3032498" y="4442606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721;p81">
              <a:extLst>
                <a:ext uri="{FF2B5EF4-FFF2-40B4-BE49-F238E27FC236}">
                  <a16:creationId xmlns:a16="http://schemas.microsoft.com/office/drawing/2014/main" id="{A6D3C201-F253-4631-B213-255A595E8D99}"/>
                </a:ext>
              </a:extLst>
            </p:cNvPr>
            <p:cNvSpPr/>
            <p:nvPr/>
          </p:nvSpPr>
          <p:spPr>
            <a:xfrm>
              <a:off x="3016213" y="4357527"/>
              <a:ext cx="112494" cy="111636"/>
            </a:xfrm>
            <a:custGeom>
              <a:avLst/>
              <a:gdLst/>
              <a:ahLst/>
              <a:cxnLst/>
              <a:rect l="l" t="t" r="r" b="b"/>
              <a:pathLst>
                <a:path w="3537" h="3510" extrusionOk="0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722;p81">
              <a:extLst>
                <a:ext uri="{FF2B5EF4-FFF2-40B4-BE49-F238E27FC236}">
                  <a16:creationId xmlns:a16="http://schemas.microsoft.com/office/drawing/2014/main" id="{89BA26B3-A869-4028-8394-8E7BA7777E21}"/>
                </a:ext>
              </a:extLst>
            </p:cNvPr>
            <p:cNvSpPr/>
            <p:nvPr/>
          </p:nvSpPr>
          <p:spPr>
            <a:xfrm>
              <a:off x="2937051" y="4499791"/>
              <a:ext cx="14439" cy="11386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723;p81">
              <a:extLst>
                <a:ext uri="{FF2B5EF4-FFF2-40B4-BE49-F238E27FC236}">
                  <a16:creationId xmlns:a16="http://schemas.microsoft.com/office/drawing/2014/main" id="{10EDC61A-90A1-4D9E-A654-A0E8379CC47D}"/>
                </a:ext>
              </a:extLst>
            </p:cNvPr>
            <p:cNvSpPr/>
            <p:nvPr/>
          </p:nvSpPr>
          <p:spPr>
            <a:xfrm>
              <a:off x="2953717" y="4499791"/>
              <a:ext cx="30310" cy="11386"/>
            </a:xfrm>
            <a:custGeom>
              <a:avLst/>
              <a:gdLst/>
              <a:ahLst/>
              <a:cxnLst/>
              <a:rect l="l" t="t" r="r" b="b"/>
              <a:pathLst>
                <a:path w="953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724;p81">
              <a:extLst>
                <a:ext uri="{FF2B5EF4-FFF2-40B4-BE49-F238E27FC236}">
                  <a16:creationId xmlns:a16="http://schemas.microsoft.com/office/drawing/2014/main" id="{87ABDEE0-8060-4451-A8A5-A22C7E122501}"/>
                </a:ext>
              </a:extLst>
            </p:cNvPr>
            <p:cNvSpPr/>
            <p:nvPr/>
          </p:nvSpPr>
          <p:spPr>
            <a:xfrm>
              <a:off x="2937051" y="4514930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725;p81">
              <a:extLst>
                <a:ext uri="{FF2B5EF4-FFF2-40B4-BE49-F238E27FC236}">
                  <a16:creationId xmlns:a16="http://schemas.microsoft.com/office/drawing/2014/main" id="{A4F848E4-F7F7-4B24-A267-1C282278363E}"/>
                </a:ext>
              </a:extLst>
            </p:cNvPr>
            <p:cNvSpPr/>
            <p:nvPr/>
          </p:nvSpPr>
          <p:spPr>
            <a:xfrm>
              <a:off x="2937051" y="4529719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726;p81">
              <a:extLst>
                <a:ext uri="{FF2B5EF4-FFF2-40B4-BE49-F238E27FC236}">
                  <a16:creationId xmlns:a16="http://schemas.microsoft.com/office/drawing/2014/main" id="{F34BDA79-8332-46FC-96EC-7D1A215A5F27}"/>
                </a:ext>
              </a:extLst>
            </p:cNvPr>
            <p:cNvSpPr/>
            <p:nvPr/>
          </p:nvSpPr>
          <p:spPr>
            <a:xfrm>
              <a:off x="3213881" y="4343787"/>
              <a:ext cx="11386" cy="126488"/>
            </a:xfrm>
            <a:custGeom>
              <a:avLst/>
              <a:gdLst/>
              <a:ahLst/>
              <a:cxnLst/>
              <a:rect l="l" t="t" r="r" b="b"/>
              <a:pathLst>
                <a:path w="358" h="3977" extrusionOk="0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Content Placeholder 53">
            <a:extLst>
              <a:ext uri="{FF2B5EF4-FFF2-40B4-BE49-F238E27FC236}">
                <a16:creationId xmlns:a16="http://schemas.microsoft.com/office/drawing/2014/main" id="{73DF74CA-9397-4AEA-8128-D0F465D167CB}"/>
              </a:ext>
            </a:extLst>
          </p:cNvPr>
          <p:cNvSpPr txBox="1">
            <a:spLocks/>
          </p:cNvSpPr>
          <p:nvPr/>
        </p:nvSpPr>
        <p:spPr>
          <a:xfrm>
            <a:off x="930728" y="1508760"/>
            <a:ext cx="10330541" cy="4808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ecursive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eature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limination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RFE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Recursively removes 16 features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10 features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rfe.support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_ </a:t>
            </a:r>
          </a:p>
          <a:p>
            <a:pPr lvl="2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Returns Boolean – TRUE if selected feature remains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rfe.ranking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</a:p>
          <a:p>
            <a:pPr lvl="2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Returns Ranking – selected features assigned rank 1</a:t>
            </a:r>
          </a:p>
          <a:p>
            <a:pPr>
              <a:spcBef>
                <a:spcPts val="180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10 features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fed into logistic regression model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Dependent variable: COVID-19 diagnosis</a:t>
            </a:r>
          </a:p>
        </p:txBody>
      </p:sp>
    </p:spTree>
    <p:extLst>
      <p:ext uri="{BB962C8B-B14F-4D97-AF65-F5344CB8AC3E}">
        <p14:creationId xmlns:p14="http://schemas.microsoft.com/office/powerpoint/2010/main" val="41093345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Martha Slides">
      <a:dk1>
        <a:srgbClr val="FFFFFF"/>
      </a:dk1>
      <a:lt1>
        <a:srgbClr val="39576B"/>
      </a:lt1>
      <a:dk2>
        <a:srgbClr val="FFFFFF"/>
      </a:dk2>
      <a:lt2>
        <a:srgbClr val="FFFFFF"/>
      </a:lt2>
      <a:accent1>
        <a:srgbClr val="39576B"/>
      </a:accent1>
      <a:accent2>
        <a:srgbClr val="476A85"/>
      </a:accent2>
      <a:accent3>
        <a:srgbClr val="39576B"/>
      </a:accent3>
      <a:accent4>
        <a:srgbClr val="39576B"/>
      </a:accent4>
      <a:accent5>
        <a:srgbClr val="39576B"/>
      </a:accent5>
      <a:accent6>
        <a:srgbClr val="39576B"/>
      </a:accent6>
      <a:hlink>
        <a:srgbClr val="FFFFFF"/>
      </a:hlink>
      <a:folHlink>
        <a:srgbClr val="FFFF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498</Words>
  <Application>Microsoft Office PowerPoint</Application>
  <PresentationFormat>Widescreen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2</vt:lpstr>
      <vt:lpstr>View</vt:lpstr>
      <vt:lpstr>Machine Learning:  Predicting COVID-19 Diagnoses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Predicting COVID-19 Diagnoses</dc:title>
  <dc:creator>Ralph Hertz</dc:creator>
  <cp:lastModifiedBy>Martha Karran</cp:lastModifiedBy>
  <cp:revision>27</cp:revision>
  <dcterms:created xsi:type="dcterms:W3CDTF">2020-04-18T02:48:32Z</dcterms:created>
  <dcterms:modified xsi:type="dcterms:W3CDTF">2020-04-18T23:02:40Z</dcterms:modified>
</cp:coreProperties>
</file>