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46634400"/>
  <p:notesSz cx="6858000" cy="9144000"/>
  <p:defaultTextStyle>
    <a:defPPr>
      <a:defRPr lang="en-US"/>
    </a:defPPr>
    <a:lvl1pPr marL="0" algn="l" defTabSz="5120640" rtl="0" eaLnBrk="1" latinLnBrk="0" hangingPunct="1">
      <a:defRPr sz="10100" kern="1200">
        <a:solidFill>
          <a:schemeClr val="tx1"/>
        </a:solidFill>
        <a:latin typeface="+mn-lt"/>
        <a:ea typeface="+mn-ea"/>
        <a:cs typeface="+mn-cs"/>
      </a:defRPr>
    </a:lvl1pPr>
    <a:lvl2pPr marL="2560320" algn="l" defTabSz="5120640" rtl="0" eaLnBrk="1" latinLnBrk="0" hangingPunct="1">
      <a:defRPr sz="10100" kern="1200">
        <a:solidFill>
          <a:schemeClr val="tx1"/>
        </a:solidFill>
        <a:latin typeface="+mn-lt"/>
        <a:ea typeface="+mn-ea"/>
        <a:cs typeface="+mn-cs"/>
      </a:defRPr>
    </a:lvl2pPr>
    <a:lvl3pPr marL="5120640" algn="l" defTabSz="5120640" rtl="0" eaLnBrk="1" latinLnBrk="0" hangingPunct="1">
      <a:defRPr sz="10100" kern="1200">
        <a:solidFill>
          <a:schemeClr val="tx1"/>
        </a:solidFill>
        <a:latin typeface="+mn-lt"/>
        <a:ea typeface="+mn-ea"/>
        <a:cs typeface="+mn-cs"/>
      </a:defRPr>
    </a:lvl3pPr>
    <a:lvl4pPr marL="7680960" algn="l" defTabSz="5120640" rtl="0" eaLnBrk="1" latinLnBrk="0" hangingPunct="1">
      <a:defRPr sz="10100" kern="1200">
        <a:solidFill>
          <a:schemeClr val="tx1"/>
        </a:solidFill>
        <a:latin typeface="+mn-lt"/>
        <a:ea typeface="+mn-ea"/>
        <a:cs typeface="+mn-cs"/>
      </a:defRPr>
    </a:lvl4pPr>
    <a:lvl5pPr marL="10241280" algn="l" defTabSz="5120640" rtl="0" eaLnBrk="1" latinLnBrk="0" hangingPunct="1">
      <a:defRPr sz="10100" kern="1200">
        <a:solidFill>
          <a:schemeClr val="tx1"/>
        </a:solidFill>
        <a:latin typeface="+mn-lt"/>
        <a:ea typeface="+mn-ea"/>
        <a:cs typeface="+mn-cs"/>
      </a:defRPr>
    </a:lvl5pPr>
    <a:lvl6pPr marL="12801600" algn="l" defTabSz="5120640" rtl="0" eaLnBrk="1" latinLnBrk="0" hangingPunct="1">
      <a:defRPr sz="10100" kern="1200">
        <a:solidFill>
          <a:schemeClr val="tx1"/>
        </a:solidFill>
        <a:latin typeface="+mn-lt"/>
        <a:ea typeface="+mn-ea"/>
        <a:cs typeface="+mn-cs"/>
      </a:defRPr>
    </a:lvl6pPr>
    <a:lvl7pPr marL="15361920" algn="l" defTabSz="5120640" rtl="0" eaLnBrk="1" latinLnBrk="0" hangingPunct="1">
      <a:defRPr sz="10100" kern="1200">
        <a:solidFill>
          <a:schemeClr val="tx1"/>
        </a:solidFill>
        <a:latin typeface="+mn-lt"/>
        <a:ea typeface="+mn-ea"/>
        <a:cs typeface="+mn-cs"/>
      </a:defRPr>
    </a:lvl7pPr>
    <a:lvl8pPr marL="17922240" algn="l" defTabSz="5120640" rtl="0" eaLnBrk="1" latinLnBrk="0" hangingPunct="1">
      <a:defRPr sz="10100" kern="1200">
        <a:solidFill>
          <a:schemeClr val="tx1"/>
        </a:solidFill>
        <a:latin typeface="+mn-lt"/>
        <a:ea typeface="+mn-ea"/>
        <a:cs typeface="+mn-cs"/>
      </a:defRPr>
    </a:lvl8pPr>
    <a:lvl9pPr marL="20482560" algn="l" defTabSz="5120640" rtl="0" eaLnBrk="1" latinLnBrk="0" hangingPunct="1">
      <a:defRPr sz="10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C1D4"/>
    <a:srgbClr val="5DB3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25" d="100"/>
          <a:sy n="25" d="100"/>
        </p:scale>
        <p:origin x="-714" y="810"/>
      </p:cViewPr>
      <p:guideLst>
        <p:guide orient="horz" pos="1468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E:\Sigma%20Xi\Poster%20Graph.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510979122480749E-2"/>
          <c:y val="3.5455716968781609E-2"/>
          <c:w val="0.78518662782058157"/>
          <c:h val="0.86933346716155802"/>
        </c:manualLayout>
      </c:layout>
      <c:lineChart>
        <c:grouping val="standard"/>
        <c:varyColors val="0"/>
        <c:ser>
          <c:idx val="0"/>
          <c:order val="0"/>
          <c:tx>
            <c:strRef>
              <c:f>Sheet1!$B$15</c:f>
              <c:strCache>
                <c:ptCount val="1"/>
                <c:pt idx="0">
                  <c:v>High</c:v>
                </c:pt>
              </c:strCache>
            </c:strRef>
          </c:tx>
          <c:spPr>
            <a:ln w="139700">
              <a:solidFill>
                <a:schemeClr val="accent2">
                  <a:lumMod val="50000"/>
                </a:schemeClr>
              </a:solidFill>
            </a:ln>
          </c:spPr>
          <c:marker>
            <c:symbol val="none"/>
          </c:marker>
          <c:cat>
            <c:strRef>
              <c:f>Sheet1!$C$14:$E$14</c:f>
              <c:strCache>
                <c:ptCount val="3"/>
                <c:pt idx="0">
                  <c:v>Low </c:v>
                </c:pt>
                <c:pt idx="1">
                  <c:v>Medium</c:v>
                </c:pt>
                <c:pt idx="2">
                  <c:v>High</c:v>
                </c:pt>
              </c:strCache>
            </c:strRef>
          </c:cat>
          <c:val>
            <c:numRef>
              <c:f>Sheet1!$C$15:$E$15</c:f>
              <c:numCache>
                <c:formatCode>General</c:formatCode>
                <c:ptCount val="3"/>
                <c:pt idx="0">
                  <c:v>20.113336758007001</c:v>
                </c:pt>
                <c:pt idx="1">
                  <c:v>22.108392913292001</c:v>
                </c:pt>
                <c:pt idx="2">
                  <c:v>24.103449068577</c:v>
                </c:pt>
              </c:numCache>
            </c:numRef>
          </c:val>
          <c:smooth val="0"/>
        </c:ser>
        <c:ser>
          <c:idx val="1"/>
          <c:order val="1"/>
          <c:tx>
            <c:strRef>
              <c:f>Sheet1!$B$16</c:f>
              <c:strCache>
                <c:ptCount val="1"/>
                <c:pt idx="0">
                  <c:v>Medium</c:v>
                </c:pt>
              </c:strCache>
            </c:strRef>
          </c:tx>
          <c:spPr>
            <a:ln w="114300">
              <a:solidFill>
                <a:schemeClr val="accent2">
                  <a:lumMod val="75000"/>
                </a:schemeClr>
              </a:solidFill>
            </a:ln>
          </c:spPr>
          <c:marker>
            <c:symbol val="none"/>
          </c:marker>
          <c:cat>
            <c:strRef>
              <c:f>Sheet1!$C$14:$E$14</c:f>
              <c:strCache>
                <c:ptCount val="3"/>
                <c:pt idx="0">
                  <c:v>Low </c:v>
                </c:pt>
                <c:pt idx="1">
                  <c:v>Medium</c:v>
                </c:pt>
                <c:pt idx="2">
                  <c:v>High</c:v>
                </c:pt>
              </c:strCache>
            </c:strRef>
          </c:cat>
          <c:val>
            <c:numRef>
              <c:f>Sheet1!$C$16:$E$16</c:f>
              <c:numCache>
                <c:formatCode>General</c:formatCode>
                <c:ptCount val="3"/>
                <c:pt idx="0">
                  <c:v>13.80357805</c:v>
                </c:pt>
                <c:pt idx="1">
                  <c:v>17.788990999999999</c:v>
                </c:pt>
                <c:pt idx="2">
                  <c:v>21.77440395</c:v>
                </c:pt>
              </c:numCache>
            </c:numRef>
          </c:val>
          <c:smooth val="0"/>
        </c:ser>
        <c:ser>
          <c:idx val="2"/>
          <c:order val="2"/>
          <c:tx>
            <c:strRef>
              <c:f>Sheet1!$B$17</c:f>
              <c:strCache>
                <c:ptCount val="1"/>
                <c:pt idx="0">
                  <c:v>Low </c:v>
                </c:pt>
              </c:strCache>
            </c:strRef>
          </c:tx>
          <c:spPr>
            <a:ln w="88900">
              <a:solidFill>
                <a:schemeClr val="accent2">
                  <a:lumMod val="60000"/>
                  <a:lumOff val="40000"/>
                </a:schemeClr>
              </a:solidFill>
            </a:ln>
          </c:spPr>
          <c:marker>
            <c:symbol val="none"/>
          </c:marker>
          <c:cat>
            <c:strRef>
              <c:f>Sheet1!$C$14:$E$14</c:f>
              <c:strCache>
                <c:ptCount val="3"/>
                <c:pt idx="0">
                  <c:v>Low </c:v>
                </c:pt>
                <c:pt idx="1">
                  <c:v>Medium</c:v>
                </c:pt>
                <c:pt idx="2">
                  <c:v>High</c:v>
                </c:pt>
              </c:strCache>
            </c:strRef>
          </c:cat>
          <c:val>
            <c:numRef>
              <c:f>Sheet1!$C$17:$E$17</c:f>
              <c:numCache>
                <c:formatCode>General</c:formatCode>
                <c:ptCount val="3"/>
                <c:pt idx="0">
                  <c:v>7.4938193420000001</c:v>
                </c:pt>
                <c:pt idx="1">
                  <c:v>13.469589089999999</c:v>
                </c:pt>
                <c:pt idx="2">
                  <c:v>19.44535883</c:v>
                </c:pt>
              </c:numCache>
            </c:numRef>
          </c:val>
          <c:smooth val="0"/>
        </c:ser>
        <c:dLbls>
          <c:showLegendKey val="0"/>
          <c:showVal val="0"/>
          <c:showCatName val="0"/>
          <c:showSerName val="0"/>
          <c:showPercent val="0"/>
          <c:showBubbleSize val="0"/>
        </c:dLbls>
        <c:marker val="1"/>
        <c:smooth val="0"/>
        <c:axId val="83124992"/>
        <c:axId val="83126528"/>
      </c:lineChart>
      <c:catAx>
        <c:axId val="83124992"/>
        <c:scaling>
          <c:orientation val="minMax"/>
        </c:scaling>
        <c:delete val="0"/>
        <c:axPos val="b"/>
        <c:majorTickMark val="out"/>
        <c:minorTickMark val="none"/>
        <c:tickLblPos val="nextTo"/>
        <c:txPr>
          <a:bodyPr/>
          <a:lstStyle/>
          <a:p>
            <a:pPr>
              <a:defRPr sz="3200"/>
            </a:pPr>
            <a:endParaRPr lang="en-US"/>
          </a:p>
        </c:txPr>
        <c:crossAx val="83126528"/>
        <c:crosses val="autoZero"/>
        <c:auto val="1"/>
        <c:lblAlgn val="ctr"/>
        <c:lblOffset val="100"/>
        <c:noMultiLvlLbl val="0"/>
      </c:catAx>
      <c:valAx>
        <c:axId val="83126528"/>
        <c:scaling>
          <c:orientation val="minMax"/>
          <c:max val="25"/>
        </c:scaling>
        <c:delete val="0"/>
        <c:axPos val="l"/>
        <c:majorGridlines/>
        <c:numFmt formatCode="General" sourceLinked="1"/>
        <c:majorTickMark val="out"/>
        <c:minorTickMark val="none"/>
        <c:tickLblPos val="nextTo"/>
        <c:txPr>
          <a:bodyPr/>
          <a:lstStyle/>
          <a:p>
            <a:pPr>
              <a:defRPr sz="3200"/>
            </a:pPr>
            <a:endParaRPr lang="en-US"/>
          </a:p>
        </c:txPr>
        <c:crossAx val="83124992"/>
        <c:crosses val="autoZero"/>
        <c:crossBetween val="between"/>
      </c:valAx>
    </c:plotArea>
    <c:legend>
      <c:legendPos val="r"/>
      <c:layout>
        <c:manualLayout>
          <c:xMode val="edge"/>
          <c:yMode val="edge"/>
          <c:x val="0.87770048520504984"/>
          <c:y val="0.40315138157158037"/>
          <c:w val="0.12229951479495015"/>
          <c:h val="0.19369723685683932"/>
        </c:manualLayout>
      </c:layout>
      <c:overlay val="0"/>
      <c:txPr>
        <a:bodyPr/>
        <a:lstStyle/>
        <a:p>
          <a:pPr>
            <a:defRPr sz="3200"/>
          </a:pPr>
          <a:endParaRPr lang="en-US"/>
        </a:p>
      </c:txPr>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4486894"/>
            <a:ext cx="37307520" cy="999617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6426160"/>
            <a:ext cx="30723840" cy="11917680"/>
          </a:xfrm>
        </p:spPr>
        <p:txBody>
          <a:bodyPr/>
          <a:lstStyle>
            <a:lvl1pPr marL="0" indent="0" algn="ctr">
              <a:buNone/>
              <a:defRPr>
                <a:solidFill>
                  <a:schemeClr val="tx1">
                    <a:tint val="75000"/>
                  </a:schemeClr>
                </a:solidFill>
              </a:defRPr>
            </a:lvl1pPr>
            <a:lvl2pPr marL="2560320" indent="0" algn="ctr">
              <a:buNone/>
              <a:defRPr>
                <a:solidFill>
                  <a:schemeClr val="tx1">
                    <a:tint val="75000"/>
                  </a:schemeClr>
                </a:solidFill>
              </a:defRPr>
            </a:lvl2pPr>
            <a:lvl3pPr marL="5120640" indent="0" algn="ctr">
              <a:buNone/>
              <a:defRPr>
                <a:solidFill>
                  <a:schemeClr val="tx1">
                    <a:tint val="75000"/>
                  </a:schemeClr>
                </a:solidFill>
              </a:defRPr>
            </a:lvl3pPr>
            <a:lvl4pPr marL="7680960" indent="0" algn="ctr">
              <a:buNone/>
              <a:defRPr>
                <a:solidFill>
                  <a:schemeClr val="tx1">
                    <a:tint val="75000"/>
                  </a:schemeClr>
                </a:solidFill>
              </a:defRPr>
            </a:lvl4pPr>
            <a:lvl5pPr marL="10241280" indent="0" algn="ctr">
              <a:buNone/>
              <a:defRPr>
                <a:solidFill>
                  <a:schemeClr val="tx1">
                    <a:tint val="75000"/>
                  </a:schemeClr>
                </a:solidFill>
              </a:defRPr>
            </a:lvl5pPr>
            <a:lvl6pPr marL="12801600" indent="0" algn="ctr">
              <a:buNone/>
              <a:defRPr>
                <a:solidFill>
                  <a:schemeClr val="tx1">
                    <a:tint val="75000"/>
                  </a:schemeClr>
                </a:solidFill>
              </a:defRPr>
            </a:lvl6pPr>
            <a:lvl7pPr marL="15361920" indent="0" algn="ctr">
              <a:buNone/>
              <a:defRPr>
                <a:solidFill>
                  <a:schemeClr val="tx1">
                    <a:tint val="75000"/>
                  </a:schemeClr>
                </a:solidFill>
              </a:defRPr>
            </a:lvl7pPr>
            <a:lvl8pPr marL="17922240" indent="0" algn="ctr">
              <a:buNone/>
              <a:defRPr>
                <a:solidFill>
                  <a:schemeClr val="tx1">
                    <a:tint val="75000"/>
                  </a:schemeClr>
                </a:solidFill>
              </a:defRPr>
            </a:lvl8pPr>
            <a:lvl9pPr marL="2048256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B272D46-3232-44A1-A8C0-55D0333BEF5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20757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72D46-3232-44A1-A8C0-55D0333BEF5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868339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867542"/>
            <a:ext cx="9875520" cy="3979037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867542"/>
            <a:ext cx="28895040" cy="3979037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72D46-3232-44A1-A8C0-55D0333BEF5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82879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272D46-3232-44A1-A8C0-55D0333BEF5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210492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9966924"/>
            <a:ext cx="37307520" cy="9262110"/>
          </a:xfrm>
        </p:spPr>
        <p:txBody>
          <a:bodyPr anchor="t"/>
          <a:lstStyle>
            <a:lvl1pPr algn="l">
              <a:defRPr sz="224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9765652"/>
            <a:ext cx="37307520" cy="10201272"/>
          </a:xfrm>
        </p:spPr>
        <p:txBody>
          <a:bodyPr anchor="b"/>
          <a:lstStyle>
            <a:lvl1pPr marL="0" indent="0">
              <a:buNone/>
              <a:defRPr sz="11200">
                <a:solidFill>
                  <a:schemeClr val="tx1">
                    <a:tint val="75000"/>
                  </a:schemeClr>
                </a:solidFill>
              </a:defRPr>
            </a:lvl1pPr>
            <a:lvl2pPr marL="2560320" indent="0">
              <a:buNone/>
              <a:defRPr sz="10100">
                <a:solidFill>
                  <a:schemeClr val="tx1">
                    <a:tint val="75000"/>
                  </a:schemeClr>
                </a:solidFill>
              </a:defRPr>
            </a:lvl2pPr>
            <a:lvl3pPr marL="5120640" indent="0">
              <a:buNone/>
              <a:defRPr sz="9000">
                <a:solidFill>
                  <a:schemeClr val="tx1">
                    <a:tint val="75000"/>
                  </a:schemeClr>
                </a:solidFill>
              </a:defRPr>
            </a:lvl3pPr>
            <a:lvl4pPr marL="7680960" indent="0">
              <a:buNone/>
              <a:defRPr sz="7800">
                <a:solidFill>
                  <a:schemeClr val="tx1">
                    <a:tint val="75000"/>
                  </a:schemeClr>
                </a:solidFill>
              </a:defRPr>
            </a:lvl4pPr>
            <a:lvl5pPr marL="10241280" indent="0">
              <a:buNone/>
              <a:defRPr sz="7800">
                <a:solidFill>
                  <a:schemeClr val="tx1">
                    <a:tint val="75000"/>
                  </a:schemeClr>
                </a:solidFill>
              </a:defRPr>
            </a:lvl5pPr>
            <a:lvl6pPr marL="12801600" indent="0">
              <a:buNone/>
              <a:defRPr sz="7800">
                <a:solidFill>
                  <a:schemeClr val="tx1">
                    <a:tint val="75000"/>
                  </a:schemeClr>
                </a:solidFill>
              </a:defRPr>
            </a:lvl6pPr>
            <a:lvl7pPr marL="15361920" indent="0">
              <a:buNone/>
              <a:defRPr sz="7800">
                <a:solidFill>
                  <a:schemeClr val="tx1">
                    <a:tint val="75000"/>
                  </a:schemeClr>
                </a:solidFill>
              </a:defRPr>
            </a:lvl7pPr>
            <a:lvl8pPr marL="17922240" indent="0">
              <a:buNone/>
              <a:defRPr sz="7800">
                <a:solidFill>
                  <a:schemeClr val="tx1">
                    <a:tint val="75000"/>
                  </a:schemeClr>
                </a:solidFill>
              </a:defRPr>
            </a:lvl8pPr>
            <a:lvl9pPr marL="20482560" indent="0">
              <a:buNone/>
              <a:defRPr sz="78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B272D46-3232-44A1-A8C0-55D0333BEF5B}" type="datetimeFigureOut">
              <a:rPr lang="en-US" smtClean="0"/>
              <a:t>4/17/2015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2723579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10881363"/>
            <a:ext cx="19385280" cy="30776549"/>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10881363"/>
            <a:ext cx="19385280" cy="30776549"/>
          </a:xfrm>
        </p:spPr>
        <p:txBody>
          <a:bodyPr/>
          <a:lstStyle>
            <a:lvl1pPr>
              <a:defRPr sz="15700"/>
            </a:lvl1pPr>
            <a:lvl2pPr>
              <a:defRPr sz="13400"/>
            </a:lvl2pPr>
            <a:lvl3pPr>
              <a:defRPr sz="11200"/>
            </a:lvl3pPr>
            <a:lvl4pPr>
              <a:defRPr sz="10100"/>
            </a:lvl4pPr>
            <a:lvl5pPr>
              <a:defRPr sz="10100"/>
            </a:lvl5pPr>
            <a:lvl6pPr>
              <a:defRPr sz="10100"/>
            </a:lvl6pPr>
            <a:lvl7pPr>
              <a:defRPr sz="10100"/>
            </a:lvl7pPr>
            <a:lvl8pPr>
              <a:defRPr sz="10100"/>
            </a:lvl8pPr>
            <a:lvl9pPr>
              <a:defRPr sz="10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272D46-3232-44A1-A8C0-55D0333BEF5B}"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2392148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10438769"/>
            <a:ext cx="19392902" cy="4350382"/>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4" name="Content Placeholder 3"/>
          <p:cNvSpPr>
            <a:spLocks noGrp="1"/>
          </p:cNvSpPr>
          <p:nvPr>
            <p:ph sz="half" idx="2"/>
          </p:nvPr>
        </p:nvSpPr>
        <p:spPr>
          <a:xfrm>
            <a:off x="2194560" y="14789151"/>
            <a:ext cx="19392902" cy="26868758"/>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10438769"/>
            <a:ext cx="19400520" cy="4350382"/>
          </a:xfrm>
        </p:spPr>
        <p:txBody>
          <a:bodyPr anchor="b"/>
          <a:lstStyle>
            <a:lvl1pPr marL="0" indent="0">
              <a:buNone/>
              <a:defRPr sz="13400" b="1"/>
            </a:lvl1pPr>
            <a:lvl2pPr marL="2560320" indent="0">
              <a:buNone/>
              <a:defRPr sz="11200" b="1"/>
            </a:lvl2pPr>
            <a:lvl3pPr marL="5120640" indent="0">
              <a:buNone/>
              <a:defRPr sz="10100" b="1"/>
            </a:lvl3pPr>
            <a:lvl4pPr marL="7680960" indent="0">
              <a:buNone/>
              <a:defRPr sz="9000" b="1"/>
            </a:lvl4pPr>
            <a:lvl5pPr marL="10241280" indent="0">
              <a:buNone/>
              <a:defRPr sz="9000" b="1"/>
            </a:lvl5pPr>
            <a:lvl6pPr marL="12801600" indent="0">
              <a:buNone/>
              <a:defRPr sz="9000" b="1"/>
            </a:lvl6pPr>
            <a:lvl7pPr marL="15361920" indent="0">
              <a:buNone/>
              <a:defRPr sz="9000" b="1"/>
            </a:lvl7pPr>
            <a:lvl8pPr marL="17922240" indent="0">
              <a:buNone/>
              <a:defRPr sz="9000" b="1"/>
            </a:lvl8pPr>
            <a:lvl9pPr marL="20482560" indent="0">
              <a:buNone/>
              <a:defRPr sz="9000" b="1"/>
            </a:lvl9pPr>
          </a:lstStyle>
          <a:p>
            <a:pPr lvl="0"/>
            <a:r>
              <a:rPr lang="en-US" smtClean="0"/>
              <a:t>Click to edit Master text styles</a:t>
            </a:r>
          </a:p>
        </p:txBody>
      </p:sp>
      <p:sp>
        <p:nvSpPr>
          <p:cNvPr id="6" name="Content Placeholder 5"/>
          <p:cNvSpPr>
            <a:spLocks noGrp="1"/>
          </p:cNvSpPr>
          <p:nvPr>
            <p:ph sz="quarter" idx="4"/>
          </p:nvPr>
        </p:nvSpPr>
        <p:spPr>
          <a:xfrm>
            <a:off x="22296122" y="14789151"/>
            <a:ext cx="19400520" cy="26868758"/>
          </a:xfrm>
        </p:spPr>
        <p:txBody>
          <a:bodyPr/>
          <a:lstStyle>
            <a:lvl1pPr>
              <a:defRPr sz="13400"/>
            </a:lvl1pPr>
            <a:lvl2pPr>
              <a:defRPr sz="11200"/>
            </a:lvl2pPr>
            <a:lvl3pPr>
              <a:defRPr sz="10100"/>
            </a:lvl3pPr>
            <a:lvl4pPr>
              <a:defRPr sz="9000"/>
            </a:lvl4pPr>
            <a:lvl5pPr>
              <a:defRPr sz="9000"/>
            </a:lvl5pPr>
            <a:lvl6pPr>
              <a:defRPr sz="9000"/>
            </a:lvl6pPr>
            <a:lvl7pPr>
              <a:defRPr sz="9000"/>
            </a:lvl7pPr>
            <a:lvl8pPr>
              <a:defRPr sz="9000"/>
            </a:lvl8pPr>
            <a:lvl9pPr>
              <a:defRPr sz="9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272D46-3232-44A1-A8C0-55D0333BEF5B}" type="datetimeFigureOut">
              <a:rPr lang="en-US" smtClean="0"/>
              <a:t>4/17/2015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215085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272D46-3232-44A1-A8C0-55D0333BEF5B}" type="datetimeFigureOut">
              <a:rPr lang="en-US" smtClean="0"/>
              <a:t>4/17/2015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176413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72D46-3232-44A1-A8C0-55D0333BEF5B}" type="datetimeFigureOut">
              <a:rPr lang="en-US" smtClean="0"/>
              <a:t>4/17/2015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4165592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856740"/>
            <a:ext cx="14439902" cy="7901940"/>
          </a:xfrm>
        </p:spPr>
        <p:txBody>
          <a:bodyPr anchor="b"/>
          <a:lstStyle>
            <a:lvl1pPr algn="l">
              <a:defRPr sz="11200" b="1"/>
            </a:lvl1pPr>
          </a:lstStyle>
          <a:p>
            <a:r>
              <a:rPr lang="en-US" smtClean="0"/>
              <a:t>Click to edit Master title style</a:t>
            </a:r>
            <a:endParaRPr lang="en-US"/>
          </a:p>
        </p:txBody>
      </p:sp>
      <p:sp>
        <p:nvSpPr>
          <p:cNvPr id="3" name="Content Placeholder 2"/>
          <p:cNvSpPr>
            <a:spLocks noGrp="1"/>
          </p:cNvSpPr>
          <p:nvPr>
            <p:ph idx="1"/>
          </p:nvPr>
        </p:nvSpPr>
        <p:spPr>
          <a:xfrm>
            <a:off x="17160240" y="1856744"/>
            <a:ext cx="24536400" cy="39801168"/>
          </a:xfrm>
        </p:spPr>
        <p:txBody>
          <a:bodyPr/>
          <a:lstStyle>
            <a:lvl1pPr>
              <a:defRPr sz="17900"/>
            </a:lvl1pPr>
            <a:lvl2pPr>
              <a:defRPr sz="15700"/>
            </a:lvl2pPr>
            <a:lvl3pPr>
              <a:defRPr sz="13400"/>
            </a:lvl3pPr>
            <a:lvl4pPr>
              <a:defRPr sz="11200"/>
            </a:lvl4pPr>
            <a:lvl5pPr>
              <a:defRPr sz="11200"/>
            </a:lvl5pPr>
            <a:lvl6pPr>
              <a:defRPr sz="11200"/>
            </a:lvl6pPr>
            <a:lvl7pPr>
              <a:defRPr sz="11200"/>
            </a:lvl7pPr>
            <a:lvl8pPr>
              <a:defRPr sz="11200"/>
            </a:lvl8pPr>
            <a:lvl9pPr>
              <a:defRPr sz="1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9758684"/>
            <a:ext cx="14439902" cy="31899228"/>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72D46-3232-44A1-A8C0-55D0333BEF5B}"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405863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2644081"/>
            <a:ext cx="26334720" cy="3853818"/>
          </a:xfrm>
        </p:spPr>
        <p:txBody>
          <a:bodyPr anchor="b"/>
          <a:lstStyle>
            <a:lvl1pPr algn="l">
              <a:defRPr sz="11200" b="1"/>
            </a:lvl1pPr>
          </a:lstStyle>
          <a:p>
            <a:r>
              <a:rPr lang="en-US" smtClean="0"/>
              <a:t>Click to edit Master title style</a:t>
            </a:r>
            <a:endParaRPr lang="en-US"/>
          </a:p>
        </p:txBody>
      </p:sp>
      <p:sp>
        <p:nvSpPr>
          <p:cNvPr id="3" name="Picture Placeholder 2"/>
          <p:cNvSpPr>
            <a:spLocks noGrp="1"/>
          </p:cNvSpPr>
          <p:nvPr>
            <p:ph type="pic" idx="1"/>
          </p:nvPr>
        </p:nvSpPr>
        <p:spPr>
          <a:xfrm>
            <a:off x="8602982" y="4166870"/>
            <a:ext cx="26334720" cy="27980640"/>
          </a:xfrm>
        </p:spPr>
        <p:txBody>
          <a:bodyPr/>
          <a:lstStyle>
            <a:lvl1pPr marL="0" indent="0">
              <a:buNone/>
              <a:defRPr sz="17900"/>
            </a:lvl1pPr>
            <a:lvl2pPr marL="2560320" indent="0">
              <a:buNone/>
              <a:defRPr sz="15700"/>
            </a:lvl2pPr>
            <a:lvl3pPr marL="5120640" indent="0">
              <a:buNone/>
              <a:defRPr sz="1340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endParaRPr lang="en-US"/>
          </a:p>
        </p:txBody>
      </p:sp>
      <p:sp>
        <p:nvSpPr>
          <p:cNvPr id="4" name="Text Placeholder 3"/>
          <p:cNvSpPr>
            <a:spLocks noGrp="1"/>
          </p:cNvSpPr>
          <p:nvPr>
            <p:ph type="body" sz="half" idx="2"/>
          </p:nvPr>
        </p:nvSpPr>
        <p:spPr>
          <a:xfrm>
            <a:off x="8602982" y="36497899"/>
            <a:ext cx="26334720" cy="5473062"/>
          </a:xfrm>
        </p:spPr>
        <p:txBody>
          <a:bodyPr/>
          <a:lstStyle>
            <a:lvl1pPr marL="0" indent="0">
              <a:buNone/>
              <a:defRPr sz="7800"/>
            </a:lvl1pPr>
            <a:lvl2pPr marL="2560320" indent="0">
              <a:buNone/>
              <a:defRPr sz="6700"/>
            </a:lvl2pPr>
            <a:lvl3pPr marL="5120640" indent="0">
              <a:buNone/>
              <a:defRPr sz="5600"/>
            </a:lvl3pPr>
            <a:lvl4pPr marL="7680960" indent="0">
              <a:buNone/>
              <a:defRPr sz="5000"/>
            </a:lvl4pPr>
            <a:lvl5pPr marL="10241280" indent="0">
              <a:buNone/>
              <a:defRPr sz="5000"/>
            </a:lvl5pPr>
            <a:lvl6pPr marL="12801600" indent="0">
              <a:buNone/>
              <a:defRPr sz="5000"/>
            </a:lvl6pPr>
            <a:lvl7pPr marL="15361920" indent="0">
              <a:buNone/>
              <a:defRPr sz="5000"/>
            </a:lvl7pPr>
            <a:lvl8pPr marL="17922240" indent="0">
              <a:buNone/>
              <a:defRPr sz="5000"/>
            </a:lvl8pPr>
            <a:lvl9pPr marL="20482560" indent="0">
              <a:buNone/>
              <a:defRPr sz="5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B272D46-3232-44A1-A8C0-55D0333BEF5B}" type="datetimeFigureOut">
              <a:rPr lang="en-US" smtClean="0"/>
              <a:t>4/17/2015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840492-682D-4284-98E8-6773F5B0C92E}" type="slidenum">
              <a:rPr lang="en-US" smtClean="0"/>
              <a:t>‹#›</a:t>
            </a:fld>
            <a:endParaRPr lang="en-US"/>
          </a:p>
        </p:txBody>
      </p:sp>
    </p:spTree>
    <p:extLst>
      <p:ext uri="{BB962C8B-B14F-4D97-AF65-F5344CB8AC3E}">
        <p14:creationId xmlns:p14="http://schemas.microsoft.com/office/powerpoint/2010/main" val="3574212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867538"/>
            <a:ext cx="39502080" cy="7772400"/>
          </a:xfrm>
          <a:prstGeom prst="rect">
            <a:avLst/>
          </a:prstGeom>
        </p:spPr>
        <p:txBody>
          <a:bodyPr vert="horz" lIns="512064" tIns="256032" rIns="512064" bIns="25603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10881363"/>
            <a:ext cx="39502080" cy="30776549"/>
          </a:xfrm>
          <a:prstGeom prst="rect">
            <a:avLst/>
          </a:prstGeom>
        </p:spPr>
        <p:txBody>
          <a:bodyPr vert="horz" lIns="512064" tIns="256032" rIns="512064" bIns="2560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43223184"/>
            <a:ext cx="10241280" cy="2482850"/>
          </a:xfrm>
          <a:prstGeom prst="rect">
            <a:avLst/>
          </a:prstGeom>
        </p:spPr>
        <p:txBody>
          <a:bodyPr vert="horz" lIns="512064" tIns="256032" rIns="512064" bIns="256032" rtlCol="0" anchor="ctr"/>
          <a:lstStyle>
            <a:lvl1pPr algn="l">
              <a:defRPr sz="6700">
                <a:solidFill>
                  <a:schemeClr val="tx1">
                    <a:tint val="75000"/>
                  </a:schemeClr>
                </a:solidFill>
              </a:defRPr>
            </a:lvl1pPr>
          </a:lstStyle>
          <a:p>
            <a:fld id="{BB272D46-3232-44A1-A8C0-55D0333BEF5B}" type="datetimeFigureOut">
              <a:rPr lang="en-US" smtClean="0"/>
              <a:t>4/17/2015</a:t>
            </a:fld>
            <a:endParaRPr lang="en-US"/>
          </a:p>
        </p:txBody>
      </p:sp>
      <p:sp>
        <p:nvSpPr>
          <p:cNvPr id="5" name="Footer Placeholder 4"/>
          <p:cNvSpPr>
            <a:spLocks noGrp="1"/>
          </p:cNvSpPr>
          <p:nvPr>
            <p:ph type="ftr" sz="quarter" idx="3"/>
          </p:nvPr>
        </p:nvSpPr>
        <p:spPr>
          <a:xfrm>
            <a:off x="14996160" y="43223184"/>
            <a:ext cx="13898880" cy="2482850"/>
          </a:xfrm>
          <a:prstGeom prst="rect">
            <a:avLst/>
          </a:prstGeom>
        </p:spPr>
        <p:txBody>
          <a:bodyPr vert="horz" lIns="512064" tIns="256032" rIns="512064" bIns="256032" rtlCol="0" anchor="ctr"/>
          <a:lstStyle>
            <a:lvl1pPr algn="ctr">
              <a:defRPr sz="6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43223184"/>
            <a:ext cx="10241280" cy="2482850"/>
          </a:xfrm>
          <a:prstGeom prst="rect">
            <a:avLst/>
          </a:prstGeom>
        </p:spPr>
        <p:txBody>
          <a:bodyPr vert="horz" lIns="512064" tIns="256032" rIns="512064" bIns="256032" rtlCol="0" anchor="ctr"/>
          <a:lstStyle>
            <a:lvl1pPr algn="r">
              <a:defRPr sz="6700">
                <a:solidFill>
                  <a:schemeClr val="tx1">
                    <a:tint val="75000"/>
                  </a:schemeClr>
                </a:solidFill>
              </a:defRPr>
            </a:lvl1pPr>
          </a:lstStyle>
          <a:p>
            <a:fld id="{2D840492-682D-4284-98E8-6773F5B0C92E}" type="slidenum">
              <a:rPr lang="en-US" smtClean="0"/>
              <a:t>‹#›</a:t>
            </a:fld>
            <a:endParaRPr lang="en-US"/>
          </a:p>
        </p:txBody>
      </p:sp>
    </p:spTree>
    <p:extLst>
      <p:ext uri="{BB962C8B-B14F-4D97-AF65-F5344CB8AC3E}">
        <p14:creationId xmlns:p14="http://schemas.microsoft.com/office/powerpoint/2010/main" val="342744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120640" rtl="0" eaLnBrk="1" latinLnBrk="0" hangingPunct="1">
        <a:spcBef>
          <a:spcPct val="0"/>
        </a:spcBef>
        <a:buNone/>
        <a:defRPr sz="24600" kern="1200">
          <a:solidFill>
            <a:schemeClr val="tx1"/>
          </a:solidFill>
          <a:latin typeface="+mj-lt"/>
          <a:ea typeface="+mj-ea"/>
          <a:cs typeface="+mj-cs"/>
        </a:defRPr>
      </a:lvl1pPr>
    </p:titleStyle>
    <p:bodyStyle>
      <a:lvl1pPr marL="1920240" indent="-1920240" algn="l" defTabSz="5120640" rtl="0" eaLnBrk="1" latinLnBrk="0" hangingPunct="1">
        <a:spcBef>
          <a:spcPct val="20000"/>
        </a:spcBef>
        <a:buFont typeface="Arial" panose="020B0604020202020204" pitchFamily="34" charset="0"/>
        <a:buChar char="•"/>
        <a:defRPr sz="17900" kern="1200">
          <a:solidFill>
            <a:schemeClr val="tx1"/>
          </a:solidFill>
          <a:latin typeface="+mn-lt"/>
          <a:ea typeface="+mn-ea"/>
          <a:cs typeface="+mn-cs"/>
        </a:defRPr>
      </a:lvl1pPr>
      <a:lvl2pPr marL="4160520" indent="-1600200" algn="l" defTabSz="5120640" rtl="0" eaLnBrk="1" latinLnBrk="0" hangingPunct="1">
        <a:spcBef>
          <a:spcPct val="20000"/>
        </a:spcBef>
        <a:buFont typeface="Arial" panose="020B0604020202020204" pitchFamily="34" charset="0"/>
        <a:buChar char="–"/>
        <a:defRPr sz="15700" kern="1200">
          <a:solidFill>
            <a:schemeClr val="tx1"/>
          </a:solidFill>
          <a:latin typeface="+mn-lt"/>
          <a:ea typeface="+mn-ea"/>
          <a:cs typeface="+mn-cs"/>
        </a:defRPr>
      </a:lvl2pPr>
      <a:lvl3pPr marL="6400800" indent="-1280160" algn="l" defTabSz="512064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3pPr>
      <a:lvl4pPr marL="896112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4pPr>
      <a:lvl5pPr marL="1152144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5pPr>
      <a:lvl6pPr marL="1408176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6pPr>
      <a:lvl7pPr marL="1664208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7pPr>
      <a:lvl8pPr marL="1920240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8pPr>
      <a:lvl9pPr marL="21762720" indent="-1280160" algn="l" defTabSz="5120640" rtl="0" eaLnBrk="1" latinLnBrk="0" hangingPunct="1">
        <a:spcBef>
          <a:spcPct val="20000"/>
        </a:spcBef>
        <a:buFont typeface="Arial" panose="020B0604020202020204" pitchFamily="34" charset="0"/>
        <a:buChar char="•"/>
        <a:defRPr sz="11200" kern="1200">
          <a:solidFill>
            <a:schemeClr val="tx1"/>
          </a:solidFill>
          <a:latin typeface="+mn-lt"/>
          <a:ea typeface="+mn-ea"/>
          <a:cs typeface="+mn-cs"/>
        </a:defRPr>
      </a:lvl9pPr>
    </p:bodyStyle>
    <p:otherStyle>
      <a:defPPr>
        <a:defRPr lang="en-US"/>
      </a:defPPr>
      <a:lvl1pPr marL="0" algn="l" defTabSz="5120640" rtl="0" eaLnBrk="1" latinLnBrk="0" hangingPunct="1">
        <a:defRPr sz="10100" kern="1200">
          <a:solidFill>
            <a:schemeClr val="tx1"/>
          </a:solidFill>
          <a:latin typeface="+mn-lt"/>
          <a:ea typeface="+mn-ea"/>
          <a:cs typeface="+mn-cs"/>
        </a:defRPr>
      </a:lvl1pPr>
      <a:lvl2pPr marL="2560320" algn="l" defTabSz="5120640" rtl="0" eaLnBrk="1" latinLnBrk="0" hangingPunct="1">
        <a:defRPr sz="10100" kern="1200">
          <a:solidFill>
            <a:schemeClr val="tx1"/>
          </a:solidFill>
          <a:latin typeface="+mn-lt"/>
          <a:ea typeface="+mn-ea"/>
          <a:cs typeface="+mn-cs"/>
        </a:defRPr>
      </a:lvl2pPr>
      <a:lvl3pPr marL="5120640" algn="l" defTabSz="5120640" rtl="0" eaLnBrk="1" latinLnBrk="0" hangingPunct="1">
        <a:defRPr sz="10100" kern="1200">
          <a:solidFill>
            <a:schemeClr val="tx1"/>
          </a:solidFill>
          <a:latin typeface="+mn-lt"/>
          <a:ea typeface="+mn-ea"/>
          <a:cs typeface="+mn-cs"/>
        </a:defRPr>
      </a:lvl3pPr>
      <a:lvl4pPr marL="7680960" algn="l" defTabSz="5120640" rtl="0" eaLnBrk="1" latinLnBrk="0" hangingPunct="1">
        <a:defRPr sz="10100" kern="1200">
          <a:solidFill>
            <a:schemeClr val="tx1"/>
          </a:solidFill>
          <a:latin typeface="+mn-lt"/>
          <a:ea typeface="+mn-ea"/>
          <a:cs typeface="+mn-cs"/>
        </a:defRPr>
      </a:lvl4pPr>
      <a:lvl5pPr marL="10241280" algn="l" defTabSz="5120640" rtl="0" eaLnBrk="1" latinLnBrk="0" hangingPunct="1">
        <a:defRPr sz="10100" kern="1200">
          <a:solidFill>
            <a:schemeClr val="tx1"/>
          </a:solidFill>
          <a:latin typeface="+mn-lt"/>
          <a:ea typeface="+mn-ea"/>
          <a:cs typeface="+mn-cs"/>
        </a:defRPr>
      </a:lvl5pPr>
      <a:lvl6pPr marL="12801600" algn="l" defTabSz="5120640" rtl="0" eaLnBrk="1" latinLnBrk="0" hangingPunct="1">
        <a:defRPr sz="10100" kern="1200">
          <a:solidFill>
            <a:schemeClr val="tx1"/>
          </a:solidFill>
          <a:latin typeface="+mn-lt"/>
          <a:ea typeface="+mn-ea"/>
          <a:cs typeface="+mn-cs"/>
        </a:defRPr>
      </a:lvl6pPr>
      <a:lvl7pPr marL="15361920" algn="l" defTabSz="5120640" rtl="0" eaLnBrk="1" latinLnBrk="0" hangingPunct="1">
        <a:defRPr sz="10100" kern="1200">
          <a:solidFill>
            <a:schemeClr val="tx1"/>
          </a:solidFill>
          <a:latin typeface="+mn-lt"/>
          <a:ea typeface="+mn-ea"/>
          <a:cs typeface="+mn-cs"/>
        </a:defRPr>
      </a:lvl7pPr>
      <a:lvl8pPr marL="17922240" algn="l" defTabSz="5120640" rtl="0" eaLnBrk="1" latinLnBrk="0" hangingPunct="1">
        <a:defRPr sz="10100" kern="1200">
          <a:solidFill>
            <a:schemeClr val="tx1"/>
          </a:solidFill>
          <a:latin typeface="+mn-lt"/>
          <a:ea typeface="+mn-ea"/>
          <a:cs typeface="+mn-cs"/>
        </a:defRPr>
      </a:lvl8pPr>
      <a:lvl9pPr marL="20482560" algn="l" defTabSz="5120640" rtl="0" eaLnBrk="1" latinLnBrk="0" hangingPunct="1">
        <a:defRPr sz="10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Box 61"/>
          <p:cNvSpPr txBox="1"/>
          <p:nvPr/>
        </p:nvSpPr>
        <p:spPr>
          <a:xfrm>
            <a:off x="4800600" y="896244"/>
            <a:ext cx="34290000" cy="3847862"/>
          </a:xfrm>
          <a:prstGeom prst="roundRect">
            <a:avLst/>
          </a:prstGeom>
          <a:solidFill>
            <a:schemeClr val="accent5">
              <a:lumMod val="50000"/>
            </a:schemeClr>
          </a:solidFill>
          <a:ln>
            <a:noFill/>
          </a:ln>
          <a:scene3d>
            <a:camera prst="orthographicFront"/>
            <a:lightRig rig="threePt" dir="t"/>
          </a:scene3d>
          <a:sp3d>
            <a:bevelT w="114300" prst="artDeco"/>
          </a:sp3d>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sz="7000" b="1" dirty="0" smtClean="0">
                <a:solidFill>
                  <a:srgbClr val="FFFFFF"/>
                </a:solidFill>
              </a:rPr>
              <a:t>Maternal Depression Moderates the Relation between</a:t>
            </a:r>
          </a:p>
          <a:p>
            <a:pPr algn="ctr"/>
            <a:r>
              <a:rPr lang="en-US" sz="7000" b="1" dirty="0" smtClean="0">
                <a:solidFill>
                  <a:srgbClr val="FFFFFF"/>
                </a:solidFill>
              </a:rPr>
              <a:t>Young Children’s Irritability and Later ADHD Severity </a:t>
            </a:r>
          </a:p>
          <a:p>
            <a:pPr algn="ctr"/>
            <a:r>
              <a:rPr lang="en-US" sz="4000" b="1" u="sng" dirty="0" smtClean="0">
                <a:solidFill>
                  <a:srgbClr val="FFFFFF"/>
                </a:solidFill>
              </a:rPr>
              <a:t>Martha Karran</a:t>
            </a:r>
            <a:r>
              <a:rPr lang="en-US" sz="4000" b="1" dirty="0" smtClean="0">
                <a:solidFill>
                  <a:srgbClr val="FFFFFF"/>
                </a:solidFill>
              </a:rPr>
              <a:t>, Jennifer Valad, M.A., Gabriela Ventura, B.A., Jeffrey M. Halperin, Ph.D.</a:t>
            </a:r>
          </a:p>
          <a:p>
            <a:pPr algn="ctr"/>
            <a:r>
              <a:rPr lang="en-US" sz="4000" b="1" dirty="0" smtClean="0">
                <a:solidFill>
                  <a:srgbClr val="FFFFFF"/>
                </a:solidFill>
              </a:rPr>
              <a:t>Department of Psychology, CUNY Queens College, Flushing, NY 11367</a:t>
            </a:r>
          </a:p>
        </p:txBody>
      </p:sp>
      <p:pic>
        <p:nvPicPr>
          <p:cNvPr id="6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520" y="939839"/>
            <a:ext cx="4572000" cy="3713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63"/>
          <p:cNvPicPr>
            <a:picLocks noChangeAspect="1"/>
          </p:cNvPicPr>
          <p:nvPr/>
        </p:nvPicPr>
        <p:blipFill>
          <a:blip r:embed="rId3"/>
          <a:stretch>
            <a:fillRect/>
          </a:stretch>
        </p:blipFill>
        <p:spPr>
          <a:xfrm>
            <a:off x="39332781" y="1187305"/>
            <a:ext cx="4389120" cy="3218688"/>
          </a:xfrm>
          <a:prstGeom prst="rect">
            <a:avLst/>
          </a:prstGeom>
        </p:spPr>
      </p:pic>
      <p:sp>
        <p:nvSpPr>
          <p:cNvPr id="65" name="Rounded Rectangle 64"/>
          <p:cNvSpPr/>
          <p:nvPr/>
        </p:nvSpPr>
        <p:spPr>
          <a:xfrm>
            <a:off x="929362" y="5860840"/>
            <a:ext cx="14729739"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Abstract</a:t>
            </a:r>
          </a:p>
        </p:txBody>
      </p:sp>
      <p:sp>
        <p:nvSpPr>
          <p:cNvPr id="66" name="Rectangle 65"/>
          <p:cNvSpPr/>
          <p:nvPr/>
        </p:nvSpPr>
        <p:spPr>
          <a:xfrm>
            <a:off x="914553" y="6934200"/>
            <a:ext cx="14744547" cy="11603176"/>
          </a:xfrm>
          <a:prstGeom prst="rect">
            <a:avLst/>
          </a:prstGeom>
          <a:solidFill>
            <a:schemeClr val="accent5">
              <a:lumMod val="20000"/>
              <a:lumOff val="80000"/>
            </a:schemeClr>
          </a:solidFill>
          <a:ln>
            <a:noFill/>
          </a:ln>
        </p:spPr>
        <p:txBody>
          <a:bodyPr wrap="square">
            <a:spAutoFit/>
          </a:bodyPr>
          <a:lstStyle/>
          <a:p>
            <a:r>
              <a:rPr lang="en-US" sz="3400" b="1" u="sng" dirty="0" smtClean="0"/>
              <a:t>Objective</a:t>
            </a:r>
            <a:r>
              <a:rPr lang="en-US" sz="3400" dirty="0" smtClean="0"/>
              <a:t>: The prospective</a:t>
            </a:r>
            <a:r>
              <a:rPr lang="en-US" sz="3400" dirty="0" smtClean="0">
                <a:solidFill>
                  <a:srgbClr val="FF0000"/>
                </a:solidFill>
              </a:rPr>
              <a:t> </a:t>
            </a:r>
            <a:r>
              <a:rPr lang="en-US" sz="3400" dirty="0" smtClean="0"/>
              <a:t>study assessed whether maternal depressive symptoms moderate the relation between parent-rated irritability and later ADHD severity. </a:t>
            </a:r>
            <a:r>
              <a:rPr lang="en-US" sz="3400" b="1" u="sng" dirty="0" smtClean="0"/>
              <a:t>Methods</a:t>
            </a:r>
            <a:r>
              <a:rPr lang="en-US" sz="3400" b="1" dirty="0" smtClean="0"/>
              <a:t>: </a:t>
            </a:r>
            <a:r>
              <a:rPr lang="en-US" sz="3400" dirty="0" smtClean="0"/>
              <a:t>Maternal depression, as well as children’s irritability, was assessed twice, approximately one year apart </a:t>
            </a:r>
            <a:r>
              <a:rPr lang="en-US" sz="3400" dirty="0" smtClean="0">
                <a:solidFill>
                  <a:srgbClr val="000000"/>
                </a:solidFill>
              </a:rPr>
              <a:t>when </a:t>
            </a:r>
            <a:r>
              <a:rPr lang="en-US" sz="3400" dirty="0" smtClean="0"/>
              <a:t>the children were 5-7 years old. Child irritability was assessed using parent ratings on selected items from the Behavior Assessment System for Children, Second Edition (BASC-2). Mothers reported their own level of depression using the Beck Depression Inventory (BDI). Mean scores for the two assessments were used as indicators for this study. Later ADHD severity was assessed using parent interview and teacher ratings when children were 8-9 years old. Multiple linear regression determined the extent to which Child Irritability (IV), Maternal BDI score (moderator), and the interaction term were predictive of ADHD severity at 8 and 9 years old. </a:t>
            </a:r>
            <a:r>
              <a:rPr lang="en-US" sz="3400" b="1" u="sng" dirty="0" smtClean="0"/>
              <a:t>Results</a:t>
            </a:r>
            <a:r>
              <a:rPr lang="en-US" sz="3400" b="1" dirty="0" smtClean="0"/>
              <a:t>:</a:t>
            </a:r>
            <a:r>
              <a:rPr lang="en-US" sz="3400" dirty="0" smtClean="0"/>
              <a:t> Results indicated </a:t>
            </a:r>
            <a:r>
              <a:rPr lang="en-US" sz="3400" dirty="0"/>
              <a:t>that both Child Irritability (</a:t>
            </a:r>
            <a:r>
              <a:rPr lang="en-US" sz="3400" i="1" dirty="0"/>
              <a:t>β</a:t>
            </a:r>
            <a:r>
              <a:rPr lang="en-US" sz="3400" dirty="0"/>
              <a:t> = 0.367, </a:t>
            </a:r>
            <a:r>
              <a:rPr lang="en-US" sz="3400" i="1" dirty="0"/>
              <a:t>p</a:t>
            </a:r>
            <a:r>
              <a:rPr lang="en-US" sz="3400" dirty="0"/>
              <a:t> &lt; .001) and Maternal BDI score (</a:t>
            </a:r>
            <a:r>
              <a:rPr lang="en-US" sz="3400" i="1" dirty="0"/>
              <a:t>β</a:t>
            </a:r>
            <a:r>
              <a:rPr lang="en-US" sz="3400" dirty="0"/>
              <a:t> = 0.339, </a:t>
            </a:r>
            <a:r>
              <a:rPr lang="en-US" sz="3400" i="1" dirty="0"/>
              <a:t>p</a:t>
            </a:r>
            <a:r>
              <a:rPr lang="en-US" sz="3400" dirty="0"/>
              <a:t> &lt; .001), as well as the interaction term (</a:t>
            </a:r>
            <a:r>
              <a:rPr lang="en-US" sz="3400" i="1" dirty="0"/>
              <a:t>β</a:t>
            </a:r>
            <a:r>
              <a:rPr lang="en-US" sz="3400" dirty="0"/>
              <a:t> = -0.225, </a:t>
            </a:r>
            <a:r>
              <a:rPr lang="en-US" sz="3400" i="1" dirty="0"/>
              <a:t>p</a:t>
            </a:r>
            <a:r>
              <a:rPr lang="en-US" sz="3400" dirty="0"/>
              <a:t> = .005), were significant predictors of later ADHD severity. Both high Maternal BDI score and high Child Irritability were associated with high ADHD severity. Additionally, the effect of Maternal BDI score on ADHD severity was greater when Child Irritability was low, compared to when Child Irritability was high. </a:t>
            </a:r>
            <a:r>
              <a:rPr lang="en-US" sz="3400" b="1" u="sng" dirty="0" smtClean="0"/>
              <a:t>Conclusions</a:t>
            </a:r>
            <a:r>
              <a:rPr lang="en-US" sz="3400" b="1" dirty="0" smtClean="0"/>
              <a:t>:</a:t>
            </a:r>
            <a:r>
              <a:rPr lang="en-US" sz="3400" dirty="0" smtClean="0"/>
              <a:t> These data suggest that maternal depressive symptoms moderate the relations between early irritability and later ADHD severity. Future research may want to analyze teacher reports and further explore the bidirectional relations of maternal depression and childhood irritability over time.     </a:t>
            </a:r>
            <a:endParaRPr lang="en-US" sz="3400" dirty="0"/>
          </a:p>
        </p:txBody>
      </p:sp>
      <p:sp>
        <p:nvSpPr>
          <p:cNvPr id="67" name="Rounded Rectangle 66"/>
          <p:cNvSpPr/>
          <p:nvPr/>
        </p:nvSpPr>
        <p:spPr>
          <a:xfrm>
            <a:off x="914553" y="19428225"/>
            <a:ext cx="14744547"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Background</a:t>
            </a:r>
          </a:p>
        </p:txBody>
      </p:sp>
      <p:sp>
        <p:nvSpPr>
          <p:cNvPr id="68" name="Rectangle 67"/>
          <p:cNvSpPr/>
          <p:nvPr/>
        </p:nvSpPr>
        <p:spPr>
          <a:xfrm>
            <a:off x="914560" y="20479787"/>
            <a:ext cx="14744543" cy="7940635"/>
          </a:xfrm>
          <a:prstGeom prst="rect">
            <a:avLst/>
          </a:prstGeom>
          <a:solidFill>
            <a:schemeClr val="accent5">
              <a:lumMod val="20000"/>
              <a:lumOff val="80000"/>
            </a:schemeClr>
          </a:solidFill>
          <a:ln>
            <a:noFill/>
          </a:ln>
        </p:spPr>
        <p:txBody>
          <a:bodyPr wrap="square">
            <a:spAutoFit/>
          </a:bodyPr>
          <a:lstStyle/>
          <a:p>
            <a:pPr marL="457200" indent="-457200">
              <a:buFont typeface="Arial"/>
              <a:buChar char="•"/>
            </a:pPr>
            <a:r>
              <a:rPr lang="en-US" sz="3400" dirty="0" smtClean="0"/>
              <a:t>Recent </a:t>
            </a:r>
            <a:r>
              <a:rPr lang="en-US" sz="3400" dirty="0"/>
              <a:t>research has found that irritability </a:t>
            </a:r>
            <a:r>
              <a:rPr lang="en-US" sz="3400" dirty="0" smtClean="0"/>
              <a:t>in early childhood is associated with later psychopathology (e.g., depression, anxiety, ODD, and ADHD) (</a:t>
            </a:r>
            <a:r>
              <a:rPr lang="en-US" sz="3400" dirty="0"/>
              <a:t>Dougherty et al., 2013). </a:t>
            </a:r>
            <a:endParaRPr lang="en-US" sz="3400" dirty="0" smtClean="0"/>
          </a:p>
          <a:p>
            <a:endParaRPr lang="en-US" sz="3400" dirty="0" smtClean="0"/>
          </a:p>
          <a:p>
            <a:pPr marL="457200" indent="-457200">
              <a:buFont typeface="Arial"/>
              <a:buChar char="•"/>
            </a:pPr>
            <a:r>
              <a:rPr lang="en-US" sz="3400" dirty="0" smtClean="0"/>
              <a:t>Maternal depression has also consistently been found to be a potent predictor of later psychopathology in children (Cents et al., 2013; Lee et al., 2013). </a:t>
            </a:r>
          </a:p>
          <a:p>
            <a:pPr marL="457200" indent="-457200">
              <a:buFont typeface="Arial"/>
              <a:buChar char="•"/>
            </a:pPr>
            <a:endParaRPr lang="en-US" sz="3400" dirty="0" smtClean="0"/>
          </a:p>
          <a:p>
            <a:pPr marL="457200" indent="-457200">
              <a:buFont typeface="Arial"/>
              <a:buChar char="•"/>
            </a:pPr>
            <a:r>
              <a:rPr lang="en-US" sz="3400" dirty="0" smtClean="0"/>
              <a:t>However, it is unclear whether maternal depression influences the relations between early irritability and later psychopathology. </a:t>
            </a:r>
          </a:p>
          <a:p>
            <a:endParaRPr lang="en-US" sz="3400" dirty="0" smtClean="0"/>
          </a:p>
          <a:p>
            <a:pPr marL="457200" indent="-457200">
              <a:buFont typeface="Arial"/>
              <a:buChar char="•"/>
            </a:pPr>
            <a:r>
              <a:rPr lang="en-US" sz="3400" dirty="0" smtClean="0"/>
              <a:t>The present study looked at maternal depressive symptoms as a potential moderator of the relations between irritability and ADHD severity. </a:t>
            </a:r>
          </a:p>
          <a:p>
            <a:endParaRPr lang="en-US" sz="3400" dirty="0" smtClean="0"/>
          </a:p>
          <a:p>
            <a:pPr marL="457200" indent="-457200">
              <a:buFont typeface="Arial"/>
              <a:buChar char="•"/>
            </a:pPr>
            <a:r>
              <a:rPr lang="en-US" sz="3400" dirty="0" smtClean="0"/>
              <a:t>We hypothesized that maternal depression would have a significant impact on the relations between early irritability and later ADHD severity. </a:t>
            </a:r>
          </a:p>
        </p:txBody>
      </p:sp>
      <p:sp>
        <p:nvSpPr>
          <p:cNvPr id="69" name="Rounded Rectangle 68"/>
          <p:cNvSpPr/>
          <p:nvPr/>
        </p:nvSpPr>
        <p:spPr>
          <a:xfrm>
            <a:off x="914553" y="29396282"/>
            <a:ext cx="14744547"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Methods</a:t>
            </a:r>
          </a:p>
        </p:txBody>
      </p:sp>
      <p:sp>
        <p:nvSpPr>
          <p:cNvPr id="70" name="Rectangle 69"/>
          <p:cNvSpPr/>
          <p:nvPr/>
        </p:nvSpPr>
        <p:spPr>
          <a:xfrm>
            <a:off x="914553" y="30480000"/>
            <a:ext cx="14744547" cy="7940635"/>
          </a:xfrm>
          <a:prstGeom prst="rect">
            <a:avLst/>
          </a:prstGeom>
          <a:solidFill>
            <a:schemeClr val="accent5">
              <a:lumMod val="20000"/>
              <a:lumOff val="80000"/>
            </a:schemeClr>
          </a:solidFill>
          <a:ln>
            <a:noFill/>
          </a:ln>
        </p:spPr>
        <p:txBody>
          <a:bodyPr wrap="square">
            <a:spAutoFit/>
          </a:bodyPr>
          <a:lstStyle/>
          <a:p>
            <a:pPr marL="457200" indent="-457200">
              <a:buFont typeface="Arial"/>
              <a:buChar char="•"/>
            </a:pPr>
            <a:r>
              <a:rPr lang="en-US" sz="3400" dirty="0" smtClean="0"/>
              <a:t>The sample was derived from the Queens College Preschool Project (QCPP)—a longitudinal study investigating ADHD. </a:t>
            </a:r>
          </a:p>
          <a:p>
            <a:endParaRPr lang="en-US" sz="3400" dirty="0" smtClean="0"/>
          </a:p>
          <a:p>
            <a:pPr marL="457200" indent="-457200">
              <a:buFont typeface="Arial"/>
              <a:buChar char="•"/>
            </a:pPr>
            <a:r>
              <a:rPr lang="en-US" sz="3400" dirty="0" smtClean="0"/>
              <a:t>At two time points, one year apart, when the children were 5-7:</a:t>
            </a:r>
          </a:p>
          <a:p>
            <a:pPr marL="1333500" lvl="1" indent="-412750">
              <a:buFont typeface="Arial"/>
              <a:buChar char="•"/>
            </a:pPr>
            <a:r>
              <a:rPr lang="en-US" sz="3400" dirty="0" smtClean="0"/>
              <a:t>Mothers self-reported symptoms of depression using the BDI.</a:t>
            </a:r>
          </a:p>
          <a:p>
            <a:pPr marL="1333500" lvl="1" indent="-412750">
              <a:buFont typeface="Arial"/>
              <a:buChar char="•"/>
            </a:pPr>
            <a:r>
              <a:rPr lang="en-US" sz="3400" dirty="0" smtClean="0"/>
              <a:t>Parents completed a rating scale about their children’s behaviors and emotions (BASC-2). </a:t>
            </a:r>
          </a:p>
          <a:p>
            <a:pPr marL="920750" lvl="1"/>
            <a:endParaRPr lang="en-US" sz="3400" dirty="0" smtClean="0"/>
          </a:p>
          <a:p>
            <a:pPr marL="457200" indent="-457200">
              <a:buFont typeface="Arial"/>
              <a:buChar char="•"/>
            </a:pPr>
            <a:r>
              <a:rPr lang="en-US" sz="3400" dirty="0" smtClean="0"/>
              <a:t>When the children were 8-9 years old, ADHD severity was assessed using a semi-structured clinical interview with parents—supplemented by information from teachers and evaluators (KSADS). </a:t>
            </a:r>
          </a:p>
          <a:p>
            <a:pPr marL="457200" indent="-457200">
              <a:buFont typeface="Arial"/>
              <a:buChar char="•"/>
            </a:pPr>
            <a:endParaRPr lang="en-US" sz="3400" dirty="0"/>
          </a:p>
          <a:p>
            <a:pPr marL="457200" indent="-457200">
              <a:buFont typeface="Arial"/>
              <a:buChar char="•"/>
            </a:pPr>
            <a:r>
              <a:rPr lang="en-US" sz="3400" dirty="0" smtClean="0"/>
              <a:t>Multiple linear regression was used to assess the relations between early irritability and later ADHD severity, and the moderating effect of maternal depression. </a:t>
            </a:r>
          </a:p>
        </p:txBody>
      </p:sp>
      <p:graphicFrame>
        <p:nvGraphicFramePr>
          <p:cNvPr id="71" name="Table 70"/>
          <p:cNvGraphicFramePr>
            <a:graphicFrameLocks noGrp="1"/>
          </p:cNvGraphicFramePr>
          <p:nvPr>
            <p:extLst>
              <p:ext uri="{D42A27DB-BD31-4B8C-83A1-F6EECF244321}">
                <p14:modId xmlns:p14="http://schemas.microsoft.com/office/powerpoint/2010/main" val="1614334700"/>
              </p:ext>
            </p:extLst>
          </p:nvPr>
        </p:nvGraphicFramePr>
        <p:xfrm>
          <a:off x="17060947" y="7175802"/>
          <a:ext cx="10570182" cy="1993392"/>
        </p:xfrm>
        <a:graphic>
          <a:graphicData uri="http://schemas.openxmlformats.org/drawingml/2006/table">
            <a:tbl>
              <a:tblPr firstRow="1" bandRow="1">
                <a:tableStyleId>{7DF18680-E054-41AD-8BC1-D1AEF772440D}</a:tableStyleId>
              </a:tblPr>
              <a:tblGrid>
                <a:gridCol w="1912853"/>
                <a:gridCol w="2883217"/>
                <a:gridCol w="2887056"/>
                <a:gridCol w="2887056"/>
              </a:tblGrid>
              <a:tr h="996696">
                <a:tc>
                  <a:txBody>
                    <a:bodyPr/>
                    <a:lstStyle/>
                    <a:p>
                      <a:pPr marL="0" marR="0" indent="0" algn="ctr" defTabSz="5120640" rtl="0" eaLnBrk="1" fontAlgn="auto" latinLnBrk="0" hangingPunct="1">
                        <a:lnSpc>
                          <a:spcPct val="100000"/>
                        </a:lnSpc>
                        <a:spcBef>
                          <a:spcPts val="0"/>
                        </a:spcBef>
                        <a:spcAft>
                          <a:spcPts val="0"/>
                        </a:spcAft>
                        <a:buClrTx/>
                        <a:buSzTx/>
                        <a:buFontTx/>
                        <a:buNone/>
                        <a:tabLst/>
                        <a:defRPr/>
                      </a:pPr>
                      <a:r>
                        <a:rPr lang="en-US" sz="4400" b="1" dirty="0" smtClean="0">
                          <a:solidFill>
                            <a:schemeClr val="tx1"/>
                          </a:solidFill>
                        </a:rPr>
                        <a:t>N</a:t>
                      </a:r>
                    </a:p>
                  </a:txBody>
                  <a:tcPr anchor="ctr"/>
                </a:tc>
                <a:tc>
                  <a:txBody>
                    <a:bodyPr/>
                    <a:lstStyle/>
                    <a:p>
                      <a:pPr algn="ctr"/>
                      <a:r>
                        <a:rPr lang="en-US" sz="4400" b="1" dirty="0" smtClean="0">
                          <a:solidFill>
                            <a:schemeClr val="tx1"/>
                          </a:solidFill>
                        </a:rPr>
                        <a:t>Males</a:t>
                      </a:r>
                      <a:endParaRPr lang="en-US" sz="4400" dirty="0">
                        <a:solidFill>
                          <a:schemeClr val="tx1"/>
                        </a:solidFill>
                      </a:endParaRPr>
                    </a:p>
                  </a:txBody>
                  <a:tcPr anchor="ctr"/>
                </a:tc>
                <a:tc>
                  <a:txBody>
                    <a:bodyPr/>
                    <a:lstStyle/>
                    <a:p>
                      <a:pPr marL="0" marR="0" indent="0" algn="ctr" defTabSz="5120640" rtl="0" eaLnBrk="1" fontAlgn="auto" latinLnBrk="0" hangingPunct="1">
                        <a:lnSpc>
                          <a:spcPct val="100000"/>
                        </a:lnSpc>
                        <a:spcBef>
                          <a:spcPts val="0"/>
                        </a:spcBef>
                        <a:spcAft>
                          <a:spcPts val="0"/>
                        </a:spcAft>
                        <a:buClrTx/>
                        <a:buSzTx/>
                        <a:buFontTx/>
                        <a:buNone/>
                        <a:tabLst/>
                        <a:defRPr/>
                      </a:pPr>
                      <a:r>
                        <a:rPr lang="en-US" sz="4400" b="1" kern="1200" dirty="0" smtClean="0">
                          <a:solidFill>
                            <a:schemeClr val="dk1"/>
                          </a:solidFill>
                          <a:effectLst/>
                          <a:latin typeface="+mn-lt"/>
                          <a:ea typeface="+mn-ea"/>
                          <a:cs typeface="+mn-cs"/>
                        </a:rPr>
                        <a:t>M</a:t>
                      </a:r>
                      <a:r>
                        <a:rPr lang="en-US" sz="4400" b="1" kern="1200" baseline="-25000" dirty="0" smtClean="0">
                          <a:solidFill>
                            <a:schemeClr val="dk1"/>
                          </a:solidFill>
                          <a:effectLst/>
                          <a:latin typeface="+mn-lt"/>
                          <a:ea typeface="+mn-ea"/>
                          <a:cs typeface="+mn-cs"/>
                        </a:rPr>
                        <a:t>age</a:t>
                      </a:r>
                      <a:r>
                        <a:rPr lang="en-US" sz="4400" b="1" kern="1200" baseline="0" dirty="0" smtClean="0">
                          <a:solidFill>
                            <a:schemeClr val="dk1"/>
                          </a:solidFill>
                          <a:effectLst/>
                          <a:latin typeface="+mn-lt"/>
                          <a:ea typeface="+mn-ea"/>
                          <a:cs typeface="+mn-cs"/>
                        </a:rPr>
                        <a:t> at </a:t>
                      </a:r>
                      <a:r>
                        <a:rPr lang="en-US" sz="4400" b="1" baseline="0" dirty="0" smtClean="0">
                          <a:solidFill>
                            <a:schemeClr val="tx1"/>
                          </a:solidFill>
                        </a:rPr>
                        <a:t>T1</a:t>
                      </a:r>
                      <a:endParaRPr lang="en-US" sz="4400" b="1" dirty="0" smtClean="0">
                        <a:solidFill>
                          <a:schemeClr val="tx1"/>
                        </a:solidFill>
                      </a:endParaRPr>
                    </a:p>
                  </a:txBody>
                  <a:tcPr anchor="ctr"/>
                </a:tc>
                <a:tc>
                  <a:txBody>
                    <a:bodyPr/>
                    <a:lstStyle/>
                    <a:p>
                      <a:pPr marL="0" marR="0" indent="0" algn="ctr" defTabSz="5120640" rtl="0" eaLnBrk="1" fontAlgn="auto" latinLnBrk="0" hangingPunct="1">
                        <a:lnSpc>
                          <a:spcPct val="100000"/>
                        </a:lnSpc>
                        <a:spcBef>
                          <a:spcPts val="0"/>
                        </a:spcBef>
                        <a:spcAft>
                          <a:spcPts val="0"/>
                        </a:spcAft>
                        <a:buClrTx/>
                        <a:buSzTx/>
                        <a:buFontTx/>
                        <a:buNone/>
                        <a:tabLst/>
                        <a:defRPr/>
                      </a:pPr>
                      <a:r>
                        <a:rPr lang="en-US" sz="4400" b="1" kern="1200" dirty="0" smtClean="0">
                          <a:solidFill>
                            <a:schemeClr val="dk1"/>
                          </a:solidFill>
                          <a:effectLst/>
                          <a:latin typeface="+mn-lt"/>
                          <a:ea typeface="+mn-ea"/>
                          <a:cs typeface="+mn-cs"/>
                        </a:rPr>
                        <a:t>M</a:t>
                      </a:r>
                      <a:r>
                        <a:rPr lang="en-US" sz="4400" b="1" kern="1200" baseline="-25000" dirty="0" smtClean="0">
                          <a:solidFill>
                            <a:schemeClr val="dk1"/>
                          </a:solidFill>
                          <a:effectLst/>
                          <a:latin typeface="+mn-lt"/>
                          <a:ea typeface="+mn-ea"/>
                          <a:cs typeface="+mn-cs"/>
                        </a:rPr>
                        <a:t>age </a:t>
                      </a:r>
                      <a:r>
                        <a:rPr lang="en-US" sz="4400" b="1" baseline="0" dirty="0" smtClean="0">
                          <a:solidFill>
                            <a:schemeClr val="tx1"/>
                          </a:solidFill>
                        </a:rPr>
                        <a:t>at T2</a:t>
                      </a:r>
                      <a:endParaRPr lang="en-US" sz="4400" b="1" dirty="0" smtClean="0">
                        <a:solidFill>
                          <a:schemeClr val="tx1"/>
                        </a:solidFill>
                      </a:endParaRPr>
                    </a:p>
                  </a:txBody>
                  <a:tcPr anchor="ctr"/>
                </a:tc>
              </a:tr>
              <a:tr h="996696">
                <a:tc>
                  <a:txBody>
                    <a:bodyPr/>
                    <a:lstStyle/>
                    <a:p>
                      <a:pPr marL="0" marR="0" indent="0" algn="ctr" defTabSz="5120640" rtl="0" eaLnBrk="1" fontAlgn="auto" latinLnBrk="0" hangingPunct="1">
                        <a:lnSpc>
                          <a:spcPct val="100000"/>
                        </a:lnSpc>
                        <a:spcBef>
                          <a:spcPts val="0"/>
                        </a:spcBef>
                        <a:spcAft>
                          <a:spcPts val="0"/>
                        </a:spcAft>
                        <a:buClrTx/>
                        <a:buSzTx/>
                        <a:buFontTx/>
                        <a:buNone/>
                        <a:tabLst/>
                        <a:defRPr/>
                      </a:pPr>
                      <a:r>
                        <a:rPr lang="en-US" sz="4300" dirty="0" smtClean="0">
                          <a:solidFill>
                            <a:schemeClr val="tx1"/>
                          </a:solidFill>
                        </a:rPr>
                        <a:t>160</a:t>
                      </a:r>
                    </a:p>
                  </a:txBody>
                  <a:tcPr anchor="ctr"/>
                </a:tc>
                <a:tc>
                  <a:txBody>
                    <a:bodyPr/>
                    <a:lstStyle/>
                    <a:p>
                      <a:pPr marL="0" marR="0" indent="0" algn="ctr" defTabSz="5120640" rtl="0" eaLnBrk="1" fontAlgn="auto" latinLnBrk="0" hangingPunct="1">
                        <a:lnSpc>
                          <a:spcPct val="100000"/>
                        </a:lnSpc>
                        <a:spcBef>
                          <a:spcPts val="0"/>
                        </a:spcBef>
                        <a:spcAft>
                          <a:spcPts val="0"/>
                        </a:spcAft>
                        <a:buClrTx/>
                        <a:buSzTx/>
                        <a:buFontTx/>
                        <a:buNone/>
                        <a:tabLst/>
                        <a:defRPr/>
                      </a:pPr>
                      <a:r>
                        <a:rPr lang="en-US" sz="4300" dirty="0" smtClean="0">
                          <a:solidFill>
                            <a:schemeClr val="tx1"/>
                          </a:solidFill>
                        </a:rPr>
                        <a:t>118</a:t>
                      </a:r>
                      <a:r>
                        <a:rPr lang="en-US" sz="4300" baseline="0" dirty="0" smtClean="0">
                          <a:solidFill>
                            <a:schemeClr val="tx1"/>
                          </a:solidFill>
                        </a:rPr>
                        <a:t> (73.8%)</a:t>
                      </a:r>
                      <a:endParaRPr lang="en-US" sz="4300" dirty="0" smtClean="0">
                        <a:solidFill>
                          <a:schemeClr val="tx1"/>
                        </a:solidFill>
                      </a:endParaRPr>
                    </a:p>
                  </a:txBody>
                  <a:tcPr anchor="ctr"/>
                </a:tc>
                <a:tc>
                  <a:txBody>
                    <a:bodyPr/>
                    <a:lstStyle/>
                    <a:p>
                      <a:pPr marL="0" marR="0" indent="0" algn="ctr" defTabSz="5120640" rtl="0" eaLnBrk="1" fontAlgn="auto" latinLnBrk="0" hangingPunct="1">
                        <a:lnSpc>
                          <a:spcPct val="100000"/>
                        </a:lnSpc>
                        <a:spcBef>
                          <a:spcPts val="0"/>
                        </a:spcBef>
                        <a:spcAft>
                          <a:spcPts val="0"/>
                        </a:spcAft>
                        <a:buClrTx/>
                        <a:buSzTx/>
                        <a:buFontTx/>
                        <a:buNone/>
                        <a:tabLst/>
                        <a:defRPr/>
                      </a:pPr>
                      <a:r>
                        <a:rPr lang="en-US" sz="4300" dirty="0" smtClean="0">
                          <a:solidFill>
                            <a:schemeClr val="tx1"/>
                          </a:solidFill>
                        </a:rPr>
                        <a:t>6.31 (0.49)</a:t>
                      </a:r>
                    </a:p>
                  </a:txBody>
                  <a:tcPr anchor="ctr"/>
                </a:tc>
                <a:tc>
                  <a:txBody>
                    <a:bodyPr/>
                    <a:lstStyle/>
                    <a:p>
                      <a:pPr marL="0" marR="0" indent="0" algn="ctr" defTabSz="5120640" rtl="0" eaLnBrk="1" fontAlgn="auto" latinLnBrk="0" hangingPunct="1">
                        <a:lnSpc>
                          <a:spcPct val="100000"/>
                        </a:lnSpc>
                        <a:spcBef>
                          <a:spcPts val="0"/>
                        </a:spcBef>
                        <a:spcAft>
                          <a:spcPts val="0"/>
                        </a:spcAft>
                        <a:buClrTx/>
                        <a:buSzTx/>
                        <a:buFontTx/>
                        <a:buNone/>
                        <a:tabLst/>
                        <a:defRPr/>
                      </a:pPr>
                      <a:r>
                        <a:rPr lang="en-US" sz="4300" dirty="0" smtClean="0">
                          <a:solidFill>
                            <a:schemeClr val="tx1"/>
                          </a:solidFill>
                        </a:rPr>
                        <a:t>9.05 (0.38)</a:t>
                      </a:r>
                    </a:p>
                  </a:txBody>
                  <a:tcPr anchor="ctr"/>
                </a:tc>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4147427849"/>
              </p:ext>
            </p:extLst>
          </p:nvPr>
        </p:nvGraphicFramePr>
        <p:xfrm>
          <a:off x="17072939" y="9500616"/>
          <a:ext cx="10570185" cy="3986784"/>
        </p:xfrm>
        <a:graphic>
          <a:graphicData uri="http://schemas.openxmlformats.org/drawingml/2006/table">
            <a:tbl>
              <a:tblPr firstRow="1" bandRow="1">
                <a:tableStyleId>{7DF18680-E054-41AD-8BC1-D1AEF772440D}</a:tableStyleId>
              </a:tblPr>
              <a:tblGrid>
                <a:gridCol w="1019654"/>
                <a:gridCol w="4690428"/>
                <a:gridCol w="3088386"/>
                <a:gridCol w="1771717"/>
              </a:tblGrid>
              <a:tr h="996696">
                <a:tc>
                  <a:txBody>
                    <a:bodyPr/>
                    <a:lstStyle/>
                    <a:p>
                      <a:pPr algn="ctr"/>
                      <a:endParaRPr lang="en-US" sz="4400" dirty="0"/>
                    </a:p>
                  </a:txBody>
                  <a:tcPr anchor="ctr"/>
                </a:tc>
                <a:tc>
                  <a:txBody>
                    <a:bodyPr/>
                    <a:lstStyle/>
                    <a:p>
                      <a:pPr algn="ctr"/>
                      <a:r>
                        <a:rPr lang="en-US" sz="4400" b="1" dirty="0" smtClean="0">
                          <a:solidFill>
                            <a:schemeClr val="tx1"/>
                          </a:solidFill>
                        </a:rPr>
                        <a:t>Variable</a:t>
                      </a:r>
                      <a:endParaRPr lang="en-US" sz="4400" b="1" dirty="0">
                        <a:solidFill>
                          <a:schemeClr val="tx1"/>
                        </a:solidFill>
                      </a:endParaRPr>
                    </a:p>
                  </a:txBody>
                  <a:tcPr anchor="ctr"/>
                </a:tc>
                <a:tc>
                  <a:txBody>
                    <a:bodyPr/>
                    <a:lstStyle/>
                    <a:p>
                      <a:pPr algn="ctr"/>
                      <a:r>
                        <a:rPr lang="en-US" sz="4400" b="1" dirty="0" smtClean="0">
                          <a:solidFill>
                            <a:schemeClr val="tx1"/>
                          </a:solidFill>
                        </a:rPr>
                        <a:t>Mean (SD)</a:t>
                      </a:r>
                      <a:endParaRPr lang="en-US" sz="4400" b="1" dirty="0">
                        <a:solidFill>
                          <a:schemeClr val="tx1"/>
                        </a:solidFill>
                      </a:endParaRPr>
                    </a:p>
                  </a:txBody>
                  <a:tcPr anchor="ctr"/>
                </a:tc>
                <a:tc>
                  <a:txBody>
                    <a:bodyPr/>
                    <a:lstStyle/>
                    <a:p>
                      <a:pPr algn="ctr"/>
                      <a:r>
                        <a:rPr lang="en-US" sz="4400" b="1" dirty="0" smtClean="0">
                          <a:solidFill>
                            <a:schemeClr val="tx1"/>
                          </a:solidFill>
                        </a:rPr>
                        <a:t>Range</a:t>
                      </a:r>
                      <a:endParaRPr lang="en-US" sz="4400" b="1" dirty="0">
                        <a:solidFill>
                          <a:schemeClr val="tx1"/>
                        </a:solidFill>
                      </a:endParaRPr>
                    </a:p>
                  </a:txBody>
                  <a:tcPr anchor="ctr"/>
                </a:tc>
              </a:tr>
              <a:tr h="996696">
                <a:tc>
                  <a:txBody>
                    <a:bodyPr/>
                    <a:lstStyle/>
                    <a:p>
                      <a:pPr algn="ctr"/>
                      <a:r>
                        <a:rPr lang="en-US" sz="4400" b="1" dirty="0" smtClean="0"/>
                        <a:t>IV</a:t>
                      </a:r>
                      <a:endParaRPr lang="en-US" sz="4400" b="1" dirty="0"/>
                    </a:p>
                  </a:txBody>
                  <a:tcPr anchor="ctr"/>
                </a:tc>
                <a:tc>
                  <a:txBody>
                    <a:bodyPr/>
                    <a:lstStyle/>
                    <a:p>
                      <a:pPr algn="ctr"/>
                      <a:r>
                        <a:rPr lang="en-US" sz="4000" dirty="0" smtClean="0"/>
                        <a:t>Child Irritability</a:t>
                      </a:r>
                      <a:endParaRPr lang="en-US" sz="4000" dirty="0"/>
                    </a:p>
                  </a:txBody>
                  <a:tcPr anchor="ctr"/>
                </a:tc>
                <a:tc>
                  <a:txBody>
                    <a:bodyPr/>
                    <a:lstStyle/>
                    <a:p>
                      <a:pPr algn="ctr"/>
                      <a:r>
                        <a:rPr lang="en-US" sz="4000" b="0" dirty="0" smtClean="0">
                          <a:solidFill>
                            <a:schemeClr val="tx1"/>
                          </a:solidFill>
                        </a:rPr>
                        <a:t>1.12 (0.60)</a:t>
                      </a:r>
                      <a:endParaRPr lang="en-US" sz="4000" b="0" dirty="0">
                        <a:solidFill>
                          <a:schemeClr val="tx1"/>
                        </a:solidFill>
                      </a:endParaRPr>
                    </a:p>
                  </a:txBody>
                  <a:tcPr anchor="ctr"/>
                </a:tc>
                <a:tc>
                  <a:txBody>
                    <a:bodyPr/>
                    <a:lstStyle/>
                    <a:p>
                      <a:pPr algn="ctr"/>
                      <a:r>
                        <a:rPr lang="en-US" sz="4000" b="0" dirty="0" smtClean="0">
                          <a:solidFill>
                            <a:schemeClr val="tx1"/>
                          </a:solidFill>
                        </a:rPr>
                        <a:t>0-2.80</a:t>
                      </a:r>
                      <a:endParaRPr lang="en-US" sz="4000" b="0" dirty="0">
                        <a:solidFill>
                          <a:schemeClr val="tx1"/>
                        </a:solidFill>
                      </a:endParaRPr>
                    </a:p>
                  </a:txBody>
                  <a:tcPr anchor="ctr"/>
                </a:tc>
              </a:tr>
              <a:tr h="996696">
                <a:tc>
                  <a:txBody>
                    <a:bodyPr/>
                    <a:lstStyle/>
                    <a:p>
                      <a:pPr algn="ctr"/>
                      <a:r>
                        <a:rPr lang="en-US" sz="4400" b="1" dirty="0" smtClean="0"/>
                        <a:t>M</a:t>
                      </a:r>
                      <a:endParaRPr lang="en-US" sz="4400" b="1" dirty="0">
                        <a:solidFill>
                          <a:srgbClr val="FF0000"/>
                        </a:solidFill>
                      </a:endParaRPr>
                    </a:p>
                  </a:txBody>
                  <a:tcPr anchor="ctr"/>
                </a:tc>
                <a:tc>
                  <a:txBody>
                    <a:bodyPr/>
                    <a:lstStyle/>
                    <a:p>
                      <a:pPr algn="ctr"/>
                      <a:r>
                        <a:rPr lang="en-US" sz="4000" dirty="0" smtClean="0"/>
                        <a:t>Maternal</a:t>
                      </a:r>
                      <a:r>
                        <a:rPr lang="en-US" sz="4000" baseline="0" dirty="0" smtClean="0"/>
                        <a:t> Depression</a:t>
                      </a:r>
                      <a:endParaRPr lang="en-US" sz="4000" dirty="0"/>
                    </a:p>
                  </a:txBody>
                  <a:tcPr anchor="ctr"/>
                </a:tc>
                <a:tc>
                  <a:txBody>
                    <a:bodyPr/>
                    <a:lstStyle/>
                    <a:p>
                      <a:pPr algn="ctr"/>
                      <a:r>
                        <a:rPr lang="en-US" sz="4000" dirty="0" smtClean="0"/>
                        <a:t>7.05 (7.45)</a:t>
                      </a:r>
                      <a:endParaRPr lang="en-US" sz="4000" dirty="0"/>
                    </a:p>
                  </a:txBody>
                  <a:tcPr anchor="ctr"/>
                </a:tc>
                <a:tc>
                  <a:txBody>
                    <a:bodyPr/>
                    <a:lstStyle/>
                    <a:p>
                      <a:pPr algn="ctr"/>
                      <a:r>
                        <a:rPr lang="en-US" sz="4000" dirty="0" smtClean="0"/>
                        <a:t>0-36</a:t>
                      </a:r>
                      <a:endParaRPr lang="en-US" sz="4000" dirty="0"/>
                    </a:p>
                  </a:txBody>
                  <a:tcPr anchor="ctr"/>
                </a:tc>
              </a:tr>
              <a:tr h="996696">
                <a:tc>
                  <a:txBody>
                    <a:bodyPr/>
                    <a:lstStyle/>
                    <a:p>
                      <a:pPr algn="ctr"/>
                      <a:r>
                        <a:rPr lang="en-US" sz="4400" b="1" dirty="0" smtClean="0"/>
                        <a:t>DV</a:t>
                      </a:r>
                      <a:endParaRPr lang="en-US" sz="4400" b="1" dirty="0"/>
                    </a:p>
                  </a:txBody>
                  <a:tcPr anchor="ctr"/>
                </a:tc>
                <a:tc>
                  <a:txBody>
                    <a:bodyPr/>
                    <a:lstStyle/>
                    <a:p>
                      <a:pPr algn="ctr"/>
                      <a:r>
                        <a:rPr lang="en-US" sz="4000" dirty="0" smtClean="0"/>
                        <a:t>ADHD Severity </a:t>
                      </a:r>
                      <a:endParaRPr lang="en-US" sz="4000" dirty="0"/>
                    </a:p>
                  </a:txBody>
                  <a:tcPr anchor="ctr"/>
                </a:tc>
                <a:tc>
                  <a:txBody>
                    <a:bodyPr/>
                    <a:lstStyle/>
                    <a:p>
                      <a:pPr algn="ctr"/>
                      <a:r>
                        <a:rPr lang="en-US" sz="4000" dirty="0" smtClean="0"/>
                        <a:t>16.97 (11.75)</a:t>
                      </a:r>
                      <a:endParaRPr lang="en-US" sz="4000" dirty="0"/>
                    </a:p>
                  </a:txBody>
                  <a:tcPr anchor="ctr"/>
                </a:tc>
                <a:tc>
                  <a:txBody>
                    <a:bodyPr/>
                    <a:lstStyle/>
                    <a:p>
                      <a:pPr algn="ctr"/>
                      <a:r>
                        <a:rPr lang="en-US" sz="4000" dirty="0" smtClean="0"/>
                        <a:t>0-36</a:t>
                      </a:r>
                      <a:endParaRPr lang="en-US" sz="4000" dirty="0"/>
                    </a:p>
                  </a:txBody>
                  <a:tcPr anchor="ctr"/>
                </a:tc>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3391977252"/>
              </p:ext>
            </p:extLst>
          </p:nvPr>
        </p:nvGraphicFramePr>
        <p:xfrm>
          <a:off x="29115822" y="5998002"/>
          <a:ext cx="13183580" cy="762000"/>
        </p:xfrm>
        <a:graphic>
          <a:graphicData uri="http://schemas.openxmlformats.org/drawingml/2006/table">
            <a:tbl>
              <a:tblPr firstRow="1" bandRow="1">
                <a:tableStyleId>{FABFCF23-3B69-468F-B69F-88F6DE6A72F2}</a:tableStyleId>
              </a:tblPr>
              <a:tblGrid>
                <a:gridCol w="2636716"/>
                <a:gridCol w="2636716"/>
                <a:gridCol w="2636716"/>
                <a:gridCol w="2636716"/>
                <a:gridCol w="2636716"/>
              </a:tblGrid>
              <a:tr h="762000">
                <a:tc>
                  <a:txBody>
                    <a:bodyPr/>
                    <a:lstStyle/>
                    <a:p>
                      <a:pPr algn="ctr"/>
                      <a:r>
                        <a:rPr lang="en-US" sz="4400" dirty="0" smtClean="0"/>
                        <a:t>Age 5</a:t>
                      </a:r>
                      <a:endParaRPr lang="en-US" sz="4400" dirty="0"/>
                    </a:p>
                  </a:txBody>
                  <a:tcPr>
                    <a:lnR w="12700" cap="flat" cmpd="sng" algn="ctr">
                      <a:solidFill>
                        <a:prstClr val="white"/>
                      </a:solidFill>
                      <a:prstDash val="solid"/>
                      <a:round/>
                      <a:headEnd type="none" w="med" len="med"/>
                      <a:tailEnd type="none" w="med" len="med"/>
                    </a:lnR>
                    <a:solidFill>
                      <a:srgbClr val="3798B6"/>
                    </a:solidFill>
                  </a:tcPr>
                </a:tc>
                <a:tc>
                  <a:txBody>
                    <a:bodyPr/>
                    <a:lstStyle/>
                    <a:p>
                      <a:pPr algn="ctr"/>
                      <a:r>
                        <a:rPr lang="en-US" sz="4400" dirty="0" smtClean="0"/>
                        <a:t>Age 6</a:t>
                      </a:r>
                      <a:endParaRPr lang="en-US" sz="44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solidFill>
                      <a:srgbClr val="3798B6"/>
                    </a:solidFill>
                  </a:tcPr>
                </a:tc>
                <a:tc>
                  <a:txBody>
                    <a:bodyPr/>
                    <a:lstStyle/>
                    <a:p>
                      <a:pPr algn="ctr"/>
                      <a:r>
                        <a:rPr lang="en-US" sz="4400" dirty="0" smtClean="0"/>
                        <a:t>Age 7</a:t>
                      </a:r>
                      <a:endParaRPr lang="en-US" sz="44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solidFill>
                      <a:srgbClr val="3798B6"/>
                    </a:solidFill>
                  </a:tcPr>
                </a:tc>
                <a:tc>
                  <a:txBody>
                    <a:bodyPr/>
                    <a:lstStyle/>
                    <a:p>
                      <a:pPr algn="ctr"/>
                      <a:r>
                        <a:rPr lang="en-US" sz="4400" dirty="0" smtClean="0"/>
                        <a:t>Age 8</a:t>
                      </a:r>
                      <a:endParaRPr lang="en-US" sz="4400" dirty="0"/>
                    </a:p>
                  </a:txBody>
                  <a:tcPr>
                    <a:lnL w="12700" cap="flat" cmpd="sng" algn="ctr">
                      <a:solidFill>
                        <a:prstClr val="white"/>
                      </a:solidFill>
                      <a:prstDash val="solid"/>
                      <a:round/>
                      <a:headEnd type="none" w="med" len="med"/>
                      <a:tailEnd type="none" w="med" len="med"/>
                    </a:lnL>
                    <a:lnR w="12700" cap="flat" cmpd="sng" algn="ctr">
                      <a:solidFill>
                        <a:prstClr val="white"/>
                      </a:solidFill>
                      <a:prstDash val="solid"/>
                      <a:round/>
                      <a:headEnd type="none" w="med" len="med"/>
                      <a:tailEnd type="none" w="med" len="med"/>
                    </a:lnR>
                    <a:solidFill>
                      <a:srgbClr val="3798B6"/>
                    </a:solidFill>
                  </a:tcPr>
                </a:tc>
                <a:tc>
                  <a:txBody>
                    <a:bodyPr/>
                    <a:lstStyle/>
                    <a:p>
                      <a:pPr algn="ctr"/>
                      <a:r>
                        <a:rPr lang="en-US" sz="4400" dirty="0" smtClean="0"/>
                        <a:t>Age 9</a:t>
                      </a:r>
                      <a:endParaRPr lang="en-US" sz="4400" dirty="0"/>
                    </a:p>
                  </a:txBody>
                  <a:tcPr>
                    <a:lnL w="12700" cap="flat" cmpd="sng" algn="ctr">
                      <a:solidFill>
                        <a:prstClr val="white"/>
                      </a:solidFill>
                      <a:prstDash val="solid"/>
                      <a:round/>
                      <a:headEnd type="none" w="med" len="med"/>
                      <a:tailEnd type="none" w="med" len="med"/>
                    </a:lnL>
                    <a:solidFill>
                      <a:srgbClr val="3798B6"/>
                    </a:solidFill>
                  </a:tcPr>
                </a:tc>
              </a:tr>
            </a:tbl>
          </a:graphicData>
        </a:graphic>
      </p:graphicFrame>
      <p:sp>
        <p:nvSpPr>
          <p:cNvPr id="74" name="TextBox 73"/>
          <p:cNvSpPr txBox="1"/>
          <p:nvPr/>
        </p:nvSpPr>
        <p:spPr>
          <a:xfrm>
            <a:off x="37045355" y="7674401"/>
            <a:ext cx="5251866" cy="738664"/>
          </a:xfrm>
          <a:prstGeom prst="rect">
            <a:avLst/>
          </a:prstGeom>
          <a:noFill/>
        </p:spPr>
        <p:txBody>
          <a:bodyPr wrap="square" rtlCol="0">
            <a:spAutoFit/>
          </a:bodyPr>
          <a:lstStyle/>
          <a:p>
            <a:pPr algn="ctr"/>
            <a:r>
              <a:rPr lang="en-US" sz="4200" b="1" dirty="0" smtClean="0"/>
              <a:t>KSADS</a:t>
            </a:r>
            <a:endParaRPr lang="en-US" sz="4200" b="1" dirty="0"/>
          </a:p>
        </p:txBody>
      </p:sp>
      <p:cxnSp>
        <p:nvCxnSpPr>
          <p:cNvPr id="75" name="Straight Arrow Connector 74"/>
          <p:cNvCxnSpPr/>
          <p:nvPr/>
        </p:nvCxnSpPr>
        <p:spPr>
          <a:xfrm>
            <a:off x="31305077" y="8969803"/>
            <a:ext cx="0" cy="548640"/>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a:off x="39650119" y="8284002"/>
            <a:ext cx="0" cy="548640"/>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77" name="Rounded Rectangle 76"/>
          <p:cNvSpPr/>
          <p:nvPr/>
        </p:nvSpPr>
        <p:spPr>
          <a:xfrm>
            <a:off x="33124482" y="9503204"/>
            <a:ext cx="2743200" cy="2260047"/>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FFFF"/>
                </a:solidFill>
              </a:rPr>
              <a:t>Maternal Depressive Score</a:t>
            </a:r>
          </a:p>
        </p:txBody>
      </p:sp>
      <p:sp>
        <p:nvSpPr>
          <p:cNvPr id="78" name="Rounded Rectangle 77"/>
          <p:cNvSpPr/>
          <p:nvPr/>
        </p:nvSpPr>
        <p:spPr>
          <a:xfrm>
            <a:off x="29924082" y="9503204"/>
            <a:ext cx="2743200" cy="226004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FFFF"/>
                </a:solidFill>
              </a:rPr>
              <a:t>Child Irritability Score</a:t>
            </a:r>
          </a:p>
        </p:txBody>
      </p:sp>
      <p:cxnSp>
        <p:nvCxnSpPr>
          <p:cNvPr id="79" name="Straight Arrow Connector 78"/>
          <p:cNvCxnSpPr/>
          <p:nvPr/>
        </p:nvCxnSpPr>
        <p:spPr>
          <a:xfrm>
            <a:off x="34527110" y="8980518"/>
            <a:ext cx="0" cy="548640"/>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0" name="Rounded Rectangle 79"/>
          <p:cNvSpPr/>
          <p:nvPr/>
        </p:nvSpPr>
        <p:spPr>
          <a:xfrm>
            <a:off x="38278519" y="8817403"/>
            <a:ext cx="2743200" cy="2260047"/>
          </a:xfrm>
          <a:prstGeom prst="roundRect">
            <a:avLst/>
          </a:prstGeom>
          <a:solidFill>
            <a:srgbClr val="75B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FFFF"/>
                </a:solidFill>
              </a:rPr>
              <a:t>ADHD Severity</a:t>
            </a:r>
          </a:p>
        </p:txBody>
      </p:sp>
      <p:cxnSp>
        <p:nvCxnSpPr>
          <p:cNvPr id="81" name="Straight Arrow Connector 80"/>
          <p:cNvCxnSpPr>
            <a:stCxn id="78" idx="2"/>
          </p:cNvCxnSpPr>
          <p:nvPr/>
        </p:nvCxnSpPr>
        <p:spPr>
          <a:xfrm>
            <a:off x="31295682" y="11763251"/>
            <a:ext cx="1600200" cy="544113"/>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a:stCxn id="77" idx="2"/>
          </p:cNvCxnSpPr>
          <p:nvPr/>
        </p:nvCxnSpPr>
        <p:spPr>
          <a:xfrm flipH="1">
            <a:off x="32895882" y="11763251"/>
            <a:ext cx="1600200" cy="544113"/>
          </a:xfrm>
          <a:prstGeom prst="straightConnector1">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83" name="Rounded Rectangle 82"/>
          <p:cNvSpPr/>
          <p:nvPr/>
        </p:nvSpPr>
        <p:spPr>
          <a:xfrm>
            <a:off x="29924087" y="12415945"/>
            <a:ext cx="5943601" cy="960119"/>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solidFill>
                  <a:srgbClr val="FFFFFF"/>
                </a:solidFill>
              </a:rPr>
              <a:t>Interaction Term</a:t>
            </a:r>
          </a:p>
        </p:txBody>
      </p:sp>
      <p:sp>
        <p:nvSpPr>
          <p:cNvPr id="84" name="Left Bracket 83"/>
          <p:cNvSpPr/>
          <p:nvPr/>
        </p:nvSpPr>
        <p:spPr>
          <a:xfrm rot="16200000">
            <a:off x="32775544" y="3115523"/>
            <a:ext cx="579122" cy="7898557"/>
          </a:xfrm>
          <a:prstGeom prst="leftBracket">
            <a:avLst/>
          </a:pr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5" name="Left Bracket 84"/>
          <p:cNvSpPr/>
          <p:nvPr/>
        </p:nvSpPr>
        <p:spPr>
          <a:xfrm rot="16200000">
            <a:off x="39382686" y="4406937"/>
            <a:ext cx="594360" cy="5269017"/>
          </a:xfrm>
          <a:prstGeom prst="leftBracket">
            <a:avLst/>
          </a:pr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86" name="Straight Connector 85"/>
          <p:cNvCxnSpPr/>
          <p:nvPr/>
        </p:nvCxnSpPr>
        <p:spPr>
          <a:xfrm>
            <a:off x="39629527" y="7369600"/>
            <a:ext cx="0" cy="457200"/>
          </a:xfrm>
          <a:prstGeom prst="line">
            <a:avLst/>
          </a:prstGeom>
          <a:ln>
            <a:solidFill>
              <a:srgbClr val="215968"/>
            </a:solidFill>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32676677" y="8360201"/>
            <a:ext cx="3581400" cy="738664"/>
          </a:xfrm>
          <a:prstGeom prst="rect">
            <a:avLst/>
          </a:prstGeom>
          <a:noFill/>
        </p:spPr>
        <p:txBody>
          <a:bodyPr wrap="square" rtlCol="0">
            <a:spAutoFit/>
          </a:bodyPr>
          <a:lstStyle/>
          <a:p>
            <a:pPr algn="ctr"/>
            <a:r>
              <a:rPr lang="en-US" sz="4200" b="1" dirty="0" smtClean="0"/>
              <a:t>BDI</a:t>
            </a:r>
            <a:endParaRPr lang="en-US" sz="4200" b="1" dirty="0"/>
          </a:p>
        </p:txBody>
      </p:sp>
      <p:sp>
        <p:nvSpPr>
          <p:cNvPr id="88" name="TextBox 87"/>
          <p:cNvSpPr txBox="1"/>
          <p:nvPr/>
        </p:nvSpPr>
        <p:spPr>
          <a:xfrm>
            <a:off x="29505141" y="8360201"/>
            <a:ext cx="3581400" cy="738664"/>
          </a:xfrm>
          <a:prstGeom prst="rect">
            <a:avLst/>
          </a:prstGeom>
          <a:noFill/>
        </p:spPr>
        <p:txBody>
          <a:bodyPr wrap="square" rtlCol="0">
            <a:spAutoFit/>
          </a:bodyPr>
          <a:lstStyle/>
          <a:p>
            <a:pPr algn="ctr"/>
            <a:r>
              <a:rPr lang="en-US" sz="4200" b="1" dirty="0" smtClean="0"/>
              <a:t>BASC-2</a:t>
            </a:r>
            <a:endParaRPr lang="en-US" sz="4200" b="1" dirty="0"/>
          </a:p>
        </p:txBody>
      </p:sp>
      <p:sp>
        <p:nvSpPr>
          <p:cNvPr id="89" name="TextBox 88"/>
          <p:cNvSpPr txBox="1"/>
          <p:nvPr/>
        </p:nvSpPr>
        <p:spPr>
          <a:xfrm>
            <a:off x="36997235" y="6680080"/>
            <a:ext cx="5299991" cy="769441"/>
          </a:xfrm>
          <a:prstGeom prst="rect">
            <a:avLst/>
          </a:prstGeom>
          <a:noFill/>
        </p:spPr>
        <p:txBody>
          <a:bodyPr wrap="square" rtlCol="0">
            <a:spAutoFit/>
          </a:bodyPr>
          <a:lstStyle/>
          <a:p>
            <a:pPr algn="ctr"/>
            <a:r>
              <a:rPr lang="en-US" sz="4400" b="1" dirty="0" smtClean="0"/>
              <a:t>T2</a:t>
            </a:r>
            <a:endParaRPr lang="en-US" sz="4400" b="1" dirty="0"/>
          </a:p>
        </p:txBody>
      </p:sp>
      <p:sp>
        <p:nvSpPr>
          <p:cNvPr id="90" name="TextBox 89"/>
          <p:cNvSpPr txBox="1"/>
          <p:nvPr/>
        </p:nvSpPr>
        <p:spPr>
          <a:xfrm>
            <a:off x="29115822" y="6637511"/>
            <a:ext cx="7898560" cy="769441"/>
          </a:xfrm>
          <a:prstGeom prst="rect">
            <a:avLst/>
          </a:prstGeom>
          <a:noFill/>
        </p:spPr>
        <p:txBody>
          <a:bodyPr wrap="square" rtlCol="0">
            <a:spAutoFit/>
          </a:bodyPr>
          <a:lstStyle/>
          <a:p>
            <a:pPr algn="ctr"/>
            <a:r>
              <a:rPr lang="en-US" sz="4400" b="1" dirty="0" smtClean="0"/>
              <a:t>T1</a:t>
            </a:r>
            <a:endParaRPr lang="en-US" sz="4400" b="1" dirty="0"/>
          </a:p>
        </p:txBody>
      </p:sp>
      <p:sp>
        <p:nvSpPr>
          <p:cNvPr id="91" name="Left Bracket 90"/>
          <p:cNvSpPr/>
          <p:nvPr/>
        </p:nvSpPr>
        <p:spPr>
          <a:xfrm rot="5400000">
            <a:off x="32603402" y="6519086"/>
            <a:ext cx="594360" cy="3209795"/>
          </a:xfrm>
          <a:prstGeom prst="leftBracket">
            <a:avLst/>
          </a:prstGeom>
          <a:ln>
            <a:solidFill>
              <a:srgbClr val="215968"/>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92" name="Straight Connector 91"/>
          <p:cNvCxnSpPr/>
          <p:nvPr/>
        </p:nvCxnSpPr>
        <p:spPr>
          <a:xfrm>
            <a:off x="32905277" y="7369601"/>
            <a:ext cx="0" cy="457200"/>
          </a:xfrm>
          <a:prstGeom prst="line">
            <a:avLst/>
          </a:prstGeom>
          <a:ln>
            <a:solidFill>
              <a:srgbClr val="215968"/>
            </a:solidFill>
          </a:ln>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17020538" y="45256847"/>
            <a:ext cx="25961682" cy="615553"/>
          </a:xfrm>
          <a:prstGeom prst="rect">
            <a:avLst/>
          </a:prstGeom>
          <a:solidFill>
            <a:schemeClr val="accent5">
              <a:lumMod val="20000"/>
              <a:lumOff val="80000"/>
            </a:schemeClr>
          </a:solidFill>
          <a:ln>
            <a:noFill/>
          </a:ln>
        </p:spPr>
        <p:txBody>
          <a:bodyPr wrap="square" rtlCol="0" anchor="ctr">
            <a:spAutoFit/>
          </a:bodyPr>
          <a:lstStyle/>
          <a:p>
            <a:pPr algn="ctr"/>
            <a:r>
              <a:rPr lang="en-US" sz="3400" dirty="0" smtClean="0"/>
              <a:t>This research was supported by grant # R01 MH068286 from NIMH.</a:t>
            </a:r>
          </a:p>
        </p:txBody>
      </p:sp>
      <p:sp>
        <p:nvSpPr>
          <p:cNvPr id="94" name="Rounded Rectangle 93"/>
          <p:cNvSpPr/>
          <p:nvPr/>
        </p:nvSpPr>
        <p:spPr>
          <a:xfrm>
            <a:off x="16992603" y="44211240"/>
            <a:ext cx="26017553"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rPr>
              <a:t>Funding</a:t>
            </a:r>
            <a:endParaRPr lang="en-US" sz="6500" b="1" dirty="0" smtClean="0">
              <a:solidFill>
                <a:schemeClr val="bg1"/>
              </a:solidFill>
            </a:endParaRPr>
          </a:p>
        </p:txBody>
      </p:sp>
      <p:sp>
        <p:nvSpPr>
          <p:cNvPr id="95" name="Rounded Rectangle 94"/>
          <p:cNvSpPr/>
          <p:nvPr/>
        </p:nvSpPr>
        <p:spPr>
          <a:xfrm>
            <a:off x="16992603" y="39791640"/>
            <a:ext cx="26017553"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Summary and Conclusions</a:t>
            </a:r>
          </a:p>
        </p:txBody>
      </p:sp>
      <p:sp>
        <p:nvSpPr>
          <p:cNvPr id="96" name="Rectangle 95"/>
          <p:cNvSpPr/>
          <p:nvPr/>
        </p:nvSpPr>
        <p:spPr>
          <a:xfrm>
            <a:off x="16992603" y="40843200"/>
            <a:ext cx="26017553" cy="2708434"/>
          </a:xfrm>
          <a:prstGeom prst="rect">
            <a:avLst/>
          </a:prstGeom>
          <a:solidFill>
            <a:schemeClr val="accent5">
              <a:lumMod val="20000"/>
              <a:lumOff val="80000"/>
            </a:schemeClr>
          </a:solidFill>
          <a:ln>
            <a:noFill/>
          </a:ln>
        </p:spPr>
        <p:txBody>
          <a:bodyPr wrap="square">
            <a:spAutoFit/>
          </a:bodyPr>
          <a:lstStyle/>
          <a:p>
            <a:pPr marL="457200" indent="-457200">
              <a:buFont typeface="Arial"/>
              <a:buChar char="•"/>
            </a:pPr>
            <a:r>
              <a:rPr lang="en-US" sz="3400" dirty="0" smtClean="0"/>
              <a:t>Maternal depressive symptoms and child irritability are both predictive of later ADHD severity. </a:t>
            </a:r>
          </a:p>
          <a:p>
            <a:pPr marL="457200" indent="-457200">
              <a:buFont typeface="Arial"/>
              <a:buChar char="•"/>
            </a:pPr>
            <a:r>
              <a:rPr lang="en-US" sz="3400" dirty="0" smtClean="0"/>
              <a:t>When child irritability is low, maternal depressive symptoms have a greater impact on later ADHD severity; whereas, when early childhood irritability is high, ADHD severity is high regardless of maternal depressive symptoms. </a:t>
            </a:r>
          </a:p>
          <a:p>
            <a:pPr marL="457200" indent="-457200">
              <a:buFont typeface="Arial"/>
              <a:buChar char="•"/>
            </a:pPr>
            <a:r>
              <a:rPr lang="en-US" sz="3400" dirty="0" smtClean="0"/>
              <a:t>These findings indicate that, when treating children with ADHD, maternal depressive symptoms should also be considered. </a:t>
            </a:r>
          </a:p>
          <a:p>
            <a:pPr marL="457200" indent="-457200">
              <a:buFont typeface="Arial"/>
              <a:buChar char="•"/>
            </a:pPr>
            <a:r>
              <a:rPr lang="en-US" sz="3400" dirty="0" smtClean="0"/>
              <a:t>Future research will analyze teacher reports and explore the bidirectional relations of maternal depression and child irritability over time. </a:t>
            </a:r>
            <a:endParaRPr lang="en-US" sz="3400" dirty="0"/>
          </a:p>
        </p:txBody>
      </p:sp>
      <p:sp>
        <p:nvSpPr>
          <p:cNvPr id="97" name="Rounded Rectangle 96"/>
          <p:cNvSpPr/>
          <p:nvPr/>
        </p:nvSpPr>
        <p:spPr>
          <a:xfrm>
            <a:off x="16992600" y="14340762"/>
            <a:ext cx="26017554"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Results</a:t>
            </a:r>
          </a:p>
        </p:txBody>
      </p:sp>
      <p:sp>
        <p:nvSpPr>
          <p:cNvPr id="98" name="Rounded Rectangle 97"/>
          <p:cNvSpPr/>
          <p:nvPr/>
        </p:nvSpPr>
        <p:spPr>
          <a:xfrm>
            <a:off x="16992601" y="15392400"/>
            <a:ext cx="26017554" cy="914400"/>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FFFF"/>
                </a:solidFill>
              </a:rPr>
              <a:t>Multiple Linear Regression</a:t>
            </a:r>
          </a:p>
        </p:txBody>
      </p:sp>
      <p:sp>
        <p:nvSpPr>
          <p:cNvPr id="99" name="Oval 98"/>
          <p:cNvSpPr>
            <a:spLocks noChangeAspect="1"/>
          </p:cNvSpPr>
          <p:nvPr/>
        </p:nvSpPr>
        <p:spPr>
          <a:xfrm>
            <a:off x="20679814" y="23676864"/>
            <a:ext cx="3602736" cy="3602736"/>
          </a:xfrm>
          <a:prstGeom prst="ellipse">
            <a:avLst/>
          </a:prstGeom>
          <a:solidFill>
            <a:schemeClr val="accent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t>Child Irritability</a:t>
            </a:r>
            <a:endParaRPr lang="en-US" sz="4000" b="1" dirty="0"/>
          </a:p>
        </p:txBody>
      </p:sp>
      <p:sp>
        <p:nvSpPr>
          <p:cNvPr id="100" name="Oval 99"/>
          <p:cNvSpPr>
            <a:spLocks noChangeAspect="1"/>
          </p:cNvSpPr>
          <p:nvPr/>
        </p:nvSpPr>
        <p:spPr>
          <a:xfrm>
            <a:off x="36686177" y="20132319"/>
            <a:ext cx="3602736" cy="3602736"/>
          </a:xfrm>
          <a:prstGeom prst="ellipse">
            <a:avLst/>
          </a:prstGeom>
          <a:solidFill>
            <a:srgbClr val="75BB63"/>
          </a:solidFill>
          <a:ln>
            <a:solidFill>
              <a:srgbClr val="75BB63"/>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t>ADHD Severity</a:t>
            </a:r>
            <a:endParaRPr lang="en-US" sz="4000" b="1" dirty="0"/>
          </a:p>
        </p:txBody>
      </p:sp>
      <p:sp>
        <p:nvSpPr>
          <p:cNvPr id="101" name="Oval 100"/>
          <p:cNvSpPr>
            <a:spLocks noChangeAspect="1"/>
          </p:cNvSpPr>
          <p:nvPr/>
        </p:nvSpPr>
        <p:spPr>
          <a:xfrm>
            <a:off x="20679814" y="17033867"/>
            <a:ext cx="3602736" cy="3602736"/>
          </a:xfrm>
          <a:prstGeom prst="ellipse">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t>Maternal Depression</a:t>
            </a:r>
            <a:endParaRPr lang="en-US" sz="4000" b="1" dirty="0"/>
          </a:p>
        </p:txBody>
      </p:sp>
      <p:cxnSp>
        <p:nvCxnSpPr>
          <p:cNvPr id="102" name="Straight Arrow Connector 101"/>
          <p:cNvCxnSpPr>
            <a:stCxn id="99" idx="6"/>
            <a:endCxn id="100" idx="3"/>
          </p:cNvCxnSpPr>
          <p:nvPr/>
        </p:nvCxnSpPr>
        <p:spPr>
          <a:xfrm flipV="1">
            <a:off x="24282555" y="23207447"/>
            <a:ext cx="12931235" cy="2270784"/>
          </a:xfrm>
          <a:prstGeom prst="straightConnector1">
            <a:avLst/>
          </a:prstGeom>
          <a:ln>
            <a:solidFill>
              <a:schemeClr val="accent5">
                <a:lumMod val="50000"/>
              </a:schemeClr>
            </a:solidFill>
            <a:headEnd w="lg" len="lg"/>
            <a:tailEnd type="arrow" w="lg" len="lg"/>
          </a:ln>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101" idx="6"/>
            <a:endCxn id="100" idx="1"/>
          </p:cNvCxnSpPr>
          <p:nvPr/>
        </p:nvCxnSpPr>
        <p:spPr>
          <a:xfrm>
            <a:off x="24282555" y="18835235"/>
            <a:ext cx="12931235" cy="1824693"/>
          </a:xfrm>
          <a:prstGeom prst="straightConnector1">
            <a:avLst/>
          </a:prstGeom>
          <a:ln>
            <a:solidFill>
              <a:schemeClr val="accent5">
                <a:lumMod val="50000"/>
              </a:schemeClr>
            </a:solidFill>
            <a:headEnd w="lg" len="lg"/>
            <a:tailEnd type="arrow" w="lg" len="lg"/>
          </a:ln>
        </p:spPr>
        <p:style>
          <a:lnRef idx="2">
            <a:schemeClr val="accent1"/>
          </a:lnRef>
          <a:fillRef idx="0">
            <a:schemeClr val="accent1"/>
          </a:fillRef>
          <a:effectRef idx="1">
            <a:schemeClr val="accent1"/>
          </a:effectRef>
          <a:fontRef idx="minor">
            <a:schemeClr val="tx1"/>
          </a:fontRef>
        </p:style>
      </p:cxnSp>
      <p:sp>
        <p:nvSpPr>
          <p:cNvPr id="104" name="TextBox 103"/>
          <p:cNvSpPr txBox="1"/>
          <p:nvPr/>
        </p:nvSpPr>
        <p:spPr>
          <a:xfrm rot="21019592">
            <a:off x="24135046" y="24383159"/>
            <a:ext cx="13356592" cy="584775"/>
          </a:xfrm>
          <a:prstGeom prst="rect">
            <a:avLst/>
          </a:prstGeom>
          <a:noFill/>
        </p:spPr>
        <p:txBody>
          <a:bodyPr wrap="square" rtlCol="0">
            <a:spAutoFit/>
          </a:bodyPr>
          <a:lstStyle/>
          <a:p>
            <a:pPr algn="ctr"/>
            <a:r>
              <a:rPr lang="en-US" sz="3200" i="1" dirty="0" smtClean="0"/>
              <a:t>β</a:t>
            </a:r>
            <a:r>
              <a:rPr lang="en-US" sz="3200" dirty="0" smtClean="0"/>
              <a:t> = 0.367, </a:t>
            </a:r>
            <a:r>
              <a:rPr lang="en-US" sz="3200" i="1" dirty="0" smtClean="0"/>
              <a:t>p</a:t>
            </a:r>
            <a:r>
              <a:rPr lang="en-US" sz="3200" dirty="0" smtClean="0"/>
              <a:t> &lt; .001</a:t>
            </a:r>
            <a:endParaRPr lang="en-US" sz="3200" dirty="0"/>
          </a:p>
        </p:txBody>
      </p:sp>
      <p:sp>
        <p:nvSpPr>
          <p:cNvPr id="105" name="TextBox 104"/>
          <p:cNvSpPr txBox="1"/>
          <p:nvPr/>
        </p:nvSpPr>
        <p:spPr>
          <a:xfrm rot="475249">
            <a:off x="24255844" y="19192056"/>
            <a:ext cx="13209366" cy="584775"/>
          </a:xfrm>
          <a:prstGeom prst="rect">
            <a:avLst/>
          </a:prstGeom>
          <a:noFill/>
        </p:spPr>
        <p:txBody>
          <a:bodyPr wrap="square" rtlCol="0">
            <a:spAutoFit/>
          </a:bodyPr>
          <a:lstStyle/>
          <a:p>
            <a:pPr algn="ctr"/>
            <a:r>
              <a:rPr lang="en-US" sz="3200" i="1" dirty="0" smtClean="0"/>
              <a:t>β</a:t>
            </a:r>
            <a:r>
              <a:rPr lang="en-US" sz="3200" dirty="0" smtClean="0"/>
              <a:t> = 0.399, </a:t>
            </a:r>
            <a:r>
              <a:rPr lang="en-US" sz="3200" i="1" dirty="0" smtClean="0"/>
              <a:t>p</a:t>
            </a:r>
            <a:r>
              <a:rPr lang="en-US" sz="3200" dirty="0" smtClean="0"/>
              <a:t> &lt; .001</a:t>
            </a:r>
            <a:endParaRPr lang="en-US" sz="3200" dirty="0"/>
          </a:p>
        </p:txBody>
      </p:sp>
      <p:sp>
        <p:nvSpPr>
          <p:cNvPr id="106" name="Oval 105"/>
          <p:cNvSpPr>
            <a:spLocks noChangeAspect="1"/>
          </p:cNvSpPr>
          <p:nvPr/>
        </p:nvSpPr>
        <p:spPr>
          <a:xfrm>
            <a:off x="27117243" y="20132319"/>
            <a:ext cx="3602736" cy="3602736"/>
          </a:xfrm>
          <a:prstGeom prst="ellipse">
            <a:avLst/>
          </a:prstGeom>
          <a:solidFill>
            <a:schemeClr val="accent4"/>
          </a:solidFill>
          <a:ln>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smtClean="0"/>
              <a:t>Interaction Term</a:t>
            </a:r>
            <a:endParaRPr lang="en-US" sz="4000" b="1" dirty="0"/>
          </a:p>
        </p:txBody>
      </p:sp>
      <p:cxnSp>
        <p:nvCxnSpPr>
          <p:cNvPr id="107" name="Straight Arrow Connector 106"/>
          <p:cNvCxnSpPr>
            <a:stCxn id="101" idx="5"/>
            <a:endCxn id="106" idx="2"/>
          </p:cNvCxnSpPr>
          <p:nvPr/>
        </p:nvCxnSpPr>
        <p:spPr>
          <a:xfrm>
            <a:off x="23754948" y="20108995"/>
            <a:ext cx="3362301" cy="1824693"/>
          </a:xfrm>
          <a:prstGeom prst="straightConnector1">
            <a:avLst/>
          </a:prstGeom>
          <a:ln>
            <a:solidFill>
              <a:schemeClr val="accent5">
                <a:lumMod val="50000"/>
              </a:schemeClr>
            </a:solidFill>
            <a:headEnd w="lg" len="lg"/>
            <a:tailEnd type="arrow" w="lg" len="lg"/>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a:stCxn id="99" idx="7"/>
            <a:endCxn id="106" idx="2"/>
          </p:cNvCxnSpPr>
          <p:nvPr/>
        </p:nvCxnSpPr>
        <p:spPr>
          <a:xfrm flipV="1">
            <a:off x="23754948" y="21933687"/>
            <a:ext cx="3362301" cy="2270784"/>
          </a:xfrm>
          <a:prstGeom prst="straightConnector1">
            <a:avLst/>
          </a:prstGeom>
          <a:ln>
            <a:solidFill>
              <a:schemeClr val="accent5">
                <a:lumMod val="50000"/>
              </a:schemeClr>
            </a:solidFill>
            <a:headEnd w="lg" len="lg"/>
            <a:tailEnd type="arrow" w="lg" len="lg"/>
          </a:ln>
        </p:spPr>
        <p:style>
          <a:lnRef idx="2">
            <a:schemeClr val="accent1"/>
          </a:lnRef>
          <a:fillRef idx="0">
            <a:schemeClr val="accent1"/>
          </a:fillRef>
          <a:effectRef idx="1">
            <a:schemeClr val="accent1"/>
          </a:effectRef>
          <a:fontRef idx="minor">
            <a:schemeClr val="tx1"/>
          </a:fontRef>
        </p:style>
      </p:cxnSp>
      <p:cxnSp>
        <p:nvCxnSpPr>
          <p:cNvPr id="109" name="Straight Arrow Connector 108"/>
          <p:cNvCxnSpPr>
            <a:stCxn id="106" idx="6"/>
            <a:endCxn id="100" idx="2"/>
          </p:cNvCxnSpPr>
          <p:nvPr/>
        </p:nvCxnSpPr>
        <p:spPr>
          <a:xfrm>
            <a:off x="30719979" y="21933686"/>
            <a:ext cx="5966198" cy="0"/>
          </a:xfrm>
          <a:prstGeom prst="straightConnector1">
            <a:avLst/>
          </a:prstGeom>
          <a:ln>
            <a:solidFill>
              <a:schemeClr val="accent5">
                <a:lumMod val="50000"/>
              </a:schemeClr>
            </a:solidFill>
            <a:headEnd w="lg" len="lg"/>
            <a:tailEnd type="arrow" w="lg" len="lg"/>
          </a:ln>
        </p:spPr>
        <p:style>
          <a:lnRef idx="2">
            <a:schemeClr val="accent1"/>
          </a:lnRef>
          <a:fillRef idx="0">
            <a:schemeClr val="accent1"/>
          </a:fillRef>
          <a:effectRef idx="1">
            <a:schemeClr val="accent1"/>
          </a:effectRef>
          <a:fontRef idx="minor">
            <a:schemeClr val="tx1"/>
          </a:fontRef>
        </p:style>
      </p:cxnSp>
      <p:sp>
        <p:nvSpPr>
          <p:cNvPr id="110" name="TextBox 109"/>
          <p:cNvSpPr txBox="1"/>
          <p:nvPr/>
        </p:nvSpPr>
        <p:spPr>
          <a:xfrm>
            <a:off x="30774843" y="21406004"/>
            <a:ext cx="5911334" cy="584775"/>
          </a:xfrm>
          <a:prstGeom prst="rect">
            <a:avLst/>
          </a:prstGeom>
          <a:noFill/>
        </p:spPr>
        <p:txBody>
          <a:bodyPr wrap="square" rtlCol="0">
            <a:spAutoFit/>
          </a:bodyPr>
          <a:lstStyle/>
          <a:p>
            <a:pPr algn="ctr"/>
            <a:r>
              <a:rPr lang="en-US" sz="3200" i="1" dirty="0" smtClean="0"/>
              <a:t>β</a:t>
            </a:r>
            <a:r>
              <a:rPr lang="en-US" sz="3200" dirty="0" smtClean="0"/>
              <a:t> = -0.225, </a:t>
            </a:r>
            <a:r>
              <a:rPr lang="en-US" sz="3200" i="1" dirty="0" smtClean="0"/>
              <a:t>p</a:t>
            </a:r>
            <a:r>
              <a:rPr lang="en-US" sz="3200" dirty="0" smtClean="0"/>
              <a:t> = .005</a:t>
            </a:r>
            <a:endParaRPr lang="en-US" sz="3200" dirty="0"/>
          </a:p>
        </p:txBody>
      </p:sp>
      <p:sp>
        <p:nvSpPr>
          <p:cNvPr id="111" name="Rounded Rectangle 110"/>
          <p:cNvSpPr/>
          <p:nvPr/>
        </p:nvSpPr>
        <p:spPr>
          <a:xfrm>
            <a:off x="16992603" y="28003541"/>
            <a:ext cx="26017553" cy="914400"/>
          </a:xfrm>
          <a:prstGeom prst="round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smtClean="0">
                <a:solidFill>
                  <a:srgbClr val="FFFFFF"/>
                </a:solidFill>
              </a:rPr>
              <a:t>Interaction Effect</a:t>
            </a:r>
          </a:p>
        </p:txBody>
      </p:sp>
      <p:sp>
        <p:nvSpPr>
          <p:cNvPr id="112" name="TextBox 111"/>
          <p:cNvSpPr txBox="1"/>
          <p:nvPr/>
        </p:nvSpPr>
        <p:spPr>
          <a:xfrm rot="16200000">
            <a:off x="21477650" y="33741731"/>
            <a:ext cx="3306483" cy="707886"/>
          </a:xfrm>
          <a:prstGeom prst="rect">
            <a:avLst/>
          </a:prstGeom>
          <a:noFill/>
        </p:spPr>
        <p:txBody>
          <a:bodyPr wrap="none" rtlCol="0">
            <a:spAutoFit/>
          </a:bodyPr>
          <a:lstStyle/>
          <a:p>
            <a:r>
              <a:rPr lang="en-US" sz="4000" b="1" dirty="0" smtClean="0">
                <a:solidFill>
                  <a:srgbClr val="75BB63"/>
                </a:solidFill>
              </a:rPr>
              <a:t>ADHD Severity</a:t>
            </a:r>
            <a:endParaRPr lang="en-US" sz="4000" b="1" dirty="0">
              <a:solidFill>
                <a:srgbClr val="75BB63"/>
              </a:solidFill>
            </a:endParaRPr>
          </a:p>
        </p:txBody>
      </p:sp>
      <p:sp>
        <p:nvSpPr>
          <p:cNvPr id="113" name="TextBox 112"/>
          <p:cNvSpPr txBox="1"/>
          <p:nvPr/>
        </p:nvSpPr>
        <p:spPr>
          <a:xfrm>
            <a:off x="17864153" y="38611314"/>
            <a:ext cx="25146002" cy="707886"/>
          </a:xfrm>
          <a:prstGeom prst="rect">
            <a:avLst/>
          </a:prstGeom>
          <a:noFill/>
        </p:spPr>
        <p:txBody>
          <a:bodyPr wrap="square" rtlCol="0">
            <a:spAutoFit/>
          </a:bodyPr>
          <a:lstStyle/>
          <a:p>
            <a:pPr algn="ctr"/>
            <a:r>
              <a:rPr lang="en-US" sz="4000" b="1" dirty="0" smtClean="0">
                <a:solidFill>
                  <a:schemeClr val="accent1"/>
                </a:solidFill>
              </a:rPr>
              <a:t>Child Irritability</a:t>
            </a:r>
            <a:endParaRPr lang="en-US" sz="4000" b="1" dirty="0">
              <a:solidFill>
                <a:schemeClr val="accent1"/>
              </a:solidFill>
            </a:endParaRPr>
          </a:p>
        </p:txBody>
      </p:sp>
      <p:sp>
        <p:nvSpPr>
          <p:cNvPr id="114" name="TextBox 113"/>
          <p:cNvSpPr txBox="1"/>
          <p:nvPr/>
        </p:nvSpPr>
        <p:spPr>
          <a:xfrm>
            <a:off x="17899146" y="29285252"/>
            <a:ext cx="25384396" cy="769441"/>
          </a:xfrm>
          <a:prstGeom prst="rect">
            <a:avLst/>
          </a:prstGeom>
          <a:noFill/>
        </p:spPr>
        <p:txBody>
          <a:bodyPr wrap="square" rtlCol="0">
            <a:spAutoFit/>
          </a:bodyPr>
          <a:lstStyle/>
          <a:p>
            <a:pPr algn="ctr"/>
            <a:r>
              <a:rPr lang="en-US" sz="4400" b="1" dirty="0" smtClean="0">
                <a:solidFill>
                  <a:schemeClr val="accent2"/>
                </a:solidFill>
              </a:rPr>
              <a:t>Maternal Depression </a:t>
            </a:r>
            <a:r>
              <a:rPr lang="en-US" sz="4400" b="1" dirty="0" smtClean="0"/>
              <a:t>Moderates the Effect of </a:t>
            </a:r>
            <a:r>
              <a:rPr lang="en-US" sz="4400" b="1" dirty="0" smtClean="0">
                <a:solidFill>
                  <a:schemeClr val="accent1"/>
                </a:solidFill>
              </a:rPr>
              <a:t>Early Child Irritability </a:t>
            </a:r>
            <a:r>
              <a:rPr lang="en-US" sz="4400" b="1" dirty="0" smtClean="0"/>
              <a:t>on </a:t>
            </a:r>
            <a:r>
              <a:rPr lang="en-US" sz="4400" b="1" dirty="0" smtClean="0">
                <a:solidFill>
                  <a:srgbClr val="75BB63"/>
                </a:solidFill>
              </a:rPr>
              <a:t>Later ADHD Severity</a:t>
            </a:r>
            <a:endParaRPr lang="en-US" sz="4400" b="1" dirty="0">
              <a:solidFill>
                <a:srgbClr val="75BB63"/>
              </a:solidFill>
            </a:endParaRPr>
          </a:p>
        </p:txBody>
      </p:sp>
      <p:sp>
        <p:nvSpPr>
          <p:cNvPr id="115" name="Rounded Rectangle 114"/>
          <p:cNvSpPr/>
          <p:nvPr/>
        </p:nvSpPr>
        <p:spPr>
          <a:xfrm>
            <a:off x="16992601" y="5860839"/>
            <a:ext cx="10651325"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Descriptive Statistics</a:t>
            </a:r>
          </a:p>
        </p:txBody>
      </p:sp>
      <p:sp>
        <p:nvSpPr>
          <p:cNvPr id="116" name="Rounded Rectangle 115"/>
          <p:cNvSpPr/>
          <p:nvPr/>
        </p:nvSpPr>
        <p:spPr>
          <a:xfrm>
            <a:off x="948880" y="39418159"/>
            <a:ext cx="14710223" cy="105156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500" b="1" dirty="0" smtClean="0">
                <a:solidFill>
                  <a:srgbClr val="FFFFFF"/>
                </a:solidFill>
              </a:rPr>
              <a:t>Irritability Subscale</a:t>
            </a:r>
          </a:p>
        </p:txBody>
      </p:sp>
      <p:graphicFrame>
        <p:nvGraphicFramePr>
          <p:cNvPr id="118" name="Chart 117"/>
          <p:cNvGraphicFramePr>
            <a:graphicFrameLocks noChangeAspect="1"/>
          </p:cNvGraphicFramePr>
          <p:nvPr>
            <p:extLst>
              <p:ext uri="{D42A27DB-BD31-4B8C-83A1-F6EECF244321}">
                <p14:modId xmlns:p14="http://schemas.microsoft.com/office/powerpoint/2010/main" val="497335593"/>
              </p:ext>
            </p:extLst>
          </p:nvPr>
        </p:nvGraphicFramePr>
        <p:xfrm>
          <a:off x="23642830" y="30323776"/>
          <a:ext cx="14974332" cy="8229600"/>
        </p:xfrm>
        <a:graphic>
          <a:graphicData uri="http://schemas.openxmlformats.org/drawingml/2006/chart">
            <c:chart xmlns:c="http://schemas.openxmlformats.org/drawingml/2006/chart" xmlns:r="http://schemas.openxmlformats.org/officeDocument/2006/relationships" r:id="rId4"/>
          </a:graphicData>
        </a:graphic>
      </p:graphicFrame>
      <p:sp>
        <p:nvSpPr>
          <p:cNvPr id="119" name="Rounded Rectangle 118"/>
          <p:cNvSpPr/>
          <p:nvPr/>
        </p:nvSpPr>
        <p:spPr>
          <a:xfrm>
            <a:off x="36164812" y="31835630"/>
            <a:ext cx="2927292" cy="2260047"/>
          </a:xfrm>
          <a:prstGeom prst="round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smtClean="0">
                <a:solidFill>
                  <a:schemeClr val="accent2"/>
                </a:solidFill>
              </a:rPr>
              <a:t>Maternal Depression</a:t>
            </a:r>
          </a:p>
        </p:txBody>
      </p:sp>
      <p:sp>
        <p:nvSpPr>
          <p:cNvPr id="123" name="Rounded Rectangle 122"/>
          <p:cNvSpPr/>
          <p:nvPr/>
        </p:nvSpPr>
        <p:spPr>
          <a:xfrm>
            <a:off x="948881" y="40462200"/>
            <a:ext cx="14710220" cy="914400"/>
          </a:xfrm>
          <a:prstGeom prst="roundRect">
            <a:avLst/>
          </a:prstGeom>
          <a:solidFill>
            <a:srgbClr val="4BAC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smtClean="0">
                <a:solidFill>
                  <a:schemeClr val="bg1"/>
                </a:solidFill>
              </a:rPr>
              <a:t>BASC-2 Items Used to Generate</a:t>
            </a:r>
            <a:r>
              <a:rPr lang="en-US" sz="5400" b="1" baseline="0" dirty="0" smtClean="0">
                <a:solidFill>
                  <a:schemeClr val="bg1"/>
                </a:solidFill>
              </a:rPr>
              <a:t> </a:t>
            </a:r>
            <a:r>
              <a:rPr lang="en-US" sz="5400" b="1" dirty="0" smtClean="0">
                <a:solidFill>
                  <a:schemeClr val="bg1"/>
                </a:solidFill>
              </a:rPr>
              <a:t>Irritability</a:t>
            </a:r>
            <a:r>
              <a:rPr lang="en-US" sz="5400" b="1" baseline="0" dirty="0" smtClean="0">
                <a:solidFill>
                  <a:schemeClr val="bg1"/>
                </a:solidFill>
              </a:rPr>
              <a:t> Score</a:t>
            </a:r>
            <a:endParaRPr lang="en-US" sz="4800" b="1" dirty="0">
              <a:solidFill>
                <a:schemeClr val="bg1"/>
              </a:solidFill>
            </a:endParaRPr>
          </a:p>
        </p:txBody>
      </p:sp>
      <p:sp>
        <p:nvSpPr>
          <p:cNvPr id="124" name="Rounded Rectangle 123"/>
          <p:cNvSpPr/>
          <p:nvPr/>
        </p:nvSpPr>
        <p:spPr>
          <a:xfrm>
            <a:off x="914553" y="41952491"/>
            <a:ext cx="6400647" cy="3919909"/>
          </a:xfrm>
          <a:prstGeom prst="roundRect">
            <a:avLst/>
          </a:prstGeom>
          <a:solidFill>
            <a:schemeClr val="accent5">
              <a:lumMod val="40000"/>
              <a:lumOff val="6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en-US" sz="3600" dirty="0" smtClean="0">
                <a:solidFill>
                  <a:schemeClr val="tx1"/>
                </a:solidFill>
              </a:rPr>
              <a:t>Argues when denied own way</a:t>
            </a:r>
          </a:p>
          <a:p>
            <a:r>
              <a:rPr lang="en-US" sz="3600" dirty="0" smtClean="0">
                <a:solidFill>
                  <a:schemeClr val="tx1"/>
                </a:solidFill>
              </a:rPr>
              <a:t>Is easily soothed when angry</a:t>
            </a:r>
          </a:p>
          <a:p>
            <a:r>
              <a:rPr lang="en-US" sz="3600" dirty="0" smtClean="0">
                <a:solidFill>
                  <a:schemeClr val="tx1"/>
                </a:solidFill>
              </a:rPr>
              <a:t>Loses temper too easily</a:t>
            </a:r>
          </a:p>
          <a:p>
            <a:r>
              <a:rPr lang="en-US" sz="3600" dirty="0" smtClean="0">
                <a:solidFill>
                  <a:schemeClr val="tx1"/>
                </a:solidFill>
              </a:rPr>
              <a:t>Is easily upset</a:t>
            </a:r>
          </a:p>
          <a:p>
            <a:r>
              <a:rPr lang="en-US" sz="3600" dirty="0" smtClean="0">
                <a:solidFill>
                  <a:schemeClr val="tx1"/>
                </a:solidFill>
              </a:rPr>
              <a:t>Is easily annoyed by others</a:t>
            </a:r>
            <a:endParaRPr lang="en-US" sz="3600" dirty="0">
              <a:solidFill>
                <a:schemeClr val="tx1"/>
              </a:solidFill>
            </a:endParaRPr>
          </a:p>
        </p:txBody>
      </p:sp>
      <p:sp>
        <p:nvSpPr>
          <p:cNvPr id="125" name="Right Arrow 124"/>
          <p:cNvSpPr/>
          <p:nvPr/>
        </p:nvSpPr>
        <p:spPr>
          <a:xfrm>
            <a:off x="7848600" y="43265503"/>
            <a:ext cx="4114800" cy="1293881"/>
          </a:xfrm>
          <a:prstGeom prst="rightArrow">
            <a:avLst>
              <a:gd name="adj1" fmla="val 50000"/>
              <a:gd name="adj2" fmla="val 9038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00" b="1" dirty="0"/>
          </a:p>
        </p:txBody>
      </p:sp>
      <p:sp>
        <p:nvSpPr>
          <p:cNvPr id="127" name="Rounded Rectangle 126"/>
          <p:cNvSpPr/>
          <p:nvPr/>
        </p:nvSpPr>
        <p:spPr>
          <a:xfrm>
            <a:off x="12420599" y="42665602"/>
            <a:ext cx="3238501" cy="249368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Average </a:t>
            </a:r>
          </a:p>
          <a:p>
            <a:pPr algn="ctr"/>
            <a:r>
              <a:rPr lang="en-US" sz="3600" b="1" dirty="0" smtClean="0"/>
              <a:t>Irritability </a:t>
            </a:r>
          </a:p>
          <a:p>
            <a:pPr algn="ctr"/>
            <a:r>
              <a:rPr lang="en-US" sz="3600" b="1" dirty="0" smtClean="0"/>
              <a:t>Score</a:t>
            </a:r>
            <a:endParaRPr lang="en-US" sz="3600" b="1" dirty="0"/>
          </a:p>
        </p:txBody>
      </p:sp>
    </p:spTree>
    <p:extLst>
      <p:ext uri="{BB962C8B-B14F-4D97-AF65-F5344CB8AC3E}">
        <p14:creationId xmlns:p14="http://schemas.microsoft.com/office/powerpoint/2010/main" val="2973465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853</Words>
  <Application>Microsoft Office PowerPoint</Application>
  <PresentationFormat>Custom</PresentationFormat>
  <Paragraphs>95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Queens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qcpp</dc:creator>
  <cp:lastModifiedBy>qcpp</cp:lastModifiedBy>
  <cp:revision>11</cp:revision>
  <dcterms:created xsi:type="dcterms:W3CDTF">2015-04-17T19:32:11Z</dcterms:created>
  <dcterms:modified xsi:type="dcterms:W3CDTF">2015-04-17T20:28:21Z</dcterms:modified>
</cp:coreProperties>
</file>