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51206400" cy="38404800"/>
  <p:notesSz cx="6858000" cy="9144000"/>
  <p:defaultTextStyle>
    <a:defPPr>
      <a:defRPr lang="en-US"/>
    </a:defPPr>
    <a:lvl1pPr marL="0" algn="l" defTabSz="5120640" rtl="0" eaLnBrk="1" latinLnBrk="0" hangingPunct="1">
      <a:defRPr sz="10100" kern="1200">
        <a:solidFill>
          <a:schemeClr val="tx1"/>
        </a:solidFill>
        <a:latin typeface="+mn-lt"/>
        <a:ea typeface="+mn-ea"/>
        <a:cs typeface="+mn-cs"/>
      </a:defRPr>
    </a:lvl1pPr>
    <a:lvl2pPr marL="2560320" algn="l" defTabSz="5120640" rtl="0" eaLnBrk="1" latinLnBrk="0" hangingPunct="1">
      <a:defRPr sz="10100" kern="1200">
        <a:solidFill>
          <a:schemeClr val="tx1"/>
        </a:solidFill>
        <a:latin typeface="+mn-lt"/>
        <a:ea typeface="+mn-ea"/>
        <a:cs typeface="+mn-cs"/>
      </a:defRPr>
    </a:lvl2pPr>
    <a:lvl3pPr marL="5120640" algn="l" defTabSz="5120640" rtl="0" eaLnBrk="1" latinLnBrk="0" hangingPunct="1">
      <a:defRPr sz="10100" kern="1200">
        <a:solidFill>
          <a:schemeClr val="tx1"/>
        </a:solidFill>
        <a:latin typeface="+mn-lt"/>
        <a:ea typeface="+mn-ea"/>
        <a:cs typeface="+mn-cs"/>
      </a:defRPr>
    </a:lvl3pPr>
    <a:lvl4pPr marL="7680960" algn="l" defTabSz="5120640" rtl="0" eaLnBrk="1" latinLnBrk="0" hangingPunct="1">
      <a:defRPr sz="10100" kern="1200">
        <a:solidFill>
          <a:schemeClr val="tx1"/>
        </a:solidFill>
        <a:latin typeface="+mn-lt"/>
        <a:ea typeface="+mn-ea"/>
        <a:cs typeface="+mn-cs"/>
      </a:defRPr>
    </a:lvl4pPr>
    <a:lvl5pPr marL="10241280" algn="l" defTabSz="5120640" rtl="0" eaLnBrk="1" latinLnBrk="0" hangingPunct="1">
      <a:defRPr sz="10100" kern="1200">
        <a:solidFill>
          <a:schemeClr val="tx1"/>
        </a:solidFill>
        <a:latin typeface="+mn-lt"/>
        <a:ea typeface="+mn-ea"/>
        <a:cs typeface="+mn-cs"/>
      </a:defRPr>
    </a:lvl5pPr>
    <a:lvl6pPr marL="12801600" algn="l" defTabSz="5120640" rtl="0" eaLnBrk="1" latinLnBrk="0" hangingPunct="1">
      <a:defRPr sz="10100" kern="1200">
        <a:solidFill>
          <a:schemeClr val="tx1"/>
        </a:solidFill>
        <a:latin typeface="+mn-lt"/>
        <a:ea typeface="+mn-ea"/>
        <a:cs typeface="+mn-cs"/>
      </a:defRPr>
    </a:lvl6pPr>
    <a:lvl7pPr marL="15361920" algn="l" defTabSz="5120640" rtl="0" eaLnBrk="1" latinLnBrk="0" hangingPunct="1">
      <a:defRPr sz="10100" kern="1200">
        <a:solidFill>
          <a:schemeClr val="tx1"/>
        </a:solidFill>
        <a:latin typeface="+mn-lt"/>
        <a:ea typeface="+mn-ea"/>
        <a:cs typeface="+mn-cs"/>
      </a:defRPr>
    </a:lvl7pPr>
    <a:lvl8pPr marL="17922240" algn="l" defTabSz="5120640" rtl="0" eaLnBrk="1" latinLnBrk="0" hangingPunct="1">
      <a:defRPr sz="10100" kern="1200">
        <a:solidFill>
          <a:schemeClr val="tx1"/>
        </a:solidFill>
        <a:latin typeface="+mn-lt"/>
        <a:ea typeface="+mn-ea"/>
        <a:cs typeface="+mn-cs"/>
      </a:defRPr>
    </a:lvl8pPr>
    <a:lvl9pPr marL="20482560" algn="l" defTabSz="5120640" rtl="0" eaLnBrk="1" latinLnBrk="0" hangingPunct="1">
      <a:defRPr sz="101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2096">
          <p15:clr>
            <a:srgbClr val="A4A3A4"/>
          </p15:clr>
        </p15:guide>
        <p15:guide id="2" pos="1612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enovo User" initials="LU" lastIdx="6" clrIdx="0"/>
  <p:cmAuthor id="1" name="MSSM" initials="M"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8A4CD"/>
    <a:srgbClr val="9FC7A4"/>
    <a:srgbClr val="E5FFE5"/>
    <a:srgbClr val="B4A0C6"/>
    <a:srgbClr val="58436E"/>
    <a:srgbClr val="839FD5"/>
    <a:srgbClr val="96B2D5"/>
    <a:srgbClr val="96FFA0"/>
    <a:srgbClr val="96FD9B"/>
    <a:srgbClr val="9EFD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2598" autoAdjust="0"/>
    <p:restoredTop sz="98224" autoAdjust="0"/>
  </p:normalViewPr>
  <p:slideViewPr>
    <p:cSldViewPr snapToObjects="1">
      <p:cViewPr>
        <p:scale>
          <a:sx n="45" d="100"/>
          <a:sy n="45" d="100"/>
        </p:scale>
        <p:origin x="6152" y="4136"/>
      </p:cViewPr>
      <p:guideLst>
        <p:guide orient="horz" pos="10464"/>
        <p:guide pos="3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commentAuthors" Target="commentAuthors.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MARTHA%20K:Undergraduate%20Research%20Day:Poster:Sections%20of%20the%20Poster:Results_Bar%20Graph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RTHA%20K:Undergraduate%20Research%20Day:Poster:Sections%20of%20the%20Poster:Results_Bar%20Graph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RTHA%20K:Undergraduate%20Research%20Day:Poster:Sections%20of%20the%20Poster:Results_Bar%20Graph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RTHA%20K:Undergraduate%20Research%20Day:Poster:Sections%20of%20the%20Poster:Results_Bar%20Graph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MARTHA%20K:Undergraduate%20Research%20Day:Poster:Sections%20of%20the%20Poster:Results_Bar%20Graph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Correlations!$B$2</c:f>
              <c:strCache>
                <c:ptCount val="1"/>
                <c:pt idx="0">
                  <c:v>r</c:v>
                </c:pt>
              </c:strCache>
            </c:strRef>
          </c:tx>
          <c:spPr>
            <a:solidFill>
              <a:srgbClr val="839FD5"/>
            </a:solidFill>
          </c:spPr>
          <c:invertIfNegative val="0"/>
          <c:dLbls>
            <c:dLbl>
              <c:idx val="0"/>
              <c:layout/>
              <c:tx>
                <c:rich>
                  <a:bodyPr/>
                  <a:lstStyle/>
                  <a:p>
                    <a:r>
                      <a:rPr lang="en-US" sz="2000" dirty="0"/>
                      <a:t>N = </a:t>
                    </a:r>
                    <a:r>
                      <a:rPr lang="en-US" sz="2000" dirty="0" smtClean="0"/>
                      <a:t>179</a:t>
                    </a:r>
                  </a:p>
                  <a:p>
                    <a:r>
                      <a:rPr lang="en-US" sz="2000" dirty="0" smtClean="0"/>
                      <a:t>*</a:t>
                    </a:r>
                    <a:endParaRPr lang="en-US" dirty="0"/>
                  </a:p>
                </c:rich>
              </c:tx>
              <c:showLegendKey val="0"/>
              <c:showVal val="1"/>
              <c:showCatName val="0"/>
              <c:showSerName val="0"/>
              <c:showPercent val="0"/>
              <c:showBubbleSize val="0"/>
            </c:dLbl>
            <c:dLbl>
              <c:idx val="1"/>
              <c:layout/>
              <c:tx>
                <c:rich>
                  <a:bodyPr/>
                  <a:lstStyle/>
                  <a:p>
                    <a:r>
                      <a:rPr lang="en-US" sz="2000" dirty="0"/>
                      <a:t>N = </a:t>
                    </a:r>
                    <a:r>
                      <a:rPr lang="en-US" sz="2000" dirty="0" smtClean="0"/>
                      <a:t>172</a:t>
                    </a:r>
                  </a:p>
                  <a:p>
                    <a:r>
                      <a:rPr lang="en-US" sz="2000" dirty="0" smtClean="0"/>
                      <a:t>*</a:t>
                    </a:r>
                    <a:endParaRPr lang="en-US" dirty="0"/>
                  </a:p>
                </c:rich>
              </c:tx>
              <c:showLegendKey val="0"/>
              <c:showVal val="1"/>
              <c:showCatName val="0"/>
              <c:showSerName val="0"/>
              <c:showPercent val="0"/>
              <c:showBubbleSize val="0"/>
            </c:dLbl>
            <c:dLbl>
              <c:idx val="2"/>
              <c:layout/>
              <c:tx>
                <c:rich>
                  <a:bodyPr/>
                  <a:lstStyle/>
                  <a:p>
                    <a:r>
                      <a:rPr lang="en-US" sz="2000" dirty="0"/>
                      <a:t>N = </a:t>
                    </a:r>
                    <a:r>
                      <a:rPr lang="en-US" sz="2000" dirty="0" smtClean="0"/>
                      <a:t>159</a:t>
                    </a:r>
                  </a:p>
                  <a:p>
                    <a:r>
                      <a:rPr lang="en-US" sz="2000" dirty="0" smtClean="0"/>
                      <a:t>*</a:t>
                    </a:r>
                    <a:endParaRPr lang="en-US" dirty="0"/>
                  </a:p>
                </c:rich>
              </c:tx>
              <c:showLegendKey val="0"/>
              <c:showVal val="1"/>
              <c:showCatName val="0"/>
              <c:showSerName val="0"/>
              <c:showPercent val="0"/>
              <c:showBubbleSize val="0"/>
            </c:dLbl>
            <c:txPr>
              <a:bodyPr/>
              <a:lstStyle/>
              <a:p>
                <a:pPr>
                  <a:defRPr sz="2000"/>
                </a:pPr>
                <a:endParaRPr lang="en-US"/>
              </a:p>
            </c:txPr>
            <c:showLegendKey val="0"/>
            <c:showVal val="1"/>
            <c:showCatName val="0"/>
            <c:showSerName val="0"/>
            <c:showPercent val="0"/>
            <c:showBubbleSize val="0"/>
            <c:showLeaderLines val="0"/>
          </c:dLbls>
          <c:cat>
            <c:strRef>
              <c:f>Correlations!$A$3:$A$5</c:f>
              <c:strCache>
                <c:ptCount val="3"/>
                <c:pt idx="0">
                  <c:v>T1-T2</c:v>
                </c:pt>
                <c:pt idx="1">
                  <c:v>T1-T3</c:v>
                </c:pt>
                <c:pt idx="2">
                  <c:v>T2-T3</c:v>
                </c:pt>
              </c:strCache>
            </c:strRef>
          </c:cat>
          <c:val>
            <c:numRef>
              <c:f>Correlations!$B$3:$B$5</c:f>
              <c:numCache>
                <c:formatCode>General</c:formatCode>
                <c:ptCount val="3"/>
                <c:pt idx="0">
                  <c:v>0.629</c:v>
                </c:pt>
                <c:pt idx="1">
                  <c:v>0.589</c:v>
                </c:pt>
                <c:pt idx="2">
                  <c:v>0.652</c:v>
                </c:pt>
              </c:numCache>
            </c:numRef>
          </c:val>
        </c:ser>
        <c:dLbls>
          <c:showLegendKey val="0"/>
          <c:showVal val="0"/>
          <c:showCatName val="0"/>
          <c:showSerName val="0"/>
          <c:showPercent val="0"/>
          <c:showBubbleSize val="0"/>
        </c:dLbls>
        <c:gapWidth val="125"/>
        <c:axId val="2125722712"/>
        <c:axId val="2125806872"/>
      </c:barChart>
      <c:catAx>
        <c:axId val="2125722712"/>
        <c:scaling>
          <c:orientation val="minMax"/>
        </c:scaling>
        <c:delete val="0"/>
        <c:axPos val="b"/>
        <c:majorTickMark val="out"/>
        <c:minorTickMark val="none"/>
        <c:tickLblPos val="nextTo"/>
        <c:txPr>
          <a:bodyPr/>
          <a:lstStyle/>
          <a:p>
            <a:pPr>
              <a:defRPr sz="2400"/>
            </a:pPr>
            <a:endParaRPr lang="en-US"/>
          </a:p>
        </c:txPr>
        <c:crossAx val="2125806872"/>
        <c:crosses val="autoZero"/>
        <c:auto val="1"/>
        <c:lblAlgn val="ctr"/>
        <c:lblOffset val="100"/>
        <c:noMultiLvlLbl val="0"/>
      </c:catAx>
      <c:valAx>
        <c:axId val="2125806872"/>
        <c:scaling>
          <c:orientation val="minMax"/>
          <c:max val="0.7"/>
          <c:min val="0.0"/>
        </c:scaling>
        <c:delete val="0"/>
        <c:axPos val="l"/>
        <c:majorGridlines>
          <c:spPr>
            <a:ln>
              <a:noFill/>
            </a:ln>
          </c:spPr>
        </c:majorGridlines>
        <c:numFmt formatCode="General" sourceLinked="1"/>
        <c:majorTickMark val="out"/>
        <c:minorTickMark val="none"/>
        <c:tickLblPos val="nextTo"/>
        <c:txPr>
          <a:bodyPr/>
          <a:lstStyle/>
          <a:p>
            <a:pPr>
              <a:defRPr sz="2400"/>
            </a:pPr>
            <a:endParaRPr lang="en-US"/>
          </a:p>
        </c:txPr>
        <c:crossAx val="2125722712"/>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Correlations!$I$2</c:f>
              <c:strCache>
                <c:ptCount val="1"/>
                <c:pt idx="0">
                  <c:v>r</c:v>
                </c:pt>
              </c:strCache>
            </c:strRef>
          </c:tx>
          <c:spPr>
            <a:solidFill>
              <a:srgbClr val="96FD9B"/>
            </a:solidFill>
          </c:spPr>
          <c:invertIfNegative val="0"/>
          <c:dLbls>
            <c:dLbl>
              <c:idx val="0"/>
              <c:layout/>
              <c:tx>
                <c:rich>
                  <a:bodyPr/>
                  <a:lstStyle/>
                  <a:p>
                    <a:r>
                      <a:rPr lang="en-US" sz="2000" dirty="0"/>
                      <a:t>N = </a:t>
                    </a:r>
                    <a:r>
                      <a:rPr lang="en-US" sz="2000" dirty="0" smtClean="0"/>
                      <a:t>181</a:t>
                    </a:r>
                  </a:p>
                  <a:p>
                    <a:r>
                      <a:rPr lang="en-US" sz="2000" dirty="0" smtClean="0"/>
                      <a:t>*</a:t>
                    </a:r>
                  </a:p>
                </c:rich>
              </c:tx>
              <c:showLegendKey val="0"/>
              <c:showVal val="1"/>
              <c:showCatName val="0"/>
              <c:showSerName val="0"/>
              <c:showPercent val="0"/>
              <c:showBubbleSize val="0"/>
            </c:dLbl>
            <c:dLbl>
              <c:idx val="1"/>
              <c:layout/>
              <c:tx>
                <c:rich>
                  <a:bodyPr/>
                  <a:lstStyle/>
                  <a:p>
                    <a:r>
                      <a:rPr lang="en-US" sz="2000" dirty="0"/>
                      <a:t>N = </a:t>
                    </a:r>
                    <a:r>
                      <a:rPr lang="en-US" sz="2000" dirty="0" smtClean="0"/>
                      <a:t>173</a:t>
                    </a:r>
                  </a:p>
                  <a:p>
                    <a:r>
                      <a:rPr lang="en-US" sz="2000" dirty="0" smtClean="0"/>
                      <a:t>*</a:t>
                    </a:r>
                    <a:endParaRPr lang="en-US" dirty="0"/>
                  </a:p>
                </c:rich>
              </c:tx>
              <c:showLegendKey val="0"/>
              <c:showVal val="1"/>
              <c:showCatName val="0"/>
              <c:showSerName val="0"/>
              <c:showPercent val="0"/>
              <c:showBubbleSize val="0"/>
            </c:dLbl>
            <c:dLbl>
              <c:idx val="2"/>
              <c:layout/>
              <c:tx>
                <c:rich>
                  <a:bodyPr/>
                  <a:lstStyle/>
                  <a:p>
                    <a:r>
                      <a:rPr lang="en-US" sz="2000" dirty="0"/>
                      <a:t>N = </a:t>
                    </a:r>
                    <a:r>
                      <a:rPr lang="en-US" sz="2000" dirty="0" smtClean="0"/>
                      <a:t>160</a:t>
                    </a:r>
                  </a:p>
                  <a:p>
                    <a:r>
                      <a:rPr lang="en-US" sz="2000" dirty="0" smtClean="0"/>
                      <a:t>*</a:t>
                    </a:r>
                    <a:endParaRPr lang="en-US" dirty="0"/>
                  </a:p>
                </c:rich>
              </c:tx>
              <c:showLegendKey val="0"/>
              <c:showVal val="1"/>
              <c:showCatName val="0"/>
              <c:showSerName val="0"/>
              <c:showPercent val="0"/>
              <c:showBubbleSize val="0"/>
            </c:dLbl>
            <c:txPr>
              <a:bodyPr/>
              <a:lstStyle/>
              <a:p>
                <a:pPr>
                  <a:defRPr sz="2000"/>
                </a:pPr>
                <a:endParaRPr lang="en-US"/>
              </a:p>
            </c:txPr>
            <c:showLegendKey val="0"/>
            <c:showVal val="1"/>
            <c:showCatName val="0"/>
            <c:showSerName val="0"/>
            <c:showPercent val="0"/>
            <c:showBubbleSize val="0"/>
            <c:showLeaderLines val="0"/>
          </c:dLbls>
          <c:cat>
            <c:strRef>
              <c:f>Correlations!$H$3:$H$5</c:f>
              <c:strCache>
                <c:ptCount val="3"/>
                <c:pt idx="0">
                  <c:v>T1-T2</c:v>
                </c:pt>
                <c:pt idx="1">
                  <c:v>T1-T3</c:v>
                </c:pt>
                <c:pt idx="2">
                  <c:v>T2-T3</c:v>
                </c:pt>
              </c:strCache>
            </c:strRef>
          </c:cat>
          <c:val>
            <c:numRef>
              <c:f>Correlations!$I$3:$I$5</c:f>
              <c:numCache>
                <c:formatCode>General</c:formatCode>
                <c:ptCount val="3"/>
                <c:pt idx="0">
                  <c:v>0.503</c:v>
                </c:pt>
                <c:pt idx="1">
                  <c:v>0.406</c:v>
                </c:pt>
                <c:pt idx="2">
                  <c:v>0.405</c:v>
                </c:pt>
              </c:numCache>
            </c:numRef>
          </c:val>
        </c:ser>
        <c:dLbls>
          <c:showLegendKey val="0"/>
          <c:showVal val="0"/>
          <c:showCatName val="0"/>
          <c:showSerName val="0"/>
          <c:showPercent val="0"/>
          <c:showBubbleSize val="0"/>
        </c:dLbls>
        <c:gapWidth val="125"/>
        <c:axId val="2130068632"/>
        <c:axId val="2130071576"/>
      </c:barChart>
      <c:catAx>
        <c:axId val="2130068632"/>
        <c:scaling>
          <c:orientation val="minMax"/>
        </c:scaling>
        <c:delete val="0"/>
        <c:axPos val="b"/>
        <c:majorTickMark val="out"/>
        <c:minorTickMark val="none"/>
        <c:tickLblPos val="nextTo"/>
        <c:txPr>
          <a:bodyPr/>
          <a:lstStyle/>
          <a:p>
            <a:pPr>
              <a:defRPr sz="2400"/>
            </a:pPr>
            <a:endParaRPr lang="en-US"/>
          </a:p>
        </c:txPr>
        <c:crossAx val="2130071576"/>
        <c:crosses val="autoZero"/>
        <c:auto val="1"/>
        <c:lblAlgn val="ctr"/>
        <c:lblOffset val="100"/>
        <c:noMultiLvlLbl val="0"/>
      </c:catAx>
      <c:valAx>
        <c:axId val="2130071576"/>
        <c:scaling>
          <c:orientation val="minMax"/>
          <c:max val="0.7"/>
          <c:min val="0.0"/>
        </c:scaling>
        <c:delete val="0"/>
        <c:axPos val="l"/>
        <c:majorGridlines>
          <c:spPr>
            <a:ln>
              <a:noFill/>
            </a:ln>
          </c:spPr>
        </c:majorGridlines>
        <c:numFmt formatCode="General" sourceLinked="1"/>
        <c:majorTickMark val="out"/>
        <c:minorTickMark val="none"/>
        <c:tickLblPos val="nextTo"/>
        <c:txPr>
          <a:bodyPr/>
          <a:lstStyle/>
          <a:p>
            <a:pPr>
              <a:defRPr sz="2400"/>
            </a:pPr>
            <a:endParaRPr lang="en-US"/>
          </a:p>
        </c:txPr>
        <c:crossAx val="2130068632"/>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Correlations!$P$2</c:f>
              <c:strCache>
                <c:ptCount val="1"/>
                <c:pt idx="0">
                  <c:v>r</c:v>
                </c:pt>
              </c:strCache>
            </c:strRef>
          </c:tx>
          <c:spPr>
            <a:gradFill flip="none" rotWithShape="1">
              <a:gsLst>
                <a:gs pos="0">
                  <a:srgbClr val="839FD5"/>
                </a:gs>
                <a:gs pos="100000">
                  <a:srgbClr val="FFFFFF"/>
                </a:gs>
                <a:gs pos="99000">
                  <a:srgbClr val="96FFA0"/>
                </a:gs>
              </a:gsLst>
              <a:path path="circle">
                <a:fillToRect l="100000" t="100000"/>
              </a:path>
              <a:tileRect r="-100000" b="-100000"/>
            </a:gradFill>
          </c:spPr>
          <c:invertIfNegative val="0"/>
          <c:dLbls>
            <c:dLbl>
              <c:idx val="0"/>
              <c:layout/>
              <c:tx>
                <c:rich>
                  <a:bodyPr/>
                  <a:lstStyle/>
                  <a:p>
                    <a:r>
                      <a:rPr lang="en-US" sz="2000" dirty="0"/>
                      <a:t>N = </a:t>
                    </a:r>
                    <a:r>
                      <a:rPr lang="en-US" sz="2000" dirty="0" smtClean="0"/>
                      <a:t>214</a:t>
                    </a:r>
                  </a:p>
                  <a:p>
                    <a:r>
                      <a:rPr lang="en-US" sz="2000" dirty="0" smtClean="0"/>
                      <a:t>*</a:t>
                    </a:r>
                    <a:endParaRPr lang="en-US" dirty="0"/>
                  </a:p>
                </c:rich>
              </c:tx>
              <c:showLegendKey val="0"/>
              <c:showVal val="1"/>
              <c:showCatName val="0"/>
              <c:showSerName val="0"/>
              <c:showPercent val="0"/>
              <c:showBubbleSize val="0"/>
            </c:dLbl>
            <c:dLbl>
              <c:idx val="1"/>
              <c:layout/>
              <c:tx>
                <c:rich>
                  <a:bodyPr/>
                  <a:lstStyle/>
                  <a:p>
                    <a:r>
                      <a:rPr lang="en-US" sz="2000" dirty="0"/>
                      <a:t>N = </a:t>
                    </a:r>
                    <a:r>
                      <a:rPr lang="en-US" sz="2000" dirty="0" smtClean="0"/>
                      <a:t>179</a:t>
                    </a:r>
                  </a:p>
                  <a:p>
                    <a:r>
                      <a:rPr lang="en-US" sz="2000" dirty="0" smtClean="0"/>
                      <a:t>*</a:t>
                    </a:r>
                    <a:endParaRPr lang="en-US" dirty="0"/>
                  </a:p>
                </c:rich>
              </c:tx>
              <c:showLegendKey val="0"/>
              <c:showVal val="1"/>
              <c:showCatName val="0"/>
              <c:showSerName val="0"/>
              <c:showPercent val="0"/>
              <c:showBubbleSize val="0"/>
            </c:dLbl>
            <c:dLbl>
              <c:idx val="2"/>
              <c:layout/>
              <c:tx>
                <c:rich>
                  <a:bodyPr/>
                  <a:lstStyle/>
                  <a:p>
                    <a:r>
                      <a:rPr lang="en-US" sz="2000" dirty="0"/>
                      <a:t>N = </a:t>
                    </a:r>
                    <a:r>
                      <a:rPr lang="en-US" sz="2000" dirty="0" smtClean="0"/>
                      <a:t>172</a:t>
                    </a:r>
                  </a:p>
                  <a:p>
                    <a:r>
                      <a:rPr lang="en-US" sz="2000" dirty="0" smtClean="0"/>
                      <a:t>*</a:t>
                    </a:r>
                    <a:endParaRPr lang="en-US" dirty="0"/>
                  </a:p>
                </c:rich>
              </c:tx>
              <c:showLegendKey val="0"/>
              <c:showVal val="1"/>
              <c:showCatName val="0"/>
              <c:showSerName val="0"/>
              <c:showPercent val="0"/>
              <c:showBubbleSize val="0"/>
            </c:dLbl>
            <c:txPr>
              <a:bodyPr/>
              <a:lstStyle/>
              <a:p>
                <a:pPr>
                  <a:defRPr sz="2000"/>
                </a:pPr>
                <a:endParaRPr lang="en-US"/>
              </a:p>
            </c:txPr>
            <c:showLegendKey val="0"/>
            <c:showVal val="1"/>
            <c:showCatName val="0"/>
            <c:showSerName val="0"/>
            <c:showPercent val="0"/>
            <c:showBubbleSize val="0"/>
            <c:showLeaderLines val="0"/>
          </c:dLbls>
          <c:cat>
            <c:strRef>
              <c:f>Correlations!$O$3:$O$5</c:f>
              <c:strCache>
                <c:ptCount val="3"/>
                <c:pt idx="0">
                  <c:v>T1-T1</c:v>
                </c:pt>
                <c:pt idx="1">
                  <c:v>T2-T2</c:v>
                </c:pt>
                <c:pt idx="2">
                  <c:v>T3-T3</c:v>
                </c:pt>
              </c:strCache>
            </c:strRef>
          </c:cat>
          <c:val>
            <c:numRef>
              <c:f>Correlations!$P$3:$P$5</c:f>
              <c:numCache>
                <c:formatCode>General</c:formatCode>
                <c:ptCount val="3"/>
                <c:pt idx="0">
                  <c:v>0.362</c:v>
                </c:pt>
                <c:pt idx="1">
                  <c:v>0.405</c:v>
                </c:pt>
                <c:pt idx="2">
                  <c:v>0.415</c:v>
                </c:pt>
              </c:numCache>
            </c:numRef>
          </c:val>
        </c:ser>
        <c:dLbls>
          <c:showLegendKey val="0"/>
          <c:showVal val="0"/>
          <c:showCatName val="0"/>
          <c:showSerName val="0"/>
          <c:showPercent val="0"/>
          <c:showBubbleSize val="0"/>
        </c:dLbls>
        <c:gapWidth val="125"/>
        <c:axId val="2130102952"/>
        <c:axId val="2130105928"/>
      </c:barChart>
      <c:catAx>
        <c:axId val="2130102952"/>
        <c:scaling>
          <c:orientation val="minMax"/>
        </c:scaling>
        <c:delete val="0"/>
        <c:axPos val="b"/>
        <c:majorTickMark val="out"/>
        <c:minorTickMark val="none"/>
        <c:tickLblPos val="nextTo"/>
        <c:txPr>
          <a:bodyPr/>
          <a:lstStyle/>
          <a:p>
            <a:pPr>
              <a:defRPr sz="2400"/>
            </a:pPr>
            <a:endParaRPr lang="en-US"/>
          </a:p>
        </c:txPr>
        <c:crossAx val="2130105928"/>
        <c:crosses val="autoZero"/>
        <c:auto val="1"/>
        <c:lblAlgn val="ctr"/>
        <c:lblOffset val="100"/>
        <c:noMultiLvlLbl val="0"/>
      </c:catAx>
      <c:valAx>
        <c:axId val="2130105928"/>
        <c:scaling>
          <c:orientation val="minMax"/>
          <c:max val="0.7"/>
          <c:min val="0.0"/>
        </c:scaling>
        <c:delete val="0"/>
        <c:axPos val="l"/>
        <c:majorGridlines>
          <c:spPr>
            <a:ln>
              <a:noFill/>
            </a:ln>
          </c:spPr>
        </c:majorGridlines>
        <c:numFmt formatCode="General" sourceLinked="1"/>
        <c:majorTickMark val="out"/>
        <c:minorTickMark val="none"/>
        <c:tickLblPos val="nextTo"/>
        <c:txPr>
          <a:bodyPr/>
          <a:lstStyle/>
          <a:p>
            <a:pPr>
              <a:defRPr sz="2400"/>
            </a:pPr>
            <a:endParaRPr lang="en-US"/>
          </a:p>
        </c:txPr>
        <c:crossAx val="2130102952"/>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spPr>
            <a:solidFill>
              <a:srgbClr val="839FD5"/>
            </a:solidFill>
          </c:spPr>
          <c:invertIfNegative val="0"/>
          <c:dLbls>
            <c:dLbl>
              <c:idx val="0"/>
              <c:layout/>
              <c:tx>
                <c:rich>
                  <a:bodyPr/>
                  <a:lstStyle/>
                  <a:p>
                    <a:r>
                      <a:rPr lang="en-US" sz="2000" dirty="0"/>
                      <a:t>N</a:t>
                    </a:r>
                    <a:r>
                      <a:rPr lang="en-US" sz="2000" baseline="0" dirty="0"/>
                      <a:t> = </a:t>
                    </a:r>
                    <a:r>
                      <a:rPr lang="en-US" sz="2000" baseline="0" dirty="0" smtClean="0"/>
                      <a:t>181</a:t>
                    </a:r>
                  </a:p>
                  <a:p>
                    <a:r>
                      <a:rPr lang="en-US" sz="2000" baseline="0" dirty="0" smtClean="0"/>
                      <a:t>*</a:t>
                    </a:r>
                    <a:endParaRPr lang="en-US" dirty="0"/>
                  </a:p>
                </c:rich>
              </c:tx>
              <c:dLblPos val="outEnd"/>
              <c:showLegendKey val="0"/>
              <c:showVal val="1"/>
              <c:showCatName val="0"/>
              <c:showSerName val="0"/>
              <c:showPercent val="0"/>
              <c:showBubbleSize val="0"/>
            </c:dLbl>
            <c:dLbl>
              <c:idx val="1"/>
              <c:layout/>
              <c:tx>
                <c:rich>
                  <a:bodyPr/>
                  <a:lstStyle/>
                  <a:p>
                    <a:r>
                      <a:rPr lang="en-US" sz="2000" dirty="0"/>
                      <a:t>N = </a:t>
                    </a:r>
                    <a:r>
                      <a:rPr lang="en-US" sz="2000" dirty="0" smtClean="0"/>
                      <a:t>173</a:t>
                    </a:r>
                  </a:p>
                  <a:p>
                    <a:endParaRPr lang="en-US" dirty="0"/>
                  </a:p>
                </c:rich>
              </c:tx>
              <c:dLblPos val="outEnd"/>
              <c:showLegendKey val="0"/>
              <c:showVal val="1"/>
              <c:showCatName val="0"/>
              <c:showSerName val="0"/>
              <c:showPercent val="0"/>
              <c:showBubbleSize val="0"/>
            </c:dLbl>
            <c:txPr>
              <a:bodyPr/>
              <a:lstStyle/>
              <a:p>
                <a:pPr>
                  <a:defRPr sz="2000"/>
                </a:pPr>
                <a:endParaRPr lang="en-US"/>
              </a:p>
            </c:txPr>
            <c:dLblPos val="outEnd"/>
            <c:showLegendKey val="0"/>
            <c:showVal val="1"/>
            <c:showCatName val="0"/>
            <c:showSerName val="0"/>
            <c:showPercent val="0"/>
            <c:showBubbleSize val="0"/>
            <c:showLeaderLines val="0"/>
          </c:dLbls>
          <c:cat>
            <c:strRef>
              <c:f>Correlations!$A$48:$A$49</c:f>
              <c:strCache>
                <c:ptCount val="2"/>
                <c:pt idx="0">
                  <c:v>T1(irr)-T2(hurt)</c:v>
                </c:pt>
                <c:pt idx="1">
                  <c:v>T1(irr)-T3(hurt)</c:v>
                </c:pt>
              </c:strCache>
            </c:strRef>
          </c:cat>
          <c:val>
            <c:numRef>
              <c:f>Correlations!$B$48:$B$49</c:f>
              <c:numCache>
                <c:formatCode>General</c:formatCode>
                <c:ptCount val="2"/>
                <c:pt idx="0">
                  <c:v>0.408</c:v>
                </c:pt>
                <c:pt idx="1">
                  <c:v>0.112</c:v>
                </c:pt>
              </c:numCache>
            </c:numRef>
          </c:val>
        </c:ser>
        <c:dLbls>
          <c:showLegendKey val="0"/>
          <c:showVal val="0"/>
          <c:showCatName val="0"/>
          <c:showSerName val="0"/>
          <c:showPercent val="0"/>
          <c:showBubbleSize val="0"/>
        </c:dLbls>
        <c:gapWidth val="200"/>
        <c:axId val="2130132936"/>
        <c:axId val="2130135880"/>
      </c:barChart>
      <c:catAx>
        <c:axId val="2130132936"/>
        <c:scaling>
          <c:orientation val="minMax"/>
        </c:scaling>
        <c:delete val="0"/>
        <c:axPos val="b"/>
        <c:majorTickMark val="out"/>
        <c:minorTickMark val="none"/>
        <c:tickLblPos val="nextTo"/>
        <c:txPr>
          <a:bodyPr/>
          <a:lstStyle/>
          <a:p>
            <a:pPr>
              <a:defRPr sz="2400"/>
            </a:pPr>
            <a:endParaRPr lang="en-US"/>
          </a:p>
        </c:txPr>
        <c:crossAx val="2130135880"/>
        <c:crosses val="autoZero"/>
        <c:auto val="1"/>
        <c:lblAlgn val="ctr"/>
        <c:lblOffset val="100"/>
        <c:noMultiLvlLbl val="0"/>
      </c:catAx>
      <c:valAx>
        <c:axId val="2130135880"/>
        <c:scaling>
          <c:orientation val="minMax"/>
          <c:max val="0.7"/>
          <c:min val="0.0"/>
        </c:scaling>
        <c:delete val="0"/>
        <c:axPos val="l"/>
        <c:majorGridlines>
          <c:spPr>
            <a:ln>
              <a:noFill/>
            </a:ln>
          </c:spPr>
        </c:majorGridlines>
        <c:numFmt formatCode="General" sourceLinked="1"/>
        <c:majorTickMark val="out"/>
        <c:minorTickMark val="none"/>
        <c:tickLblPos val="nextTo"/>
        <c:txPr>
          <a:bodyPr/>
          <a:lstStyle/>
          <a:p>
            <a:pPr>
              <a:defRPr sz="2400"/>
            </a:pPr>
            <a:endParaRPr lang="en-US"/>
          </a:p>
        </c:txPr>
        <c:crossAx val="2130132936"/>
        <c:crosses val="autoZero"/>
        <c:crossBetween val="between"/>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spPr>
            <a:solidFill>
              <a:srgbClr val="96FFA0"/>
            </a:solidFill>
          </c:spPr>
          <c:invertIfNegative val="0"/>
          <c:dLbls>
            <c:dLbl>
              <c:idx val="0"/>
              <c:layout/>
              <c:tx>
                <c:rich>
                  <a:bodyPr/>
                  <a:lstStyle/>
                  <a:p>
                    <a:r>
                      <a:rPr lang="en-US" sz="2000" dirty="0"/>
                      <a:t>N</a:t>
                    </a:r>
                    <a:r>
                      <a:rPr lang="en-US" sz="2000" baseline="0" dirty="0"/>
                      <a:t> = </a:t>
                    </a:r>
                    <a:r>
                      <a:rPr lang="en-US" sz="2000" baseline="0" dirty="0" smtClean="0"/>
                      <a:t>179</a:t>
                    </a:r>
                  </a:p>
                  <a:p>
                    <a:r>
                      <a:rPr lang="en-US" sz="2000" baseline="0" dirty="0" smtClean="0"/>
                      <a:t>*</a:t>
                    </a:r>
                  </a:p>
                </c:rich>
              </c:tx>
              <c:showLegendKey val="0"/>
              <c:showVal val="1"/>
              <c:showCatName val="0"/>
              <c:showSerName val="0"/>
              <c:showPercent val="0"/>
              <c:showBubbleSize val="0"/>
            </c:dLbl>
            <c:dLbl>
              <c:idx val="1"/>
              <c:layout/>
              <c:tx>
                <c:rich>
                  <a:bodyPr/>
                  <a:lstStyle/>
                  <a:p>
                    <a:r>
                      <a:rPr lang="en-US" sz="2000" dirty="0"/>
                      <a:t>N = </a:t>
                    </a:r>
                    <a:r>
                      <a:rPr lang="en-US" sz="2000" dirty="0" smtClean="0"/>
                      <a:t>172</a:t>
                    </a:r>
                  </a:p>
                  <a:p>
                    <a:r>
                      <a:rPr lang="en-US" sz="2000" dirty="0" smtClean="0"/>
                      <a:t>*</a:t>
                    </a:r>
                    <a:endParaRPr lang="en-US" dirty="0"/>
                  </a:p>
                </c:rich>
              </c:tx>
              <c:showLegendKey val="0"/>
              <c:showVal val="1"/>
              <c:showCatName val="0"/>
              <c:showSerName val="0"/>
              <c:showPercent val="0"/>
              <c:showBubbleSize val="0"/>
            </c:dLbl>
            <c:txPr>
              <a:bodyPr/>
              <a:lstStyle/>
              <a:p>
                <a:pPr>
                  <a:defRPr sz="2000"/>
                </a:pPr>
                <a:endParaRPr lang="en-US"/>
              </a:p>
            </c:txPr>
            <c:showLegendKey val="0"/>
            <c:showVal val="1"/>
            <c:showCatName val="0"/>
            <c:showSerName val="0"/>
            <c:showPercent val="0"/>
            <c:showBubbleSize val="0"/>
            <c:showLeaderLines val="0"/>
          </c:dLbls>
          <c:cat>
            <c:strRef>
              <c:f>Correlations!$A$52:$A$53</c:f>
              <c:strCache>
                <c:ptCount val="2"/>
                <c:pt idx="0">
                  <c:v>T1(hurt)-T2(irr)</c:v>
                </c:pt>
                <c:pt idx="1">
                  <c:v>T1(hurt)-T3(irr) </c:v>
                </c:pt>
              </c:strCache>
            </c:strRef>
          </c:cat>
          <c:val>
            <c:numRef>
              <c:f>Correlations!$B$52:$B$53</c:f>
              <c:numCache>
                <c:formatCode>General</c:formatCode>
                <c:ptCount val="2"/>
                <c:pt idx="0">
                  <c:v>0.345</c:v>
                </c:pt>
                <c:pt idx="1">
                  <c:v>0.414</c:v>
                </c:pt>
              </c:numCache>
            </c:numRef>
          </c:val>
        </c:ser>
        <c:dLbls>
          <c:showLegendKey val="0"/>
          <c:showVal val="0"/>
          <c:showCatName val="0"/>
          <c:showSerName val="0"/>
          <c:showPercent val="0"/>
          <c:showBubbleSize val="0"/>
        </c:dLbls>
        <c:gapWidth val="200"/>
        <c:axId val="2130164744"/>
        <c:axId val="2130167688"/>
      </c:barChart>
      <c:catAx>
        <c:axId val="2130164744"/>
        <c:scaling>
          <c:orientation val="minMax"/>
        </c:scaling>
        <c:delete val="0"/>
        <c:axPos val="b"/>
        <c:majorTickMark val="out"/>
        <c:minorTickMark val="none"/>
        <c:tickLblPos val="nextTo"/>
        <c:txPr>
          <a:bodyPr/>
          <a:lstStyle/>
          <a:p>
            <a:pPr>
              <a:defRPr sz="2400"/>
            </a:pPr>
            <a:endParaRPr lang="en-US"/>
          </a:p>
        </c:txPr>
        <c:crossAx val="2130167688"/>
        <c:crosses val="autoZero"/>
        <c:auto val="1"/>
        <c:lblAlgn val="ctr"/>
        <c:lblOffset val="100"/>
        <c:noMultiLvlLbl val="0"/>
      </c:catAx>
      <c:valAx>
        <c:axId val="2130167688"/>
        <c:scaling>
          <c:orientation val="minMax"/>
          <c:max val="0.7"/>
          <c:min val="0.0"/>
        </c:scaling>
        <c:delete val="0"/>
        <c:axPos val="l"/>
        <c:majorGridlines>
          <c:spPr>
            <a:ln>
              <a:noFill/>
            </a:ln>
          </c:spPr>
        </c:majorGridlines>
        <c:numFmt formatCode="General" sourceLinked="1"/>
        <c:majorTickMark val="out"/>
        <c:minorTickMark val="none"/>
        <c:tickLblPos val="nextTo"/>
        <c:txPr>
          <a:bodyPr/>
          <a:lstStyle/>
          <a:p>
            <a:pPr>
              <a:defRPr sz="2400"/>
            </a:pPr>
            <a:endParaRPr lang="en-US"/>
          </a:p>
        </c:txPr>
        <c:crossAx val="2130164744"/>
        <c:crosses val="autoZero"/>
        <c:crossBetween val="between"/>
      </c:valAx>
    </c:plotArea>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11930383"/>
            <a:ext cx="43525440" cy="8232140"/>
          </a:xfrm>
        </p:spPr>
        <p:txBody>
          <a:bodyPr/>
          <a:lstStyle/>
          <a:p>
            <a:r>
              <a:rPr lang="en-US" smtClean="0"/>
              <a:t>Click to edit Master title style</a:t>
            </a:r>
            <a:endParaRPr lang="en-US"/>
          </a:p>
        </p:txBody>
      </p:sp>
      <p:sp>
        <p:nvSpPr>
          <p:cNvPr id="3" name="Subtitle 2"/>
          <p:cNvSpPr>
            <a:spLocks noGrp="1"/>
          </p:cNvSpPr>
          <p:nvPr>
            <p:ph type="subTitle" idx="1"/>
          </p:nvPr>
        </p:nvSpPr>
        <p:spPr>
          <a:xfrm>
            <a:off x="7680960" y="21762720"/>
            <a:ext cx="35844480" cy="9814560"/>
          </a:xfrm>
        </p:spPr>
        <p:txBody>
          <a:bodyPr/>
          <a:lstStyle>
            <a:lvl1pPr marL="0" indent="0" algn="ctr">
              <a:buNone/>
              <a:defRPr>
                <a:solidFill>
                  <a:schemeClr val="tx1">
                    <a:tint val="75000"/>
                  </a:schemeClr>
                </a:solidFill>
              </a:defRPr>
            </a:lvl1pPr>
            <a:lvl2pPr marL="2560320" indent="0" algn="ctr">
              <a:buNone/>
              <a:defRPr>
                <a:solidFill>
                  <a:schemeClr val="tx1">
                    <a:tint val="75000"/>
                  </a:schemeClr>
                </a:solidFill>
              </a:defRPr>
            </a:lvl2pPr>
            <a:lvl3pPr marL="5120640" indent="0" algn="ctr">
              <a:buNone/>
              <a:defRPr>
                <a:solidFill>
                  <a:schemeClr val="tx1">
                    <a:tint val="75000"/>
                  </a:schemeClr>
                </a:solidFill>
              </a:defRPr>
            </a:lvl3pPr>
            <a:lvl4pPr marL="7680960" indent="0" algn="ctr">
              <a:buNone/>
              <a:defRPr>
                <a:solidFill>
                  <a:schemeClr val="tx1">
                    <a:tint val="75000"/>
                  </a:schemeClr>
                </a:solidFill>
              </a:defRPr>
            </a:lvl4pPr>
            <a:lvl5pPr marL="10241280" indent="0" algn="ctr">
              <a:buNone/>
              <a:defRPr>
                <a:solidFill>
                  <a:schemeClr val="tx1">
                    <a:tint val="75000"/>
                  </a:schemeClr>
                </a:solidFill>
              </a:defRPr>
            </a:lvl5pPr>
            <a:lvl6pPr marL="12801600" indent="0" algn="ctr">
              <a:buNone/>
              <a:defRPr>
                <a:solidFill>
                  <a:schemeClr val="tx1">
                    <a:tint val="75000"/>
                  </a:schemeClr>
                </a:solidFill>
              </a:defRPr>
            </a:lvl6pPr>
            <a:lvl7pPr marL="15361920" indent="0" algn="ctr">
              <a:buNone/>
              <a:defRPr>
                <a:solidFill>
                  <a:schemeClr val="tx1">
                    <a:tint val="75000"/>
                  </a:schemeClr>
                </a:solidFill>
              </a:defRPr>
            </a:lvl7pPr>
            <a:lvl8pPr marL="17922240" indent="0" algn="ctr">
              <a:buNone/>
              <a:defRPr>
                <a:solidFill>
                  <a:schemeClr val="tx1">
                    <a:tint val="75000"/>
                  </a:schemeClr>
                </a:solidFill>
              </a:defRPr>
            </a:lvl8pPr>
            <a:lvl9pPr marL="2048256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DBB1AD-38D7-428A-B376-77132233B272}" type="datetimeFigureOut">
              <a:rPr lang="en-US" smtClean="0"/>
              <a:pPr/>
              <a:t>12/12/14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60290-9169-4714-9305-2CB8727AD65E}" type="slidenum">
              <a:rPr lang="en-US" smtClean="0"/>
              <a:pPr/>
              <a:t>‹#›</a:t>
            </a:fld>
            <a:endParaRPr lang="en-US"/>
          </a:p>
        </p:txBody>
      </p:sp>
    </p:spTree>
    <p:extLst>
      <p:ext uri="{BB962C8B-B14F-4D97-AF65-F5344CB8AC3E}">
        <p14:creationId xmlns:p14="http://schemas.microsoft.com/office/powerpoint/2010/main" val="372392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DBB1AD-38D7-428A-B376-77132233B272}" type="datetimeFigureOut">
              <a:rPr lang="en-US" smtClean="0"/>
              <a:pPr/>
              <a:t>12/12/14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60290-9169-4714-9305-2CB8727AD65E}" type="slidenum">
              <a:rPr lang="en-US" smtClean="0"/>
              <a:pPr/>
              <a:t>‹#›</a:t>
            </a:fld>
            <a:endParaRPr lang="en-US"/>
          </a:p>
        </p:txBody>
      </p:sp>
    </p:spTree>
    <p:extLst>
      <p:ext uri="{BB962C8B-B14F-4D97-AF65-F5344CB8AC3E}">
        <p14:creationId xmlns:p14="http://schemas.microsoft.com/office/powerpoint/2010/main" val="926314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7901540" y="8614416"/>
            <a:ext cx="64514733" cy="1834984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339576" y="8614416"/>
            <a:ext cx="192708527" cy="1834984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DBB1AD-38D7-428A-B376-77132233B272}" type="datetimeFigureOut">
              <a:rPr lang="en-US" smtClean="0"/>
              <a:pPr/>
              <a:t>12/12/14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60290-9169-4714-9305-2CB8727AD65E}" type="slidenum">
              <a:rPr lang="en-US" smtClean="0"/>
              <a:pPr/>
              <a:t>‹#›</a:t>
            </a:fld>
            <a:endParaRPr lang="en-US"/>
          </a:p>
        </p:txBody>
      </p:sp>
    </p:spTree>
    <p:extLst>
      <p:ext uri="{BB962C8B-B14F-4D97-AF65-F5344CB8AC3E}">
        <p14:creationId xmlns:p14="http://schemas.microsoft.com/office/powerpoint/2010/main" val="4007455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DBB1AD-38D7-428A-B376-77132233B272}" type="datetimeFigureOut">
              <a:rPr lang="en-US" smtClean="0"/>
              <a:pPr/>
              <a:t>12/12/14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60290-9169-4714-9305-2CB8727AD65E}" type="slidenum">
              <a:rPr lang="en-US" smtClean="0"/>
              <a:pPr/>
              <a:t>‹#›</a:t>
            </a:fld>
            <a:endParaRPr lang="en-US"/>
          </a:p>
        </p:txBody>
      </p:sp>
    </p:spTree>
    <p:extLst>
      <p:ext uri="{BB962C8B-B14F-4D97-AF65-F5344CB8AC3E}">
        <p14:creationId xmlns:p14="http://schemas.microsoft.com/office/powerpoint/2010/main" val="3674629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3" y="24678643"/>
            <a:ext cx="43525440" cy="7627620"/>
          </a:xfrm>
        </p:spPr>
        <p:txBody>
          <a:bodyPr anchor="t"/>
          <a:lstStyle>
            <a:lvl1pPr algn="l">
              <a:defRPr sz="22400" b="1" cap="all"/>
            </a:lvl1pPr>
          </a:lstStyle>
          <a:p>
            <a:r>
              <a:rPr lang="en-US" smtClean="0"/>
              <a:t>Click to edit Master title style</a:t>
            </a:r>
            <a:endParaRPr lang="en-US"/>
          </a:p>
        </p:txBody>
      </p:sp>
      <p:sp>
        <p:nvSpPr>
          <p:cNvPr id="3" name="Text Placeholder 2"/>
          <p:cNvSpPr>
            <a:spLocks noGrp="1"/>
          </p:cNvSpPr>
          <p:nvPr>
            <p:ph type="body" idx="1"/>
          </p:nvPr>
        </p:nvSpPr>
        <p:spPr>
          <a:xfrm>
            <a:off x="4044953" y="16277596"/>
            <a:ext cx="43525440" cy="8401047"/>
          </a:xfrm>
        </p:spPr>
        <p:txBody>
          <a:bodyPr anchor="b"/>
          <a:lstStyle>
            <a:lvl1pPr marL="0" indent="0">
              <a:buNone/>
              <a:defRPr sz="11200">
                <a:solidFill>
                  <a:schemeClr val="tx1">
                    <a:tint val="75000"/>
                  </a:schemeClr>
                </a:solidFill>
              </a:defRPr>
            </a:lvl1pPr>
            <a:lvl2pPr marL="2560320" indent="0">
              <a:buNone/>
              <a:defRPr sz="10100">
                <a:solidFill>
                  <a:schemeClr val="tx1">
                    <a:tint val="75000"/>
                  </a:schemeClr>
                </a:solidFill>
              </a:defRPr>
            </a:lvl2pPr>
            <a:lvl3pPr marL="5120640" indent="0">
              <a:buNone/>
              <a:defRPr sz="9000">
                <a:solidFill>
                  <a:schemeClr val="tx1">
                    <a:tint val="75000"/>
                  </a:schemeClr>
                </a:solidFill>
              </a:defRPr>
            </a:lvl3pPr>
            <a:lvl4pPr marL="7680960" indent="0">
              <a:buNone/>
              <a:defRPr sz="7800">
                <a:solidFill>
                  <a:schemeClr val="tx1">
                    <a:tint val="75000"/>
                  </a:schemeClr>
                </a:solidFill>
              </a:defRPr>
            </a:lvl4pPr>
            <a:lvl5pPr marL="10241280" indent="0">
              <a:buNone/>
              <a:defRPr sz="7800">
                <a:solidFill>
                  <a:schemeClr val="tx1">
                    <a:tint val="75000"/>
                  </a:schemeClr>
                </a:solidFill>
              </a:defRPr>
            </a:lvl5pPr>
            <a:lvl6pPr marL="12801600" indent="0">
              <a:buNone/>
              <a:defRPr sz="7800">
                <a:solidFill>
                  <a:schemeClr val="tx1">
                    <a:tint val="75000"/>
                  </a:schemeClr>
                </a:solidFill>
              </a:defRPr>
            </a:lvl6pPr>
            <a:lvl7pPr marL="15361920" indent="0">
              <a:buNone/>
              <a:defRPr sz="7800">
                <a:solidFill>
                  <a:schemeClr val="tx1">
                    <a:tint val="75000"/>
                  </a:schemeClr>
                </a:solidFill>
              </a:defRPr>
            </a:lvl7pPr>
            <a:lvl8pPr marL="17922240" indent="0">
              <a:buNone/>
              <a:defRPr sz="7800">
                <a:solidFill>
                  <a:schemeClr val="tx1">
                    <a:tint val="75000"/>
                  </a:schemeClr>
                </a:solidFill>
              </a:defRPr>
            </a:lvl8pPr>
            <a:lvl9pPr marL="20482560" indent="0">
              <a:buNone/>
              <a:defRPr sz="7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DBB1AD-38D7-428A-B376-77132233B272}" type="datetimeFigureOut">
              <a:rPr lang="en-US" smtClean="0"/>
              <a:pPr/>
              <a:t>12/12/14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60290-9169-4714-9305-2CB8727AD65E}" type="slidenum">
              <a:rPr lang="en-US" smtClean="0"/>
              <a:pPr/>
              <a:t>‹#›</a:t>
            </a:fld>
            <a:endParaRPr lang="en-US"/>
          </a:p>
        </p:txBody>
      </p:sp>
    </p:spTree>
    <p:extLst>
      <p:ext uri="{BB962C8B-B14F-4D97-AF65-F5344CB8AC3E}">
        <p14:creationId xmlns:p14="http://schemas.microsoft.com/office/powerpoint/2010/main" val="1962871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339573" y="50184056"/>
            <a:ext cx="128611627" cy="141928847"/>
          </a:xfrm>
        </p:spPr>
        <p:txBody>
          <a:bodyPr/>
          <a:lstStyle>
            <a:lvl1pPr>
              <a:defRPr sz="15700"/>
            </a:lvl1pPr>
            <a:lvl2pPr>
              <a:defRPr sz="13400"/>
            </a:lvl2pPr>
            <a:lvl3pPr>
              <a:defRPr sz="11200"/>
            </a:lvl3pPr>
            <a:lvl4pPr>
              <a:defRPr sz="10100"/>
            </a:lvl4pPr>
            <a:lvl5pPr>
              <a:defRPr sz="10100"/>
            </a:lvl5pPr>
            <a:lvl6pPr>
              <a:defRPr sz="10100"/>
            </a:lvl6pPr>
            <a:lvl7pPr>
              <a:defRPr sz="10100"/>
            </a:lvl7pPr>
            <a:lvl8pPr>
              <a:defRPr sz="10100"/>
            </a:lvl8pPr>
            <a:lvl9pPr>
              <a:defRPr sz="10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43804643" y="50184056"/>
            <a:ext cx="128611633" cy="141928847"/>
          </a:xfrm>
        </p:spPr>
        <p:txBody>
          <a:bodyPr/>
          <a:lstStyle>
            <a:lvl1pPr>
              <a:defRPr sz="15700"/>
            </a:lvl1pPr>
            <a:lvl2pPr>
              <a:defRPr sz="13400"/>
            </a:lvl2pPr>
            <a:lvl3pPr>
              <a:defRPr sz="11200"/>
            </a:lvl3pPr>
            <a:lvl4pPr>
              <a:defRPr sz="10100"/>
            </a:lvl4pPr>
            <a:lvl5pPr>
              <a:defRPr sz="10100"/>
            </a:lvl5pPr>
            <a:lvl6pPr>
              <a:defRPr sz="10100"/>
            </a:lvl6pPr>
            <a:lvl7pPr>
              <a:defRPr sz="10100"/>
            </a:lvl7pPr>
            <a:lvl8pPr>
              <a:defRPr sz="10100"/>
            </a:lvl8pPr>
            <a:lvl9pPr>
              <a:defRPr sz="10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DBB1AD-38D7-428A-B376-77132233B272}" type="datetimeFigureOut">
              <a:rPr lang="en-US" smtClean="0"/>
              <a:pPr/>
              <a:t>12/12/14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960290-9169-4714-9305-2CB8727AD65E}" type="slidenum">
              <a:rPr lang="en-US" smtClean="0"/>
              <a:pPr/>
              <a:t>‹#›</a:t>
            </a:fld>
            <a:endParaRPr lang="en-US"/>
          </a:p>
        </p:txBody>
      </p:sp>
    </p:spTree>
    <p:extLst>
      <p:ext uri="{BB962C8B-B14F-4D97-AF65-F5344CB8AC3E}">
        <p14:creationId xmlns:p14="http://schemas.microsoft.com/office/powerpoint/2010/main" val="2316531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320" y="1537973"/>
            <a:ext cx="46085760" cy="64008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0320" y="8596633"/>
            <a:ext cx="22625053" cy="3582667"/>
          </a:xfrm>
        </p:spPr>
        <p:txBody>
          <a:bodyPr anchor="b"/>
          <a:lstStyle>
            <a:lvl1pPr marL="0" indent="0">
              <a:buNone/>
              <a:defRPr sz="13400" b="1"/>
            </a:lvl1pPr>
            <a:lvl2pPr marL="2560320" indent="0">
              <a:buNone/>
              <a:defRPr sz="11200" b="1"/>
            </a:lvl2pPr>
            <a:lvl3pPr marL="5120640" indent="0">
              <a:buNone/>
              <a:defRPr sz="10100" b="1"/>
            </a:lvl3pPr>
            <a:lvl4pPr marL="7680960" indent="0">
              <a:buNone/>
              <a:defRPr sz="9000" b="1"/>
            </a:lvl4pPr>
            <a:lvl5pPr marL="10241280" indent="0">
              <a:buNone/>
              <a:defRPr sz="9000" b="1"/>
            </a:lvl5pPr>
            <a:lvl6pPr marL="12801600" indent="0">
              <a:buNone/>
              <a:defRPr sz="9000" b="1"/>
            </a:lvl6pPr>
            <a:lvl7pPr marL="15361920" indent="0">
              <a:buNone/>
              <a:defRPr sz="9000" b="1"/>
            </a:lvl7pPr>
            <a:lvl8pPr marL="17922240" indent="0">
              <a:buNone/>
              <a:defRPr sz="9000" b="1"/>
            </a:lvl8pPr>
            <a:lvl9pPr marL="20482560" indent="0">
              <a:buNone/>
              <a:defRPr sz="9000" b="1"/>
            </a:lvl9pPr>
          </a:lstStyle>
          <a:p>
            <a:pPr lvl="0"/>
            <a:r>
              <a:rPr lang="en-US" smtClean="0"/>
              <a:t>Click to edit Master text styles</a:t>
            </a:r>
          </a:p>
        </p:txBody>
      </p:sp>
      <p:sp>
        <p:nvSpPr>
          <p:cNvPr id="4" name="Content Placeholder 3"/>
          <p:cNvSpPr>
            <a:spLocks noGrp="1"/>
          </p:cNvSpPr>
          <p:nvPr>
            <p:ph sz="half" idx="2"/>
          </p:nvPr>
        </p:nvSpPr>
        <p:spPr>
          <a:xfrm>
            <a:off x="2560320" y="12179300"/>
            <a:ext cx="22625053" cy="22127213"/>
          </a:xfrm>
        </p:spPr>
        <p:txBody>
          <a:bodyPr/>
          <a:lstStyle>
            <a:lvl1pPr>
              <a:defRPr sz="13400"/>
            </a:lvl1pPr>
            <a:lvl2pPr>
              <a:defRPr sz="11200"/>
            </a:lvl2pPr>
            <a:lvl3pPr>
              <a:defRPr sz="10100"/>
            </a:lvl3pPr>
            <a:lvl4pPr>
              <a:defRPr sz="9000"/>
            </a:lvl4pPr>
            <a:lvl5pPr>
              <a:defRPr sz="9000"/>
            </a:lvl5pPr>
            <a:lvl6pPr>
              <a:defRPr sz="9000"/>
            </a:lvl6pPr>
            <a:lvl7pPr>
              <a:defRPr sz="9000"/>
            </a:lvl7pPr>
            <a:lvl8pPr>
              <a:defRPr sz="9000"/>
            </a:lvl8pPr>
            <a:lvl9pPr>
              <a:defRPr sz="9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2143" y="8596633"/>
            <a:ext cx="22633940" cy="3582667"/>
          </a:xfrm>
        </p:spPr>
        <p:txBody>
          <a:bodyPr anchor="b"/>
          <a:lstStyle>
            <a:lvl1pPr marL="0" indent="0">
              <a:buNone/>
              <a:defRPr sz="13400" b="1"/>
            </a:lvl1pPr>
            <a:lvl2pPr marL="2560320" indent="0">
              <a:buNone/>
              <a:defRPr sz="11200" b="1"/>
            </a:lvl2pPr>
            <a:lvl3pPr marL="5120640" indent="0">
              <a:buNone/>
              <a:defRPr sz="10100" b="1"/>
            </a:lvl3pPr>
            <a:lvl4pPr marL="7680960" indent="0">
              <a:buNone/>
              <a:defRPr sz="9000" b="1"/>
            </a:lvl4pPr>
            <a:lvl5pPr marL="10241280" indent="0">
              <a:buNone/>
              <a:defRPr sz="9000" b="1"/>
            </a:lvl5pPr>
            <a:lvl6pPr marL="12801600" indent="0">
              <a:buNone/>
              <a:defRPr sz="9000" b="1"/>
            </a:lvl6pPr>
            <a:lvl7pPr marL="15361920" indent="0">
              <a:buNone/>
              <a:defRPr sz="9000" b="1"/>
            </a:lvl7pPr>
            <a:lvl8pPr marL="17922240" indent="0">
              <a:buNone/>
              <a:defRPr sz="9000" b="1"/>
            </a:lvl8pPr>
            <a:lvl9pPr marL="20482560" indent="0">
              <a:buNone/>
              <a:defRPr sz="9000" b="1"/>
            </a:lvl9pPr>
          </a:lstStyle>
          <a:p>
            <a:pPr lvl="0"/>
            <a:r>
              <a:rPr lang="en-US" smtClean="0"/>
              <a:t>Click to edit Master text styles</a:t>
            </a:r>
          </a:p>
        </p:txBody>
      </p:sp>
      <p:sp>
        <p:nvSpPr>
          <p:cNvPr id="6" name="Content Placeholder 5"/>
          <p:cNvSpPr>
            <a:spLocks noGrp="1"/>
          </p:cNvSpPr>
          <p:nvPr>
            <p:ph sz="quarter" idx="4"/>
          </p:nvPr>
        </p:nvSpPr>
        <p:spPr>
          <a:xfrm>
            <a:off x="26012143" y="12179300"/>
            <a:ext cx="22633940" cy="22127213"/>
          </a:xfrm>
        </p:spPr>
        <p:txBody>
          <a:bodyPr/>
          <a:lstStyle>
            <a:lvl1pPr>
              <a:defRPr sz="13400"/>
            </a:lvl1pPr>
            <a:lvl2pPr>
              <a:defRPr sz="11200"/>
            </a:lvl2pPr>
            <a:lvl3pPr>
              <a:defRPr sz="10100"/>
            </a:lvl3pPr>
            <a:lvl4pPr>
              <a:defRPr sz="9000"/>
            </a:lvl4pPr>
            <a:lvl5pPr>
              <a:defRPr sz="9000"/>
            </a:lvl5pPr>
            <a:lvl6pPr>
              <a:defRPr sz="9000"/>
            </a:lvl6pPr>
            <a:lvl7pPr>
              <a:defRPr sz="9000"/>
            </a:lvl7pPr>
            <a:lvl8pPr>
              <a:defRPr sz="9000"/>
            </a:lvl8pPr>
            <a:lvl9pPr>
              <a:defRPr sz="9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DBB1AD-38D7-428A-B376-77132233B272}" type="datetimeFigureOut">
              <a:rPr lang="en-US" smtClean="0"/>
              <a:pPr/>
              <a:t>12/12/14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960290-9169-4714-9305-2CB8727AD65E}" type="slidenum">
              <a:rPr lang="en-US" smtClean="0"/>
              <a:pPr/>
              <a:t>‹#›</a:t>
            </a:fld>
            <a:endParaRPr lang="en-US"/>
          </a:p>
        </p:txBody>
      </p:sp>
    </p:spTree>
    <p:extLst>
      <p:ext uri="{BB962C8B-B14F-4D97-AF65-F5344CB8AC3E}">
        <p14:creationId xmlns:p14="http://schemas.microsoft.com/office/powerpoint/2010/main" val="3628006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DBB1AD-38D7-428A-B376-77132233B272}" type="datetimeFigureOut">
              <a:rPr lang="en-US" smtClean="0"/>
              <a:pPr/>
              <a:t>12/12/14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960290-9169-4714-9305-2CB8727AD65E}" type="slidenum">
              <a:rPr lang="en-US" smtClean="0"/>
              <a:pPr/>
              <a:t>‹#›</a:t>
            </a:fld>
            <a:endParaRPr lang="en-US"/>
          </a:p>
        </p:txBody>
      </p:sp>
    </p:spTree>
    <p:extLst>
      <p:ext uri="{BB962C8B-B14F-4D97-AF65-F5344CB8AC3E}">
        <p14:creationId xmlns:p14="http://schemas.microsoft.com/office/powerpoint/2010/main" val="39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DBB1AD-38D7-428A-B376-77132233B272}" type="datetimeFigureOut">
              <a:rPr lang="en-US" smtClean="0"/>
              <a:pPr/>
              <a:t>12/12/14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960290-9169-4714-9305-2CB8727AD65E}" type="slidenum">
              <a:rPr lang="en-US" smtClean="0"/>
              <a:pPr/>
              <a:t>‹#›</a:t>
            </a:fld>
            <a:endParaRPr lang="en-US"/>
          </a:p>
        </p:txBody>
      </p:sp>
    </p:spTree>
    <p:extLst>
      <p:ext uri="{BB962C8B-B14F-4D97-AF65-F5344CB8AC3E}">
        <p14:creationId xmlns:p14="http://schemas.microsoft.com/office/powerpoint/2010/main" val="886002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3" y="1529080"/>
            <a:ext cx="16846553" cy="6507480"/>
          </a:xfrm>
        </p:spPr>
        <p:txBody>
          <a:bodyPr anchor="b"/>
          <a:lstStyle>
            <a:lvl1pPr algn="l">
              <a:defRPr sz="11200" b="1"/>
            </a:lvl1pPr>
          </a:lstStyle>
          <a:p>
            <a:r>
              <a:rPr lang="en-US" smtClean="0"/>
              <a:t>Click to edit Master title style</a:t>
            </a:r>
            <a:endParaRPr lang="en-US"/>
          </a:p>
        </p:txBody>
      </p:sp>
      <p:sp>
        <p:nvSpPr>
          <p:cNvPr id="3" name="Content Placeholder 2"/>
          <p:cNvSpPr>
            <a:spLocks noGrp="1"/>
          </p:cNvSpPr>
          <p:nvPr>
            <p:ph idx="1"/>
          </p:nvPr>
        </p:nvSpPr>
        <p:spPr>
          <a:xfrm>
            <a:off x="20020280" y="1529083"/>
            <a:ext cx="28625800" cy="32777433"/>
          </a:xfrm>
        </p:spPr>
        <p:txBody>
          <a:bodyPr/>
          <a:lstStyle>
            <a:lvl1pPr>
              <a:defRPr sz="17900"/>
            </a:lvl1pPr>
            <a:lvl2pPr>
              <a:defRPr sz="15700"/>
            </a:lvl2pPr>
            <a:lvl3pPr>
              <a:defRPr sz="13400"/>
            </a:lvl3pPr>
            <a:lvl4pPr>
              <a:defRPr sz="11200"/>
            </a:lvl4pPr>
            <a:lvl5pPr>
              <a:defRPr sz="11200"/>
            </a:lvl5pPr>
            <a:lvl6pPr>
              <a:defRPr sz="11200"/>
            </a:lvl6pPr>
            <a:lvl7pPr>
              <a:defRPr sz="11200"/>
            </a:lvl7pPr>
            <a:lvl8pPr>
              <a:defRPr sz="11200"/>
            </a:lvl8pPr>
            <a:lvl9pPr>
              <a:defRPr sz="1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60323" y="8036563"/>
            <a:ext cx="16846553" cy="26269953"/>
          </a:xfrm>
        </p:spPr>
        <p:txBody>
          <a:bodyPr/>
          <a:lstStyle>
            <a:lvl1pPr marL="0" indent="0">
              <a:buNone/>
              <a:defRPr sz="7800"/>
            </a:lvl1pPr>
            <a:lvl2pPr marL="2560320" indent="0">
              <a:buNone/>
              <a:defRPr sz="6700"/>
            </a:lvl2pPr>
            <a:lvl3pPr marL="5120640" indent="0">
              <a:buNone/>
              <a:defRPr sz="5600"/>
            </a:lvl3pPr>
            <a:lvl4pPr marL="7680960" indent="0">
              <a:buNone/>
              <a:defRPr sz="5000"/>
            </a:lvl4pPr>
            <a:lvl5pPr marL="10241280" indent="0">
              <a:buNone/>
              <a:defRPr sz="5000"/>
            </a:lvl5pPr>
            <a:lvl6pPr marL="12801600" indent="0">
              <a:buNone/>
              <a:defRPr sz="5000"/>
            </a:lvl6pPr>
            <a:lvl7pPr marL="15361920" indent="0">
              <a:buNone/>
              <a:defRPr sz="5000"/>
            </a:lvl7pPr>
            <a:lvl8pPr marL="17922240" indent="0">
              <a:buNone/>
              <a:defRPr sz="5000"/>
            </a:lvl8pPr>
            <a:lvl9pPr marL="20482560" indent="0">
              <a:buNone/>
              <a:defRPr sz="5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DBB1AD-38D7-428A-B376-77132233B272}" type="datetimeFigureOut">
              <a:rPr lang="en-US" smtClean="0"/>
              <a:pPr/>
              <a:t>12/12/14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960290-9169-4714-9305-2CB8727AD65E}" type="slidenum">
              <a:rPr lang="en-US" smtClean="0"/>
              <a:pPr/>
              <a:t>‹#›</a:t>
            </a:fld>
            <a:endParaRPr lang="en-US"/>
          </a:p>
        </p:txBody>
      </p:sp>
    </p:spTree>
    <p:extLst>
      <p:ext uri="{BB962C8B-B14F-4D97-AF65-F5344CB8AC3E}">
        <p14:creationId xmlns:p14="http://schemas.microsoft.com/office/powerpoint/2010/main" val="1698251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6883360"/>
            <a:ext cx="30723840" cy="3173733"/>
          </a:xfrm>
        </p:spPr>
        <p:txBody>
          <a:bodyPr anchor="b"/>
          <a:lstStyle>
            <a:lvl1pPr algn="l">
              <a:defRPr sz="11200" b="1"/>
            </a:lvl1pPr>
          </a:lstStyle>
          <a:p>
            <a:r>
              <a:rPr lang="en-US" smtClean="0"/>
              <a:t>Click to edit Master title style</a:t>
            </a:r>
            <a:endParaRPr lang="en-US"/>
          </a:p>
        </p:txBody>
      </p:sp>
      <p:sp>
        <p:nvSpPr>
          <p:cNvPr id="3" name="Picture Placeholder 2"/>
          <p:cNvSpPr>
            <a:spLocks noGrp="1"/>
          </p:cNvSpPr>
          <p:nvPr>
            <p:ph type="pic" idx="1"/>
          </p:nvPr>
        </p:nvSpPr>
        <p:spPr>
          <a:xfrm>
            <a:off x="10036813" y="3431540"/>
            <a:ext cx="30723840" cy="23042880"/>
          </a:xfrm>
        </p:spPr>
        <p:txBody>
          <a:bodyPr/>
          <a:lstStyle>
            <a:lvl1pPr marL="0" indent="0">
              <a:buNone/>
              <a:defRPr sz="17900"/>
            </a:lvl1pPr>
            <a:lvl2pPr marL="2560320" indent="0">
              <a:buNone/>
              <a:defRPr sz="15700"/>
            </a:lvl2pPr>
            <a:lvl3pPr marL="5120640" indent="0">
              <a:buNone/>
              <a:defRPr sz="13400"/>
            </a:lvl3pPr>
            <a:lvl4pPr marL="7680960" indent="0">
              <a:buNone/>
              <a:defRPr sz="11200"/>
            </a:lvl4pPr>
            <a:lvl5pPr marL="10241280" indent="0">
              <a:buNone/>
              <a:defRPr sz="11200"/>
            </a:lvl5pPr>
            <a:lvl6pPr marL="12801600" indent="0">
              <a:buNone/>
              <a:defRPr sz="11200"/>
            </a:lvl6pPr>
            <a:lvl7pPr marL="15361920" indent="0">
              <a:buNone/>
              <a:defRPr sz="11200"/>
            </a:lvl7pPr>
            <a:lvl8pPr marL="17922240" indent="0">
              <a:buNone/>
              <a:defRPr sz="11200"/>
            </a:lvl8pPr>
            <a:lvl9pPr marL="20482560" indent="0">
              <a:buNone/>
              <a:defRPr sz="11200"/>
            </a:lvl9pPr>
          </a:lstStyle>
          <a:p>
            <a:endParaRPr lang="en-US"/>
          </a:p>
        </p:txBody>
      </p:sp>
      <p:sp>
        <p:nvSpPr>
          <p:cNvPr id="4" name="Text Placeholder 3"/>
          <p:cNvSpPr>
            <a:spLocks noGrp="1"/>
          </p:cNvSpPr>
          <p:nvPr>
            <p:ph type="body" sz="half" idx="2"/>
          </p:nvPr>
        </p:nvSpPr>
        <p:spPr>
          <a:xfrm>
            <a:off x="10036813" y="30057093"/>
            <a:ext cx="30723840" cy="4507227"/>
          </a:xfrm>
        </p:spPr>
        <p:txBody>
          <a:bodyPr/>
          <a:lstStyle>
            <a:lvl1pPr marL="0" indent="0">
              <a:buNone/>
              <a:defRPr sz="7800"/>
            </a:lvl1pPr>
            <a:lvl2pPr marL="2560320" indent="0">
              <a:buNone/>
              <a:defRPr sz="6700"/>
            </a:lvl2pPr>
            <a:lvl3pPr marL="5120640" indent="0">
              <a:buNone/>
              <a:defRPr sz="5600"/>
            </a:lvl3pPr>
            <a:lvl4pPr marL="7680960" indent="0">
              <a:buNone/>
              <a:defRPr sz="5000"/>
            </a:lvl4pPr>
            <a:lvl5pPr marL="10241280" indent="0">
              <a:buNone/>
              <a:defRPr sz="5000"/>
            </a:lvl5pPr>
            <a:lvl6pPr marL="12801600" indent="0">
              <a:buNone/>
              <a:defRPr sz="5000"/>
            </a:lvl6pPr>
            <a:lvl7pPr marL="15361920" indent="0">
              <a:buNone/>
              <a:defRPr sz="5000"/>
            </a:lvl7pPr>
            <a:lvl8pPr marL="17922240" indent="0">
              <a:buNone/>
              <a:defRPr sz="5000"/>
            </a:lvl8pPr>
            <a:lvl9pPr marL="20482560" indent="0">
              <a:buNone/>
              <a:defRPr sz="5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DBB1AD-38D7-428A-B376-77132233B272}" type="datetimeFigureOut">
              <a:rPr lang="en-US" smtClean="0"/>
              <a:pPr/>
              <a:t>12/12/14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960290-9169-4714-9305-2CB8727AD65E}" type="slidenum">
              <a:rPr lang="en-US" smtClean="0"/>
              <a:pPr/>
              <a:t>‹#›</a:t>
            </a:fld>
            <a:endParaRPr lang="en-US"/>
          </a:p>
        </p:txBody>
      </p:sp>
    </p:spTree>
    <p:extLst>
      <p:ext uri="{BB962C8B-B14F-4D97-AF65-F5344CB8AC3E}">
        <p14:creationId xmlns:p14="http://schemas.microsoft.com/office/powerpoint/2010/main" val="284104379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537973"/>
            <a:ext cx="46085760" cy="6400800"/>
          </a:xfrm>
          <a:prstGeom prst="rect">
            <a:avLst/>
          </a:prstGeom>
        </p:spPr>
        <p:txBody>
          <a:bodyPr vert="horz" lIns="512064" tIns="256032" rIns="512064" bIns="256032"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560320" y="8961123"/>
            <a:ext cx="46085760" cy="25345393"/>
          </a:xfrm>
          <a:prstGeom prst="rect">
            <a:avLst/>
          </a:prstGeom>
        </p:spPr>
        <p:txBody>
          <a:bodyPr vert="horz" lIns="512064" tIns="256032" rIns="512064" bIns="2560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560320" y="35595563"/>
            <a:ext cx="11948160" cy="2044700"/>
          </a:xfrm>
          <a:prstGeom prst="rect">
            <a:avLst/>
          </a:prstGeom>
        </p:spPr>
        <p:txBody>
          <a:bodyPr vert="horz" lIns="512064" tIns="256032" rIns="512064" bIns="256032" rtlCol="0" anchor="ctr"/>
          <a:lstStyle>
            <a:lvl1pPr algn="l">
              <a:defRPr sz="6700">
                <a:solidFill>
                  <a:schemeClr val="tx1">
                    <a:tint val="75000"/>
                  </a:schemeClr>
                </a:solidFill>
              </a:defRPr>
            </a:lvl1pPr>
          </a:lstStyle>
          <a:p>
            <a:fld id="{C3DBB1AD-38D7-428A-B376-77132233B272}" type="datetimeFigureOut">
              <a:rPr lang="en-US" smtClean="0"/>
              <a:pPr/>
              <a:t>12/12/14</a:t>
            </a:fld>
            <a:endParaRPr lang="en-US"/>
          </a:p>
        </p:txBody>
      </p:sp>
      <p:sp>
        <p:nvSpPr>
          <p:cNvPr id="5" name="Footer Placeholder 4"/>
          <p:cNvSpPr>
            <a:spLocks noGrp="1"/>
          </p:cNvSpPr>
          <p:nvPr>
            <p:ph type="ftr" sz="quarter" idx="3"/>
          </p:nvPr>
        </p:nvSpPr>
        <p:spPr>
          <a:xfrm>
            <a:off x="17495520" y="35595563"/>
            <a:ext cx="16215360" cy="2044700"/>
          </a:xfrm>
          <a:prstGeom prst="rect">
            <a:avLst/>
          </a:prstGeom>
        </p:spPr>
        <p:txBody>
          <a:bodyPr vert="horz" lIns="512064" tIns="256032" rIns="512064" bIns="256032" rtlCol="0" anchor="ctr"/>
          <a:lstStyle>
            <a:lvl1pPr algn="ctr">
              <a:defRPr sz="6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5595563"/>
            <a:ext cx="11948160" cy="2044700"/>
          </a:xfrm>
          <a:prstGeom prst="rect">
            <a:avLst/>
          </a:prstGeom>
        </p:spPr>
        <p:txBody>
          <a:bodyPr vert="horz" lIns="512064" tIns="256032" rIns="512064" bIns="256032" rtlCol="0" anchor="ctr"/>
          <a:lstStyle>
            <a:lvl1pPr algn="r">
              <a:defRPr sz="6700">
                <a:solidFill>
                  <a:schemeClr val="tx1">
                    <a:tint val="75000"/>
                  </a:schemeClr>
                </a:solidFill>
              </a:defRPr>
            </a:lvl1pPr>
          </a:lstStyle>
          <a:p>
            <a:fld id="{44960290-9169-4714-9305-2CB8727AD65E}" type="slidenum">
              <a:rPr lang="en-US" smtClean="0"/>
              <a:pPr/>
              <a:t>‹#›</a:t>
            </a:fld>
            <a:endParaRPr lang="en-US"/>
          </a:p>
        </p:txBody>
      </p:sp>
    </p:spTree>
    <p:extLst>
      <p:ext uri="{BB962C8B-B14F-4D97-AF65-F5344CB8AC3E}">
        <p14:creationId xmlns:p14="http://schemas.microsoft.com/office/powerpoint/2010/main" val="884917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120640" rtl="0" eaLnBrk="1" latinLnBrk="0" hangingPunct="1">
        <a:spcBef>
          <a:spcPct val="0"/>
        </a:spcBef>
        <a:buNone/>
        <a:defRPr sz="24600" kern="1200">
          <a:solidFill>
            <a:schemeClr val="tx1"/>
          </a:solidFill>
          <a:latin typeface="+mj-lt"/>
          <a:ea typeface="+mj-ea"/>
          <a:cs typeface="+mj-cs"/>
        </a:defRPr>
      </a:lvl1pPr>
    </p:titleStyle>
    <p:bodyStyle>
      <a:lvl1pPr marL="1920240" indent="-1920240" algn="l" defTabSz="5120640" rtl="0" eaLnBrk="1" latinLnBrk="0" hangingPunct="1">
        <a:spcBef>
          <a:spcPct val="20000"/>
        </a:spcBef>
        <a:buFont typeface="Arial" pitchFamily="34" charset="0"/>
        <a:buChar char="•"/>
        <a:defRPr sz="17900" kern="1200">
          <a:solidFill>
            <a:schemeClr val="tx1"/>
          </a:solidFill>
          <a:latin typeface="+mn-lt"/>
          <a:ea typeface="+mn-ea"/>
          <a:cs typeface="+mn-cs"/>
        </a:defRPr>
      </a:lvl1pPr>
      <a:lvl2pPr marL="4160520" indent="-1600200" algn="l" defTabSz="5120640" rtl="0" eaLnBrk="1" latinLnBrk="0" hangingPunct="1">
        <a:spcBef>
          <a:spcPct val="20000"/>
        </a:spcBef>
        <a:buFont typeface="Arial" pitchFamily="34" charset="0"/>
        <a:buChar char="–"/>
        <a:defRPr sz="15700" kern="1200">
          <a:solidFill>
            <a:schemeClr val="tx1"/>
          </a:solidFill>
          <a:latin typeface="+mn-lt"/>
          <a:ea typeface="+mn-ea"/>
          <a:cs typeface="+mn-cs"/>
        </a:defRPr>
      </a:lvl2pPr>
      <a:lvl3pPr marL="6400800" indent="-1280160" algn="l" defTabSz="5120640" rtl="0" eaLnBrk="1" latinLnBrk="0" hangingPunct="1">
        <a:spcBef>
          <a:spcPct val="20000"/>
        </a:spcBef>
        <a:buFont typeface="Arial" pitchFamily="34" charset="0"/>
        <a:buChar char="•"/>
        <a:defRPr sz="13400" kern="1200">
          <a:solidFill>
            <a:schemeClr val="tx1"/>
          </a:solidFill>
          <a:latin typeface="+mn-lt"/>
          <a:ea typeface="+mn-ea"/>
          <a:cs typeface="+mn-cs"/>
        </a:defRPr>
      </a:lvl3pPr>
      <a:lvl4pPr marL="8961120" indent="-1280160" algn="l" defTabSz="5120640" rtl="0" eaLnBrk="1" latinLnBrk="0" hangingPunct="1">
        <a:spcBef>
          <a:spcPct val="20000"/>
        </a:spcBef>
        <a:buFont typeface="Arial" pitchFamily="34" charset="0"/>
        <a:buChar char="–"/>
        <a:defRPr sz="11200" kern="1200">
          <a:solidFill>
            <a:schemeClr val="tx1"/>
          </a:solidFill>
          <a:latin typeface="+mn-lt"/>
          <a:ea typeface="+mn-ea"/>
          <a:cs typeface="+mn-cs"/>
        </a:defRPr>
      </a:lvl4pPr>
      <a:lvl5pPr marL="11521440" indent="-1280160" algn="l" defTabSz="5120640" rtl="0" eaLnBrk="1" latinLnBrk="0" hangingPunct="1">
        <a:spcBef>
          <a:spcPct val="20000"/>
        </a:spcBef>
        <a:buFont typeface="Arial" pitchFamily="34" charset="0"/>
        <a:buChar char="»"/>
        <a:defRPr sz="11200" kern="1200">
          <a:solidFill>
            <a:schemeClr val="tx1"/>
          </a:solidFill>
          <a:latin typeface="+mn-lt"/>
          <a:ea typeface="+mn-ea"/>
          <a:cs typeface="+mn-cs"/>
        </a:defRPr>
      </a:lvl5pPr>
      <a:lvl6pPr marL="14081760" indent="-1280160" algn="l" defTabSz="5120640" rtl="0" eaLnBrk="1" latinLnBrk="0" hangingPunct="1">
        <a:spcBef>
          <a:spcPct val="20000"/>
        </a:spcBef>
        <a:buFont typeface="Arial" pitchFamily="34" charset="0"/>
        <a:buChar char="•"/>
        <a:defRPr sz="11200" kern="1200">
          <a:solidFill>
            <a:schemeClr val="tx1"/>
          </a:solidFill>
          <a:latin typeface="+mn-lt"/>
          <a:ea typeface="+mn-ea"/>
          <a:cs typeface="+mn-cs"/>
        </a:defRPr>
      </a:lvl6pPr>
      <a:lvl7pPr marL="16642080" indent="-1280160" algn="l" defTabSz="5120640" rtl="0" eaLnBrk="1" latinLnBrk="0" hangingPunct="1">
        <a:spcBef>
          <a:spcPct val="20000"/>
        </a:spcBef>
        <a:buFont typeface="Arial" pitchFamily="34" charset="0"/>
        <a:buChar char="•"/>
        <a:defRPr sz="11200" kern="1200">
          <a:solidFill>
            <a:schemeClr val="tx1"/>
          </a:solidFill>
          <a:latin typeface="+mn-lt"/>
          <a:ea typeface="+mn-ea"/>
          <a:cs typeface="+mn-cs"/>
        </a:defRPr>
      </a:lvl7pPr>
      <a:lvl8pPr marL="19202400" indent="-1280160" algn="l" defTabSz="5120640" rtl="0" eaLnBrk="1" latinLnBrk="0" hangingPunct="1">
        <a:spcBef>
          <a:spcPct val="20000"/>
        </a:spcBef>
        <a:buFont typeface="Arial" pitchFamily="34" charset="0"/>
        <a:buChar char="•"/>
        <a:defRPr sz="11200" kern="1200">
          <a:solidFill>
            <a:schemeClr val="tx1"/>
          </a:solidFill>
          <a:latin typeface="+mn-lt"/>
          <a:ea typeface="+mn-ea"/>
          <a:cs typeface="+mn-cs"/>
        </a:defRPr>
      </a:lvl8pPr>
      <a:lvl9pPr marL="21762720" indent="-1280160" algn="l" defTabSz="5120640" rtl="0" eaLnBrk="1" latinLnBrk="0" hangingPunct="1">
        <a:spcBef>
          <a:spcPct val="20000"/>
        </a:spcBef>
        <a:buFont typeface="Arial" pitchFamily="34" charset="0"/>
        <a:buChar char="•"/>
        <a:defRPr sz="11200" kern="1200">
          <a:solidFill>
            <a:schemeClr val="tx1"/>
          </a:solidFill>
          <a:latin typeface="+mn-lt"/>
          <a:ea typeface="+mn-ea"/>
          <a:cs typeface="+mn-cs"/>
        </a:defRPr>
      </a:lvl9pPr>
    </p:bodyStyle>
    <p:otherStyle>
      <a:defPPr>
        <a:defRPr lang="en-US"/>
      </a:defPPr>
      <a:lvl1pPr marL="0" algn="l" defTabSz="5120640" rtl="0" eaLnBrk="1" latinLnBrk="0" hangingPunct="1">
        <a:defRPr sz="10100" kern="1200">
          <a:solidFill>
            <a:schemeClr val="tx1"/>
          </a:solidFill>
          <a:latin typeface="+mn-lt"/>
          <a:ea typeface="+mn-ea"/>
          <a:cs typeface="+mn-cs"/>
        </a:defRPr>
      </a:lvl1pPr>
      <a:lvl2pPr marL="2560320" algn="l" defTabSz="5120640" rtl="0" eaLnBrk="1" latinLnBrk="0" hangingPunct="1">
        <a:defRPr sz="10100" kern="1200">
          <a:solidFill>
            <a:schemeClr val="tx1"/>
          </a:solidFill>
          <a:latin typeface="+mn-lt"/>
          <a:ea typeface="+mn-ea"/>
          <a:cs typeface="+mn-cs"/>
        </a:defRPr>
      </a:lvl2pPr>
      <a:lvl3pPr marL="5120640" algn="l" defTabSz="5120640" rtl="0" eaLnBrk="1" latinLnBrk="0" hangingPunct="1">
        <a:defRPr sz="10100" kern="1200">
          <a:solidFill>
            <a:schemeClr val="tx1"/>
          </a:solidFill>
          <a:latin typeface="+mn-lt"/>
          <a:ea typeface="+mn-ea"/>
          <a:cs typeface="+mn-cs"/>
        </a:defRPr>
      </a:lvl3pPr>
      <a:lvl4pPr marL="7680960" algn="l" defTabSz="5120640" rtl="0" eaLnBrk="1" latinLnBrk="0" hangingPunct="1">
        <a:defRPr sz="10100" kern="1200">
          <a:solidFill>
            <a:schemeClr val="tx1"/>
          </a:solidFill>
          <a:latin typeface="+mn-lt"/>
          <a:ea typeface="+mn-ea"/>
          <a:cs typeface="+mn-cs"/>
        </a:defRPr>
      </a:lvl4pPr>
      <a:lvl5pPr marL="10241280" algn="l" defTabSz="5120640" rtl="0" eaLnBrk="1" latinLnBrk="0" hangingPunct="1">
        <a:defRPr sz="10100" kern="1200">
          <a:solidFill>
            <a:schemeClr val="tx1"/>
          </a:solidFill>
          <a:latin typeface="+mn-lt"/>
          <a:ea typeface="+mn-ea"/>
          <a:cs typeface="+mn-cs"/>
        </a:defRPr>
      </a:lvl5pPr>
      <a:lvl6pPr marL="12801600" algn="l" defTabSz="5120640" rtl="0" eaLnBrk="1" latinLnBrk="0" hangingPunct="1">
        <a:defRPr sz="10100" kern="1200">
          <a:solidFill>
            <a:schemeClr val="tx1"/>
          </a:solidFill>
          <a:latin typeface="+mn-lt"/>
          <a:ea typeface="+mn-ea"/>
          <a:cs typeface="+mn-cs"/>
        </a:defRPr>
      </a:lvl6pPr>
      <a:lvl7pPr marL="15361920" algn="l" defTabSz="5120640" rtl="0" eaLnBrk="1" latinLnBrk="0" hangingPunct="1">
        <a:defRPr sz="10100" kern="1200">
          <a:solidFill>
            <a:schemeClr val="tx1"/>
          </a:solidFill>
          <a:latin typeface="+mn-lt"/>
          <a:ea typeface="+mn-ea"/>
          <a:cs typeface="+mn-cs"/>
        </a:defRPr>
      </a:lvl7pPr>
      <a:lvl8pPr marL="17922240" algn="l" defTabSz="5120640" rtl="0" eaLnBrk="1" latinLnBrk="0" hangingPunct="1">
        <a:defRPr sz="10100" kern="1200">
          <a:solidFill>
            <a:schemeClr val="tx1"/>
          </a:solidFill>
          <a:latin typeface="+mn-lt"/>
          <a:ea typeface="+mn-ea"/>
          <a:cs typeface="+mn-cs"/>
        </a:defRPr>
      </a:lvl8pPr>
      <a:lvl9pPr marL="20482560" algn="l" defTabSz="5120640" rtl="0" eaLnBrk="1" latinLnBrk="0" hangingPunct="1">
        <a:defRPr sz="10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chart" Target="../charts/chart3.xml"/><Relationship Id="rId6" Type="http://schemas.openxmlformats.org/officeDocument/2006/relationships/chart" Target="../charts/chart4.xml"/><Relationship Id="rId7" Type="http://schemas.openxmlformats.org/officeDocument/2006/relationships/chart" Target="../charts/chart5.xml"/><Relationship Id="rId8" Type="http://schemas.openxmlformats.org/officeDocument/2006/relationships/image" Target="../media/image2.png"/><Relationship Id="rId9"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915400" y="533400"/>
            <a:ext cx="34290000" cy="3847862"/>
          </a:xfrm>
          <a:prstGeom prst="roundRect">
            <a:avLst/>
          </a:prstGeom>
          <a:solidFill>
            <a:schemeClr val="accent4">
              <a:lumMod val="50000"/>
            </a:schemeClr>
          </a:solidFill>
          <a:ln>
            <a:solidFill>
              <a:schemeClr val="accent4">
                <a:lumMod val="50000"/>
              </a:schemeClr>
            </a:solidFill>
          </a:ln>
          <a:scene3d>
            <a:camera prst="orthographicFront"/>
            <a:lightRig rig="threePt" dir="t"/>
          </a:scene3d>
          <a:sp3d>
            <a:bevelT w="114300" prst="artDeco"/>
          </a:sp3d>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7000" b="1" dirty="0" smtClean="0">
                <a:solidFill>
                  <a:srgbClr val="FFFFFF"/>
                </a:solidFill>
              </a:rPr>
              <a:t>“Grumpy” Does Not Equal “Mean</a:t>
            </a:r>
            <a:r>
              <a:rPr lang="en-US" sz="7000" b="1" i="1" dirty="0" smtClean="0">
                <a:solidFill>
                  <a:srgbClr val="FFFFFF"/>
                </a:solidFill>
              </a:rPr>
              <a:t>”</a:t>
            </a:r>
            <a:r>
              <a:rPr lang="en-US" sz="7000" b="1" dirty="0" smtClean="0">
                <a:solidFill>
                  <a:srgbClr val="FFFFFF"/>
                </a:solidFill>
              </a:rPr>
              <a:t>: </a:t>
            </a:r>
          </a:p>
          <a:p>
            <a:pPr algn="ctr"/>
            <a:r>
              <a:rPr lang="en-US" sz="7000" b="1" dirty="0" smtClean="0">
                <a:solidFill>
                  <a:srgbClr val="FFFFFF"/>
                </a:solidFill>
              </a:rPr>
              <a:t>Assessing Irritable Mood and Hurtful Behaviors during Early Childhood</a:t>
            </a:r>
          </a:p>
          <a:p>
            <a:pPr algn="ctr"/>
            <a:r>
              <a:rPr lang="en-US" sz="4000" b="1" dirty="0" smtClean="0">
                <a:solidFill>
                  <a:srgbClr val="FFFFFF"/>
                </a:solidFill>
              </a:rPr>
              <a:t>Martha Karran, Jennifer </a:t>
            </a:r>
            <a:r>
              <a:rPr lang="en-US" sz="4000" b="1" dirty="0" err="1" smtClean="0">
                <a:solidFill>
                  <a:srgbClr val="FFFFFF"/>
                </a:solidFill>
              </a:rPr>
              <a:t>Valad</a:t>
            </a:r>
            <a:r>
              <a:rPr lang="en-US" sz="4000" b="1" dirty="0" smtClean="0">
                <a:solidFill>
                  <a:srgbClr val="FFFFFF"/>
                </a:solidFill>
              </a:rPr>
              <a:t>, Gabriela Ventura, Jeffrey M. </a:t>
            </a:r>
            <a:r>
              <a:rPr lang="en-US" sz="4000" b="1" dirty="0" err="1" smtClean="0">
                <a:solidFill>
                  <a:srgbClr val="FFFFFF"/>
                </a:solidFill>
              </a:rPr>
              <a:t>Halperin</a:t>
            </a:r>
            <a:endParaRPr lang="en-US" sz="4000" b="1" dirty="0" smtClean="0">
              <a:solidFill>
                <a:srgbClr val="FFFFFF"/>
              </a:solidFill>
            </a:endParaRPr>
          </a:p>
          <a:p>
            <a:pPr algn="ctr"/>
            <a:r>
              <a:rPr lang="en-US" sz="4000" b="1" dirty="0" smtClean="0">
                <a:solidFill>
                  <a:srgbClr val="FFFFFF"/>
                </a:solidFill>
              </a:rPr>
              <a:t>Queens College, City University of New York </a:t>
            </a:r>
          </a:p>
        </p:txBody>
      </p:sp>
      <p:sp>
        <p:nvSpPr>
          <p:cNvPr id="6" name="AutoShape 2" descr="data:image/jpeg;base64,/9j/4AAQSkZJRgABAQAAAQABAAD/2wCEAAkGBwgHBgkIBwgKCgkLDRYPDQwMDRsUFRAWIB0iIiAdHx8kKDQsJCYxJx8fLT0tMTU3Ojo6Iys/RD84QzQ5OjcBCgoKDQwNGg8PGjclHyU3Nzc3Nzc3Nzc3Nzc3Nzc3Nzc3Nzc3Nzc3Nzc3Nzc3Nzc3Nzc3Nzc3Nzc3Nzc3Nzc3N//AABEIAKAAoAMBIgACEQEDEQH/xAAcAAABBQEBAQAAAAAAAAAAAAAFAAEEBgcDAgj/xABKEAABAwMBBQMIBgQNBAMBAAABAgMEAAUREgYTITFBUWGRBxQiI3GBobEVMkJissFSotHSJDU2Q1NUVXJ0goOSlCUzZPBF4fEW/8QAGgEAAQUBAAAAAAAAAAAAAAAABQACAwQGAf/EADIRAAICAQIEAggGAwEAAAAAAAECAAMRBCESEzFBBVEiI4GRobHB8BQyUmFx4RUz0fH/2gAMAwEAAhEDEQA/ANxpUqVKKKlSpqUUemNLNC79foFiib+4PBGc6GxxW4ewCuqpY4E4zBRkwpmq/fNsLLZipEmWl19P8wx6a/2D3kVmW0m3V0vClNRlqhQz/Ntq9NQ+8r8h8aA2u1T7q9urdEdfV9ooHBPtJ4DxotV4XgcV5wILt8RyeGkZl3uXlSlLyLXb2mh0VIOo+A/bVek7cbSSfrXNbfc0hKfkM1YLV5LZToCrpPQwOrbCdav9x4DwNWeJ5ONnWAC9HekkdXXlfIYqXnaCn8q5+PzjOVrbfzHEydy/3lw5XdJue59Qp2doryyct3WaD3vE/Otqb2Q2dbGE2eGf7zer50zux2zjqcKs8Uf3EaT4iuf5LT9OX8ovwF/6/nMoi7d7SRsf9R3o7Hmkq+POrHbfKm4nCbrbgociuMrB/wBqv20fmeTbZ94HcIkRieW7eJA9ys1Vbr5MLhH1LtkxqUgckOJ0L8eR+FLmeH3bEY+E4a9bTuDmaDZNqLRekhMKYgukZ3Lnor8Dz91GhXzhNgzLbI3U6M7GeScgLTg+0Hr7RVs2Z8odxtiksXPXOijhk/8AcQO49ff41Fd4YccdJyJLV4iM8NowZslKoFqu0O7xEyre+h5o9nNJ7COYNTs0KIIODCYIIyI9KlSrk7FTZApzUK5y0xGAouttqUcJU6klAP3iOQ7zSnCQBkySh9p0rDbiVFCtKgD9U9hp1KABOeXOgYP0nhxlLkOfgYdA4KRnmDjChzxnjy5VIvl4hWG3B+4OqCCQ2nA1KUT3depPspwXJwJFzPRLHpM1vu2FxuUsuQpD8SOBhtDbhST3qx1qLGmm8lNsvLjshLywlmQtWtxhZ4Ag9UnhkVBuEB22vIZdUhaFJCmnUHKXUdFA0Q2RtMm63dlUcYajupcddPJODnHtOKv+igyu2Jl1sve/ByST0hnZvyaKLu/vy/VpUdMds418eaj0HXA41pEOHGgx0sRGG2WkjghtISBUBbt8C1buJAKM+iTIXnHf6FNvr/8A1O3/APJX+5Va66y45czSVJXTsqn3QvjupUI320H9St//ACV/uUypF+SMmLbgBzJkr4fqVBwyXmjyPuhmlVXe2jksHDr1jSewzz+7TsbQy5B0sO2Rw9iZ5z+Gn8pvKN/EL+8s9Nig4fvxwfM7djt85X+5T76//wBTt/8AyV/uUzhjuaPI+6S7lbYd0jqjz4zb7R6LTy9nZWb3vyZvtzW1Wh/MRxwBYd4rZBPP7w+NX3fbQf1K3/8AJX+5Xtl29KdQJMWChnPpqQ+pSgO4aasU6i2k+gZBbXVd+ZT7pkzt5VGQiLYlvQoTecaFlK3T1WsjmT2dKL7K7XTok9DM996VHfWEHeLJUgnhkZ+VArzaJNkmmLMAHVCx9Vae0UrNFL8kSVLQ1FiqS6+8s+ihIOfeTjgOtTkK4yd8zOpdqFvG5znpNyTXqoNmucW8W9qdCWVMuDhkYIPUEdDU6qBBBwZrQQRkTyeVCJn0gy4t5K2nWlFWtl3ghKAO3Gcn3jiamXGS5GZQplCVrWsITrJCUk9uAa8RZji5BiymA09oKwUrC0qAIzg8D1HMUhI3wfRzPdubZZgoW22thtaQstrV/wBvI5c8DHYOFYrtvfzfr0tbaj5owS2wnoRnir3/ACxWkeUq8G2bOrYZXpkTDuk8eIT9o+HD31ley9nXfL3GgAqDajqdI+ygc/2e8UX8NqVFbUP2g3XWFiKEmg+S61SvohUierXDdJMaO4gEJ7V8RkZP7etWy2LxdrjGSlCWWd3oQhISBlJzyoky0hlpDTSQltACUpHIAdKF23+P7v7GfwmhttvNdmPeXVqFQRR97GF8CuEyWxCjrkS3kMsoGVLWrAArzcJse3xHZcxwNsNJ1KUaxDa3aeXtHMKllTUNB9THB4D7yu0/KpdJpG1DeQ84tTqloX95Z9ovKa6tSmbA0EIHDzl5PFXelPT3+FUO43Odc167hLeknOQHFZAPcOQqKaWK0dGkqpHoiAbdTZacsY1I8Rg0qVWJBCFqvVztCgbdNeZA+wFZR/tPCtA2b8paXC3HvzQbUTjzloeh/mT09o+FZfSqrfo6rhuN/OWatVbUfRM+lWXW3mkutLS42sZSpJyCO0GvdYjsTte9s/ISxJUpy2rV6aOZaP6SfzFbWw81IaQ6wtLja0hSVpOQQeRFZzVaV9O+D0h7Talb1yOsFyjvtomIbyEOMGI45oWgH0gpAB49xNUfyr2yW01HlR1/9NSrC2EJADa+iuA457+Xvq7O/wAro/8AgHfxt0QuUJi4wH4cpOpl9BQsdxrlF3JsV4yynmoy98zIfJttCbRdxBkLxEmrAOeSHOh9/LwrZxXzndoLtruUmC+TvGHCnVyyOih7Rg1tuxN4+m9n40lagp9Hqn/76cfMYPvq94nSNrk6GVvDrTvS3UQlKK1upRGmttPJGS2pIUD7RkH40oDZJcedbjCQTpU4zx147eGfdxqJc5NvLiWpkJbzhVpQFR8hR7lHh8amWyOiJCQ02hbaQSopWQSCSVEcOHM0KPSXgcvMm8qlwMvaQRQr0IbYQB2KVgn4aasHkgtgTCmXRxPpOublsn9FPE/E491Z1fZXnl6nylE+skOKB7tRx8K3DY2J5lsvbWdISdwlagO1XE/OjWs9To0rHeDNIObqmc9oaoPbv4+u/wDo/hNGKrrkxFvl7RTXfqMMtuH3IJoKoJ2EJ2nBU/v9DKN5U7+ZlwFojufweLgvY+252H2fM1XrbAs8i0ypkl24pciBvepbS3hRWrSNOfzoO+65IfcfeOp11RWs9qicn40UtagNnL6kqAUoR8DPE+tHKtQKeTQqqcdPnAJt5tpZp5etjKPogtOOFNwJzqAyj1hR8qlO2e2w40yROemqSzcFREBgIyQEk5OfZU1q5uxYuzLTKmNJHp62kLI9cepBI4VLWqY5AuqbUll176aWopWG1ehpPH0u/HGomtsyAT95jwibkfe0pLm73ityVbvJ0a8asZ4Zx1rzXWSl1D7qX0gOBagsDHBWePLhXKiK9JSPWKlSpV2cjitL8k+0CiV2OUsnALkYq7PtJ/Me+szqXaZ67Vco05rOqO4F4HUdR4Zqtq6BdUVljTXGqwNN0d47Wxj/AOA7+NujJ5UEK0ubVRXEKyhVucKT2jW3Rysm00Vff+ZlPletgamwrm2ng8ktOEdo4pPhnwpeR+4lE+bblH0XUB5A7xgH4EeFWvynRBJ2QlLCcqYUh0ewKAPwJrMNhJJibW25YOAp3dq9igR+Yo1R67Qsp7f+wXcOTrAw7zbXpMJYWy+/HIIwptax8RXR/DUJ3RgBDZ0gdMCgKvMoQKTc4AbQriHGUrUDnqc86PSfTgvaTwLSseFBsbiE0ctnM+blErSSeaudfSsdAbYbQkYSlAAHur5qHBOeyvpZo5bQe1Ioz4x0T2/SDfC+r+z6z3VA25eLNt2kx/OebIPsNX+s928bU5btodP2FxVGhelA5y58xLus2T3/ACMynrRSJbov0am4XKW7HZW8WmktMhxSiACpXEjCRn20LqyIQ9K2Ytq4sBU8xJD6HWAlZ4qAKSdHHHf3VqNQ5UDB7wDSoYmcHbDFiNSnp1zSGmZYjBxhnehZ0lWr6wwMDvpmdmlObQPWl6S02hlOtcjRlIQUgpOO/Unh30au5j2KFcWosKI4w3eEIQ1JQXEpG5J6nOc/Oul4ajxHL5IlS3o/nshpplxLe9VpCUuKwMjhxQO7AqiNRYe/Xp8JaNNfu/uVuJZ0KF0M2SuMm3EJc0s61ElejAGR1rqvZ/CyWZiHY6oK5rTobKStKTgpIPI59tH7jGVLYvcm3NuyBcYkWQhKGzqUd6Av0RnjlJJFeI7a2kQrUtJE02eUjc/aC1q1JSexWE8u8V38S5GQfZ7P+znIXOCPvMqioJFqanBYO8kKYDeOOQkHOffRK47Ps22exGmTzoeSdLrUfX6wK0qQRqHIjn8KKWaAW4VqRcmlsoamvTFtuJIVum0JOrScHBIxXJ9ca5WdLsaU7Ieh3EOrLjO7IS8eIxqOfSSPGntqHL4B2Gf6nBSvDuN5CcsENE2fH+k3SICFqkLET9FQThI18efdyoLKQw28UxXlvtY+u41oPhk/Orc1vf8A+j2s3EdMlzS9pZU3vAs70cNI51V7qJCZivO4SYbhSDuUsloAduk8qk07uzYY52Hl5SO5VVdh5+c13ZZ5Uh+xuK+sbOrPuU2KuFUvZBBbXYkq5/Q6z4rbNXSs3ds5xDumOUgraloPbN3NtXJUVwfqmsGsy93d4Dn6MptX6wre9pVBGz9yUeQjOH9U1gdpTrukFHVUlsfrCi3hf+qwffSD/Ef9qTa5DcZMt1Ui6qddSvKWg0FlrsATg8e/GaOt4cYTxUQpP2hgn2ioM924B/dQ4yt0QCp9Ggq7wApQweXE59lTIIX5skOJeChwO+KSo95KeFBj0hGsYYjE+eLmwY1wmRjwLT62z3YURW+bMyvPrBbpOclcdGr2gYPxrIvKRA8w2rkqSMNyUh5PDmTwPxB8au/kmuPnVgdhLPrIjpCR9xXEHx1D3UZ1/rdKlgg7RHl6h0l5qrXKCbmdpoafrOsNhP8Ae0Ej4gVaaD27+Prv/o/hNBkYqciErgGKg/exmAEEcFAg9QehovbLcoxBMduSLe067uW1q15cUACfq8kjI4miPlDshtF/cdbTiLMJdbIHJRPpDxOffUOWhb+ydnDCVLKZT7RSlOTrUUkD24rUNcLKlYHYwAKiljKR0jGwuMsyF3Oe3EDUox1BaXHNTgTnI0g9OtcnrNI+hFXdMpL7CHlN6fS1YBA1YPTOnxFFHWXLZYX40qGxOdaupQsEuKTndcxpIPjXS3PI+irVFfG7jznZkZwf0est6Tx/RVp59lQG5wOIHO/7dMZ/mSctTsR2+Mgw7E67MZhG6tsSHmkONI0uHUlSNeMgYGBn31xZs7C2X5n0ywI7LiEGRunclagTwGnVnhzo4GXGNu7Qy8nS43CbQpPYRHVn40LtDm62VuCjCRLzNZ9WvXgeivj6JBpcx+oPXHl3i4Fzwkefn2Ejt2xMlh2W/e2g1v8AzZLziHVbw6c9mQMdtDp8V+2zX4b5AdaVpXoOQeo9o5GjsaSxH2b1yLdHdbVdh6lzWEo9X045z7c0P2tQW9pbikuKc9ccKVjJGBjl3YFTUuxs4T09nbEjtVeAMOsFhxxKitLiws81AnJ99e2235slphBU486oNoKjniTgcezjXGrz5K7GZt3VdHUnzeHkI+86R+QOfeKm1DrRWXjKa2tcJNBZYTG2jgx0fVatq0DPYFtij9BXf5XR/wDAO/jbozWRJzvNHVtn+ZXPKJK812PuCgfScQGh/mUAfgTWR7Hx/OtqbY1jI84Ss/5fS/Krv5YLlhmDbEEZWovOdwHBPxJ8KEeSSAZF/emqHoRWSB/eVw+QPjRvS+q0LOe+f+QZqfW6tVHaahPjPvraSl9bbGFB0IVpJ4cDnn4Y51EtK4Md8sx5O9ccADhTlSVLSOJ1fpd2elFJbKZEdbS0oUFDGFp1J9460CAjwlJfbBlSA4vipZbbQUpwogfVGANPAHj150FG4hB/RfigXys2nzq0NXNtPrIasLwOaFYHwOPjVI2BvX0NtEyp5emNJG5dzyGfqn3H4ZralttXCAW32yWZDWFNrGDhQ5HxrA9orQ7Y7s/b5AyEnKFH7bZPBX/vUGjHh7rbS2naD9ahrtW9Z9Cg8KE23+P7v/o/hNBPJxtKLxbRClLzOipwoqPFxHRXyB/+6N2z+P7uO5n8JoVZU1TsjdRL4sFgRx97GPtNY49/tbkKQME+k24ObaxyNYlKTd9m50iEp+REe+1unClLg6KHaO+voSg+0ez0DaCJuZzfpp4tup4LQe4/lVnR6vk+i4ypkeq0vN9JThphEe4TYqVCNMkshatSg28pOT28Dzrm5IecxvXnF4UVDUsnCjzPtNHtodirvZFFe5VLjDk+wg8B95PMfKq3w7a0VbVWDiTBgJ0sQ4cTuqXJXI85ckvKfHAOlw6h0586eLOmRAoRJchgK4qDTqkZ9uDUelUhRcYxGcR65nZ2VIe1b6Q65qXrVrWTlWMZ9uOteHXHHllx1a3HFc1LUVE+0mvPUAcSTgDtq2bObBXS7LQ7MQqDE563U4WodyT8z8ajssqoHE2BJK67LThRmBtnrHLv9xTEhpwOG9dI9FpPafyHWt3s9tj2m3swoiNDTScDtUepPea52WzwrLCTFt7W7bHFRPFSz2k9TRGs5rNYdQ2B+UdId0mlFAyesDO/yuj/AOAd/G3RZ1xDbaluKCUoGVE9AKEvfytjn/wHfxt1VfKltII0b6FiL9c+MyCD9Vv9H2n5e2oKqjc6oO8e1oqR2PnKBtTdje77JnE+qKtLQPRA5ft99ar5NLSbZs2266kh6Yrfqz0BACR4fOsy2MsZv99aYUk+atEOSD00jp7zw8a3hACUgJAAAwAKJeJWKiLp07Sl4fWWY3NPWOGKHSIe5kb2BGb37moF1xR0t5xkhOevdjOOJolXN5veoKCVDUMZScEew0HhRlBEHsS240xuC7IU+8vJUs4wlXMJOOA4ZwO6hm22yzW0cRoocSzLYV6DpGfR6g/P21NmIUyhFvtjCgpRBcWk6dCepKv0jy6niTRJsPKj4fShLhGCEK1Ae/AqRHatg6neQlQ6lGGRMbF7cgJQxYFriRGxwUAN48eq1nv7OlHdkdsJiLimNc3FyG5CwkOEDUhR4D2iqrcrbJtMxUKYjS6gDBHJQ7R3V3sMdTk9uUpSW4sRaXpDqz6KEg58TjAFXGCuM9SZma771uAyevT+pra7tKQtSRZpygCRqBbwe8elTfS8v+w5/wDub/foVszt1bL075s4fNpRWQhDnAODpg9uOnOrXmqdiNWcMMTTIeYMq/ygj6WlH/4Kf4tfv0HuVtttzWXJeyUgunm4gNpUfaQsZq4ZpVxXKnK7TrUlupz7BMze2Jtbist2a9tDsS80fmqvTGxdqaVlyx3l7r6b7Y+ShWlUqn/GX4xxH3yL8FXnP0EqlsiQbWdUDZSQ05j6+GirxK80U+lpX9hT/Fv9+i9Kq7OWOTvJhUVGAcewQR9Ly/7Dn/7mv369s3SS46hCrRMZSo4Liy3hPecKNEycCqfetv7Tb5zUNpXnHrAH3UcUtJ68vrH2U6utrDhBmNduWMs/ylY2h20nTZ2q1vORoyOCCkYUvvP7KHInm9fwG+rU8HVAMysArYWeGeHNJ4ZFD50F23Pbh7SrKQptaDlLiTyUk9Qal7N2uVdbsy1ETkNrSt1Z+qhIOfy4VcUBBxLtMzztQ92Gzknp/U1HY/Z5nZ21iMClyQs6n3QMaldg7h0o9imSMU9UXcuxZupmsRQihV6RUqVKmx0bAzmkRT15VxpRSFLbtsiShiWiK4/jKG3Akqx3A8elBdq9kWLzbkx4SxDW2ouISgYbWrGPSA+ddW2no7YfntlCWlb105ClyHuQAx9nsHPkOnEra3JTrAdmacr4hIQUlHak5547etSK7VkMp6SsQlmVZZgl5s0+zSDGuMZTROdKsZQsfdPWjdg27vFoSlpxYlx0/wA2+TqA7lc/HNbJLjRLhHXHlNNPsngpCwCKo178mER8lyzyVRj/AELuVo9x5j40XTxCm4cOoWUH0VtR4qDCVp8o9jm4TKLkJ3qHU5T7lD88VZYd0gTk6oUyO+Ou7dCseFYpc9i9oLcSV29x5sfbjesHgOPwoC6y5HX69pbKx+mkpPxpHw7T271P9Yhrr69rFn0qDmmJA4kgV84IuEttOG5shI7EvKH50zk6U6MOy31DsW6T+dM/w7fr+Ed/lB+n4z6Dm3i2wRmZPjMdzjoB8Kq128pdoihSICHprg4ZSNKPE/kDWRx4r8lX8FjuvKP9E2VH4VYbXsLtBcCk+Z+bNn7ck6fhz+FPHh+mq3teMOuvs2rWc9odsrvfNTTzoYinhuGcgEfePM/+8Kh2HZ25X5/dwGPQBwp5zIbR7T+XOtGsnkzt0TS5dHVTXAc7seg34cz76vEdhqM0lmO0hppAwlCEgAe6uWeIVVLwace2Or0Nlh47jAez+y0O02puC+RN0KKtT6AQknnpB+qKMxokeKkiMw20CckNpAz4VIpUHZ2ckk9YUWtF6CMKelSpsfFSpUqUUVNT0qUU5uNIcxrSFaSFDIzg9tc5hdbjOKjo3j2MITnGT091SKY8qU4RKtbHFwmJz3rC1FW4nTjG/dJxkjryHtKjRZicppmOZbqF75ZSFpbKAnCSolQPL6p+FS5cVuU1unAoJ1BQKVEEEHINRp1vMtcTU6d2yolYI4ucMf8A776dkGQBHQbTvEnMTENrZUfTRvEpUCDp7SOle3G2HspdbbcxzCkg49tRLJCdiRQZZCpSwN4UnIGOQHdz95NcvNVrvb7mDuUoQ4Bp4KdwU5z3ADx7qXfaO4m4QWG87uWa0uKy5a4SlfejoP5Um7PamTqbtkJB7UsJH5UGtxSqM9uVEr+jwZBB/neP1vvc/hSbQ6bTObbO7cS6063pBUlIwgggHvBJFOy3nIuYuMhZZGW2kj1KEJHYgYrrioNoGmE22WlNLayhSVceI5nPXPPPXNT6jMsqcjMbFPSpUo6KlSpUooqVKlSin//Z"/>
          <p:cNvSpPr>
            <a:spLocks noChangeAspect="1" noChangeArrowheads="1"/>
          </p:cNvSpPr>
          <p:nvPr/>
        </p:nvSpPr>
        <p:spPr bwMode="auto">
          <a:xfrm>
            <a:off x="536575" y="-6016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data:image/jpeg;base64,/9j/4AAQSkZJRgABAQAAAQABAAD/2wCEAAkGBwgHBgkIBwgKCgkLDRYPDQwMDRsUFRAWIB0iIiAdHx8kKDQsJCYxJx8fLT0tMTU3Ojo6Iys/RD84QzQ5OjcBCgoKDQwNGg8PGjclHyU3Nzc3Nzc3Nzc3Nzc3Nzc3Nzc3Nzc3Nzc3Nzc3Nzc3Nzc3Nzc3Nzc3Nzc3Nzc3Nzc3N//AABEIAKAAoAMBIgACEQEDEQH/xAAcAAABBQEBAQAAAAAAAAAAAAAFAAEEBgcDAgj/xABKEAABAwMBBQMIBgQNBAMBAAABAgMEAAUREgYTITFBUWGRBxQiI3GBobEVMkJissFSotHSJDU2Q1NUVXJ0goOSlCUzZPBF4fEW/8QAGgEAAQUBAAAAAAAAAAAAAAAABQACAwQGAf/EADIRAAICAQIEAggGAwEAAAAAAAECAAMRBCESEzFBBVEiI4GRobHB8BQyUmFx4RUz0fH/2gAMAwEAAhEDEQA/ANxpUqVKKKlSpqUUemNLNC79foFiib+4PBGc6GxxW4ewCuqpY4E4zBRkwpmq/fNsLLZipEmWl19P8wx6a/2D3kVmW0m3V0vClNRlqhQz/Ntq9NQ+8r8h8aA2u1T7q9urdEdfV9ooHBPtJ4DxotV4XgcV5wILt8RyeGkZl3uXlSlLyLXb2mh0VIOo+A/bVek7cbSSfrXNbfc0hKfkM1YLV5LZToCrpPQwOrbCdav9x4DwNWeJ5ONnWAC9HekkdXXlfIYqXnaCn8q5+PzjOVrbfzHEydy/3lw5XdJue59Qp2doryyct3WaD3vE/Otqb2Q2dbGE2eGf7zer50zux2zjqcKs8Uf3EaT4iuf5LT9OX8ovwF/6/nMoi7d7SRsf9R3o7Hmkq+POrHbfKm4nCbrbgociuMrB/wBqv20fmeTbZ94HcIkRieW7eJA9ys1Vbr5MLhH1LtkxqUgckOJ0L8eR+FLmeH3bEY+E4a9bTuDmaDZNqLRekhMKYgukZ3Lnor8Dz91GhXzhNgzLbI3U6M7GeScgLTg+0Hr7RVs2Z8odxtiksXPXOijhk/8AcQO49ff41Fd4YccdJyJLV4iM8NowZslKoFqu0O7xEyre+h5o9nNJ7COYNTs0KIIODCYIIyI9KlSrk7FTZApzUK5y0xGAouttqUcJU6klAP3iOQ7zSnCQBkySh9p0rDbiVFCtKgD9U9hp1KABOeXOgYP0nhxlLkOfgYdA4KRnmDjChzxnjy5VIvl4hWG3B+4OqCCQ2nA1KUT3depPspwXJwJFzPRLHpM1vu2FxuUsuQpD8SOBhtDbhST3qx1qLGmm8lNsvLjshLywlmQtWtxhZ4Ag9UnhkVBuEB22vIZdUhaFJCmnUHKXUdFA0Q2RtMm63dlUcYajupcddPJODnHtOKv+igyu2Jl1sve/ByST0hnZvyaKLu/vy/VpUdMds418eaj0HXA41pEOHGgx0sRGG2WkjghtISBUBbt8C1buJAKM+iTIXnHf6FNvr/8A1O3/APJX+5Va66y45czSVJXTsqn3QvjupUI320H9St//ACV/uUypF+SMmLbgBzJkr4fqVBwyXmjyPuhmlVXe2jksHDr1jSewzz+7TsbQy5B0sO2Rw9iZ5z+Gn8pvKN/EL+8s9Nig4fvxwfM7djt85X+5T76//wBTt/8AyV/uUzhjuaPI+6S7lbYd0jqjz4zb7R6LTy9nZWb3vyZvtzW1Wh/MRxwBYd4rZBPP7w+NX3fbQf1K3/8AJX+5Xtl29KdQJMWChnPpqQ+pSgO4aasU6i2k+gZBbXVd+ZT7pkzt5VGQiLYlvQoTecaFlK3T1WsjmT2dKL7K7XTok9DM996VHfWEHeLJUgnhkZ+VArzaJNkmmLMAHVCx9Vae0UrNFL8kSVLQ1FiqS6+8s+ihIOfeTjgOtTkK4yd8zOpdqFvG5znpNyTXqoNmucW8W9qdCWVMuDhkYIPUEdDU6qBBBwZrQQRkTyeVCJn0gy4t5K2nWlFWtl3ghKAO3Gcn3jiamXGS5GZQplCVrWsITrJCUk9uAa8RZji5BiymA09oKwUrC0qAIzg8D1HMUhI3wfRzPdubZZgoW22thtaQstrV/wBvI5c8DHYOFYrtvfzfr0tbaj5owS2wnoRnir3/ACxWkeUq8G2bOrYZXpkTDuk8eIT9o+HD31ley9nXfL3GgAqDajqdI+ygc/2e8UX8NqVFbUP2g3XWFiKEmg+S61SvohUierXDdJMaO4gEJ7V8RkZP7etWy2LxdrjGSlCWWd3oQhISBlJzyoky0hlpDTSQltACUpHIAdKF23+P7v7GfwmhttvNdmPeXVqFQRR97GF8CuEyWxCjrkS3kMsoGVLWrAArzcJse3xHZcxwNsNJ1KUaxDa3aeXtHMKllTUNB9THB4D7yu0/KpdJpG1DeQ84tTqloX95Z9ovKa6tSmbA0EIHDzl5PFXelPT3+FUO43Odc167hLeknOQHFZAPcOQqKaWK0dGkqpHoiAbdTZacsY1I8Rg0qVWJBCFqvVztCgbdNeZA+wFZR/tPCtA2b8paXC3HvzQbUTjzloeh/mT09o+FZfSqrfo6rhuN/OWatVbUfRM+lWXW3mkutLS42sZSpJyCO0GvdYjsTte9s/ISxJUpy2rV6aOZaP6SfzFbWw81IaQ6wtLja0hSVpOQQeRFZzVaV9O+D0h7Talb1yOsFyjvtomIbyEOMGI45oWgH0gpAB49xNUfyr2yW01HlR1/9NSrC2EJADa+iuA457+Xvq7O/wAro/8AgHfxt0QuUJi4wH4cpOpl9BQsdxrlF3JsV4yynmoy98zIfJttCbRdxBkLxEmrAOeSHOh9/LwrZxXzndoLtruUmC+TvGHCnVyyOih7Rg1tuxN4+m9n40lagp9Hqn/76cfMYPvq94nSNrk6GVvDrTvS3UQlKK1upRGmttPJGS2pIUD7RkH40oDZJcedbjCQTpU4zx147eGfdxqJc5NvLiWpkJbzhVpQFR8hR7lHh8amWyOiJCQ02hbaQSopWQSCSVEcOHM0KPSXgcvMm8qlwMvaQRQr0IbYQB2KVgn4aasHkgtgTCmXRxPpOublsn9FPE/E491Z1fZXnl6nylE+skOKB7tRx8K3DY2J5lsvbWdISdwlagO1XE/OjWs9To0rHeDNIObqmc9oaoPbv4+u/wDo/hNGKrrkxFvl7RTXfqMMtuH3IJoKoJ2EJ2nBU/v9DKN5U7+ZlwFojufweLgvY+252H2fM1XrbAs8i0ypkl24pciBvepbS3hRWrSNOfzoO+65IfcfeOp11RWs9qicn40UtagNnL6kqAUoR8DPE+tHKtQKeTQqqcdPnAJt5tpZp5etjKPogtOOFNwJzqAyj1hR8qlO2e2w40yROemqSzcFREBgIyQEk5OfZU1q5uxYuzLTKmNJHp62kLI9cepBI4VLWqY5AuqbUll176aWopWG1ehpPH0u/HGomtsyAT95jwibkfe0pLm73ityVbvJ0a8asZ4Zx1rzXWSl1D7qX0gOBagsDHBWePLhXKiK9JSPWKlSpV2cjitL8k+0CiV2OUsnALkYq7PtJ/Me+szqXaZ67Vco05rOqO4F4HUdR4Zqtq6BdUVljTXGqwNN0d47Wxj/AOA7+NujJ5UEK0ubVRXEKyhVucKT2jW3Rysm00Vff+ZlPletgamwrm2ng8ktOEdo4pPhnwpeR+4lE+bblH0XUB5A7xgH4EeFWvynRBJ2QlLCcqYUh0ewKAPwJrMNhJJibW25YOAp3dq9igR+Yo1R67Qsp7f+wXcOTrAw7zbXpMJYWy+/HIIwptax8RXR/DUJ3RgBDZ0gdMCgKvMoQKTc4AbQriHGUrUDnqc86PSfTgvaTwLSseFBsbiE0ctnM+blErSSeaudfSsdAbYbQkYSlAAHur5qHBOeyvpZo5bQe1Ioz4x0T2/SDfC+r+z6z3VA25eLNt2kx/OebIPsNX+s928bU5btodP2FxVGhelA5y58xLus2T3/ACMynrRSJbov0am4XKW7HZW8WmktMhxSiACpXEjCRn20LqyIQ9K2Ytq4sBU8xJD6HWAlZ4qAKSdHHHf3VqNQ5UDB7wDSoYmcHbDFiNSnp1zSGmZYjBxhnehZ0lWr6wwMDvpmdmlObQPWl6S02hlOtcjRlIQUgpOO/Unh30au5j2KFcWosKI4w3eEIQ1JQXEpG5J6nOc/Oul4ajxHL5IlS3o/nshpplxLe9VpCUuKwMjhxQO7AqiNRYe/Xp8JaNNfu/uVuJZ0KF0M2SuMm3EJc0s61ElejAGR1rqvZ/CyWZiHY6oK5rTobKStKTgpIPI59tH7jGVLYvcm3NuyBcYkWQhKGzqUd6Av0RnjlJJFeI7a2kQrUtJE02eUjc/aC1q1JSexWE8u8V38S5GQfZ7P+znIXOCPvMqioJFqanBYO8kKYDeOOQkHOffRK47Ps22exGmTzoeSdLrUfX6wK0qQRqHIjn8KKWaAW4VqRcmlsoamvTFtuJIVum0JOrScHBIxXJ9ca5WdLsaU7Ieh3EOrLjO7IS8eIxqOfSSPGntqHL4B2Gf6nBSvDuN5CcsENE2fH+k3SICFqkLET9FQThI18efdyoLKQw28UxXlvtY+u41oPhk/Orc1vf8A+j2s3EdMlzS9pZU3vAs70cNI51V7qJCZivO4SYbhSDuUsloAduk8qk07uzYY52Hl5SO5VVdh5+c13ZZ5Uh+xuK+sbOrPuU2KuFUvZBBbXYkq5/Q6z4rbNXSs3ds5xDumOUgraloPbN3NtXJUVwfqmsGsy93d4Dn6MptX6wre9pVBGz9yUeQjOH9U1gdpTrukFHVUlsfrCi3hf+qwffSD/Ef9qTa5DcZMt1Ui6qddSvKWg0FlrsATg8e/GaOt4cYTxUQpP2hgn2ioM924B/dQ4yt0QCp9Ggq7wApQweXE59lTIIX5skOJeChwO+KSo95KeFBj0hGsYYjE+eLmwY1wmRjwLT62z3YURW+bMyvPrBbpOclcdGr2gYPxrIvKRA8w2rkqSMNyUh5PDmTwPxB8au/kmuPnVgdhLPrIjpCR9xXEHx1D3UZ1/rdKlgg7RHl6h0l5qrXKCbmdpoafrOsNhP8Ae0Ej4gVaaD27+Prv/o/hNBkYqciErgGKg/exmAEEcFAg9QehovbLcoxBMduSLe067uW1q15cUACfq8kjI4miPlDshtF/cdbTiLMJdbIHJRPpDxOffUOWhb+ydnDCVLKZT7RSlOTrUUkD24rUNcLKlYHYwAKiljKR0jGwuMsyF3Oe3EDUox1BaXHNTgTnI0g9OtcnrNI+hFXdMpL7CHlN6fS1YBA1YPTOnxFFHWXLZYX40qGxOdaupQsEuKTndcxpIPjXS3PI+irVFfG7jznZkZwf0est6Tx/RVp59lQG5wOIHO/7dMZ/mSctTsR2+Mgw7E67MZhG6tsSHmkONI0uHUlSNeMgYGBn31xZs7C2X5n0ywI7LiEGRunclagTwGnVnhzo4GXGNu7Qy8nS43CbQpPYRHVn40LtDm62VuCjCRLzNZ9WvXgeivj6JBpcx+oPXHl3i4Fzwkefn2Ejt2xMlh2W/e2g1v8AzZLziHVbw6c9mQMdtDp8V+2zX4b5AdaVpXoOQeo9o5GjsaSxH2b1yLdHdbVdh6lzWEo9X045z7c0P2tQW9pbikuKc9ccKVjJGBjl3YFTUuxs4T09nbEjtVeAMOsFhxxKitLiws81AnJ99e2235slphBU486oNoKjniTgcezjXGrz5K7GZt3VdHUnzeHkI+86R+QOfeKm1DrRWXjKa2tcJNBZYTG2jgx0fVatq0DPYFtij9BXf5XR/wDAO/jbozWRJzvNHVtn+ZXPKJK812PuCgfScQGh/mUAfgTWR7Hx/OtqbY1jI84Ss/5fS/Krv5YLlhmDbEEZWovOdwHBPxJ8KEeSSAZF/emqHoRWSB/eVw+QPjRvS+q0LOe+f+QZqfW6tVHaahPjPvraSl9bbGFB0IVpJ4cDnn4Y51EtK4Md8sx5O9ccADhTlSVLSOJ1fpd2elFJbKZEdbS0oUFDGFp1J9460CAjwlJfbBlSA4vipZbbQUpwogfVGANPAHj150FG4hB/RfigXys2nzq0NXNtPrIasLwOaFYHwOPjVI2BvX0NtEyp5emNJG5dzyGfqn3H4ZralttXCAW32yWZDWFNrGDhQ5HxrA9orQ7Y7s/b5AyEnKFH7bZPBX/vUGjHh7rbS2naD9ahrtW9Z9Cg8KE23+P7v/o/hNBPJxtKLxbRClLzOipwoqPFxHRXyB/+6N2z+P7uO5n8JoVZU1TsjdRL4sFgRx97GPtNY49/tbkKQME+k24ObaxyNYlKTd9m50iEp+REe+1unClLg6KHaO+voSg+0ez0DaCJuZzfpp4tup4LQe4/lVnR6vk+i4ypkeq0vN9JThphEe4TYqVCNMkshatSg28pOT28Dzrm5IecxvXnF4UVDUsnCjzPtNHtodirvZFFe5VLjDk+wg8B95PMfKq3w7a0VbVWDiTBgJ0sQ4cTuqXJXI85ckvKfHAOlw6h0586eLOmRAoRJchgK4qDTqkZ9uDUelUhRcYxGcR65nZ2VIe1b6Q65qXrVrWTlWMZ9uOteHXHHllx1a3HFc1LUVE+0mvPUAcSTgDtq2bObBXS7LQ7MQqDE563U4WodyT8z8ajssqoHE2BJK67LThRmBtnrHLv9xTEhpwOG9dI9FpPafyHWt3s9tj2m3swoiNDTScDtUepPea52WzwrLCTFt7W7bHFRPFSz2k9TRGs5rNYdQ2B+UdId0mlFAyesDO/yuj/AOAd/G3RZ1xDbaluKCUoGVE9AKEvfytjn/wHfxt1VfKltII0b6FiL9c+MyCD9Vv9H2n5e2oKqjc6oO8e1oqR2PnKBtTdje77JnE+qKtLQPRA5ft99ar5NLSbZs2266kh6Yrfqz0BACR4fOsy2MsZv99aYUk+atEOSD00jp7zw8a3hACUgJAAAwAKJeJWKiLp07Sl4fWWY3NPWOGKHSIe5kb2BGb37moF1xR0t5xkhOevdjOOJolXN5veoKCVDUMZScEew0HhRlBEHsS240xuC7IU+8vJUs4wlXMJOOA4ZwO6hm22yzW0cRoocSzLYV6DpGfR6g/P21NmIUyhFvtjCgpRBcWk6dCepKv0jy6niTRJsPKj4fShLhGCEK1Ae/AqRHatg6neQlQ6lGGRMbF7cgJQxYFriRGxwUAN48eq1nv7OlHdkdsJiLimNc3FyG5CwkOEDUhR4D2iqrcrbJtMxUKYjS6gDBHJQ7R3V3sMdTk9uUpSW4sRaXpDqz6KEg58TjAFXGCuM9SZma771uAyevT+pra7tKQtSRZpygCRqBbwe8elTfS8v+w5/wDub/foVszt1bL075s4fNpRWQhDnAODpg9uOnOrXmqdiNWcMMTTIeYMq/ygj6WlH/4Kf4tfv0HuVtttzWXJeyUgunm4gNpUfaQsZq4ZpVxXKnK7TrUlupz7BMze2Jtbist2a9tDsS80fmqvTGxdqaVlyx3l7r6b7Y+ShWlUqn/GX4xxH3yL8FXnP0EqlsiQbWdUDZSQ05j6+GirxK80U+lpX9hT/Fv9+i9Kq7OWOTvJhUVGAcewQR9Ly/7Dn/7mv369s3SS46hCrRMZSo4Liy3hPecKNEycCqfetv7Tb5zUNpXnHrAH3UcUtJ68vrH2U6utrDhBmNduWMs/ylY2h20nTZ2q1vORoyOCCkYUvvP7KHInm9fwG+rU8HVAMysArYWeGeHNJ4ZFD50F23Pbh7SrKQptaDlLiTyUk9Qal7N2uVdbsy1ETkNrSt1Z+qhIOfy4VcUBBxLtMzztQ92Gzknp/U1HY/Z5nZ21iMClyQs6n3QMaldg7h0o9imSMU9UXcuxZupmsRQihV6RUqVKmx0bAzmkRT15VxpRSFLbtsiShiWiK4/jKG3Akqx3A8elBdq9kWLzbkx4SxDW2ouISgYbWrGPSA+ddW2no7YfntlCWlb105ClyHuQAx9nsHPkOnEra3JTrAdmacr4hIQUlHak5547etSK7VkMp6SsQlmVZZgl5s0+zSDGuMZTROdKsZQsfdPWjdg27vFoSlpxYlx0/wA2+TqA7lc/HNbJLjRLhHXHlNNPsngpCwCKo178mER8lyzyVRj/AELuVo9x5j40XTxCm4cOoWUH0VtR4qDCVp8o9jm4TKLkJ3qHU5T7lD88VZYd0gTk6oUyO+Ou7dCseFYpc9i9oLcSV29x5sfbjesHgOPwoC6y5HX69pbKx+mkpPxpHw7T271P9Yhrr69rFn0qDmmJA4kgV84IuEttOG5shI7EvKH50zk6U6MOy31DsW6T+dM/w7fr+Ed/lB+n4z6Dm3i2wRmZPjMdzjoB8Kq128pdoihSICHprg4ZSNKPE/kDWRx4r8lX8FjuvKP9E2VH4VYbXsLtBcCk+Z+bNn7ck6fhz+FPHh+mq3teMOuvs2rWc9odsrvfNTTzoYinhuGcgEfePM/+8Kh2HZ25X5/dwGPQBwp5zIbR7T+XOtGsnkzt0TS5dHVTXAc7seg34cz76vEdhqM0lmO0hppAwlCEgAe6uWeIVVLwace2Or0Nlh47jAez+y0O02puC+RN0KKtT6AQknnpB+qKMxokeKkiMw20CckNpAz4VIpUHZ2ckk9YUWtF6CMKelSpsfFSpUqUUVNT0qUU5uNIcxrSFaSFDIzg9tc5hdbjOKjo3j2MITnGT091SKY8qU4RKtbHFwmJz3rC1FW4nTjG/dJxkjryHtKjRZicppmOZbqF75ZSFpbKAnCSolQPL6p+FS5cVuU1unAoJ1BQKVEEEHINRp1vMtcTU6d2yolYI4ucMf8A776dkGQBHQbTvEnMTENrZUfTRvEpUCDp7SOle3G2HspdbbcxzCkg49tRLJCdiRQZZCpSwN4UnIGOQHdz95NcvNVrvb7mDuUoQ4Bp4KdwU5z3ADx7qXfaO4m4QWG87uWa0uKy5a4SlfejoP5Um7PamTqbtkJB7UsJH5UGtxSqM9uVEr+jwZBB/neP1vvc/hSbQ6bTObbO7cS6063pBUlIwgggHvBJFOy3nIuYuMhZZGW2kj1KEJHYgYrrioNoGmE22WlNLayhSVceI5nPXPPPXNT6jMsqcjMbFPSpUo6KlSpUooqVKlSin//Z"/>
          <p:cNvSpPr>
            <a:spLocks noChangeAspect="1" noChangeArrowheads="1"/>
          </p:cNvSpPr>
          <p:nvPr/>
        </p:nvSpPr>
        <p:spPr bwMode="auto">
          <a:xfrm>
            <a:off x="688975" y="-4492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8350" y="455445"/>
            <a:ext cx="4819650" cy="391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Box 18"/>
          <p:cNvSpPr txBox="1"/>
          <p:nvPr/>
        </p:nvSpPr>
        <p:spPr>
          <a:xfrm>
            <a:off x="775232" y="32917686"/>
            <a:ext cx="13343571" cy="4801314"/>
          </a:xfrm>
          <a:prstGeom prst="rect">
            <a:avLst/>
          </a:prstGeom>
          <a:solidFill>
            <a:schemeClr val="accent4">
              <a:lumMod val="20000"/>
              <a:lumOff val="80000"/>
            </a:schemeClr>
          </a:solidFill>
          <a:ln>
            <a:solidFill>
              <a:schemeClr val="accent4"/>
            </a:solidFill>
          </a:ln>
        </p:spPr>
        <p:txBody>
          <a:bodyPr wrap="square" rtlCol="0">
            <a:spAutoFit/>
          </a:bodyPr>
          <a:lstStyle/>
          <a:p>
            <a:pPr marL="571500" indent="-571500">
              <a:buFont typeface="Arial" panose="020B0604020202020204" pitchFamily="34" charset="0"/>
              <a:buChar char="•"/>
            </a:pPr>
            <a:r>
              <a:rPr lang="en-US" sz="3400" dirty="0" smtClean="0">
                <a:solidFill>
                  <a:srgbClr val="000000"/>
                </a:solidFill>
              </a:rPr>
              <a:t>The sample was derived from the Queens College Preschool Project (QCPP) – a longitudinal study investigating ADHD. </a:t>
            </a:r>
          </a:p>
          <a:p>
            <a:endParaRPr lang="en-US" sz="3400" dirty="0" smtClean="0">
              <a:solidFill>
                <a:srgbClr val="000000"/>
              </a:solidFill>
            </a:endParaRPr>
          </a:p>
          <a:p>
            <a:pPr marL="571500" indent="-571500">
              <a:buFont typeface="Arial" panose="020B0604020202020204" pitchFamily="34" charset="0"/>
              <a:buChar char="•"/>
            </a:pPr>
            <a:r>
              <a:rPr lang="en-US" sz="3400" dirty="0" smtClean="0">
                <a:solidFill>
                  <a:srgbClr val="000000"/>
                </a:solidFill>
              </a:rPr>
              <a:t>Participants were recruited at age 3-4 and were re-evaluated annually. </a:t>
            </a:r>
          </a:p>
          <a:p>
            <a:endParaRPr lang="en-US" sz="3400" dirty="0" smtClean="0">
              <a:solidFill>
                <a:srgbClr val="000000"/>
              </a:solidFill>
            </a:endParaRPr>
          </a:p>
          <a:p>
            <a:pPr marL="571500" indent="-571500">
              <a:buFont typeface="Arial" panose="020B0604020202020204" pitchFamily="34" charset="0"/>
              <a:buChar char="•"/>
            </a:pPr>
            <a:r>
              <a:rPr lang="en-US" sz="3400" dirty="0" smtClean="0">
                <a:solidFill>
                  <a:srgbClr val="000000"/>
                </a:solidFill>
              </a:rPr>
              <a:t>As a part of the annual evaluation, parents completed the BASC-2.</a:t>
            </a:r>
          </a:p>
          <a:p>
            <a:endParaRPr lang="en-US" sz="3400" dirty="0" smtClean="0">
              <a:solidFill>
                <a:srgbClr val="000000"/>
              </a:solidFill>
            </a:endParaRPr>
          </a:p>
          <a:p>
            <a:pPr marL="571500" indent="-571500">
              <a:buFont typeface="Arial" panose="020B0604020202020204" pitchFamily="34" charset="0"/>
              <a:buChar char="•"/>
            </a:pPr>
            <a:r>
              <a:rPr lang="en-US" sz="3400" dirty="0" smtClean="0">
                <a:solidFill>
                  <a:srgbClr val="000000"/>
                </a:solidFill>
              </a:rPr>
              <a:t>The present study encompasses three years: baseline (T1), the first annual follow-up (T2), and the second annual follow-up (T3). </a:t>
            </a:r>
          </a:p>
        </p:txBody>
      </p:sp>
      <p:sp>
        <p:nvSpPr>
          <p:cNvPr id="25" name="Rounded Rectangle 24"/>
          <p:cNvSpPr/>
          <p:nvPr/>
        </p:nvSpPr>
        <p:spPr>
          <a:xfrm>
            <a:off x="15316200" y="10515600"/>
            <a:ext cx="35128200" cy="1219200"/>
          </a:xfrm>
          <a:prstGeom prst="roundRect">
            <a:avLst/>
          </a:prstGeom>
          <a:solidFill>
            <a:srgbClr val="58436E"/>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500" b="1" dirty="0" smtClean="0">
                <a:solidFill>
                  <a:schemeClr val="bg1"/>
                </a:solidFill>
              </a:rPr>
              <a:t>Results</a:t>
            </a:r>
          </a:p>
        </p:txBody>
      </p:sp>
      <p:sp>
        <p:nvSpPr>
          <p:cNvPr id="31" name="Rounded Rectangle 30"/>
          <p:cNvSpPr/>
          <p:nvPr/>
        </p:nvSpPr>
        <p:spPr>
          <a:xfrm>
            <a:off x="15316200" y="5029200"/>
            <a:ext cx="16826729" cy="1223974"/>
          </a:xfrm>
          <a:prstGeom prst="roundRect">
            <a:avLst/>
          </a:prstGeom>
          <a:solidFill>
            <a:srgbClr val="58436E"/>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500" b="1" dirty="0" smtClean="0">
                <a:solidFill>
                  <a:srgbClr val="FFFFFF"/>
                </a:solidFill>
              </a:rPr>
              <a:t>Descriptive Characteristics at each Time-point</a:t>
            </a:r>
          </a:p>
        </p:txBody>
      </p:sp>
      <p:sp>
        <p:nvSpPr>
          <p:cNvPr id="42" name="TextBox 41"/>
          <p:cNvSpPr txBox="1"/>
          <p:nvPr/>
        </p:nvSpPr>
        <p:spPr>
          <a:xfrm>
            <a:off x="770342" y="6390205"/>
            <a:ext cx="13348461" cy="12126395"/>
          </a:xfrm>
          <a:prstGeom prst="flowChartProcess">
            <a:avLst/>
          </a:prstGeom>
          <a:solidFill>
            <a:schemeClr val="accent4">
              <a:lumMod val="20000"/>
              <a:lumOff val="80000"/>
            </a:schemeClr>
          </a:solidFill>
          <a:ln>
            <a:solidFill>
              <a:schemeClr val="accent4"/>
            </a:solidFill>
          </a:ln>
        </p:spPr>
        <p:style>
          <a:lnRef idx="1">
            <a:schemeClr val="accent3"/>
          </a:lnRef>
          <a:fillRef idx="2">
            <a:schemeClr val="accent3"/>
          </a:fillRef>
          <a:effectRef idx="1">
            <a:schemeClr val="accent3"/>
          </a:effectRef>
          <a:fontRef idx="minor">
            <a:schemeClr val="dk1"/>
          </a:fontRef>
        </p:style>
        <p:txBody>
          <a:bodyPr wrap="square">
            <a:spAutoFit/>
          </a:bodyPr>
          <a:lstStyle/>
          <a:p>
            <a:r>
              <a:rPr lang="en-US" sz="3400" b="1" u="sng" dirty="0">
                <a:solidFill>
                  <a:srgbClr val="000000"/>
                </a:solidFill>
                <a:ea typeface="Cambria"/>
                <a:cs typeface="Arial"/>
              </a:rPr>
              <a:t>Objective</a:t>
            </a:r>
            <a:r>
              <a:rPr lang="en-US" sz="3400" dirty="0">
                <a:solidFill>
                  <a:srgbClr val="000000"/>
                </a:solidFill>
                <a:ea typeface="Cambria"/>
                <a:cs typeface="Arial"/>
              </a:rPr>
              <a:t>: The present study </a:t>
            </a:r>
            <a:r>
              <a:rPr lang="en-US" sz="3400" dirty="0" smtClean="0">
                <a:solidFill>
                  <a:srgbClr val="000000"/>
                </a:solidFill>
                <a:ea typeface="Cambria"/>
                <a:cs typeface="Arial"/>
              </a:rPr>
              <a:t>assessed </a:t>
            </a:r>
            <a:r>
              <a:rPr lang="en-US" sz="3400" dirty="0">
                <a:solidFill>
                  <a:srgbClr val="000000"/>
                </a:solidFill>
                <a:ea typeface="Cambria"/>
                <a:cs typeface="Arial"/>
              </a:rPr>
              <a:t>the extent to which irritable </a:t>
            </a:r>
            <a:r>
              <a:rPr lang="en-US" sz="3400" dirty="0">
                <a:solidFill>
                  <a:srgbClr val="000000"/>
                </a:solidFill>
                <a:latin typeface="Calibri" pitchFamily="34" charset="0"/>
              </a:rPr>
              <a:t>mood and hurtful behaviors can be differentially measured in early childhood and the stability of these two constructs over time. </a:t>
            </a:r>
            <a:r>
              <a:rPr lang="en-US" sz="3400" b="1" u="sng" dirty="0" smtClean="0">
                <a:solidFill>
                  <a:srgbClr val="000000"/>
                </a:solidFill>
                <a:latin typeface="Calibri" pitchFamily="34" charset="0"/>
              </a:rPr>
              <a:t>Methods</a:t>
            </a:r>
            <a:r>
              <a:rPr lang="en-US" sz="3400" dirty="0" smtClean="0">
                <a:solidFill>
                  <a:srgbClr val="000000"/>
                </a:solidFill>
                <a:latin typeface="Calibri" pitchFamily="34" charset="0"/>
              </a:rPr>
              <a:t>: </a:t>
            </a:r>
            <a:r>
              <a:rPr lang="en-US" sz="3400" dirty="0">
                <a:solidFill>
                  <a:srgbClr val="000000"/>
                </a:solidFill>
                <a:latin typeface="Calibri" pitchFamily="34" charset="0"/>
              </a:rPr>
              <a:t>Preschoolers (N = 214; 3-4 years old) were evaluated by their parents on a broad spectrum of psychopathology at baseline (T1). Identical measures were collected annually for two years (T2 and T3). Items from the Behavior Assessment System for Children, Second Edition </a:t>
            </a:r>
            <a:r>
              <a:rPr lang="en-US" sz="3400" dirty="0" smtClean="0">
                <a:solidFill>
                  <a:srgbClr val="000000"/>
                </a:solidFill>
                <a:latin typeface="Calibri" pitchFamily="34" charset="0"/>
              </a:rPr>
              <a:t>(BASC-2) that </a:t>
            </a:r>
            <a:r>
              <a:rPr lang="en-US" sz="3400" dirty="0">
                <a:solidFill>
                  <a:srgbClr val="000000"/>
                </a:solidFill>
                <a:latin typeface="Calibri" pitchFamily="34" charset="0"/>
              </a:rPr>
              <a:t>seemed to represent the constructs of irritability and hurtful behaviors were selected. </a:t>
            </a:r>
            <a:r>
              <a:rPr lang="en-US" sz="3400" b="1" u="sng" dirty="0">
                <a:solidFill>
                  <a:srgbClr val="000000"/>
                </a:solidFill>
                <a:latin typeface="Calibri" pitchFamily="34" charset="0"/>
              </a:rPr>
              <a:t>Results</a:t>
            </a:r>
            <a:r>
              <a:rPr lang="en-US" sz="3400" dirty="0">
                <a:solidFill>
                  <a:srgbClr val="000000"/>
                </a:solidFill>
                <a:latin typeface="Calibri" pitchFamily="34" charset="0"/>
              </a:rPr>
              <a:t>: Using a principal components analysis with </a:t>
            </a:r>
            <a:r>
              <a:rPr lang="en-US" sz="3400" dirty="0" err="1">
                <a:solidFill>
                  <a:srgbClr val="000000"/>
                </a:solidFill>
                <a:latin typeface="Calibri" pitchFamily="34" charset="0"/>
              </a:rPr>
              <a:t>varimax</a:t>
            </a:r>
            <a:r>
              <a:rPr lang="en-US" sz="3400" dirty="0">
                <a:solidFill>
                  <a:srgbClr val="000000"/>
                </a:solidFill>
                <a:latin typeface="Calibri" pitchFamily="34" charset="0"/>
              </a:rPr>
              <a:t> rotation, two factors were extracted at each time-point representing separable Irritable and Hurtful dimensions. Cronbach’s alphas indicated that each subscale was reliable. Irritability scores at T1 were highly correlated with Irritability scores at T2 and T3, and Irritability scores at T2 and T3 were highly inter-correlated. Similarly, Hurtful scores at T1 were correlated with Hurtful scores at T2 and T3, and Hurtful scores at T2 and T3 were inter-correlated. In contrast, Pearson correlation coefficients between Irritability and Hurtful scores, concurrently and over time, were substantially lower. </a:t>
            </a:r>
            <a:r>
              <a:rPr lang="en-US" sz="3400" b="1" u="sng" dirty="0">
                <a:solidFill>
                  <a:srgbClr val="000000"/>
                </a:solidFill>
                <a:latin typeface="Calibri" pitchFamily="34" charset="0"/>
              </a:rPr>
              <a:t>Conclusions</a:t>
            </a:r>
            <a:r>
              <a:rPr lang="en-US" sz="3400" dirty="0">
                <a:solidFill>
                  <a:srgbClr val="000000"/>
                </a:solidFill>
                <a:latin typeface="Calibri" pitchFamily="34" charset="0"/>
              </a:rPr>
              <a:t>: These data indicate that irritable mood can be clearly identified in early childhood and is a highly stable trait that is largely distinct from the hurtful behaviors often seen in young children. Future research will examine the degree to which high levels of irritable mood and hurtful behaviors during the preschool years differentially predict psychiatric outcomes during the school-age years. </a:t>
            </a:r>
          </a:p>
        </p:txBody>
      </p:sp>
      <p:sp>
        <p:nvSpPr>
          <p:cNvPr id="44" name="Rounded Rectangle 43"/>
          <p:cNvSpPr/>
          <p:nvPr/>
        </p:nvSpPr>
        <p:spPr>
          <a:xfrm>
            <a:off x="762000" y="31546800"/>
            <a:ext cx="13343571" cy="1219200"/>
          </a:xfrm>
          <a:prstGeom prst="roundRect">
            <a:avLst/>
          </a:prstGeom>
          <a:solidFill>
            <a:srgbClr val="58436E"/>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500" b="1" dirty="0" smtClean="0">
                <a:solidFill>
                  <a:srgbClr val="FFFFFF"/>
                </a:solidFill>
              </a:rPr>
              <a:t>Methods</a:t>
            </a:r>
          </a:p>
        </p:txBody>
      </p:sp>
      <p:sp>
        <p:nvSpPr>
          <p:cNvPr id="48" name="TextBox 22"/>
          <p:cNvSpPr txBox="1">
            <a:spLocks noChangeArrowheads="1"/>
          </p:cNvSpPr>
          <p:nvPr/>
        </p:nvSpPr>
        <p:spPr bwMode="auto">
          <a:xfrm>
            <a:off x="770342" y="20675085"/>
            <a:ext cx="13347953" cy="10033515"/>
          </a:xfrm>
          <a:prstGeom prst="rect">
            <a:avLst/>
          </a:prstGeom>
          <a:solidFill>
            <a:schemeClr val="accent4">
              <a:lumMod val="20000"/>
              <a:lumOff val="80000"/>
            </a:schemeClr>
          </a:solidFill>
          <a:ln w="9525">
            <a:solidFill>
              <a:schemeClr val="accent4"/>
            </a:solidFill>
            <a:miter lim="800000"/>
            <a:headEnd/>
            <a:tailEnd/>
          </a:ln>
        </p:spPr>
        <p:txBody>
          <a:bodyPr wrap="square">
            <a:spAutoFit/>
          </a:bodyPr>
          <a:lstStyle/>
          <a:p>
            <a:pPr marL="571500" indent="-571500">
              <a:buFont typeface="Algerian" pitchFamily="82" charset="0"/>
              <a:buChar char="•"/>
            </a:pPr>
            <a:r>
              <a:rPr lang="en-US" sz="3400" dirty="0" smtClean="0">
                <a:solidFill>
                  <a:srgbClr val="000000"/>
                </a:solidFill>
                <a:latin typeface="Calibri" pitchFamily="34" charset="0"/>
              </a:rPr>
              <a:t>Recent studies of school-aged children have begun to separate the construct of “irritability” from that of “headstrong” or “defiant</a:t>
            </a:r>
            <a:r>
              <a:rPr lang="en-US" sz="3400" dirty="0">
                <a:solidFill>
                  <a:srgbClr val="000000"/>
                </a:solidFill>
                <a:latin typeface="Calibri" pitchFamily="34" charset="0"/>
              </a:rPr>
              <a:t>” (Whelan et al., 2013). </a:t>
            </a:r>
          </a:p>
          <a:p>
            <a:endParaRPr lang="en-US" sz="3400" dirty="0">
              <a:solidFill>
                <a:srgbClr val="000000"/>
              </a:solidFill>
              <a:latin typeface="Calibri" pitchFamily="34" charset="0"/>
            </a:endParaRPr>
          </a:p>
          <a:p>
            <a:pPr marL="571500" indent="-571500">
              <a:buFont typeface="Algerian" pitchFamily="82" charset="0"/>
              <a:buChar char="•"/>
            </a:pPr>
            <a:r>
              <a:rPr lang="en-US" sz="3400" dirty="0" smtClean="0">
                <a:solidFill>
                  <a:srgbClr val="000000"/>
                </a:solidFill>
                <a:latin typeface="Calibri" pitchFamily="34" charset="0"/>
              </a:rPr>
              <a:t>Data from these studies suggest that irritability is associated with internalizing disorders (e.g., depression</a:t>
            </a:r>
            <a:r>
              <a:rPr lang="en-US" sz="3400" dirty="0">
                <a:solidFill>
                  <a:srgbClr val="000000"/>
                </a:solidFill>
                <a:latin typeface="Calibri" pitchFamily="34" charset="0"/>
              </a:rPr>
              <a:t>)</a:t>
            </a:r>
            <a:r>
              <a:rPr lang="en-US" sz="3400" dirty="0" smtClean="0">
                <a:solidFill>
                  <a:srgbClr val="000000"/>
                </a:solidFill>
                <a:latin typeface="Calibri" pitchFamily="34" charset="0"/>
              </a:rPr>
              <a:t> in adolescence and adulthood, whereas headstrong/defiant is more closely linked to later externalizing or antisocial difficulties (Whelan et al., 2013; Dougherty et al. 2013). </a:t>
            </a:r>
          </a:p>
          <a:p>
            <a:endParaRPr lang="en-US" sz="3400" dirty="0" smtClean="0">
              <a:solidFill>
                <a:srgbClr val="000000"/>
              </a:solidFill>
              <a:latin typeface="Calibri" pitchFamily="34" charset="0"/>
            </a:endParaRPr>
          </a:p>
          <a:p>
            <a:pPr marL="571500" indent="-571500">
              <a:buFont typeface="Algerian" pitchFamily="82" charset="0"/>
              <a:buChar char="•"/>
            </a:pPr>
            <a:r>
              <a:rPr lang="en-US" sz="3400" dirty="0" err="1" smtClean="0">
                <a:solidFill>
                  <a:srgbClr val="000000"/>
                </a:solidFill>
                <a:latin typeface="Calibri" pitchFamily="34" charset="0"/>
              </a:rPr>
              <a:t>Althoff</a:t>
            </a:r>
            <a:r>
              <a:rPr lang="en-US" sz="3400" dirty="0" smtClean="0">
                <a:solidFill>
                  <a:srgbClr val="000000"/>
                </a:solidFill>
                <a:latin typeface="Calibri" pitchFamily="34" charset="0"/>
              </a:rPr>
              <a:t> et al. (2014) used items from the Child Behavior Checklist (CBCL) to derive subscales to assess irritability in school-age children and adolescents. </a:t>
            </a:r>
          </a:p>
          <a:p>
            <a:endParaRPr lang="en-US" sz="3400" dirty="0" smtClean="0">
              <a:solidFill>
                <a:srgbClr val="000000"/>
              </a:solidFill>
              <a:latin typeface="Calibri" pitchFamily="34" charset="0"/>
            </a:endParaRPr>
          </a:p>
          <a:p>
            <a:pPr marL="571500" indent="-571500">
              <a:buFont typeface="Algerian" pitchFamily="82" charset="0"/>
              <a:buChar char="•"/>
            </a:pPr>
            <a:r>
              <a:rPr lang="en-US" sz="3400" dirty="0" smtClean="0">
                <a:solidFill>
                  <a:srgbClr val="000000"/>
                </a:solidFill>
                <a:latin typeface="Calibri" pitchFamily="34" charset="0"/>
              </a:rPr>
              <a:t>The present study looked at similar constructs, termed “Irritability” and “Hurtfulness,” in </a:t>
            </a:r>
            <a:r>
              <a:rPr lang="en-US" sz="3400" u="sng" dirty="0" smtClean="0">
                <a:solidFill>
                  <a:srgbClr val="000000"/>
                </a:solidFill>
                <a:latin typeface="Calibri" pitchFamily="34" charset="0"/>
              </a:rPr>
              <a:t>early</a:t>
            </a:r>
            <a:r>
              <a:rPr lang="en-US" sz="3400" dirty="0" smtClean="0">
                <a:solidFill>
                  <a:srgbClr val="000000"/>
                </a:solidFill>
                <a:latin typeface="Calibri" pitchFamily="34" charset="0"/>
              </a:rPr>
              <a:t> childhood, using items from the BASC-2. </a:t>
            </a:r>
          </a:p>
          <a:p>
            <a:endParaRPr lang="en-US" sz="3400" dirty="0" smtClean="0">
              <a:solidFill>
                <a:srgbClr val="000000"/>
              </a:solidFill>
              <a:latin typeface="Calibri" pitchFamily="34" charset="0"/>
            </a:endParaRPr>
          </a:p>
          <a:p>
            <a:pPr marL="571500" indent="-571500">
              <a:buFont typeface="Algerian" pitchFamily="82" charset="0"/>
              <a:buChar char="•"/>
            </a:pPr>
            <a:r>
              <a:rPr lang="en-US" sz="3400" dirty="0" smtClean="0">
                <a:solidFill>
                  <a:srgbClr val="000000"/>
                </a:solidFill>
                <a:latin typeface="Calibri" pitchFamily="34" charset="0"/>
              </a:rPr>
              <a:t>We hypothesized that these items would separate into two factors representing Irritability and Hurtfulness and that Pearson correlations would indicate stability over time. </a:t>
            </a:r>
            <a:endParaRPr lang="en-US" sz="3400" dirty="0">
              <a:solidFill>
                <a:srgbClr val="000000"/>
              </a:solidFill>
              <a:latin typeface="Calibri" pitchFamily="34" charset="0"/>
            </a:endParaRPr>
          </a:p>
        </p:txBody>
      </p:sp>
      <p:sp>
        <p:nvSpPr>
          <p:cNvPr id="8" name="Rounded Rectangle 7"/>
          <p:cNvSpPr/>
          <p:nvPr/>
        </p:nvSpPr>
        <p:spPr>
          <a:xfrm>
            <a:off x="815061" y="5029200"/>
            <a:ext cx="13347700" cy="1219200"/>
          </a:xfrm>
          <a:prstGeom prst="roundRect">
            <a:avLst/>
          </a:prstGeom>
          <a:solidFill>
            <a:srgbClr val="58436E"/>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500" b="1" dirty="0" smtClean="0">
                <a:solidFill>
                  <a:srgbClr val="FFFFFF"/>
                </a:solidFill>
              </a:rPr>
              <a:t>Abstract</a:t>
            </a:r>
          </a:p>
        </p:txBody>
      </p:sp>
      <p:sp>
        <p:nvSpPr>
          <p:cNvPr id="47" name="Rounded Rectangle 46"/>
          <p:cNvSpPr/>
          <p:nvPr/>
        </p:nvSpPr>
        <p:spPr>
          <a:xfrm>
            <a:off x="762000" y="19278600"/>
            <a:ext cx="13350240" cy="1219200"/>
          </a:xfrm>
          <a:prstGeom prst="roundRect">
            <a:avLst/>
          </a:prstGeom>
          <a:solidFill>
            <a:srgbClr val="58436E"/>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500" b="1" dirty="0" smtClean="0">
                <a:solidFill>
                  <a:srgbClr val="FFFFFF"/>
                </a:solidFill>
              </a:rPr>
              <a:t>Background</a:t>
            </a:r>
          </a:p>
        </p:txBody>
      </p:sp>
      <p:sp>
        <p:nvSpPr>
          <p:cNvPr id="27" name="Rounded Rectangle 26"/>
          <p:cNvSpPr/>
          <p:nvPr/>
        </p:nvSpPr>
        <p:spPr>
          <a:xfrm>
            <a:off x="15319244" y="31546800"/>
            <a:ext cx="35125156" cy="1219200"/>
          </a:xfrm>
          <a:prstGeom prst="roundRect">
            <a:avLst/>
          </a:prstGeom>
          <a:solidFill>
            <a:srgbClr val="58436E"/>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500" b="1" dirty="0" smtClean="0">
                <a:solidFill>
                  <a:srgbClr val="FFFFFF"/>
                </a:solidFill>
              </a:rPr>
              <a:t>Summary and Conclusions</a:t>
            </a:r>
          </a:p>
        </p:txBody>
      </p:sp>
      <p:sp>
        <p:nvSpPr>
          <p:cNvPr id="18" name="TextBox 17"/>
          <p:cNvSpPr txBox="1"/>
          <p:nvPr/>
        </p:nvSpPr>
        <p:spPr>
          <a:xfrm>
            <a:off x="15313152" y="32917686"/>
            <a:ext cx="35131248" cy="2185214"/>
          </a:xfrm>
          <a:prstGeom prst="rect">
            <a:avLst/>
          </a:prstGeom>
          <a:solidFill>
            <a:schemeClr val="accent4">
              <a:lumMod val="20000"/>
              <a:lumOff val="80000"/>
            </a:schemeClr>
          </a:solidFill>
          <a:ln>
            <a:solidFill>
              <a:schemeClr val="accent4"/>
            </a:solidFill>
          </a:ln>
        </p:spPr>
        <p:txBody>
          <a:bodyPr wrap="square" rtlCol="0">
            <a:spAutoFit/>
          </a:bodyPr>
          <a:lstStyle/>
          <a:p>
            <a:pPr marL="571500" indent="-571500">
              <a:buFont typeface="Arial" panose="020B0604020202020204" pitchFamily="34" charset="0"/>
              <a:buChar char="•"/>
            </a:pPr>
            <a:r>
              <a:rPr lang="en-US" sz="3400" dirty="0" smtClean="0">
                <a:solidFill>
                  <a:srgbClr val="000000"/>
                </a:solidFill>
              </a:rPr>
              <a:t>The present study assessed irritable mood and hurtful behaviors in early childhood. </a:t>
            </a:r>
          </a:p>
          <a:p>
            <a:pPr marL="571500" indent="-571500">
              <a:buFont typeface="Arial" panose="020B0604020202020204" pitchFamily="34" charset="0"/>
              <a:buChar char="•"/>
            </a:pPr>
            <a:r>
              <a:rPr lang="en-US" sz="3400" dirty="0" smtClean="0">
                <a:solidFill>
                  <a:srgbClr val="000000"/>
                </a:solidFill>
              </a:rPr>
              <a:t>These data show that the constructs of Irritability and Hurtfulness are distinct and demonstrate stability over time. </a:t>
            </a:r>
          </a:p>
          <a:p>
            <a:pPr marL="571500" indent="-571500">
              <a:buFont typeface="Arial" panose="020B0604020202020204" pitchFamily="34" charset="0"/>
              <a:buChar char="•"/>
            </a:pPr>
            <a:r>
              <a:rPr lang="en-US" sz="3400" dirty="0" smtClean="0">
                <a:solidFill>
                  <a:srgbClr val="000000"/>
                </a:solidFill>
              </a:rPr>
              <a:t>Consistent with previous research (Dougherty et al., 2013), these findings indicate that irritability at 3-4 years old is associated with irritability 2 years later. </a:t>
            </a:r>
          </a:p>
          <a:p>
            <a:pPr marL="571500" indent="-571500">
              <a:buFont typeface="Arial" panose="020B0604020202020204" pitchFamily="34" charset="0"/>
              <a:buChar char="•"/>
            </a:pPr>
            <a:r>
              <a:rPr lang="en-US" sz="3400" dirty="0" smtClean="0">
                <a:solidFill>
                  <a:srgbClr val="000000"/>
                </a:solidFill>
              </a:rPr>
              <a:t>Future research will examine the extent to which irritable mood and hurtful behaviors in early childhood differentially predict outcomes in school-age children.</a:t>
            </a:r>
          </a:p>
        </p:txBody>
      </p:sp>
      <p:graphicFrame>
        <p:nvGraphicFramePr>
          <p:cNvPr id="4" name="Table 3"/>
          <p:cNvGraphicFramePr>
            <a:graphicFrameLocks noGrp="1"/>
          </p:cNvGraphicFramePr>
          <p:nvPr>
            <p:extLst>
              <p:ext uri="{D42A27DB-BD31-4B8C-83A1-F6EECF244321}">
                <p14:modId xmlns:p14="http://schemas.microsoft.com/office/powerpoint/2010/main" val="4151901427"/>
              </p:ext>
            </p:extLst>
          </p:nvPr>
        </p:nvGraphicFramePr>
        <p:xfrm>
          <a:off x="15316200" y="6629400"/>
          <a:ext cx="16840201" cy="3352800"/>
        </p:xfrm>
        <a:graphic>
          <a:graphicData uri="http://schemas.openxmlformats.org/drawingml/2006/table">
            <a:tbl>
              <a:tblPr firstRow="1" bandRow="1">
                <a:tableStyleId>{00A15C55-8517-42AA-B614-E9B94910E393}</a:tableStyleId>
              </a:tblPr>
              <a:tblGrid>
                <a:gridCol w="3533569"/>
                <a:gridCol w="4435544"/>
                <a:gridCol w="4435544"/>
                <a:gridCol w="4435544"/>
              </a:tblGrid>
              <a:tr h="838200">
                <a:tc>
                  <a:txBody>
                    <a:bodyPr/>
                    <a:lstStyle/>
                    <a:p>
                      <a:pPr algn="ctr"/>
                      <a:endParaRPr lang="en-US" sz="4000" dirty="0"/>
                    </a:p>
                  </a:txBody>
                  <a:tcPr>
                    <a:solidFill>
                      <a:schemeClr val="accent4">
                        <a:lumMod val="60000"/>
                        <a:lumOff val="40000"/>
                      </a:schemeClr>
                    </a:solidFill>
                  </a:tcPr>
                </a:tc>
                <a:tc>
                  <a:txBody>
                    <a:bodyPr/>
                    <a:lstStyle/>
                    <a:p>
                      <a:pPr algn="ctr"/>
                      <a:r>
                        <a:rPr lang="en-US" sz="4000" dirty="0" smtClean="0"/>
                        <a:t>T1</a:t>
                      </a:r>
                      <a:endParaRPr lang="en-US" sz="4000" b="1" dirty="0"/>
                    </a:p>
                  </a:txBody>
                  <a:tcPr>
                    <a:solidFill>
                      <a:schemeClr val="accent4">
                        <a:lumMod val="60000"/>
                        <a:lumOff val="40000"/>
                      </a:schemeClr>
                    </a:solidFill>
                  </a:tcPr>
                </a:tc>
                <a:tc>
                  <a:txBody>
                    <a:bodyPr/>
                    <a:lstStyle/>
                    <a:p>
                      <a:pPr algn="ctr"/>
                      <a:r>
                        <a:rPr lang="en-US" sz="4000" dirty="0" smtClean="0"/>
                        <a:t>T2</a:t>
                      </a:r>
                      <a:endParaRPr lang="en-US" sz="4000" b="1" dirty="0"/>
                    </a:p>
                  </a:txBody>
                  <a:tcPr>
                    <a:solidFill>
                      <a:schemeClr val="accent4">
                        <a:lumMod val="60000"/>
                        <a:lumOff val="40000"/>
                      </a:schemeClr>
                    </a:solidFill>
                  </a:tcPr>
                </a:tc>
                <a:tc>
                  <a:txBody>
                    <a:bodyPr/>
                    <a:lstStyle/>
                    <a:p>
                      <a:pPr algn="ctr"/>
                      <a:r>
                        <a:rPr lang="en-US" sz="4000" dirty="0" smtClean="0"/>
                        <a:t>T3</a:t>
                      </a:r>
                      <a:endParaRPr lang="en-US" sz="4000" b="1" dirty="0"/>
                    </a:p>
                  </a:txBody>
                  <a:tcPr>
                    <a:solidFill>
                      <a:schemeClr val="accent4">
                        <a:lumMod val="60000"/>
                        <a:lumOff val="40000"/>
                      </a:schemeClr>
                    </a:solidFill>
                  </a:tcPr>
                </a:tc>
              </a:tr>
              <a:tr h="838200">
                <a:tc>
                  <a:txBody>
                    <a:bodyPr/>
                    <a:lstStyle/>
                    <a:p>
                      <a:pPr algn="l"/>
                      <a:r>
                        <a:rPr lang="en-US" sz="4000" dirty="0" smtClean="0"/>
                        <a:t>N</a:t>
                      </a:r>
                      <a:endParaRPr lang="en-US" sz="4000" b="1" dirty="0"/>
                    </a:p>
                  </a:txBody>
                  <a:tcPr>
                    <a:solidFill>
                      <a:srgbClr val="CCC1DA"/>
                    </a:solidFill>
                  </a:tcPr>
                </a:tc>
                <a:tc>
                  <a:txBody>
                    <a:bodyPr/>
                    <a:lstStyle/>
                    <a:p>
                      <a:pPr algn="ctr"/>
                      <a:r>
                        <a:rPr lang="en-US" sz="3800" dirty="0" smtClean="0"/>
                        <a:t>214 </a:t>
                      </a:r>
                      <a:endParaRPr lang="en-US" sz="3800" dirty="0"/>
                    </a:p>
                  </a:txBody>
                  <a:tcPr>
                    <a:solidFill>
                      <a:srgbClr val="CCC1DA"/>
                    </a:solidFill>
                  </a:tcPr>
                </a:tc>
                <a:tc>
                  <a:txBody>
                    <a:bodyPr/>
                    <a:lstStyle/>
                    <a:p>
                      <a:pPr algn="ctr"/>
                      <a:r>
                        <a:rPr lang="en-US" sz="3800" dirty="0" smtClean="0"/>
                        <a:t>184</a:t>
                      </a:r>
                      <a:endParaRPr lang="en-US" sz="3800" dirty="0"/>
                    </a:p>
                  </a:txBody>
                  <a:tcPr>
                    <a:solidFill>
                      <a:srgbClr val="CCC1DA"/>
                    </a:solidFill>
                  </a:tcPr>
                </a:tc>
                <a:tc>
                  <a:txBody>
                    <a:bodyPr/>
                    <a:lstStyle/>
                    <a:p>
                      <a:pPr algn="ctr"/>
                      <a:r>
                        <a:rPr lang="en-US" sz="3800" dirty="0" smtClean="0"/>
                        <a:t>173</a:t>
                      </a:r>
                      <a:endParaRPr lang="en-US" sz="3800" dirty="0"/>
                    </a:p>
                  </a:txBody>
                  <a:tcPr>
                    <a:solidFill>
                      <a:srgbClr val="CCC1DA"/>
                    </a:solidFill>
                  </a:tcPr>
                </a:tc>
              </a:tr>
              <a:tr h="838200">
                <a:tc>
                  <a:txBody>
                    <a:bodyPr/>
                    <a:lstStyle/>
                    <a:p>
                      <a:pPr algn="l"/>
                      <a:r>
                        <a:rPr lang="en-US" sz="4000" dirty="0" smtClean="0"/>
                        <a:t>Mean Age (SD)</a:t>
                      </a:r>
                      <a:endParaRPr lang="en-US" sz="4000" b="1" dirty="0"/>
                    </a:p>
                  </a:txBody>
                  <a:tcPr>
                    <a:solidFill>
                      <a:schemeClr val="accent4">
                        <a:lumMod val="20000"/>
                        <a:lumOff val="80000"/>
                      </a:schemeClr>
                    </a:solidFill>
                  </a:tcPr>
                </a:tc>
                <a:tc>
                  <a:txBody>
                    <a:bodyPr/>
                    <a:lstStyle/>
                    <a:p>
                      <a:pPr algn="ctr"/>
                      <a:r>
                        <a:rPr lang="en-US" sz="3800" dirty="0" smtClean="0"/>
                        <a:t>3.78 (0.47)</a:t>
                      </a:r>
                      <a:endParaRPr lang="en-US" sz="3800" dirty="0"/>
                    </a:p>
                  </a:txBody>
                  <a:tcPr>
                    <a:solidFill>
                      <a:schemeClr val="accent4">
                        <a:lumMod val="20000"/>
                        <a:lumOff val="80000"/>
                      </a:schemeClr>
                    </a:solidFill>
                  </a:tcPr>
                </a:tc>
                <a:tc>
                  <a:txBody>
                    <a:bodyPr/>
                    <a:lstStyle/>
                    <a:p>
                      <a:pPr algn="ctr"/>
                      <a:r>
                        <a:rPr lang="en-US" sz="3800" dirty="0" smtClean="0"/>
                        <a:t>4.75 (0.43)</a:t>
                      </a:r>
                      <a:endParaRPr lang="en-US" sz="3800" dirty="0"/>
                    </a:p>
                  </a:txBody>
                  <a:tcPr>
                    <a:solidFill>
                      <a:schemeClr val="accent4">
                        <a:lumMod val="20000"/>
                        <a:lumOff val="80000"/>
                      </a:schemeClr>
                    </a:solidFill>
                  </a:tcPr>
                </a:tc>
                <a:tc>
                  <a:txBody>
                    <a:bodyPr/>
                    <a:lstStyle/>
                    <a:p>
                      <a:pPr algn="ctr"/>
                      <a:r>
                        <a:rPr lang="en-US" sz="3800" dirty="0" smtClean="0"/>
                        <a:t>5.81 (0.47)</a:t>
                      </a:r>
                      <a:endParaRPr lang="en-US" sz="3800" dirty="0"/>
                    </a:p>
                  </a:txBody>
                  <a:tcPr>
                    <a:solidFill>
                      <a:schemeClr val="accent4">
                        <a:lumMod val="20000"/>
                        <a:lumOff val="80000"/>
                      </a:schemeClr>
                    </a:solidFill>
                  </a:tcPr>
                </a:tc>
              </a:tr>
              <a:tr h="838200">
                <a:tc>
                  <a:txBody>
                    <a:bodyPr/>
                    <a:lstStyle/>
                    <a:p>
                      <a:pPr algn="l"/>
                      <a:r>
                        <a:rPr lang="en-US" sz="4000" dirty="0" smtClean="0"/>
                        <a:t>Males</a:t>
                      </a:r>
                      <a:endParaRPr lang="en-US" sz="4000" b="1" dirty="0"/>
                    </a:p>
                  </a:txBody>
                  <a:tcPr>
                    <a:solidFill>
                      <a:schemeClr val="accent4">
                        <a:lumMod val="40000"/>
                        <a:lumOff val="60000"/>
                      </a:schemeClr>
                    </a:solidFill>
                  </a:tcPr>
                </a:tc>
                <a:tc>
                  <a:txBody>
                    <a:bodyPr/>
                    <a:lstStyle/>
                    <a:p>
                      <a:pPr algn="ctr"/>
                      <a:r>
                        <a:rPr lang="en-US" sz="3800" dirty="0" smtClean="0"/>
                        <a:t>73.36%</a:t>
                      </a:r>
                      <a:endParaRPr lang="en-US" sz="3800" dirty="0"/>
                    </a:p>
                  </a:txBody>
                  <a:tcPr>
                    <a:solidFill>
                      <a:schemeClr val="accent4">
                        <a:lumMod val="40000"/>
                        <a:lumOff val="60000"/>
                      </a:schemeClr>
                    </a:solidFill>
                  </a:tcPr>
                </a:tc>
                <a:tc>
                  <a:txBody>
                    <a:bodyPr/>
                    <a:lstStyle/>
                    <a:p>
                      <a:pPr algn="ctr"/>
                      <a:r>
                        <a:rPr lang="en-US" sz="3800" dirty="0" smtClean="0"/>
                        <a:t>70.65%</a:t>
                      </a:r>
                      <a:endParaRPr lang="en-US" sz="3800" dirty="0"/>
                    </a:p>
                  </a:txBody>
                  <a:tcPr>
                    <a:solidFill>
                      <a:schemeClr val="accent4">
                        <a:lumMod val="40000"/>
                        <a:lumOff val="60000"/>
                      </a:schemeClr>
                    </a:solidFill>
                  </a:tcPr>
                </a:tc>
                <a:tc>
                  <a:txBody>
                    <a:bodyPr/>
                    <a:lstStyle/>
                    <a:p>
                      <a:pPr algn="ctr"/>
                      <a:r>
                        <a:rPr lang="en-US" sz="3800" dirty="0" smtClean="0"/>
                        <a:t>73.41%</a:t>
                      </a:r>
                      <a:endParaRPr lang="en-US" sz="3800" dirty="0"/>
                    </a:p>
                  </a:txBody>
                  <a:tcPr>
                    <a:solidFill>
                      <a:schemeClr val="accent4">
                        <a:lumMod val="40000"/>
                        <a:lumOff val="60000"/>
                      </a:schemeClr>
                    </a:solidFill>
                  </a:tcPr>
                </a:tc>
              </a:tr>
            </a:tbl>
          </a:graphicData>
        </a:graphic>
      </p:graphicFrame>
      <p:sp>
        <p:nvSpPr>
          <p:cNvPr id="29" name="Rounded Rectangle 28"/>
          <p:cNvSpPr/>
          <p:nvPr/>
        </p:nvSpPr>
        <p:spPr>
          <a:xfrm>
            <a:off x="15316200" y="11734800"/>
            <a:ext cx="27222410" cy="1005840"/>
          </a:xfrm>
          <a:prstGeom prst="roundRect">
            <a:avLst/>
          </a:prstGeom>
          <a:solidFill>
            <a:schemeClr val="accent4">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smtClean="0">
                <a:solidFill>
                  <a:schemeClr val="bg1"/>
                </a:solidFill>
              </a:rPr>
              <a:t>Principal Components Analyses</a:t>
            </a:r>
          </a:p>
        </p:txBody>
      </p:sp>
      <p:sp>
        <p:nvSpPr>
          <p:cNvPr id="51" name="Rounded Rectangle 50"/>
          <p:cNvSpPr/>
          <p:nvPr/>
        </p:nvSpPr>
        <p:spPr>
          <a:xfrm>
            <a:off x="15316200" y="20955000"/>
            <a:ext cx="35128200" cy="914400"/>
          </a:xfrm>
          <a:prstGeom prst="roundRect">
            <a:avLst/>
          </a:prstGeom>
          <a:solidFill>
            <a:schemeClr val="accent4">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smtClean="0">
                <a:solidFill>
                  <a:schemeClr val="bg1"/>
                </a:solidFill>
              </a:rPr>
              <a:t>Correlations</a:t>
            </a:r>
          </a:p>
        </p:txBody>
      </p:sp>
      <p:sp>
        <p:nvSpPr>
          <p:cNvPr id="53" name="Rounded Rectangle 52"/>
          <p:cNvSpPr/>
          <p:nvPr/>
        </p:nvSpPr>
        <p:spPr>
          <a:xfrm>
            <a:off x="28270200" y="22052280"/>
            <a:ext cx="9226292" cy="731519"/>
          </a:xfrm>
          <a:prstGeom prst="roundRect">
            <a:avLst/>
          </a:prstGeom>
          <a:solidFill>
            <a:srgbClr val="B4A0C6"/>
          </a:solidFill>
          <a:ln>
            <a:solidFill>
              <a:srgbClr val="B4A0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chemeClr val="bg1"/>
                </a:solidFill>
              </a:rPr>
              <a:t>Irritability and Hurtfulness (Concurrent)</a:t>
            </a:r>
          </a:p>
        </p:txBody>
      </p:sp>
      <p:sp>
        <p:nvSpPr>
          <p:cNvPr id="62" name="Rounded Rectangle 61"/>
          <p:cNvSpPr/>
          <p:nvPr/>
        </p:nvSpPr>
        <p:spPr>
          <a:xfrm>
            <a:off x="15392400" y="22052280"/>
            <a:ext cx="11963400" cy="731520"/>
          </a:xfrm>
          <a:prstGeom prst="roundRect">
            <a:avLst/>
          </a:prstGeom>
          <a:solidFill>
            <a:srgbClr val="B4A0C6"/>
          </a:solidFill>
          <a:ln>
            <a:solidFill>
              <a:srgbClr val="B4A0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chemeClr val="bg1"/>
                </a:solidFill>
              </a:rPr>
              <a:t>Differential Stability Over Time </a:t>
            </a:r>
          </a:p>
        </p:txBody>
      </p:sp>
      <p:sp>
        <p:nvSpPr>
          <p:cNvPr id="63" name="Rounded Rectangle 62"/>
          <p:cNvSpPr/>
          <p:nvPr/>
        </p:nvSpPr>
        <p:spPr>
          <a:xfrm>
            <a:off x="38404800" y="22052280"/>
            <a:ext cx="11969496" cy="731519"/>
          </a:xfrm>
          <a:prstGeom prst="roundRect">
            <a:avLst/>
          </a:prstGeom>
          <a:solidFill>
            <a:srgbClr val="B4A0C6"/>
          </a:solidFill>
          <a:ln>
            <a:solidFill>
              <a:srgbClr val="B4A0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chemeClr val="bg1"/>
                </a:solidFill>
              </a:rPr>
              <a:t>Irritability and Hurtfulness (Over Time)</a:t>
            </a:r>
          </a:p>
        </p:txBody>
      </p:sp>
      <p:sp>
        <p:nvSpPr>
          <p:cNvPr id="40" name="Rounded Rectangle 39"/>
          <p:cNvSpPr/>
          <p:nvPr/>
        </p:nvSpPr>
        <p:spPr>
          <a:xfrm>
            <a:off x="16427873" y="22936200"/>
            <a:ext cx="5020056" cy="6096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solidFill>
              </a:rPr>
              <a:t>Irritability</a:t>
            </a:r>
            <a:endParaRPr lang="en-US" sz="2800" b="1" dirty="0" smtClean="0">
              <a:solidFill>
                <a:srgbClr val="000000"/>
              </a:solidFill>
            </a:endParaRPr>
          </a:p>
        </p:txBody>
      </p:sp>
      <p:sp>
        <p:nvSpPr>
          <p:cNvPr id="41" name="Rounded Rectangle 40"/>
          <p:cNvSpPr/>
          <p:nvPr/>
        </p:nvSpPr>
        <p:spPr>
          <a:xfrm>
            <a:off x="22107144" y="22936200"/>
            <a:ext cx="5020056" cy="6096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3"/>
                </a:solidFill>
              </a:rPr>
              <a:t>Hurtfulness</a:t>
            </a:r>
          </a:p>
        </p:txBody>
      </p:sp>
      <p:sp>
        <p:nvSpPr>
          <p:cNvPr id="46" name="Rounded Rectangle 45"/>
          <p:cNvSpPr/>
          <p:nvPr/>
        </p:nvSpPr>
        <p:spPr>
          <a:xfrm>
            <a:off x="43091966" y="11734800"/>
            <a:ext cx="7309762" cy="990600"/>
          </a:xfrm>
          <a:prstGeom prst="roundRect">
            <a:avLst/>
          </a:prstGeom>
          <a:solidFill>
            <a:schemeClr val="accent4">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smtClean="0">
                <a:solidFill>
                  <a:schemeClr val="bg1"/>
                </a:solidFill>
              </a:rPr>
              <a:t>Descriptive Statistics</a:t>
            </a:r>
          </a:p>
        </p:txBody>
      </p:sp>
      <p:sp>
        <p:nvSpPr>
          <p:cNvPr id="49" name="Rounded Rectangle 48"/>
          <p:cNvSpPr/>
          <p:nvPr/>
        </p:nvSpPr>
        <p:spPr>
          <a:xfrm rot="16200000">
            <a:off x="13639800" y="26746200"/>
            <a:ext cx="4267200" cy="914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000000"/>
                </a:solidFill>
              </a:rPr>
              <a:t>Pearson Correlation (r)</a:t>
            </a:r>
          </a:p>
        </p:txBody>
      </p:sp>
      <p:graphicFrame>
        <p:nvGraphicFramePr>
          <p:cNvPr id="50" name="Chart 49"/>
          <p:cNvGraphicFramePr>
            <a:graphicFrameLocks noChangeAspect="1"/>
          </p:cNvGraphicFramePr>
          <p:nvPr>
            <p:extLst>
              <p:ext uri="{D42A27DB-BD31-4B8C-83A1-F6EECF244321}">
                <p14:modId xmlns:p14="http://schemas.microsoft.com/office/powerpoint/2010/main" val="1277254655"/>
              </p:ext>
            </p:extLst>
          </p:nvPr>
        </p:nvGraphicFramePr>
        <p:xfrm>
          <a:off x="16427131" y="23545800"/>
          <a:ext cx="5015342" cy="7315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2" name="Chart 51"/>
          <p:cNvGraphicFramePr>
            <a:graphicFrameLocks noChangeAspect="1"/>
          </p:cNvGraphicFramePr>
          <p:nvPr>
            <p:extLst>
              <p:ext uri="{D42A27DB-BD31-4B8C-83A1-F6EECF244321}">
                <p14:modId xmlns:p14="http://schemas.microsoft.com/office/powerpoint/2010/main" val="2983905359"/>
              </p:ext>
            </p:extLst>
          </p:nvPr>
        </p:nvGraphicFramePr>
        <p:xfrm>
          <a:off x="22107237" y="23545800"/>
          <a:ext cx="5019963" cy="7315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4" name="Chart 53"/>
          <p:cNvGraphicFramePr>
            <a:graphicFrameLocks noChangeAspect="1"/>
          </p:cNvGraphicFramePr>
          <p:nvPr>
            <p:extLst>
              <p:ext uri="{D42A27DB-BD31-4B8C-83A1-F6EECF244321}">
                <p14:modId xmlns:p14="http://schemas.microsoft.com/office/powerpoint/2010/main" val="1529640603"/>
              </p:ext>
            </p:extLst>
          </p:nvPr>
        </p:nvGraphicFramePr>
        <p:xfrm>
          <a:off x="30528235" y="23545800"/>
          <a:ext cx="5015345" cy="73152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5" name="Chart 54"/>
          <p:cNvGraphicFramePr>
            <a:graphicFrameLocks/>
          </p:cNvGraphicFramePr>
          <p:nvPr>
            <p:extLst>
              <p:ext uri="{D42A27DB-BD31-4B8C-83A1-F6EECF244321}">
                <p14:modId xmlns:p14="http://schemas.microsoft.com/office/powerpoint/2010/main" val="3603984070"/>
              </p:ext>
            </p:extLst>
          </p:nvPr>
        </p:nvGraphicFramePr>
        <p:xfrm>
          <a:off x="39111963" y="23545800"/>
          <a:ext cx="5019963" cy="73152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56" name="Chart 55"/>
          <p:cNvGraphicFramePr>
            <a:graphicFrameLocks noChangeAspect="1"/>
          </p:cNvGraphicFramePr>
          <p:nvPr>
            <p:extLst>
              <p:ext uri="{D42A27DB-BD31-4B8C-83A1-F6EECF244321}">
                <p14:modId xmlns:p14="http://schemas.microsoft.com/office/powerpoint/2010/main" val="356312841"/>
              </p:ext>
            </p:extLst>
          </p:nvPr>
        </p:nvGraphicFramePr>
        <p:xfrm>
          <a:off x="44782852" y="23545800"/>
          <a:ext cx="5015345" cy="73152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 name="Table 1"/>
          <p:cNvGraphicFramePr>
            <a:graphicFrameLocks noGrp="1"/>
          </p:cNvGraphicFramePr>
          <p:nvPr>
            <p:extLst>
              <p:ext uri="{D42A27DB-BD31-4B8C-83A1-F6EECF244321}">
                <p14:modId xmlns:p14="http://schemas.microsoft.com/office/powerpoint/2010/main" val="749117921"/>
              </p:ext>
            </p:extLst>
          </p:nvPr>
        </p:nvGraphicFramePr>
        <p:xfrm>
          <a:off x="43245822" y="13732704"/>
          <a:ext cx="6909018" cy="6797036"/>
        </p:xfrm>
        <a:graphic>
          <a:graphicData uri="http://schemas.openxmlformats.org/drawingml/2006/table">
            <a:tbl>
              <a:tblPr firstRow="1" bandRow="1">
                <a:tableStyleId>{69CF1AB2-1976-4502-BF36-3FF5EA218861}</a:tableStyleId>
              </a:tblPr>
              <a:tblGrid>
                <a:gridCol w="731520"/>
                <a:gridCol w="2502862"/>
                <a:gridCol w="3674636"/>
              </a:tblGrid>
              <a:tr h="774104">
                <a:tc>
                  <a:txBody>
                    <a:bodyPr/>
                    <a:lstStyle/>
                    <a:p>
                      <a:pPr algn="ctr"/>
                      <a:endParaRPr lang="en-US" sz="4000" dirty="0"/>
                    </a:p>
                  </a:txBody>
                  <a:tcPr anchor="ctr">
                    <a:lnL w="3175" cap="flat" cmpd="sng" algn="ctr">
                      <a:solidFill>
                        <a:schemeClr val="accent1">
                          <a:lumMod val="60000"/>
                          <a:lumOff val="4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accent1">
                          <a:lumMod val="60000"/>
                          <a:lumOff val="40000"/>
                        </a:schemeClr>
                      </a:solidFill>
                      <a:prstDash val="solid"/>
                      <a:round/>
                      <a:headEnd type="none" w="med" len="med"/>
                      <a:tailEnd type="none" w="med" len="med"/>
                    </a:lnT>
                    <a:lnB w="3175"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3600" dirty="0" smtClean="0"/>
                        <a:t>Time-point</a:t>
                      </a:r>
                      <a:endParaRPr lang="en-US" sz="3600"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accent1">
                          <a:lumMod val="60000"/>
                          <a:lumOff val="40000"/>
                        </a:schemeClr>
                      </a:solidFill>
                      <a:prstDash val="solid"/>
                      <a:round/>
                      <a:headEnd type="none" w="med" len="med"/>
                      <a:tailEnd type="none" w="med" len="med"/>
                    </a:lnT>
                    <a:lnB w="3175"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3600" dirty="0" smtClean="0"/>
                        <a:t>Mean Score (SD)</a:t>
                      </a:r>
                      <a:endParaRPr lang="en-US" sz="3600" dirty="0"/>
                    </a:p>
                  </a:txBody>
                  <a:tcPr anchor="ctr">
                    <a:lnL w="3175" cap="flat" cmpd="sng" algn="ctr">
                      <a:noFill/>
                      <a:prstDash val="solid"/>
                      <a:round/>
                      <a:headEnd type="none" w="med" len="med"/>
                      <a:tailEnd type="none" w="med" len="med"/>
                    </a:lnL>
                    <a:lnR w="3175" cap="flat" cmpd="sng" algn="ctr">
                      <a:solidFill>
                        <a:schemeClr val="accent1">
                          <a:lumMod val="60000"/>
                          <a:lumOff val="40000"/>
                        </a:schemeClr>
                      </a:solidFill>
                      <a:prstDash val="solid"/>
                      <a:round/>
                      <a:headEnd type="none" w="med" len="med"/>
                      <a:tailEnd type="none" w="med" len="med"/>
                    </a:lnR>
                    <a:lnT w="3175" cap="flat" cmpd="sng" algn="ctr">
                      <a:solidFill>
                        <a:schemeClr val="accent1">
                          <a:lumMod val="60000"/>
                          <a:lumOff val="40000"/>
                        </a:schemeClr>
                      </a:solidFill>
                      <a:prstDash val="solid"/>
                      <a:round/>
                      <a:headEnd type="none" w="med" len="med"/>
                      <a:tailEnd type="none" w="med" len="med"/>
                    </a:lnT>
                    <a:lnB w="3175"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917294">
                <a:tc rowSpan="3">
                  <a:txBody>
                    <a:bodyPr/>
                    <a:lstStyle/>
                    <a:p>
                      <a:pPr algn="ctr"/>
                      <a:r>
                        <a:rPr lang="en-US" sz="3600" b="1" dirty="0" smtClean="0"/>
                        <a:t>Irritability</a:t>
                      </a:r>
                      <a:endParaRPr lang="en-US" sz="3600" b="1" dirty="0"/>
                    </a:p>
                  </a:txBody>
                  <a:tcPr vert="vert270" anchor="ctr">
                    <a:lnL w="3175" cap="flat" cmpd="sng" algn="ctr">
                      <a:solidFill>
                        <a:schemeClr val="accent1">
                          <a:lumMod val="60000"/>
                          <a:lumOff val="4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accent1">
                          <a:lumMod val="60000"/>
                          <a:lumOff val="40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sz="3000" dirty="0" smtClean="0"/>
                        <a:t>T1</a:t>
                      </a:r>
                      <a:endParaRPr lang="en-US" sz="3000"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accent1">
                          <a:lumMod val="60000"/>
                          <a:lumOff val="40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sz="3000" dirty="0" smtClean="0">
                          <a:solidFill>
                            <a:schemeClr val="tx1"/>
                          </a:solidFill>
                        </a:rPr>
                        <a:t>6.45 (3.04)</a:t>
                      </a:r>
                    </a:p>
                  </a:txBody>
                  <a:tcPr anchor="ctr">
                    <a:lnL w="3175" cap="flat" cmpd="sng" algn="ctr">
                      <a:noFill/>
                      <a:prstDash val="solid"/>
                      <a:round/>
                      <a:headEnd type="none" w="med" len="med"/>
                      <a:tailEnd type="none" w="med" len="med"/>
                    </a:lnL>
                    <a:lnR w="3175" cap="flat" cmpd="sng" algn="ctr">
                      <a:solidFill>
                        <a:schemeClr val="accent1">
                          <a:lumMod val="60000"/>
                          <a:lumOff val="40000"/>
                        </a:schemeClr>
                      </a:solidFill>
                      <a:prstDash val="solid"/>
                      <a:round/>
                      <a:headEnd type="none" w="med" len="med"/>
                      <a:tailEnd type="none" w="med" len="med"/>
                    </a:lnR>
                    <a:lnT w="3175" cap="flat" cmpd="sng" algn="ctr">
                      <a:solidFill>
                        <a:schemeClr val="accent1">
                          <a:lumMod val="60000"/>
                          <a:lumOff val="40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917294">
                <a:tc vMerge="1">
                  <a:txBody>
                    <a:bodyPr/>
                    <a:lstStyle/>
                    <a:p>
                      <a:endParaRPr lang="en-US" sz="3000" dirty="0"/>
                    </a:p>
                  </a:txBody>
                  <a:tcPr/>
                </a:tc>
                <a:tc>
                  <a:txBody>
                    <a:bodyPr/>
                    <a:lstStyle/>
                    <a:p>
                      <a:pPr algn="ctr"/>
                      <a:r>
                        <a:rPr lang="en-US" sz="3000" dirty="0" smtClean="0"/>
                        <a:t>T2</a:t>
                      </a:r>
                      <a:endParaRPr lang="en-US" sz="3000"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sz="3000" dirty="0" smtClean="0">
                          <a:solidFill>
                            <a:schemeClr val="tx1"/>
                          </a:solidFill>
                        </a:rPr>
                        <a:t>6.79 (3.87)</a:t>
                      </a:r>
                    </a:p>
                  </a:txBody>
                  <a:tcPr anchor="ctr">
                    <a:lnL w="3175" cap="flat" cmpd="sng" algn="ctr">
                      <a:noFill/>
                      <a:prstDash val="solid"/>
                      <a:round/>
                      <a:headEnd type="none" w="med" len="med"/>
                      <a:tailEnd type="none" w="med" len="med"/>
                    </a:lnL>
                    <a:lnR w="3175" cap="flat" cmpd="sng" algn="ctr">
                      <a:solidFill>
                        <a:schemeClr val="accent1">
                          <a:lumMod val="60000"/>
                          <a:lumOff val="4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917294">
                <a:tc vMerge="1">
                  <a:txBody>
                    <a:bodyPr/>
                    <a:lstStyle/>
                    <a:p>
                      <a:endParaRPr lang="en-US" sz="3000" dirty="0"/>
                    </a:p>
                  </a:txBody>
                  <a:tcPr/>
                </a:tc>
                <a:tc>
                  <a:txBody>
                    <a:bodyPr/>
                    <a:lstStyle/>
                    <a:p>
                      <a:pPr algn="ctr"/>
                      <a:r>
                        <a:rPr lang="en-US" sz="3000" dirty="0" smtClean="0"/>
                        <a:t>T3</a:t>
                      </a:r>
                      <a:endParaRPr lang="en-US" sz="3000"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sz="3000" dirty="0" smtClean="0">
                          <a:solidFill>
                            <a:schemeClr val="tx1"/>
                          </a:solidFill>
                        </a:rPr>
                        <a:t>5.85</a:t>
                      </a:r>
                      <a:r>
                        <a:rPr lang="en-US" sz="3000" baseline="0" dirty="0" smtClean="0">
                          <a:solidFill>
                            <a:schemeClr val="tx1"/>
                          </a:solidFill>
                        </a:rPr>
                        <a:t> (3.40)</a:t>
                      </a:r>
                      <a:endParaRPr lang="en-US" sz="3000" dirty="0" smtClean="0">
                        <a:solidFill>
                          <a:schemeClr val="tx1"/>
                        </a:solidFill>
                      </a:endParaRPr>
                    </a:p>
                  </a:txBody>
                  <a:tcPr anchor="ctr">
                    <a:lnL w="3175" cap="flat" cmpd="sng" algn="ctr">
                      <a:noFill/>
                      <a:prstDash val="solid"/>
                      <a:round/>
                      <a:headEnd type="none" w="med" len="med"/>
                      <a:tailEnd type="none" w="med" len="med"/>
                    </a:lnL>
                    <a:lnR w="3175" cap="flat" cmpd="sng" algn="ctr">
                      <a:solidFill>
                        <a:schemeClr val="accent1">
                          <a:lumMod val="60000"/>
                          <a:lumOff val="4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519168">
                <a:tc>
                  <a:txBody>
                    <a:bodyPr/>
                    <a:lstStyle/>
                    <a:p>
                      <a:pPr algn="ctr"/>
                      <a:endParaRPr lang="en-US" sz="3200" b="1" dirty="0"/>
                    </a:p>
                  </a:txBody>
                  <a:tcPr vert="vert270" anchor="ctr">
                    <a:lnL w="3175" cap="flat" cmpd="sng" algn="ctr">
                      <a:solidFill>
                        <a:schemeClr val="accent1">
                          <a:lumMod val="60000"/>
                          <a:lumOff val="4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400" dirty="0"/>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400" dirty="0" smtClean="0">
                        <a:solidFill>
                          <a:schemeClr val="tx1"/>
                        </a:solidFill>
                      </a:endParaRPr>
                    </a:p>
                  </a:txBody>
                  <a:tcPr anchor="ctr">
                    <a:lnL w="3175" cap="flat" cmpd="sng" algn="ctr">
                      <a:noFill/>
                      <a:prstDash val="solid"/>
                      <a:round/>
                      <a:headEnd type="none" w="med" len="med"/>
                      <a:tailEnd type="none" w="med" len="med"/>
                    </a:lnL>
                    <a:lnR w="3175" cap="flat" cmpd="sng" algn="ctr">
                      <a:solidFill>
                        <a:schemeClr val="accent1">
                          <a:lumMod val="60000"/>
                          <a:lumOff val="4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r>
              <a:tr h="917294">
                <a:tc rowSpan="3">
                  <a:txBody>
                    <a:bodyPr/>
                    <a:lstStyle/>
                    <a:p>
                      <a:pPr algn="ctr"/>
                      <a:r>
                        <a:rPr lang="en-US" sz="3600" b="1" dirty="0" smtClean="0"/>
                        <a:t>Hurtfulness</a:t>
                      </a:r>
                      <a:endParaRPr lang="en-US" sz="3600" b="1" dirty="0"/>
                    </a:p>
                  </a:txBody>
                  <a:tcPr vert="vert270" anchor="ctr">
                    <a:lnL w="3175" cap="flat" cmpd="sng" algn="ctr">
                      <a:solidFill>
                        <a:schemeClr val="accent1">
                          <a:lumMod val="60000"/>
                          <a:lumOff val="4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CCFFCC"/>
                    </a:solidFill>
                  </a:tcPr>
                </a:tc>
                <a:tc>
                  <a:txBody>
                    <a:bodyPr/>
                    <a:lstStyle/>
                    <a:p>
                      <a:pPr algn="ctr"/>
                      <a:r>
                        <a:rPr lang="en-US" sz="3000" dirty="0" smtClean="0"/>
                        <a:t>T1</a:t>
                      </a:r>
                      <a:endParaRPr lang="en-US" sz="3000"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CCFFCC"/>
                    </a:solidFill>
                  </a:tcPr>
                </a:tc>
                <a:tc>
                  <a:txBody>
                    <a:bodyPr/>
                    <a:lstStyle/>
                    <a:p>
                      <a:pPr algn="ctr"/>
                      <a:r>
                        <a:rPr lang="en-US" sz="3000" dirty="0" smtClean="0">
                          <a:solidFill>
                            <a:schemeClr val="tx1"/>
                          </a:solidFill>
                        </a:rPr>
                        <a:t>2.34 </a:t>
                      </a:r>
                      <a:r>
                        <a:rPr lang="en-US" sz="3000" smtClean="0">
                          <a:solidFill>
                            <a:schemeClr val="tx1"/>
                          </a:solidFill>
                        </a:rPr>
                        <a:t>(2.17)</a:t>
                      </a:r>
                      <a:endParaRPr lang="en-US" sz="3000" dirty="0" smtClean="0">
                        <a:solidFill>
                          <a:schemeClr val="tx1"/>
                        </a:solidFill>
                      </a:endParaRPr>
                    </a:p>
                  </a:txBody>
                  <a:tcPr anchor="ctr">
                    <a:lnL w="3175" cap="flat" cmpd="sng" algn="ctr">
                      <a:noFill/>
                      <a:prstDash val="solid"/>
                      <a:round/>
                      <a:headEnd type="none" w="med" len="med"/>
                      <a:tailEnd type="none" w="med" len="med"/>
                    </a:lnL>
                    <a:lnR w="3175" cap="flat" cmpd="sng" algn="ctr">
                      <a:solidFill>
                        <a:schemeClr val="accent1">
                          <a:lumMod val="60000"/>
                          <a:lumOff val="4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CCFFCC"/>
                    </a:solidFill>
                  </a:tcPr>
                </a:tc>
              </a:tr>
              <a:tr h="917294">
                <a:tc vMerge="1">
                  <a:txBody>
                    <a:bodyPr/>
                    <a:lstStyle/>
                    <a:p>
                      <a:endParaRPr lang="en-US" sz="3000" dirty="0"/>
                    </a:p>
                  </a:txBody>
                  <a:tcPr/>
                </a:tc>
                <a:tc>
                  <a:txBody>
                    <a:bodyPr/>
                    <a:lstStyle/>
                    <a:p>
                      <a:pPr algn="ctr"/>
                      <a:r>
                        <a:rPr lang="en-US" sz="3000" dirty="0" smtClean="0"/>
                        <a:t>T2</a:t>
                      </a:r>
                      <a:endParaRPr lang="en-US" sz="3000"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CCFFCC"/>
                    </a:solidFill>
                  </a:tcPr>
                </a:tc>
                <a:tc>
                  <a:txBody>
                    <a:bodyPr/>
                    <a:lstStyle/>
                    <a:p>
                      <a:pPr algn="ctr"/>
                      <a:r>
                        <a:rPr lang="en-US" sz="3000" dirty="0" smtClean="0">
                          <a:solidFill>
                            <a:schemeClr val="tx1"/>
                          </a:solidFill>
                        </a:rPr>
                        <a:t>1.81 (1.80)</a:t>
                      </a:r>
                    </a:p>
                  </a:txBody>
                  <a:tcPr anchor="ctr">
                    <a:lnL w="3175" cap="flat" cmpd="sng" algn="ctr">
                      <a:noFill/>
                      <a:prstDash val="solid"/>
                      <a:round/>
                      <a:headEnd type="none" w="med" len="med"/>
                      <a:tailEnd type="none" w="med" len="med"/>
                    </a:lnL>
                    <a:lnR w="3175" cap="flat" cmpd="sng" algn="ctr">
                      <a:solidFill>
                        <a:schemeClr val="accent1">
                          <a:lumMod val="60000"/>
                          <a:lumOff val="4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CCFFCC"/>
                    </a:solidFill>
                  </a:tcPr>
                </a:tc>
              </a:tr>
              <a:tr h="917294">
                <a:tc vMerge="1">
                  <a:txBody>
                    <a:bodyPr/>
                    <a:lstStyle/>
                    <a:p>
                      <a:endParaRPr lang="en-US" sz="3000" dirty="0"/>
                    </a:p>
                  </a:txBody>
                  <a:tcPr/>
                </a:tc>
                <a:tc>
                  <a:txBody>
                    <a:bodyPr/>
                    <a:lstStyle/>
                    <a:p>
                      <a:pPr algn="ctr"/>
                      <a:r>
                        <a:rPr lang="en-US" sz="3000" dirty="0" smtClean="0"/>
                        <a:t>T3</a:t>
                      </a:r>
                      <a:endParaRPr lang="en-US" sz="3000"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CCFFCC"/>
                    </a:solidFill>
                  </a:tcPr>
                </a:tc>
                <a:tc>
                  <a:txBody>
                    <a:bodyPr/>
                    <a:lstStyle/>
                    <a:p>
                      <a:pPr algn="ctr"/>
                      <a:r>
                        <a:rPr lang="en-US" sz="3000" dirty="0" smtClean="0">
                          <a:solidFill>
                            <a:schemeClr val="tx1"/>
                          </a:solidFill>
                        </a:rPr>
                        <a:t>1.37 (1.44)</a:t>
                      </a:r>
                    </a:p>
                  </a:txBody>
                  <a:tcPr anchor="ctr">
                    <a:lnL w="3175" cap="flat" cmpd="sng" algn="ctr">
                      <a:noFill/>
                      <a:prstDash val="solid"/>
                      <a:round/>
                      <a:headEnd type="none" w="med" len="med"/>
                      <a:tailEnd type="none" w="med" len="med"/>
                    </a:lnL>
                    <a:lnR w="3175" cap="flat" cmpd="sng" algn="ctr">
                      <a:solidFill>
                        <a:schemeClr val="accent1">
                          <a:lumMod val="60000"/>
                          <a:lumOff val="4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CCFFCC"/>
                    </a:solidFill>
                  </a:tcPr>
                </a:tc>
              </a:tr>
            </a:tbl>
          </a:graphicData>
        </a:graphic>
      </p:graphicFrame>
      <p:sp>
        <p:nvSpPr>
          <p:cNvPr id="80" name="Oval 79"/>
          <p:cNvSpPr/>
          <p:nvPr/>
        </p:nvSpPr>
        <p:spPr>
          <a:xfrm>
            <a:off x="24460200" y="12816840"/>
            <a:ext cx="8934410" cy="822960"/>
          </a:xfrm>
          <a:prstGeom prst="ellipse">
            <a:avLst/>
          </a:prstGeom>
          <a:solidFill>
            <a:schemeClr val="accent4">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b="1" dirty="0" smtClean="0"/>
              <a:t>T2</a:t>
            </a:r>
            <a:endParaRPr lang="en-US" sz="4000" b="1" dirty="0"/>
          </a:p>
        </p:txBody>
      </p:sp>
      <p:sp>
        <p:nvSpPr>
          <p:cNvPr id="81" name="Oval 80"/>
          <p:cNvSpPr/>
          <p:nvPr/>
        </p:nvSpPr>
        <p:spPr>
          <a:xfrm>
            <a:off x="15316200" y="12801600"/>
            <a:ext cx="8934410" cy="838200"/>
          </a:xfrm>
          <a:prstGeom prst="ellipse">
            <a:avLst/>
          </a:prstGeom>
          <a:solidFill>
            <a:schemeClr val="accent4">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b="1" dirty="0" smtClean="0"/>
              <a:t>T1</a:t>
            </a:r>
            <a:endParaRPr lang="en-US" sz="4000" b="1" dirty="0"/>
          </a:p>
        </p:txBody>
      </p:sp>
      <p:sp>
        <p:nvSpPr>
          <p:cNvPr id="82" name="Oval 81"/>
          <p:cNvSpPr/>
          <p:nvPr/>
        </p:nvSpPr>
        <p:spPr>
          <a:xfrm>
            <a:off x="33604200" y="12816840"/>
            <a:ext cx="8934410" cy="822960"/>
          </a:xfrm>
          <a:prstGeom prst="ellipse">
            <a:avLst/>
          </a:prstGeom>
          <a:solidFill>
            <a:schemeClr val="accent4">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b="1" dirty="0" smtClean="0"/>
              <a:t>T3</a:t>
            </a:r>
            <a:endParaRPr lang="en-US" sz="4000" b="1" dirty="0"/>
          </a:p>
        </p:txBody>
      </p:sp>
      <p:graphicFrame>
        <p:nvGraphicFramePr>
          <p:cNvPr id="83" name="Table 82"/>
          <p:cNvGraphicFramePr>
            <a:graphicFrameLocks noGrp="1"/>
          </p:cNvGraphicFramePr>
          <p:nvPr>
            <p:extLst>
              <p:ext uri="{D42A27DB-BD31-4B8C-83A1-F6EECF244321}">
                <p14:modId xmlns:p14="http://schemas.microsoft.com/office/powerpoint/2010/main" val="1502793330"/>
              </p:ext>
            </p:extLst>
          </p:nvPr>
        </p:nvGraphicFramePr>
        <p:xfrm>
          <a:off x="15316200" y="13732704"/>
          <a:ext cx="8934410" cy="6797039"/>
        </p:xfrm>
        <a:graphic>
          <a:graphicData uri="http://schemas.openxmlformats.org/drawingml/2006/table">
            <a:tbl>
              <a:tblPr firstRow="1" bandRow="1">
                <a:tableStyleId>{3B4B98B0-60AC-42C2-AFA5-B58CD77FA1E5}</a:tableStyleId>
              </a:tblPr>
              <a:tblGrid>
                <a:gridCol w="4526280"/>
                <a:gridCol w="1872376"/>
                <a:gridCol w="2535754"/>
              </a:tblGrid>
              <a:tr h="0">
                <a:tc>
                  <a:txBody>
                    <a:bodyPr/>
                    <a:lstStyle/>
                    <a:p>
                      <a:endParaRPr lang="en-US" sz="2800" b="0" dirty="0"/>
                    </a:p>
                  </a:txBody>
                  <a:tcPr>
                    <a:lnL w="9525" cap="flat" cmpd="sng" algn="ctr">
                      <a:solidFill>
                        <a:srgbClr val="97B3D6"/>
                      </a:solidFill>
                      <a:prstDash val="solid"/>
                      <a:round/>
                      <a:headEnd type="none" w="med" len="med"/>
                      <a:tailEnd type="none" w="med" len="med"/>
                    </a:lnL>
                    <a:lnT w="9525" cap="flat" cmpd="sng" algn="ctr">
                      <a:solidFill>
                        <a:srgbClr val="97B3D6"/>
                      </a:solidFill>
                      <a:prstDash val="solid"/>
                      <a:round/>
                      <a:headEnd type="none" w="med" len="med"/>
                      <a:tailEnd type="none" w="med" len="med"/>
                    </a:lnT>
                    <a:noFill/>
                  </a:tcPr>
                </a:tc>
                <a:tc>
                  <a:txBody>
                    <a:bodyPr/>
                    <a:lstStyle/>
                    <a:p>
                      <a:pPr algn="ctr"/>
                      <a:r>
                        <a:rPr lang="en-US" sz="3200" b="1" dirty="0" smtClean="0">
                          <a:solidFill>
                            <a:schemeClr val="accent1"/>
                          </a:solidFill>
                        </a:rPr>
                        <a:t>Irritability</a:t>
                      </a:r>
                      <a:endParaRPr lang="en-US" sz="3200" b="1" dirty="0">
                        <a:solidFill>
                          <a:schemeClr val="accent1"/>
                        </a:solidFill>
                      </a:endParaRPr>
                    </a:p>
                  </a:txBody>
                  <a:tcPr>
                    <a:lnT w="9525" cap="flat" cmpd="sng" algn="ctr">
                      <a:solidFill>
                        <a:srgbClr val="97B3D6"/>
                      </a:solidFill>
                      <a:prstDash val="solid"/>
                      <a:round/>
                      <a:headEnd type="none" w="med" len="med"/>
                      <a:tailEnd type="none" w="med" len="med"/>
                    </a:lnT>
                    <a:noFill/>
                  </a:tcPr>
                </a:tc>
                <a:tc>
                  <a:txBody>
                    <a:bodyPr/>
                    <a:lstStyle/>
                    <a:p>
                      <a:pPr algn="ctr"/>
                      <a:r>
                        <a:rPr lang="en-US" sz="3200" b="1" dirty="0" smtClean="0">
                          <a:solidFill>
                            <a:schemeClr val="accent3"/>
                          </a:solidFill>
                        </a:rPr>
                        <a:t>Hurtfulness</a:t>
                      </a:r>
                      <a:endParaRPr lang="en-US" sz="3200" b="1" dirty="0">
                        <a:solidFill>
                          <a:schemeClr val="accent3"/>
                        </a:solidFill>
                      </a:endParaRPr>
                    </a:p>
                  </a:txBody>
                  <a:tcPr>
                    <a:lnR w="9525" cap="flat" cmpd="sng" algn="ctr">
                      <a:solidFill>
                        <a:srgbClr val="97B3D6"/>
                      </a:solidFill>
                      <a:prstDash val="solid"/>
                      <a:round/>
                      <a:headEnd type="none" w="med" len="med"/>
                      <a:tailEnd type="none" w="med" len="med"/>
                    </a:lnR>
                    <a:lnT w="9525" cap="flat" cmpd="sng" algn="ctr">
                      <a:solidFill>
                        <a:srgbClr val="97B3D6"/>
                      </a:solidFill>
                      <a:prstDash val="solid"/>
                      <a:round/>
                      <a:headEnd type="none" w="med" len="med"/>
                      <a:tailEnd type="none" w="med" len="med"/>
                    </a:lnT>
                    <a:noFill/>
                  </a:tcPr>
                </a:tc>
              </a:tr>
              <a:tr h="370840">
                <a:tc>
                  <a:txBody>
                    <a:bodyPr/>
                    <a:lstStyle/>
                    <a:p>
                      <a:r>
                        <a:rPr lang="en-US" sz="2800" b="0" dirty="0" smtClean="0"/>
                        <a:t>Argues when denied own way </a:t>
                      </a:r>
                      <a:endParaRPr lang="en-US" sz="2800" b="0" dirty="0"/>
                    </a:p>
                  </a:txBody>
                  <a:tcPr>
                    <a:lnL w="9525" cap="flat" cmpd="sng" algn="ctr">
                      <a:solidFill>
                        <a:srgbClr val="97B3D6"/>
                      </a:solidFill>
                      <a:prstDash val="solid"/>
                      <a:round/>
                      <a:headEnd type="none" w="med" len="med"/>
                      <a:tailEnd type="none" w="med" len="med"/>
                    </a:lnL>
                    <a:solidFill>
                      <a:schemeClr val="accent1">
                        <a:lumMod val="60000"/>
                        <a:lumOff val="40000"/>
                      </a:schemeClr>
                    </a:solidFill>
                  </a:tcPr>
                </a:tc>
                <a:tc>
                  <a:txBody>
                    <a:bodyPr/>
                    <a:lstStyle/>
                    <a:p>
                      <a:pPr algn="ctr"/>
                      <a:r>
                        <a:rPr lang="en-US" sz="2800" b="1" dirty="0" smtClean="0"/>
                        <a:t>.624</a:t>
                      </a:r>
                      <a:endParaRPr lang="en-US" sz="2800" b="1" dirty="0"/>
                    </a:p>
                  </a:txBody>
                  <a:tcPr>
                    <a:solidFill>
                      <a:schemeClr val="accent1">
                        <a:lumMod val="60000"/>
                        <a:lumOff val="40000"/>
                      </a:schemeClr>
                    </a:solidFill>
                  </a:tcPr>
                </a:tc>
                <a:tc>
                  <a:txBody>
                    <a:bodyPr/>
                    <a:lstStyle/>
                    <a:p>
                      <a:pPr algn="ctr"/>
                      <a:r>
                        <a:rPr lang="en-US" sz="2400" b="0" dirty="0" smtClean="0"/>
                        <a:t>-.077</a:t>
                      </a:r>
                      <a:endParaRPr lang="en-US" sz="2400" b="0" dirty="0"/>
                    </a:p>
                  </a:txBody>
                  <a:tcPr>
                    <a:lnR w="9525" cap="flat" cmpd="sng" algn="ctr">
                      <a:solidFill>
                        <a:srgbClr val="97B3D6"/>
                      </a:solidFill>
                      <a:prstDash val="solid"/>
                      <a:round/>
                      <a:headEnd type="none" w="med" len="med"/>
                      <a:tailEnd type="none" w="med" len="med"/>
                    </a:lnR>
                    <a:solidFill>
                      <a:schemeClr val="accent1">
                        <a:lumMod val="60000"/>
                        <a:lumOff val="40000"/>
                      </a:schemeClr>
                    </a:solidFill>
                  </a:tcPr>
                </a:tc>
              </a:tr>
              <a:tr h="370840">
                <a:tc>
                  <a:txBody>
                    <a:bodyPr/>
                    <a:lstStyle/>
                    <a:p>
                      <a:r>
                        <a:rPr lang="en-US" sz="2800" b="0" dirty="0" smtClean="0"/>
                        <a:t>Loses temper easily</a:t>
                      </a:r>
                      <a:endParaRPr lang="en-US" sz="2800" b="0" dirty="0"/>
                    </a:p>
                  </a:txBody>
                  <a:tcPr>
                    <a:lnL w="9525" cap="flat" cmpd="sng" algn="ctr">
                      <a:solidFill>
                        <a:srgbClr val="97B3D6"/>
                      </a:solidFill>
                      <a:prstDash val="solid"/>
                      <a:round/>
                      <a:headEnd type="none" w="med" len="med"/>
                      <a:tailEnd type="none" w="med" len="med"/>
                    </a:lnL>
                    <a:solidFill>
                      <a:schemeClr val="accent1">
                        <a:lumMod val="60000"/>
                        <a:lumOff val="40000"/>
                      </a:schemeClr>
                    </a:solidFill>
                  </a:tcPr>
                </a:tc>
                <a:tc>
                  <a:txBody>
                    <a:bodyPr/>
                    <a:lstStyle/>
                    <a:p>
                      <a:pPr algn="ctr"/>
                      <a:r>
                        <a:rPr lang="en-US" sz="2800" b="1" dirty="0" smtClean="0"/>
                        <a:t>.825</a:t>
                      </a:r>
                      <a:endParaRPr lang="en-US" sz="2800" b="1" dirty="0"/>
                    </a:p>
                  </a:txBody>
                  <a:tcPr>
                    <a:solidFill>
                      <a:schemeClr val="accent1">
                        <a:lumMod val="60000"/>
                        <a:lumOff val="40000"/>
                      </a:schemeClr>
                    </a:solidFill>
                  </a:tcPr>
                </a:tc>
                <a:tc>
                  <a:txBody>
                    <a:bodyPr/>
                    <a:lstStyle/>
                    <a:p>
                      <a:pPr algn="ctr"/>
                      <a:r>
                        <a:rPr lang="en-US" sz="2400" b="0" dirty="0" smtClean="0"/>
                        <a:t>.202</a:t>
                      </a:r>
                      <a:endParaRPr lang="en-US" sz="2400" b="0" dirty="0"/>
                    </a:p>
                  </a:txBody>
                  <a:tcPr>
                    <a:lnR w="9525" cap="flat" cmpd="sng" algn="ctr">
                      <a:solidFill>
                        <a:srgbClr val="97B3D6"/>
                      </a:solidFill>
                      <a:prstDash val="solid"/>
                      <a:round/>
                      <a:headEnd type="none" w="med" len="med"/>
                      <a:tailEnd type="none" w="med" len="med"/>
                    </a:lnR>
                    <a:solidFill>
                      <a:schemeClr val="accent1">
                        <a:lumMod val="60000"/>
                        <a:lumOff val="40000"/>
                      </a:schemeClr>
                    </a:solidFill>
                  </a:tcPr>
                </a:tc>
              </a:tr>
              <a:tr h="370840">
                <a:tc>
                  <a:txBody>
                    <a:bodyPr/>
                    <a:lstStyle/>
                    <a:p>
                      <a:r>
                        <a:rPr lang="en-US" sz="2800" dirty="0" smtClean="0"/>
                        <a:t>Is easily upset</a:t>
                      </a:r>
                      <a:endParaRPr lang="en-US" sz="2800" dirty="0"/>
                    </a:p>
                  </a:txBody>
                  <a:tcPr>
                    <a:lnL w="9525" cap="flat" cmpd="sng" algn="ctr">
                      <a:solidFill>
                        <a:srgbClr val="97B3D6"/>
                      </a:solidFill>
                      <a:prstDash val="solid"/>
                      <a:round/>
                      <a:headEnd type="none" w="med" len="med"/>
                      <a:tailEnd type="none" w="med" len="med"/>
                    </a:lnL>
                    <a:solidFill>
                      <a:schemeClr val="accent1">
                        <a:lumMod val="60000"/>
                        <a:lumOff val="40000"/>
                      </a:schemeClr>
                    </a:solidFill>
                  </a:tcPr>
                </a:tc>
                <a:tc>
                  <a:txBody>
                    <a:bodyPr/>
                    <a:lstStyle/>
                    <a:p>
                      <a:pPr algn="ctr"/>
                      <a:r>
                        <a:rPr lang="en-US" sz="2800" b="1" dirty="0" smtClean="0"/>
                        <a:t>.722</a:t>
                      </a:r>
                      <a:endParaRPr lang="en-US" sz="2800" b="1" dirty="0"/>
                    </a:p>
                  </a:txBody>
                  <a:tcPr>
                    <a:solidFill>
                      <a:schemeClr val="accent1">
                        <a:lumMod val="60000"/>
                        <a:lumOff val="40000"/>
                      </a:schemeClr>
                    </a:solidFill>
                  </a:tcPr>
                </a:tc>
                <a:tc>
                  <a:txBody>
                    <a:bodyPr/>
                    <a:lstStyle/>
                    <a:p>
                      <a:pPr algn="ctr"/>
                      <a:r>
                        <a:rPr lang="en-US" sz="2400" dirty="0" smtClean="0"/>
                        <a:t>.217</a:t>
                      </a:r>
                      <a:endParaRPr lang="en-US" sz="2400" dirty="0"/>
                    </a:p>
                  </a:txBody>
                  <a:tcPr>
                    <a:lnR w="9525" cap="flat" cmpd="sng" algn="ctr">
                      <a:solidFill>
                        <a:srgbClr val="97B3D6"/>
                      </a:solidFill>
                      <a:prstDash val="solid"/>
                      <a:round/>
                      <a:headEnd type="none" w="med" len="med"/>
                      <a:tailEnd type="none" w="med" len="med"/>
                    </a:lnR>
                    <a:solidFill>
                      <a:schemeClr val="accent1">
                        <a:lumMod val="60000"/>
                        <a:lumOff val="40000"/>
                      </a:schemeClr>
                    </a:solidFill>
                  </a:tcPr>
                </a:tc>
              </a:tr>
              <a:tr h="370840">
                <a:tc>
                  <a:txBody>
                    <a:bodyPr/>
                    <a:lstStyle/>
                    <a:p>
                      <a:r>
                        <a:rPr lang="en-US" sz="2800" dirty="0" smtClean="0"/>
                        <a:t>Throws tantrums</a:t>
                      </a:r>
                      <a:endParaRPr lang="en-US" sz="2800" dirty="0"/>
                    </a:p>
                  </a:txBody>
                  <a:tcPr>
                    <a:lnL w="9525" cap="flat" cmpd="sng" algn="ctr">
                      <a:solidFill>
                        <a:srgbClr val="97B3D6"/>
                      </a:solidFill>
                      <a:prstDash val="solid"/>
                      <a:round/>
                      <a:headEnd type="none" w="med" len="med"/>
                      <a:tailEnd type="none" w="med" len="med"/>
                    </a:lnL>
                    <a:solidFill>
                      <a:schemeClr val="accent1">
                        <a:lumMod val="60000"/>
                        <a:lumOff val="40000"/>
                      </a:schemeClr>
                    </a:solidFill>
                  </a:tcPr>
                </a:tc>
                <a:tc>
                  <a:txBody>
                    <a:bodyPr/>
                    <a:lstStyle/>
                    <a:p>
                      <a:pPr algn="ctr"/>
                      <a:r>
                        <a:rPr lang="en-US" sz="2800" b="1" dirty="0" smtClean="0"/>
                        <a:t>.702</a:t>
                      </a:r>
                      <a:endParaRPr lang="en-US" sz="2800" b="1" dirty="0"/>
                    </a:p>
                  </a:txBody>
                  <a:tcPr>
                    <a:solidFill>
                      <a:schemeClr val="accent1">
                        <a:lumMod val="60000"/>
                        <a:lumOff val="40000"/>
                      </a:schemeClr>
                    </a:solidFill>
                  </a:tcPr>
                </a:tc>
                <a:tc>
                  <a:txBody>
                    <a:bodyPr/>
                    <a:lstStyle/>
                    <a:p>
                      <a:pPr algn="ctr"/>
                      <a:r>
                        <a:rPr lang="en-US" sz="2400" dirty="0" smtClean="0"/>
                        <a:t>.308</a:t>
                      </a:r>
                      <a:endParaRPr lang="en-US" sz="2400" dirty="0"/>
                    </a:p>
                  </a:txBody>
                  <a:tcPr>
                    <a:lnR w="9525" cap="flat" cmpd="sng" algn="ctr">
                      <a:solidFill>
                        <a:srgbClr val="97B3D6"/>
                      </a:solidFill>
                      <a:prstDash val="solid"/>
                      <a:round/>
                      <a:headEnd type="none" w="med" len="med"/>
                      <a:tailEnd type="none" w="med" len="med"/>
                    </a:lnR>
                    <a:solidFill>
                      <a:schemeClr val="accent1">
                        <a:lumMod val="60000"/>
                        <a:lumOff val="40000"/>
                      </a:schemeClr>
                    </a:solidFill>
                  </a:tcPr>
                </a:tc>
              </a:tr>
              <a:tr h="370840">
                <a:tc>
                  <a:txBody>
                    <a:bodyPr/>
                    <a:lstStyle/>
                    <a:p>
                      <a:r>
                        <a:rPr lang="en-US" sz="2800" dirty="0" smtClean="0"/>
                        <a:t>Is easily soothed</a:t>
                      </a:r>
                      <a:r>
                        <a:rPr lang="en-US" sz="2800" baseline="0" dirty="0" smtClean="0"/>
                        <a:t> when angry</a:t>
                      </a:r>
                      <a:endParaRPr lang="en-US" sz="2800" dirty="0"/>
                    </a:p>
                  </a:txBody>
                  <a:tcPr>
                    <a:lnL w="9525" cap="flat" cmpd="sng" algn="ctr">
                      <a:solidFill>
                        <a:srgbClr val="97B3D6"/>
                      </a:solidFill>
                      <a:prstDash val="solid"/>
                      <a:round/>
                      <a:headEnd type="none" w="med" len="med"/>
                      <a:tailEnd type="none" w="med" len="med"/>
                    </a:lnL>
                    <a:solidFill>
                      <a:schemeClr val="accent1">
                        <a:lumMod val="60000"/>
                        <a:lumOff val="40000"/>
                      </a:schemeClr>
                    </a:solidFill>
                  </a:tcPr>
                </a:tc>
                <a:tc>
                  <a:txBody>
                    <a:bodyPr/>
                    <a:lstStyle/>
                    <a:p>
                      <a:pPr algn="ctr"/>
                      <a:r>
                        <a:rPr lang="en-US" sz="2800" b="1" dirty="0" smtClean="0"/>
                        <a:t>.583</a:t>
                      </a:r>
                      <a:endParaRPr lang="en-US" sz="2800" b="1" dirty="0"/>
                    </a:p>
                  </a:txBody>
                  <a:tcPr>
                    <a:solidFill>
                      <a:schemeClr val="accent1">
                        <a:lumMod val="60000"/>
                        <a:lumOff val="40000"/>
                      </a:schemeClr>
                    </a:solidFill>
                  </a:tcPr>
                </a:tc>
                <a:tc>
                  <a:txBody>
                    <a:bodyPr/>
                    <a:lstStyle/>
                    <a:p>
                      <a:pPr algn="ctr"/>
                      <a:r>
                        <a:rPr lang="en-US" sz="2400" dirty="0" smtClean="0"/>
                        <a:t>-.061</a:t>
                      </a:r>
                      <a:endParaRPr lang="en-US" sz="2400" dirty="0"/>
                    </a:p>
                  </a:txBody>
                  <a:tcPr>
                    <a:lnR w="9525" cap="flat" cmpd="sng" algn="ctr">
                      <a:solidFill>
                        <a:srgbClr val="97B3D6"/>
                      </a:solidFill>
                      <a:prstDash val="solid"/>
                      <a:round/>
                      <a:headEnd type="none" w="med" len="med"/>
                      <a:tailEnd type="none" w="med" len="med"/>
                    </a:lnR>
                    <a:solidFill>
                      <a:schemeClr val="accent1">
                        <a:lumMod val="60000"/>
                        <a:lumOff val="40000"/>
                      </a:schemeClr>
                    </a:solidFill>
                  </a:tcPr>
                </a:tc>
              </a:tr>
              <a:tr h="370840">
                <a:tc>
                  <a:txBody>
                    <a:bodyPr/>
                    <a:lstStyle/>
                    <a:p>
                      <a:r>
                        <a:rPr lang="en-US" sz="2800" smtClean="0"/>
                        <a:t>Annoys others on purpose</a:t>
                      </a:r>
                      <a:endParaRPr lang="en-US" sz="2800" dirty="0"/>
                    </a:p>
                  </a:txBody>
                  <a:tcPr>
                    <a:lnL w="9525" cap="flat" cmpd="sng" algn="ctr">
                      <a:solidFill>
                        <a:srgbClr val="97B3D6"/>
                      </a:solidFill>
                      <a:prstDash val="solid"/>
                      <a:round/>
                      <a:headEnd type="none" w="med" len="med"/>
                      <a:tailEnd type="none" w="med" len="med"/>
                    </a:lnL>
                    <a:noFill/>
                  </a:tcPr>
                </a:tc>
                <a:tc>
                  <a:txBody>
                    <a:bodyPr/>
                    <a:lstStyle/>
                    <a:p>
                      <a:pPr algn="ctr"/>
                      <a:r>
                        <a:rPr lang="en-US" sz="2400" dirty="0" smtClean="0"/>
                        <a:t>.461</a:t>
                      </a:r>
                      <a:endParaRPr lang="en-US" sz="2400" dirty="0"/>
                    </a:p>
                  </a:txBody>
                  <a:tcPr>
                    <a:noFill/>
                  </a:tcPr>
                </a:tc>
                <a:tc>
                  <a:txBody>
                    <a:bodyPr/>
                    <a:lstStyle/>
                    <a:p>
                      <a:pPr algn="ctr"/>
                      <a:r>
                        <a:rPr lang="en-US" sz="2400" dirty="0" smtClean="0"/>
                        <a:t>.352</a:t>
                      </a:r>
                      <a:endParaRPr lang="en-US" sz="2400" dirty="0"/>
                    </a:p>
                  </a:txBody>
                  <a:tcPr>
                    <a:lnR w="9525" cap="flat" cmpd="sng" algn="ctr">
                      <a:solidFill>
                        <a:srgbClr val="97B3D6"/>
                      </a:solidFill>
                      <a:prstDash val="solid"/>
                      <a:round/>
                      <a:headEnd type="none" w="med" len="med"/>
                      <a:tailEnd type="none" w="med" len="med"/>
                    </a:lnR>
                    <a:noFill/>
                  </a:tcPr>
                </a:tc>
              </a:tr>
              <a:tr h="370840">
                <a:tc>
                  <a:txBody>
                    <a:bodyPr/>
                    <a:lstStyle/>
                    <a:p>
                      <a:r>
                        <a:rPr lang="en-US" sz="2800" dirty="0" smtClean="0"/>
                        <a:t>Is easily annoyed by others</a:t>
                      </a:r>
                      <a:endParaRPr lang="en-US" sz="2800" dirty="0"/>
                    </a:p>
                  </a:txBody>
                  <a:tcPr>
                    <a:lnL w="9525" cap="flat" cmpd="sng" algn="ctr">
                      <a:solidFill>
                        <a:srgbClr val="97B3D6"/>
                      </a:solidFill>
                      <a:prstDash val="solid"/>
                      <a:round/>
                      <a:headEnd type="none" w="med" len="med"/>
                      <a:tailEnd type="none" w="med" len="med"/>
                    </a:lnL>
                    <a:noFill/>
                  </a:tcPr>
                </a:tc>
                <a:tc>
                  <a:txBody>
                    <a:bodyPr/>
                    <a:lstStyle/>
                    <a:p>
                      <a:pPr algn="ctr"/>
                      <a:r>
                        <a:rPr lang="en-US" sz="2400" dirty="0" smtClean="0"/>
                        <a:t>.605</a:t>
                      </a:r>
                      <a:endParaRPr lang="en-US" sz="2400" dirty="0"/>
                    </a:p>
                  </a:txBody>
                  <a:tcPr>
                    <a:noFill/>
                  </a:tcPr>
                </a:tc>
                <a:tc>
                  <a:txBody>
                    <a:bodyPr/>
                    <a:lstStyle/>
                    <a:p>
                      <a:pPr algn="ctr"/>
                      <a:r>
                        <a:rPr lang="en-US" sz="2400" dirty="0" smtClean="0"/>
                        <a:t>.487</a:t>
                      </a:r>
                      <a:endParaRPr lang="en-US" sz="2400" dirty="0"/>
                    </a:p>
                  </a:txBody>
                  <a:tcPr>
                    <a:lnR w="9525" cap="flat" cmpd="sng" algn="ctr">
                      <a:solidFill>
                        <a:srgbClr val="97B3D6"/>
                      </a:solidFill>
                      <a:prstDash val="solid"/>
                      <a:round/>
                      <a:headEnd type="none" w="med" len="med"/>
                      <a:tailEnd type="none" w="med" len="med"/>
                    </a:lnR>
                    <a:noFill/>
                  </a:tcPr>
                </a:tc>
              </a:tr>
              <a:tr h="370840">
                <a:tc>
                  <a:txBody>
                    <a:bodyPr/>
                    <a:lstStyle/>
                    <a:p>
                      <a:r>
                        <a:rPr lang="en-US" sz="2800" dirty="0" smtClean="0"/>
                        <a:t>Breaks other children’s things</a:t>
                      </a:r>
                      <a:endParaRPr lang="en-US" sz="2800" dirty="0"/>
                    </a:p>
                  </a:txBody>
                  <a:tcPr>
                    <a:lnL w="9525" cap="flat" cmpd="sng" algn="ctr">
                      <a:solidFill>
                        <a:srgbClr val="97B3D6"/>
                      </a:solidFill>
                      <a:prstDash val="solid"/>
                      <a:round/>
                      <a:headEnd type="none" w="med" len="med"/>
                      <a:tailEnd type="none" w="med" len="med"/>
                    </a:lnL>
                    <a:solidFill>
                      <a:srgbClr val="CCFFCC"/>
                    </a:solidFill>
                  </a:tcPr>
                </a:tc>
                <a:tc>
                  <a:txBody>
                    <a:bodyPr/>
                    <a:lstStyle/>
                    <a:p>
                      <a:pPr algn="ctr"/>
                      <a:r>
                        <a:rPr lang="en-US" sz="2400" dirty="0" smtClean="0"/>
                        <a:t>.033</a:t>
                      </a:r>
                      <a:endParaRPr lang="en-US" sz="2400" dirty="0"/>
                    </a:p>
                  </a:txBody>
                  <a:tcPr>
                    <a:solidFill>
                      <a:srgbClr val="CCFFCC"/>
                    </a:solidFill>
                  </a:tcPr>
                </a:tc>
                <a:tc>
                  <a:txBody>
                    <a:bodyPr/>
                    <a:lstStyle/>
                    <a:p>
                      <a:pPr algn="ctr"/>
                      <a:r>
                        <a:rPr lang="en-US" sz="2800" b="1" dirty="0" smtClean="0"/>
                        <a:t>.550</a:t>
                      </a:r>
                      <a:endParaRPr lang="en-US" sz="2800" b="1" dirty="0"/>
                    </a:p>
                  </a:txBody>
                  <a:tcPr>
                    <a:lnR w="9525" cap="flat" cmpd="sng" algn="ctr">
                      <a:solidFill>
                        <a:srgbClr val="97B3D6"/>
                      </a:solidFill>
                      <a:prstDash val="solid"/>
                      <a:round/>
                      <a:headEnd type="none" w="med" len="med"/>
                      <a:tailEnd type="none" w="med" len="med"/>
                    </a:lnR>
                    <a:solidFill>
                      <a:srgbClr val="CCFFCC"/>
                    </a:solidFill>
                  </a:tcPr>
                </a:tc>
              </a:tr>
              <a:tr h="370840">
                <a:tc>
                  <a:txBody>
                    <a:bodyPr/>
                    <a:lstStyle/>
                    <a:p>
                      <a:r>
                        <a:rPr lang="en-US" sz="2800" dirty="0" smtClean="0"/>
                        <a:t>Calls other children names</a:t>
                      </a:r>
                      <a:endParaRPr lang="en-US" sz="2800" dirty="0"/>
                    </a:p>
                  </a:txBody>
                  <a:tcPr>
                    <a:lnL w="9525" cap="flat" cmpd="sng" algn="ctr">
                      <a:solidFill>
                        <a:srgbClr val="97B3D6"/>
                      </a:solidFill>
                      <a:prstDash val="solid"/>
                      <a:round/>
                      <a:headEnd type="none" w="med" len="med"/>
                      <a:tailEnd type="none" w="med" len="med"/>
                    </a:lnL>
                    <a:solidFill>
                      <a:srgbClr val="CCFFCC"/>
                    </a:solidFill>
                  </a:tcPr>
                </a:tc>
                <a:tc>
                  <a:txBody>
                    <a:bodyPr/>
                    <a:lstStyle/>
                    <a:p>
                      <a:pPr algn="ctr"/>
                      <a:r>
                        <a:rPr lang="en-US" sz="2400" dirty="0" smtClean="0"/>
                        <a:t>-.164</a:t>
                      </a:r>
                      <a:endParaRPr lang="en-US" sz="2400" dirty="0"/>
                    </a:p>
                  </a:txBody>
                  <a:tcPr>
                    <a:solidFill>
                      <a:srgbClr val="CCFFCC"/>
                    </a:solidFill>
                  </a:tcPr>
                </a:tc>
                <a:tc>
                  <a:txBody>
                    <a:bodyPr/>
                    <a:lstStyle/>
                    <a:p>
                      <a:pPr algn="ctr"/>
                      <a:r>
                        <a:rPr lang="en-US" sz="2800" b="1" dirty="0" smtClean="0"/>
                        <a:t>.444</a:t>
                      </a:r>
                      <a:endParaRPr lang="en-US" sz="2800" b="1" dirty="0"/>
                    </a:p>
                  </a:txBody>
                  <a:tcPr>
                    <a:lnR w="9525" cap="flat" cmpd="sng" algn="ctr">
                      <a:solidFill>
                        <a:srgbClr val="97B3D6"/>
                      </a:solidFill>
                      <a:prstDash val="solid"/>
                      <a:round/>
                      <a:headEnd type="none" w="med" len="med"/>
                      <a:tailEnd type="none" w="med" len="med"/>
                    </a:lnR>
                    <a:solidFill>
                      <a:srgbClr val="CCFFCC"/>
                    </a:solidFill>
                  </a:tcPr>
                </a:tc>
              </a:tr>
              <a:tr h="370840">
                <a:tc>
                  <a:txBody>
                    <a:bodyPr/>
                    <a:lstStyle/>
                    <a:p>
                      <a:r>
                        <a:rPr lang="en-US" sz="2800" dirty="0" smtClean="0"/>
                        <a:t>Threaten</a:t>
                      </a:r>
                      <a:r>
                        <a:rPr lang="en-US" sz="2800" baseline="0" dirty="0" smtClean="0"/>
                        <a:t>s to hurt others</a:t>
                      </a:r>
                      <a:endParaRPr lang="en-US" sz="2800" dirty="0"/>
                    </a:p>
                  </a:txBody>
                  <a:tcPr>
                    <a:lnL w="9525" cap="flat" cmpd="sng" algn="ctr">
                      <a:solidFill>
                        <a:srgbClr val="97B3D6"/>
                      </a:solidFill>
                      <a:prstDash val="solid"/>
                      <a:round/>
                      <a:headEnd type="none" w="med" len="med"/>
                      <a:tailEnd type="none" w="med" len="med"/>
                    </a:lnL>
                    <a:solidFill>
                      <a:srgbClr val="CCFFCC"/>
                    </a:solidFill>
                  </a:tcPr>
                </a:tc>
                <a:tc>
                  <a:txBody>
                    <a:bodyPr/>
                    <a:lstStyle/>
                    <a:p>
                      <a:pPr algn="ctr"/>
                      <a:r>
                        <a:rPr lang="en-US" sz="2400" dirty="0" smtClean="0"/>
                        <a:t>.323</a:t>
                      </a:r>
                      <a:endParaRPr lang="en-US" sz="2400" dirty="0"/>
                    </a:p>
                  </a:txBody>
                  <a:tcPr>
                    <a:solidFill>
                      <a:srgbClr val="CCFFCC"/>
                    </a:solidFill>
                  </a:tcPr>
                </a:tc>
                <a:tc>
                  <a:txBody>
                    <a:bodyPr/>
                    <a:lstStyle/>
                    <a:p>
                      <a:pPr algn="ctr"/>
                      <a:r>
                        <a:rPr lang="en-US" sz="2800" b="1" dirty="0" smtClean="0"/>
                        <a:t>.645</a:t>
                      </a:r>
                      <a:endParaRPr lang="en-US" sz="2800" b="1" dirty="0"/>
                    </a:p>
                  </a:txBody>
                  <a:tcPr>
                    <a:lnR w="9525" cap="flat" cmpd="sng" algn="ctr">
                      <a:solidFill>
                        <a:srgbClr val="97B3D6"/>
                      </a:solidFill>
                      <a:prstDash val="solid"/>
                      <a:round/>
                      <a:headEnd type="none" w="med" len="med"/>
                      <a:tailEnd type="none" w="med" len="med"/>
                    </a:lnR>
                    <a:solidFill>
                      <a:srgbClr val="CCFFCC"/>
                    </a:solidFill>
                  </a:tcPr>
                </a:tc>
              </a:tr>
              <a:tr h="370840">
                <a:tc>
                  <a:txBody>
                    <a:bodyPr/>
                    <a:lstStyle/>
                    <a:p>
                      <a:r>
                        <a:rPr lang="en-US" sz="2800" dirty="0" smtClean="0"/>
                        <a:t>Bullies others</a:t>
                      </a:r>
                      <a:endParaRPr lang="en-US" sz="2800" dirty="0"/>
                    </a:p>
                  </a:txBody>
                  <a:tcPr>
                    <a:lnL w="9525" cap="flat" cmpd="sng" algn="ctr">
                      <a:solidFill>
                        <a:srgbClr val="97B3D6"/>
                      </a:solidFill>
                      <a:prstDash val="solid"/>
                      <a:round/>
                      <a:headEnd type="none" w="med" len="med"/>
                      <a:tailEnd type="none" w="med" len="med"/>
                    </a:lnL>
                    <a:solidFill>
                      <a:srgbClr val="CCFFCC"/>
                    </a:solidFill>
                  </a:tcPr>
                </a:tc>
                <a:tc>
                  <a:txBody>
                    <a:bodyPr/>
                    <a:lstStyle/>
                    <a:p>
                      <a:pPr algn="ctr"/>
                      <a:r>
                        <a:rPr lang="en-US" sz="2400" dirty="0" smtClean="0"/>
                        <a:t>.293</a:t>
                      </a:r>
                      <a:endParaRPr lang="en-US" sz="2400" dirty="0"/>
                    </a:p>
                  </a:txBody>
                  <a:tcPr>
                    <a:solidFill>
                      <a:srgbClr val="CCFFCC"/>
                    </a:solidFill>
                  </a:tcPr>
                </a:tc>
                <a:tc>
                  <a:txBody>
                    <a:bodyPr/>
                    <a:lstStyle/>
                    <a:p>
                      <a:pPr algn="ctr"/>
                      <a:r>
                        <a:rPr lang="en-US" sz="2800" b="1" dirty="0" smtClean="0"/>
                        <a:t>.665</a:t>
                      </a:r>
                      <a:endParaRPr lang="en-US" sz="2800" b="1" dirty="0"/>
                    </a:p>
                  </a:txBody>
                  <a:tcPr>
                    <a:lnR w="9525" cap="flat" cmpd="sng" algn="ctr">
                      <a:solidFill>
                        <a:srgbClr val="97B3D6"/>
                      </a:solidFill>
                      <a:prstDash val="solid"/>
                      <a:round/>
                      <a:headEnd type="none" w="med" len="med"/>
                      <a:tailEnd type="none" w="med" len="med"/>
                    </a:lnR>
                    <a:solidFill>
                      <a:srgbClr val="CCFFCC"/>
                    </a:solidFill>
                  </a:tcPr>
                </a:tc>
              </a:tr>
              <a:tr h="370840">
                <a:tc>
                  <a:txBody>
                    <a:bodyPr/>
                    <a:lstStyle/>
                    <a:p>
                      <a:r>
                        <a:rPr lang="en-US" sz="2800" dirty="0" smtClean="0"/>
                        <a:t>Teases others</a:t>
                      </a:r>
                      <a:endParaRPr lang="en-US" sz="2800" dirty="0"/>
                    </a:p>
                  </a:txBody>
                  <a:tcPr>
                    <a:lnL w="9525" cap="flat" cmpd="sng" algn="ctr">
                      <a:solidFill>
                        <a:srgbClr val="97B3D6"/>
                      </a:solidFill>
                      <a:prstDash val="solid"/>
                      <a:round/>
                      <a:headEnd type="none" w="med" len="med"/>
                      <a:tailEnd type="none" w="med" len="med"/>
                    </a:lnL>
                    <a:lnB w="9525" cap="flat" cmpd="sng" algn="ctr">
                      <a:solidFill>
                        <a:srgbClr val="97B3D6"/>
                      </a:solidFill>
                      <a:prstDash val="solid"/>
                      <a:round/>
                      <a:headEnd type="none" w="med" len="med"/>
                      <a:tailEnd type="none" w="med" len="med"/>
                    </a:lnB>
                    <a:solidFill>
                      <a:srgbClr val="CCFFCC"/>
                    </a:solidFill>
                  </a:tcPr>
                </a:tc>
                <a:tc>
                  <a:txBody>
                    <a:bodyPr/>
                    <a:lstStyle/>
                    <a:p>
                      <a:pPr algn="ctr"/>
                      <a:r>
                        <a:rPr lang="en-US" sz="2400" dirty="0" smtClean="0"/>
                        <a:t>.194</a:t>
                      </a:r>
                      <a:endParaRPr lang="en-US" sz="2400" dirty="0"/>
                    </a:p>
                  </a:txBody>
                  <a:tcPr>
                    <a:lnB w="9525" cap="flat" cmpd="sng" algn="ctr">
                      <a:solidFill>
                        <a:srgbClr val="97B3D6"/>
                      </a:solidFill>
                      <a:prstDash val="solid"/>
                      <a:round/>
                      <a:headEnd type="none" w="med" len="med"/>
                      <a:tailEnd type="none" w="med" len="med"/>
                    </a:lnB>
                    <a:solidFill>
                      <a:srgbClr val="CCFFCC"/>
                    </a:solidFill>
                  </a:tcPr>
                </a:tc>
                <a:tc>
                  <a:txBody>
                    <a:bodyPr/>
                    <a:lstStyle/>
                    <a:p>
                      <a:pPr algn="ctr"/>
                      <a:r>
                        <a:rPr lang="en-US" sz="2800" b="1" dirty="0" smtClean="0"/>
                        <a:t>.746</a:t>
                      </a:r>
                      <a:endParaRPr lang="en-US" sz="2800" b="1" dirty="0"/>
                    </a:p>
                  </a:txBody>
                  <a:tcPr>
                    <a:lnR w="9525" cap="flat" cmpd="sng" algn="ctr">
                      <a:solidFill>
                        <a:srgbClr val="97B3D6"/>
                      </a:solidFill>
                      <a:prstDash val="solid"/>
                      <a:round/>
                      <a:headEnd type="none" w="med" len="med"/>
                      <a:tailEnd type="none" w="med" len="med"/>
                    </a:lnR>
                    <a:lnB w="9525" cap="flat" cmpd="sng" algn="ctr">
                      <a:solidFill>
                        <a:srgbClr val="97B3D6"/>
                      </a:solidFill>
                      <a:prstDash val="solid"/>
                      <a:round/>
                      <a:headEnd type="none" w="med" len="med"/>
                      <a:tailEnd type="none" w="med" len="med"/>
                    </a:lnB>
                    <a:solidFill>
                      <a:srgbClr val="CCFFCC"/>
                    </a:solidFill>
                  </a:tcPr>
                </a:tc>
              </a:tr>
            </a:tbl>
          </a:graphicData>
        </a:graphic>
      </p:graphicFrame>
      <p:graphicFrame>
        <p:nvGraphicFramePr>
          <p:cNvPr id="89" name="Table 88"/>
          <p:cNvGraphicFramePr>
            <a:graphicFrameLocks noGrp="1"/>
          </p:cNvGraphicFramePr>
          <p:nvPr>
            <p:extLst>
              <p:ext uri="{D42A27DB-BD31-4B8C-83A1-F6EECF244321}">
                <p14:modId xmlns:p14="http://schemas.microsoft.com/office/powerpoint/2010/main" val="2884950618"/>
              </p:ext>
            </p:extLst>
          </p:nvPr>
        </p:nvGraphicFramePr>
        <p:xfrm>
          <a:off x="33604200" y="13732704"/>
          <a:ext cx="8934410" cy="6797039"/>
        </p:xfrm>
        <a:graphic>
          <a:graphicData uri="http://schemas.openxmlformats.org/drawingml/2006/table">
            <a:tbl>
              <a:tblPr firstRow="1" bandRow="1">
                <a:tableStyleId>{3B4B98B0-60AC-42C2-AFA5-B58CD77FA1E5}</a:tableStyleId>
              </a:tblPr>
              <a:tblGrid>
                <a:gridCol w="4526280"/>
                <a:gridCol w="1872376"/>
                <a:gridCol w="2535754"/>
              </a:tblGrid>
              <a:tr h="370840">
                <a:tc>
                  <a:txBody>
                    <a:bodyPr/>
                    <a:lstStyle/>
                    <a:p>
                      <a:endParaRPr lang="en-US" sz="2800" b="0" dirty="0"/>
                    </a:p>
                  </a:txBody>
                  <a:tcPr>
                    <a:lnL w="9525" cap="flat" cmpd="sng" algn="ctr">
                      <a:solidFill>
                        <a:srgbClr val="97B3D6"/>
                      </a:solidFill>
                      <a:prstDash val="solid"/>
                      <a:round/>
                      <a:headEnd type="none" w="med" len="med"/>
                      <a:tailEnd type="none" w="med" len="med"/>
                    </a:lnL>
                    <a:lnT w="9525" cap="flat" cmpd="sng" algn="ctr">
                      <a:solidFill>
                        <a:srgbClr val="97B3D6"/>
                      </a:solidFill>
                      <a:prstDash val="solid"/>
                      <a:round/>
                      <a:headEnd type="none" w="med" len="med"/>
                      <a:tailEnd type="none" w="med" len="med"/>
                    </a:lnT>
                    <a:noFill/>
                  </a:tcPr>
                </a:tc>
                <a:tc>
                  <a:txBody>
                    <a:bodyPr/>
                    <a:lstStyle/>
                    <a:p>
                      <a:pPr algn="ctr"/>
                      <a:r>
                        <a:rPr lang="en-US" sz="3200" b="1" dirty="0" smtClean="0">
                          <a:solidFill>
                            <a:schemeClr val="accent1"/>
                          </a:solidFill>
                        </a:rPr>
                        <a:t>Irritability</a:t>
                      </a:r>
                      <a:endParaRPr lang="en-US" sz="3200" b="1" dirty="0">
                        <a:solidFill>
                          <a:schemeClr val="accent1"/>
                        </a:solidFill>
                      </a:endParaRPr>
                    </a:p>
                  </a:txBody>
                  <a:tcPr>
                    <a:lnT w="9525" cap="flat" cmpd="sng" algn="ctr">
                      <a:solidFill>
                        <a:srgbClr val="97B3D6"/>
                      </a:solidFill>
                      <a:prstDash val="solid"/>
                      <a:round/>
                      <a:headEnd type="none" w="med" len="med"/>
                      <a:tailEnd type="none" w="med" len="med"/>
                    </a:lnT>
                    <a:noFill/>
                  </a:tcPr>
                </a:tc>
                <a:tc>
                  <a:txBody>
                    <a:bodyPr/>
                    <a:lstStyle/>
                    <a:p>
                      <a:pPr algn="ctr"/>
                      <a:r>
                        <a:rPr lang="en-US" sz="3200" b="1" dirty="0" smtClean="0">
                          <a:solidFill>
                            <a:schemeClr val="accent3"/>
                          </a:solidFill>
                        </a:rPr>
                        <a:t>Hurtfulness</a:t>
                      </a:r>
                      <a:endParaRPr lang="en-US" sz="3200" b="1" dirty="0">
                        <a:solidFill>
                          <a:schemeClr val="accent3"/>
                        </a:solidFill>
                      </a:endParaRPr>
                    </a:p>
                  </a:txBody>
                  <a:tcPr>
                    <a:lnR w="9525" cap="flat" cmpd="sng" algn="ctr">
                      <a:solidFill>
                        <a:srgbClr val="97B3D6"/>
                      </a:solidFill>
                      <a:prstDash val="solid"/>
                      <a:round/>
                      <a:headEnd type="none" w="med" len="med"/>
                      <a:tailEnd type="none" w="med" len="med"/>
                    </a:lnR>
                    <a:lnT w="9525" cap="flat" cmpd="sng" algn="ctr">
                      <a:solidFill>
                        <a:srgbClr val="97B3D6"/>
                      </a:solidFill>
                      <a:prstDash val="solid"/>
                      <a:round/>
                      <a:headEnd type="none" w="med" len="med"/>
                      <a:tailEnd type="none" w="med" len="med"/>
                    </a:lnT>
                    <a:noFill/>
                  </a:tcPr>
                </a:tc>
              </a:tr>
              <a:tr h="370840">
                <a:tc>
                  <a:txBody>
                    <a:bodyPr/>
                    <a:lstStyle/>
                    <a:p>
                      <a:r>
                        <a:rPr lang="en-US" sz="2800" b="0" dirty="0" smtClean="0"/>
                        <a:t>Argues when denied own way </a:t>
                      </a:r>
                      <a:endParaRPr lang="en-US" sz="2800" b="0" dirty="0"/>
                    </a:p>
                  </a:txBody>
                  <a:tcPr>
                    <a:lnL w="9525" cap="flat" cmpd="sng" algn="ctr">
                      <a:solidFill>
                        <a:srgbClr val="97B3D6"/>
                      </a:solidFill>
                      <a:prstDash val="solid"/>
                      <a:round/>
                      <a:headEnd type="none" w="med" len="med"/>
                      <a:tailEnd type="none" w="med" len="med"/>
                    </a:lnL>
                    <a:solidFill>
                      <a:schemeClr val="accent1">
                        <a:lumMod val="60000"/>
                        <a:lumOff val="40000"/>
                      </a:schemeClr>
                    </a:solidFill>
                  </a:tcPr>
                </a:tc>
                <a:tc>
                  <a:txBody>
                    <a:bodyPr/>
                    <a:lstStyle/>
                    <a:p>
                      <a:pPr algn="ctr"/>
                      <a:r>
                        <a:rPr lang="en-US" sz="2800" b="1" dirty="0" smtClean="0"/>
                        <a:t>.742</a:t>
                      </a:r>
                      <a:endParaRPr lang="en-US" sz="2800" b="1" dirty="0"/>
                    </a:p>
                  </a:txBody>
                  <a:tcPr>
                    <a:solidFill>
                      <a:schemeClr val="accent1">
                        <a:lumMod val="60000"/>
                        <a:lumOff val="40000"/>
                      </a:schemeClr>
                    </a:solidFill>
                  </a:tcPr>
                </a:tc>
                <a:tc>
                  <a:txBody>
                    <a:bodyPr/>
                    <a:lstStyle/>
                    <a:p>
                      <a:pPr algn="ctr"/>
                      <a:r>
                        <a:rPr lang="en-US" sz="2400" b="0" dirty="0" smtClean="0"/>
                        <a:t>-.063</a:t>
                      </a:r>
                      <a:endParaRPr lang="en-US" sz="2400" b="0" dirty="0"/>
                    </a:p>
                  </a:txBody>
                  <a:tcPr>
                    <a:lnR w="9525" cap="flat" cmpd="sng" algn="ctr">
                      <a:solidFill>
                        <a:srgbClr val="97B3D6"/>
                      </a:solidFill>
                      <a:prstDash val="solid"/>
                      <a:round/>
                      <a:headEnd type="none" w="med" len="med"/>
                      <a:tailEnd type="none" w="med" len="med"/>
                    </a:lnR>
                    <a:solidFill>
                      <a:schemeClr val="accent1">
                        <a:lumMod val="60000"/>
                        <a:lumOff val="40000"/>
                      </a:schemeClr>
                    </a:solidFill>
                  </a:tcPr>
                </a:tc>
              </a:tr>
              <a:tr h="370840">
                <a:tc>
                  <a:txBody>
                    <a:bodyPr/>
                    <a:lstStyle/>
                    <a:p>
                      <a:r>
                        <a:rPr lang="en-US" sz="2800" b="0" dirty="0" smtClean="0"/>
                        <a:t>Threatens to hurt others</a:t>
                      </a:r>
                      <a:endParaRPr lang="en-US" sz="2800" b="0" dirty="0"/>
                    </a:p>
                  </a:txBody>
                  <a:tcPr>
                    <a:lnL w="9525" cap="flat" cmpd="sng" algn="ctr">
                      <a:solidFill>
                        <a:srgbClr val="97B3D6"/>
                      </a:solidFill>
                      <a:prstDash val="solid"/>
                      <a:round/>
                      <a:headEnd type="none" w="med" len="med"/>
                      <a:tailEnd type="none" w="med" len="med"/>
                    </a:lnL>
                    <a:solidFill>
                      <a:schemeClr val="accent1">
                        <a:lumMod val="60000"/>
                        <a:lumOff val="40000"/>
                      </a:schemeClr>
                    </a:solidFill>
                  </a:tcPr>
                </a:tc>
                <a:tc>
                  <a:txBody>
                    <a:bodyPr/>
                    <a:lstStyle/>
                    <a:p>
                      <a:pPr algn="ctr"/>
                      <a:r>
                        <a:rPr lang="en-US" sz="2800" b="1" dirty="0" smtClean="0"/>
                        <a:t>.537</a:t>
                      </a:r>
                      <a:endParaRPr lang="en-US" sz="2800" b="1" dirty="0"/>
                    </a:p>
                  </a:txBody>
                  <a:tcPr>
                    <a:solidFill>
                      <a:schemeClr val="accent1">
                        <a:lumMod val="60000"/>
                        <a:lumOff val="40000"/>
                      </a:schemeClr>
                    </a:solidFill>
                  </a:tcPr>
                </a:tc>
                <a:tc>
                  <a:txBody>
                    <a:bodyPr/>
                    <a:lstStyle/>
                    <a:p>
                      <a:pPr algn="ctr"/>
                      <a:r>
                        <a:rPr lang="en-US" sz="2400" b="0" dirty="0" smtClean="0"/>
                        <a:t>.301</a:t>
                      </a:r>
                      <a:endParaRPr lang="en-US" sz="2400" b="0" dirty="0"/>
                    </a:p>
                  </a:txBody>
                  <a:tcPr>
                    <a:lnR w="9525" cap="flat" cmpd="sng" algn="ctr">
                      <a:solidFill>
                        <a:srgbClr val="97B3D6"/>
                      </a:solidFill>
                      <a:prstDash val="solid"/>
                      <a:round/>
                      <a:headEnd type="none" w="med" len="med"/>
                      <a:tailEnd type="none" w="med" len="med"/>
                    </a:lnR>
                    <a:solidFill>
                      <a:schemeClr val="accent1">
                        <a:lumMod val="60000"/>
                        <a:lumOff val="40000"/>
                      </a:schemeClr>
                    </a:solidFill>
                  </a:tcPr>
                </a:tc>
              </a:tr>
              <a:tr h="370840">
                <a:tc>
                  <a:txBody>
                    <a:bodyPr/>
                    <a:lstStyle/>
                    <a:p>
                      <a:r>
                        <a:rPr lang="en-US" sz="2800" dirty="0" smtClean="0"/>
                        <a:t>Loses temper too easily</a:t>
                      </a:r>
                      <a:endParaRPr lang="en-US" sz="2800" dirty="0"/>
                    </a:p>
                  </a:txBody>
                  <a:tcPr>
                    <a:lnL w="9525" cap="flat" cmpd="sng" algn="ctr">
                      <a:solidFill>
                        <a:srgbClr val="97B3D6"/>
                      </a:solidFill>
                      <a:prstDash val="solid"/>
                      <a:round/>
                      <a:headEnd type="none" w="med" len="med"/>
                      <a:tailEnd type="none" w="med" len="med"/>
                    </a:lnL>
                    <a:solidFill>
                      <a:schemeClr val="accent1">
                        <a:lumMod val="60000"/>
                        <a:lumOff val="40000"/>
                      </a:schemeClr>
                    </a:solidFill>
                  </a:tcPr>
                </a:tc>
                <a:tc>
                  <a:txBody>
                    <a:bodyPr/>
                    <a:lstStyle/>
                    <a:p>
                      <a:pPr algn="ctr"/>
                      <a:r>
                        <a:rPr lang="en-US" sz="2800" b="1" dirty="0" smtClean="0"/>
                        <a:t>.842</a:t>
                      </a:r>
                      <a:endParaRPr lang="en-US" sz="2800" b="1" dirty="0"/>
                    </a:p>
                  </a:txBody>
                  <a:tcPr>
                    <a:solidFill>
                      <a:schemeClr val="accent1">
                        <a:lumMod val="60000"/>
                        <a:lumOff val="40000"/>
                      </a:schemeClr>
                    </a:solidFill>
                  </a:tcPr>
                </a:tc>
                <a:tc>
                  <a:txBody>
                    <a:bodyPr/>
                    <a:lstStyle/>
                    <a:p>
                      <a:pPr algn="ctr"/>
                      <a:r>
                        <a:rPr lang="en-US" sz="2400" dirty="0" smtClean="0"/>
                        <a:t>.087</a:t>
                      </a:r>
                      <a:endParaRPr lang="en-US" sz="2400" dirty="0"/>
                    </a:p>
                  </a:txBody>
                  <a:tcPr>
                    <a:lnR w="9525" cap="flat" cmpd="sng" algn="ctr">
                      <a:solidFill>
                        <a:srgbClr val="97B3D6"/>
                      </a:solidFill>
                      <a:prstDash val="solid"/>
                      <a:round/>
                      <a:headEnd type="none" w="med" len="med"/>
                      <a:tailEnd type="none" w="med" len="med"/>
                    </a:lnR>
                    <a:lnB w="9525" cap="flat" cmpd="sng" algn="ctr">
                      <a:solidFill>
                        <a:srgbClr val="97B3D6"/>
                      </a:solidFill>
                      <a:prstDash val="solid"/>
                      <a:round/>
                      <a:headEnd type="none" w="med" len="med"/>
                      <a:tailEnd type="none" w="med" len="med"/>
                    </a:lnB>
                    <a:solidFill>
                      <a:schemeClr val="accent1">
                        <a:lumMod val="60000"/>
                        <a:lumOff val="40000"/>
                      </a:schemeClr>
                    </a:solidFill>
                  </a:tcPr>
                </a:tc>
              </a:tr>
              <a:tr h="370840">
                <a:tc>
                  <a:txBody>
                    <a:bodyPr/>
                    <a:lstStyle/>
                    <a:p>
                      <a:r>
                        <a:rPr lang="en-US" sz="2800" dirty="0" smtClean="0"/>
                        <a:t>Is</a:t>
                      </a:r>
                      <a:r>
                        <a:rPr lang="en-US" sz="2800" baseline="0" dirty="0" smtClean="0"/>
                        <a:t> easily upset</a:t>
                      </a:r>
                      <a:endParaRPr lang="en-US" sz="2800" dirty="0"/>
                    </a:p>
                  </a:txBody>
                  <a:tcPr>
                    <a:lnL w="9525" cap="flat" cmpd="sng" algn="ctr">
                      <a:solidFill>
                        <a:srgbClr val="97B3D6"/>
                      </a:solidFill>
                      <a:prstDash val="solid"/>
                      <a:round/>
                      <a:headEnd type="none" w="med" len="med"/>
                      <a:tailEnd type="none" w="med" len="med"/>
                    </a:lnL>
                    <a:solidFill>
                      <a:schemeClr val="accent1">
                        <a:lumMod val="60000"/>
                        <a:lumOff val="40000"/>
                      </a:schemeClr>
                    </a:solidFill>
                  </a:tcPr>
                </a:tc>
                <a:tc>
                  <a:txBody>
                    <a:bodyPr/>
                    <a:lstStyle/>
                    <a:p>
                      <a:pPr algn="ctr"/>
                      <a:r>
                        <a:rPr lang="en-US" sz="2800" b="1" dirty="0" smtClean="0"/>
                        <a:t>.768</a:t>
                      </a:r>
                      <a:endParaRPr lang="en-US" sz="2800" b="1" dirty="0"/>
                    </a:p>
                  </a:txBody>
                  <a:tcPr>
                    <a:lnR w="9525" cap="flat" cmpd="sng" algn="ctr">
                      <a:solidFill>
                        <a:srgbClr val="97B3D6"/>
                      </a:solidFill>
                      <a:prstDash val="solid"/>
                      <a:round/>
                      <a:headEnd type="none" w="med" len="med"/>
                      <a:tailEnd type="none" w="med" len="med"/>
                    </a:lnR>
                    <a:solidFill>
                      <a:schemeClr val="accent1">
                        <a:lumMod val="60000"/>
                        <a:lumOff val="40000"/>
                      </a:schemeClr>
                    </a:solidFill>
                  </a:tcPr>
                </a:tc>
                <a:tc>
                  <a:txBody>
                    <a:bodyPr/>
                    <a:lstStyle/>
                    <a:p>
                      <a:pPr algn="ctr"/>
                      <a:r>
                        <a:rPr lang="en-US" sz="2400" dirty="0" smtClean="0"/>
                        <a:t>.175</a:t>
                      </a:r>
                      <a:endParaRPr lang="en-US" sz="2400" dirty="0"/>
                    </a:p>
                  </a:txBody>
                  <a:tcPr>
                    <a:lnL w="9525" cap="flat" cmpd="sng" algn="ctr">
                      <a:solidFill>
                        <a:srgbClr val="97B3D6"/>
                      </a:solidFill>
                      <a:prstDash val="solid"/>
                      <a:round/>
                      <a:headEnd type="none" w="med" len="med"/>
                      <a:tailEnd type="none" w="med" len="med"/>
                    </a:lnL>
                    <a:lnR w="9525" cap="flat" cmpd="sng" algn="ctr">
                      <a:solidFill>
                        <a:srgbClr val="97B3D6"/>
                      </a:solidFill>
                      <a:prstDash val="solid"/>
                      <a:round/>
                      <a:headEnd type="none" w="med" len="med"/>
                      <a:tailEnd type="none" w="med" len="med"/>
                    </a:lnR>
                    <a:lnT w="9525" cap="flat" cmpd="sng" algn="ctr">
                      <a:solidFill>
                        <a:srgbClr val="97B3D6"/>
                      </a:solidFill>
                      <a:prstDash val="solid"/>
                      <a:round/>
                      <a:headEnd type="none" w="med" len="med"/>
                      <a:tailEnd type="none" w="med" len="med"/>
                    </a:lnT>
                    <a:lnB w="9525" cap="flat" cmpd="sng" algn="ctr">
                      <a:solidFill>
                        <a:srgbClr val="97B3D6"/>
                      </a:solidFill>
                      <a:prstDash val="solid"/>
                      <a:round/>
                      <a:headEnd type="none" w="med" len="med"/>
                      <a:tailEnd type="none" w="med" len="med"/>
                    </a:lnB>
                    <a:solidFill>
                      <a:schemeClr val="accent1">
                        <a:lumMod val="60000"/>
                        <a:lumOff val="40000"/>
                      </a:schemeClr>
                    </a:solidFill>
                  </a:tcPr>
                </a:tc>
              </a:tr>
              <a:tr h="370840">
                <a:tc>
                  <a:txBody>
                    <a:bodyPr/>
                    <a:lstStyle/>
                    <a:p>
                      <a:r>
                        <a:rPr lang="en-US" sz="2800" dirty="0" smtClean="0"/>
                        <a:t>Is</a:t>
                      </a:r>
                      <a:r>
                        <a:rPr lang="en-US" sz="2800" baseline="0" dirty="0" smtClean="0"/>
                        <a:t> easily annoyed by others</a:t>
                      </a:r>
                      <a:endParaRPr lang="en-US" sz="2800" dirty="0"/>
                    </a:p>
                  </a:txBody>
                  <a:tcPr>
                    <a:lnL w="9525" cap="flat" cmpd="sng" algn="ctr">
                      <a:solidFill>
                        <a:srgbClr val="97B3D6"/>
                      </a:solidFill>
                      <a:prstDash val="solid"/>
                      <a:round/>
                      <a:headEnd type="none" w="med" len="med"/>
                      <a:tailEnd type="none" w="med" len="med"/>
                    </a:lnL>
                    <a:solidFill>
                      <a:schemeClr val="accent1">
                        <a:lumMod val="60000"/>
                        <a:lumOff val="40000"/>
                      </a:schemeClr>
                    </a:solidFill>
                  </a:tcPr>
                </a:tc>
                <a:tc>
                  <a:txBody>
                    <a:bodyPr/>
                    <a:lstStyle/>
                    <a:p>
                      <a:pPr algn="ctr"/>
                      <a:r>
                        <a:rPr lang="en-US" sz="2800" b="1" dirty="0" smtClean="0"/>
                        <a:t>.716</a:t>
                      </a:r>
                      <a:endParaRPr lang="en-US" sz="2800" b="1" dirty="0"/>
                    </a:p>
                  </a:txBody>
                  <a:tcPr>
                    <a:solidFill>
                      <a:schemeClr val="accent1">
                        <a:lumMod val="60000"/>
                        <a:lumOff val="40000"/>
                      </a:schemeClr>
                    </a:solidFill>
                  </a:tcPr>
                </a:tc>
                <a:tc>
                  <a:txBody>
                    <a:bodyPr/>
                    <a:lstStyle/>
                    <a:p>
                      <a:pPr algn="ctr"/>
                      <a:r>
                        <a:rPr lang="en-US" sz="2400" dirty="0" smtClean="0"/>
                        <a:t>.372</a:t>
                      </a:r>
                      <a:endParaRPr lang="en-US" sz="2400" dirty="0"/>
                    </a:p>
                  </a:txBody>
                  <a:tcPr>
                    <a:lnR w="9525" cap="flat" cmpd="sng" algn="ctr">
                      <a:solidFill>
                        <a:srgbClr val="97B3D6"/>
                      </a:solidFill>
                      <a:prstDash val="solid"/>
                      <a:round/>
                      <a:headEnd type="none" w="med" len="med"/>
                      <a:tailEnd type="none" w="med" len="med"/>
                    </a:lnR>
                    <a:lnT w="9525" cap="flat" cmpd="sng" algn="ctr">
                      <a:solidFill>
                        <a:srgbClr val="97B3D6"/>
                      </a:solidFill>
                      <a:prstDash val="solid"/>
                      <a:round/>
                      <a:headEnd type="none" w="med" len="med"/>
                      <a:tailEnd type="none" w="med" len="med"/>
                    </a:lnT>
                    <a:solidFill>
                      <a:schemeClr val="accent1">
                        <a:lumMod val="60000"/>
                        <a:lumOff val="40000"/>
                      </a:schemeClr>
                    </a:solidFill>
                  </a:tcPr>
                </a:tc>
              </a:tr>
              <a:tr h="370840">
                <a:tc>
                  <a:txBody>
                    <a:bodyPr/>
                    <a:lstStyle/>
                    <a:p>
                      <a:r>
                        <a:rPr lang="en-US" sz="2800" dirty="0" smtClean="0"/>
                        <a:t>Is easily soothed when angry </a:t>
                      </a:r>
                      <a:endParaRPr lang="en-US" sz="2800" dirty="0"/>
                    </a:p>
                  </a:txBody>
                  <a:tcPr>
                    <a:lnL w="9525" cap="flat" cmpd="sng" algn="ctr">
                      <a:solidFill>
                        <a:srgbClr val="97B3D6"/>
                      </a:solidFill>
                      <a:prstDash val="solid"/>
                      <a:round/>
                      <a:headEnd type="none" w="med" len="med"/>
                      <a:tailEnd type="none" w="med" len="med"/>
                    </a:lnL>
                    <a:solidFill>
                      <a:schemeClr val="accent1">
                        <a:lumMod val="60000"/>
                        <a:lumOff val="40000"/>
                      </a:schemeClr>
                    </a:solidFill>
                  </a:tcPr>
                </a:tc>
                <a:tc>
                  <a:txBody>
                    <a:bodyPr/>
                    <a:lstStyle/>
                    <a:p>
                      <a:pPr algn="ctr"/>
                      <a:r>
                        <a:rPr lang="en-US" sz="2800" b="1" dirty="0" smtClean="0"/>
                        <a:t>.528</a:t>
                      </a:r>
                      <a:endParaRPr lang="en-US" sz="2800" b="1" dirty="0"/>
                    </a:p>
                  </a:txBody>
                  <a:tcPr>
                    <a:solidFill>
                      <a:schemeClr val="accent1">
                        <a:lumMod val="60000"/>
                        <a:lumOff val="40000"/>
                      </a:schemeClr>
                    </a:solidFill>
                  </a:tcPr>
                </a:tc>
                <a:tc>
                  <a:txBody>
                    <a:bodyPr/>
                    <a:lstStyle/>
                    <a:p>
                      <a:pPr algn="ctr"/>
                      <a:r>
                        <a:rPr lang="en-US" sz="2400" dirty="0" smtClean="0"/>
                        <a:t>.254</a:t>
                      </a:r>
                      <a:endParaRPr lang="en-US" sz="2400" dirty="0"/>
                    </a:p>
                  </a:txBody>
                  <a:tcPr>
                    <a:lnR w="9525" cap="flat" cmpd="sng" algn="ctr">
                      <a:solidFill>
                        <a:srgbClr val="97B3D6"/>
                      </a:solidFill>
                      <a:prstDash val="solid"/>
                      <a:round/>
                      <a:headEnd type="none" w="med" len="med"/>
                      <a:tailEnd type="none" w="med" len="med"/>
                    </a:lnR>
                    <a:solidFill>
                      <a:schemeClr val="accent1">
                        <a:lumMod val="60000"/>
                        <a:lumOff val="40000"/>
                      </a:schemeClr>
                    </a:solidFill>
                  </a:tcPr>
                </a:tc>
              </a:tr>
              <a:tr h="370840">
                <a:tc>
                  <a:txBody>
                    <a:bodyPr/>
                    <a:lstStyle/>
                    <a:p>
                      <a:r>
                        <a:rPr lang="en-US" sz="2800" dirty="0" smtClean="0">
                          <a:solidFill>
                            <a:srgbClr val="000000"/>
                          </a:solidFill>
                        </a:rPr>
                        <a:t>Breaks other children’s things</a:t>
                      </a:r>
                      <a:endParaRPr lang="en-US" sz="2800" dirty="0">
                        <a:solidFill>
                          <a:srgbClr val="000000"/>
                        </a:solidFill>
                      </a:endParaRPr>
                    </a:p>
                  </a:txBody>
                  <a:tcPr>
                    <a:lnL w="9525" cap="flat" cmpd="sng" algn="ctr">
                      <a:solidFill>
                        <a:srgbClr val="97B3D6"/>
                      </a:solidFill>
                      <a:prstDash val="solid"/>
                      <a:round/>
                      <a:headEnd type="none" w="med" len="med"/>
                      <a:tailEnd type="none" w="med" len="med"/>
                    </a:lnL>
                    <a:noFill/>
                  </a:tcPr>
                </a:tc>
                <a:tc>
                  <a:txBody>
                    <a:bodyPr/>
                    <a:lstStyle/>
                    <a:p>
                      <a:pPr algn="ctr"/>
                      <a:r>
                        <a:rPr lang="en-US" sz="2400" dirty="0" smtClean="0">
                          <a:solidFill>
                            <a:srgbClr val="000000"/>
                          </a:solidFill>
                        </a:rPr>
                        <a:t>-</a:t>
                      </a:r>
                      <a:endParaRPr lang="en-US" sz="2400" dirty="0">
                        <a:solidFill>
                          <a:srgbClr val="000000"/>
                        </a:solidFill>
                      </a:endParaRPr>
                    </a:p>
                  </a:txBody>
                  <a:tcPr>
                    <a:noFill/>
                  </a:tcPr>
                </a:tc>
                <a:tc>
                  <a:txBody>
                    <a:bodyPr/>
                    <a:lstStyle/>
                    <a:p>
                      <a:pPr algn="ctr"/>
                      <a:r>
                        <a:rPr lang="en-US" sz="2400" dirty="0" smtClean="0">
                          <a:solidFill>
                            <a:srgbClr val="000000"/>
                          </a:solidFill>
                        </a:rPr>
                        <a:t>-</a:t>
                      </a:r>
                      <a:endParaRPr lang="en-US" sz="2400" dirty="0">
                        <a:solidFill>
                          <a:srgbClr val="000000"/>
                        </a:solidFill>
                      </a:endParaRPr>
                    </a:p>
                  </a:txBody>
                  <a:tcPr>
                    <a:lnR w="9525" cap="flat" cmpd="sng" algn="ctr">
                      <a:solidFill>
                        <a:srgbClr val="97B3D6"/>
                      </a:solidFill>
                      <a:prstDash val="solid"/>
                      <a:round/>
                      <a:headEnd type="none" w="med" len="med"/>
                      <a:tailEnd type="none" w="med" len="med"/>
                    </a:lnR>
                    <a:noFill/>
                  </a:tcPr>
                </a:tc>
              </a:tr>
              <a:tr h="370840">
                <a:tc>
                  <a:txBody>
                    <a:bodyPr/>
                    <a:lstStyle/>
                    <a:p>
                      <a:r>
                        <a:rPr lang="en-US" sz="2800" dirty="0" smtClean="0">
                          <a:solidFill>
                            <a:srgbClr val="000000"/>
                          </a:solidFill>
                        </a:rPr>
                        <a:t>Annoys others on purpose</a:t>
                      </a:r>
                      <a:endParaRPr lang="en-US" sz="2800" dirty="0">
                        <a:solidFill>
                          <a:srgbClr val="000000"/>
                        </a:solidFill>
                      </a:endParaRPr>
                    </a:p>
                  </a:txBody>
                  <a:tcPr>
                    <a:lnL w="9525" cap="flat" cmpd="sng" algn="ctr">
                      <a:solidFill>
                        <a:srgbClr val="97B3D6"/>
                      </a:solidFill>
                      <a:prstDash val="solid"/>
                      <a:round/>
                      <a:headEnd type="none" w="med" len="med"/>
                      <a:tailEnd type="none" w="med" len="med"/>
                    </a:lnL>
                    <a:noFill/>
                  </a:tcPr>
                </a:tc>
                <a:tc>
                  <a:txBody>
                    <a:bodyPr/>
                    <a:lstStyle/>
                    <a:p>
                      <a:pPr algn="ctr"/>
                      <a:r>
                        <a:rPr lang="en-US" sz="2400" dirty="0" smtClean="0">
                          <a:solidFill>
                            <a:srgbClr val="000000"/>
                          </a:solidFill>
                        </a:rPr>
                        <a:t>.554</a:t>
                      </a:r>
                      <a:endParaRPr lang="en-US" sz="2400" dirty="0">
                        <a:solidFill>
                          <a:srgbClr val="000000"/>
                        </a:solidFill>
                      </a:endParaRPr>
                    </a:p>
                  </a:txBody>
                  <a:tcPr>
                    <a:noFill/>
                  </a:tcPr>
                </a:tc>
                <a:tc>
                  <a:txBody>
                    <a:bodyPr/>
                    <a:lstStyle/>
                    <a:p>
                      <a:pPr algn="ctr"/>
                      <a:r>
                        <a:rPr lang="en-US" sz="2400" dirty="0" smtClean="0">
                          <a:solidFill>
                            <a:srgbClr val="000000"/>
                          </a:solidFill>
                        </a:rPr>
                        <a:t>.442</a:t>
                      </a:r>
                      <a:endParaRPr lang="en-US" sz="2400" dirty="0">
                        <a:solidFill>
                          <a:srgbClr val="000000"/>
                        </a:solidFill>
                      </a:endParaRPr>
                    </a:p>
                  </a:txBody>
                  <a:tcPr>
                    <a:lnR w="9525" cap="flat" cmpd="sng" algn="ctr">
                      <a:solidFill>
                        <a:srgbClr val="97B3D6"/>
                      </a:solidFill>
                      <a:prstDash val="solid"/>
                      <a:round/>
                      <a:headEnd type="none" w="med" len="med"/>
                      <a:tailEnd type="none" w="med" len="med"/>
                    </a:lnR>
                    <a:noFill/>
                  </a:tcPr>
                </a:tc>
              </a:tr>
              <a:tr h="370840">
                <a:tc>
                  <a:txBody>
                    <a:bodyPr/>
                    <a:lstStyle/>
                    <a:p>
                      <a:r>
                        <a:rPr lang="en-US" sz="2800" dirty="0" smtClean="0">
                          <a:solidFill>
                            <a:srgbClr val="000000"/>
                          </a:solidFill>
                        </a:rPr>
                        <a:t>Throws</a:t>
                      </a:r>
                      <a:r>
                        <a:rPr lang="en-US" sz="2800" baseline="0" dirty="0" smtClean="0">
                          <a:solidFill>
                            <a:srgbClr val="000000"/>
                          </a:solidFill>
                        </a:rPr>
                        <a:t> tantrums</a:t>
                      </a:r>
                      <a:endParaRPr lang="en-US" sz="2800" dirty="0">
                        <a:solidFill>
                          <a:srgbClr val="000000"/>
                        </a:solidFill>
                      </a:endParaRPr>
                    </a:p>
                  </a:txBody>
                  <a:tcPr>
                    <a:lnL w="9525" cap="flat" cmpd="sng" algn="ctr">
                      <a:solidFill>
                        <a:srgbClr val="97B3D6"/>
                      </a:solidFill>
                      <a:prstDash val="solid"/>
                      <a:round/>
                      <a:headEnd type="none" w="med" len="med"/>
                      <a:tailEnd type="none" w="med" len="med"/>
                    </a:lnL>
                    <a:noFill/>
                  </a:tcPr>
                </a:tc>
                <a:tc>
                  <a:txBody>
                    <a:bodyPr/>
                    <a:lstStyle/>
                    <a:p>
                      <a:pPr algn="ctr"/>
                      <a:r>
                        <a:rPr lang="en-US" sz="2400" dirty="0" smtClean="0">
                          <a:solidFill>
                            <a:srgbClr val="000000"/>
                          </a:solidFill>
                        </a:rPr>
                        <a:t>-</a:t>
                      </a:r>
                      <a:endParaRPr lang="en-US" sz="2400" dirty="0">
                        <a:solidFill>
                          <a:srgbClr val="000000"/>
                        </a:solidFill>
                      </a:endParaRPr>
                    </a:p>
                  </a:txBody>
                  <a:tcPr>
                    <a:noFill/>
                  </a:tcPr>
                </a:tc>
                <a:tc>
                  <a:txBody>
                    <a:bodyPr/>
                    <a:lstStyle/>
                    <a:p>
                      <a:pPr algn="ctr"/>
                      <a:r>
                        <a:rPr lang="en-US" sz="2400" dirty="0" smtClean="0">
                          <a:solidFill>
                            <a:srgbClr val="000000"/>
                          </a:solidFill>
                        </a:rPr>
                        <a:t>-</a:t>
                      </a:r>
                      <a:endParaRPr lang="en-US" sz="2400" dirty="0">
                        <a:solidFill>
                          <a:srgbClr val="000000"/>
                        </a:solidFill>
                      </a:endParaRPr>
                    </a:p>
                  </a:txBody>
                  <a:tcPr>
                    <a:lnR w="9525" cap="flat" cmpd="sng" algn="ctr">
                      <a:solidFill>
                        <a:srgbClr val="97B3D6"/>
                      </a:solidFill>
                      <a:prstDash val="solid"/>
                      <a:round/>
                      <a:headEnd type="none" w="med" len="med"/>
                      <a:tailEnd type="none" w="med" len="med"/>
                    </a:lnR>
                    <a:noFill/>
                  </a:tcPr>
                </a:tc>
              </a:tr>
              <a:tr h="370840">
                <a:tc>
                  <a:txBody>
                    <a:bodyPr/>
                    <a:lstStyle/>
                    <a:p>
                      <a:r>
                        <a:rPr lang="en-US" sz="2800" dirty="0" smtClean="0"/>
                        <a:t>Calls other children names</a:t>
                      </a:r>
                      <a:endParaRPr lang="en-US" sz="2800" dirty="0"/>
                    </a:p>
                  </a:txBody>
                  <a:tcPr>
                    <a:lnL w="9525" cap="flat" cmpd="sng" algn="ctr">
                      <a:solidFill>
                        <a:srgbClr val="97B3D6"/>
                      </a:solidFill>
                      <a:prstDash val="solid"/>
                      <a:round/>
                      <a:headEnd type="none" w="med" len="med"/>
                      <a:tailEnd type="none" w="med" len="med"/>
                    </a:lnL>
                    <a:solidFill>
                      <a:srgbClr val="CCFFCC"/>
                    </a:solidFill>
                  </a:tcPr>
                </a:tc>
                <a:tc>
                  <a:txBody>
                    <a:bodyPr/>
                    <a:lstStyle/>
                    <a:p>
                      <a:pPr algn="ctr"/>
                      <a:r>
                        <a:rPr lang="en-US" sz="2400" dirty="0" smtClean="0"/>
                        <a:t>.004</a:t>
                      </a:r>
                      <a:endParaRPr lang="en-US" sz="2400" dirty="0"/>
                    </a:p>
                  </a:txBody>
                  <a:tcPr>
                    <a:solidFill>
                      <a:srgbClr val="CCFFCC"/>
                    </a:solidFill>
                  </a:tcPr>
                </a:tc>
                <a:tc>
                  <a:txBody>
                    <a:bodyPr/>
                    <a:lstStyle/>
                    <a:p>
                      <a:pPr algn="ctr"/>
                      <a:r>
                        <a:rPr lang="en-US" sz="2800" b="1" dirty="0" smtClean="0"/>
                        <a:t>.764</a:t>
                      </a:r>
                      <a:endParaRPr lang="en-US" sz="2800" b="1" dirty="0"/>
                    </a:p>
                  </a:txBody>
                  <a:tcPr>
                    <a:lnR w="9525" cap="flat" cmpd="sng" algn="ctr">
                      <a:solidFill>
                        <a:srgbClr val="97B3D6"/>
                      </a:solidFill>
                      <a:prstDash val="solid"/>
                      <a:round/>
                      <a:headEnd type="none" w="med" len="med"/>
                      <a:tailEnd type="none" w="med" len="med"/>
                    </a:lnR>
                    <a:solidFill>
                      <a:srgbClr val="CCFFCC"/>
                    </a:solidFill>
                  </a:tcPr>
                </a:tc>
              </a:tr>
              <a:tr h="370840">
                <a:tc>
                  <a:txBody>
                    <a:bodyPr/>
                    <a:lstStyle/>
                    <a:p>
                      <a:r>
                        <a:rPr lang="en-US" sz="2800" dirty="0" smtClean="0"/>
                        <a:t>Bullies others</a:t>
                      </a:r>
                      <a:endParaRPr lang="en-US" sz="2800" dirty="0"/>
                    </a:p>
                  </a:txBody>
                  <a:tcPr>
                    <a:lnL w="9525" cap="flat" cmpd="sng" algn="ctr">
                      <a:solidFill>
                        <a:srgbClr val="97B3D6"/>
                      </a:solidFill>
                      <a:prstDash val="solid"/>
                      <a:round/>
                      <a:headEnd type="none" w="med" len="med"/>
                      <a:tailEnd type="none" w="med" len="med"/>
                    </a:lnL>
                    <a:solidFill>
                      <a:srgbClr val="CCFFCC"/>
                    </a:solidFill>
                  </a:tcPr>
                </a:tc>
                <a:tc>
                  <a:txBody>
                    <a:bodyPr/>
                    <a:lstStyle/>
                    <a:p>
                      <a:pPr algn="ctr"/>
                      <a:r>
                        <a:rPr lang="en-US" sz="2400" dirty="0" smtClean="0"/>
                        <a:t>.180</a:t>
                      </a:r>
                      <a:endParaRPr lang="en-US" sz="2400" dirty="0"/>
                    </a:p>
                  </a:txBody>
                  <a:tcPr>
                    <a:solidFill>
                      <a:srgbClr val="CCFFCC"/>
                    </a:solidFill>
                  </a:tcPr>
                </a:tc>
                <a:tc>
                  <a:txBody>
                    <a:bodyPr/>
                    <a:lstStyle/>
                    <a:p>
                      <a:pPr algn="ctr"/>
                      <a:r>
                        <a:rPr lang="en-US" sz="2800" b="1" dirty="0" smtClean="0"/>
                        <a:t>.672</a:t>
                      </a:r>
                      <a:endParaRPr lang="en-US" sz="2800" b="1" dirty="0"/>
                    </a:p>
                  </a:txBody>
                  <a:tcPr>
                    <a:lnR w="9525" cap="flat" cmpd="sng" algn="ctr">
                      <a:solidFill>
                        <a:srgbClr val="97B3D6"/>
                      </a:solidFill>
                      <a:prstDash val="solid"/>
                      <a:round/>
                      <a:headEnd type="none" w="med" len="med"/>
                      <a:tailEnd type="none" w="med" len="med"/>
                    </a:lnR>
                    <a:solidFill>
                      <a:srgbClr val="CCFFCC"/>
                    </a:solidFill>
                  </a:tcPr>
                </a:tc>
              </a:tr>
              <a:tr h="370840">
                <a:tc>
                  <a:txBody>
                    <a:bodyPr/>
                    <a:lstStyle/>
                    <a:p>
                      <a:r>
                        <a:rPr lang="en-US" sz="2800" dirty="0" smtClean="0"/>
                        <a:t>Teases others</a:t>
                      </a:r>
                      <a:endParaRPr lang="en-US" sz="2800" dirty="0"/>
                    </a:p>
                  </a:txBody>
                  <a:tcPr>
                    <a:lnL w="9525" cap="flat" cmpd="sng" algn="ctr">
                      <a:solidFill>
                        <a:srgbClr val="97B3D6"/>
                      </a:solidFill>
                      <a:prstDash val="solid"/>
                      <a:round/>
                      <a:headEnd type="none" w="med" len="med"/>
                      <a:tailEnd type="none" w="med" len="med"/>
                    </a:lnL>
                    <a:lnB w="9525" cap="flat" cmpd="sng" algn="ctr">
                      <a:solidFill>
                        <a:srgbClr val="97B3D6"/>
                      </a:solidFill>
                      <a:prstDash val="solid"/>
                      <a:round/>
                      <a:headEnd type="none" w="med" len="med"/>
                      <a:tailEnd type="none" w="med" len="med"/>
                    </a:lnB>
                    <a:solidFill>
                      <a:srgbClr val="CCFFCC"/>
                    </a:solidFill>
                  </a:tcPr>
                </a:tc>
                <a:tc>
                  <a:txBody>
                    <a:bodyPr/>
                    <a:lstStyle/>
                    <a:p>
                      <a:pPr algn="ctr"/>
                      <a:r>
                        <a:rPr lang="en-US" sz="2400" dirty="0" smtClean="0"/>
                        <a:t>.280</a:t>
                      </a:r>
                      <a:endParaRPr lang="en-US" sz="2400" dirty="0"/>
                    </a:p>
                  </a:txBody>
                  <a:tcPr>
                    <a:lnB w="9525" cap="flat" cmpd="sng" algn="ctr">
                      <a:solidFill>
                        <a:srgbClr val="97B3D6"/>
                      </a:solidFill>
                      <a:prstDash val="solid"/>
                      <a:round/>
                      <a:headEnd type="none" w="med" len="med"/>
                      <a:tailEnd type="none" w="med" len="med"/>
                    </a:lnB>
                    <a:solidFill>
                      <a:srgbClr val="CCFFCC"/>
                    </a:solidFill>
                  </a:tcPr>
                </a:tc>
                <a:tc>
                  <a:txBody>
                    <a:bodyPr/>
                    <a:lstStyle/>
                    <a:p>
                      <a:pPr algn="ctr"/>
                      <a:r>
                        <a:rPr lang="en-US" sz="2800" b="1" dirty="0" smtClean="0"/>
                        <a:t>.754</a:t>
                      </a:r>
                      <a:endParaRPr lang="en-US" sz="2800" b="1" dirty="0"/>
                    </a:p>
                  </a:txBody>
                  <a:tcPr>
                    <a:lnR w="9525" cap="flat" cmpd="sng" algn="ctr">
                      <a:solidFill>
                        <a:srgbClr val="97B3D6"/>
                      </a:solidFill>
                      <a:prstDash val="solid"/>
                      <a:round/>
                      <a:headEnd type="none" w="med" len="med"/>
                      <a:tailEnd type="none" w="med" len="med"/>
                    </a:lnR>
                    <a:lnB w="9525" cap="flat" cmpd="sng" algn="ctr">
                      <a:solidFill>
                        <a:srgbClr val="97B3D6"/>
                      </a:solidFill>
                      <a:prstDash val="solid"/>
                      <a:round/>
                      <a:headEnd type="none" w="med" len="med"/>
                      <a:tailEnd type="none" w="med" len="med"/>
                    </a:lnB>
                    <a:solidFill>
                      <a:srgbClr val="CCFFCC"/>
                    </a:solidFill>
                  </a:tcPr>
                </a:tc>
              </a:tr>
            </a:tbl>
          </a:graphicData>
        </a:graphic>
      </p:graphicFrame>
      <p:graphicFrame>
        <p:nvGraphicFramePr>
          <p:cNvPr id="103" name="Table 102"/>
          <p:cNvGraphicFramePr>
            <a:graphicFrameLocks noGrp="1"/>
          </p:cNvGraphicFramePr>
          <p:nvPr>
            <p:extLst>
              <p:ext uri="{D42A27DB-BD31-4B8C-83A1-F6EECF244321}">
                <p14:modId xmlns:p14="http://schemas.microsoft.com/office/powerpoint/2010/main" val="3013734882"/>
              </p:ext>
            </p:extLst>
          </p:nvPr>
        </p:nvGraphicFramePr>
        <p:xfrm>
          <a:off x="24460200" y="13732704"/>
          <a:ext cx="8934410" cy="6797039"/>
        </p:xfrm>
        <a:graphic>
          <a:graphicData uri="http://schemas.openxmlformats.org/drawingml/2006/table">
            <a:tbl>
              <a:tblPr firstRow="1" bandRow="1">
                <a:tableStyleId>{3B4B98B0-60AC-42C2-AFA5-B58CD77FA1E5}</a:tableStyleId>
              </a:tblPr>
              <a:tblGrid>
                <a:gridCol w="4526280"/>
                <a:gridCol w="1872376"/>
                <a:gridCol w="2535754"/>
              </a:tblGrid>
              <a:tr h="0">
                <a:tc>
                  <a:txBody>
                    <a:bodyPr/>
                    <a:lstStyle/>
                    <a:p>
                      <a:endParaRPr lang="en-US" sz="2800" b="0" dirty="0"/>
                    </a:p>
                  </a:txBody>
                  <a:tcPr>
                    <a:lnL w="9525" cap="flat" cmpd="sng" algn="ctr">
                      <a:solidFill>
                        <a:srgbClr val="97B3D6"/>
                      </a:solidFill>
                      <a:prstDash val="solid"/>
                      <a:round/>
                      <a:headEnd type="none" w="med" len="med"/>
                      <a:tailEnd type="none" w="med" len="med"/>
                    </a:lnL>
                    <a:lnT w="9525" cap="flat" cmpd="sng" algn="ctr">
                      <a:solidFill>
                        <a:srgbClr val="97B3D6"/>
                      </a:solidFill>
                      <a:prstDash val="solid"/>
                      <a:round/>
                      <a:headEnd type="none" w="med" len="med"/>
                      <a:tailEnd type="none" w="med" len="med"/>
                    </a:lnT>
                    <a:noFill/>
                  </a:tcPr>
                </a:tc>
                <a:tc>
                  <a:txBody>
                    <a:bodyPr/>
                    <a:lstStyle/>
                    <a:p>
                      <a:pPr algn="ctr"/>
                      <a:r>
                        <a:rPr lang="en-US" sz="3200" b="1" dirty="0" smtClean="0">
                          <a:solidFill>
                            <a:schemeClr val="accent1"/>
                          </a:solidFill>
                        </a:rPr>
                        <a:t>Irritability</a:t>
                      </a:r>
                      <a:endParaRPr lang="en-US" sz="3200" b="1" dirty="0">
                        <a:solidFill>
                          <a:schemeClr val="accent1"/>
                        </a:solidFill>
                      </a:endParaRPr>
                    </a:p>
                  </a:txBody>
                  <a:tcPr>
                    <a:lnT w="9525" cap="flat" cmpd="sng" algn="ctr">
                      <a:solidFill>
                        <a:srgbClr val="97B3D6"/>
                      </a:solidFill>
                      <a:prstDash val="solid"/>
                      <a:round/>
                      <a:headEnd type="none" w="med" len="med"/>
                      <a:tailEnd type="none" w="med" len="med"/>
                    </a:lnT>
                    <a:noFill/>
                  </a:tcPr>
                </a:tc>
                <a:tc>
                  <a:txBody>
                    <a:bodyPr/>
                    <a:lstStyle/>
                    <a:p>
                      <a:pPr algn="ctr"/>
                      <a:r>
                        <a:rPr lang="en-US" sz="3200" b="1" dirty="0" smtClean="0">
                          <a:solidFill>
                            <a:schemeClr val="accent3"/>
                          </a:solidFill>
                        </a:rPr>
                        <a:t>Hurtfulness</a:t>
                      </a:r>
                      <a:endParaRPr lang="en-US" sz="3200" b="1" dirty="0">
                        <a:solidFill>
                          <a:schemeClr val="accent3"/>
                        </a:solidFill>
                      </a:endParaRPr>
                    </a:p>
                  </a:txBody>
                  <a:tcPr>
                    <a:lnR w="9525" cap="flat" cmpd="sng" algn="ctr">
                      <a:solidFill>
                        <a:srgbClr val="97B3D6"/>
                      </a:solidFill>
                      <a:prstDash val="solid"/>
                      <a:round/>
                      <a:headEnd type="none" w="med" len="med"/>
                      <a:tailEnd type="none" w="med" len="med"/>
                    </a:lnR>
                    <a:lnT w="9525" cap="flat" cmpd="sng" algn="ctr">
                      <a:solidFill>
                        <a:srgbClr val="97B3D6"/>
                      </a:solidFill>
                      <a:prstDash val="solid"/>
                      <a:round/>
                      <a:headEnd type="none" w="med" len="med"/>
                      <a:tailEnd type="none" w="med" len="med"/>
                    </a:lnT>
                    <a:noFill/>
                  </a:tcPr>
                </a:tc>
              </a:tr>
              <a:tr h="370840">
                <a:tc>
                  <a:txBody>
                    <a:bodyPr/>
                    <a:lstStyle/>
                    <a:p>
                      <a:r>
                        <a:rPr lang="en-US" sz="2800" b="0" dirty="0" smtClean="0"/>
                        <a:t>Argues when denied own way </a:t>
                      </a:r>
                      <a:endParaRPr lang="en-US" sz="2800" b="0" dirty="0"/>
                    </a:p>
                  </a:txBody>
                  <a:tcPr>
                    <a:lnL w="9525" cap="flat" cmpd="sng" algn="ctr">
                      <a:solidFill>
                        <a:srgbClr val="97B3D6"/>
                      </a:solidFill>
                      <a:prstDash val="solid"/>
                      <a:round/>
                      <a:headEnd type="none" w="med" len="med"/>
                      <a:tailEnd type="none" w="med" len="med"/>
                    </a:lnL>
                    <a:solidFill>
                      <a:schemeClr val="accent1">
                        <a:lumMod val="60000"/>
                        <a:lumOff val="40000"/>
                      </a:schemeClr>
                    </a:solidFill>
                  </a:tcPr>
                </a:tc>
                <a:tc>
                  <a:txBody>
                    <a:bodyPr/>
                    <a:lstStyle/>
                    <a:p>
                      <a:pPr algn="ctr"/>
                      <a:r>
                        <a:rPr lang="en-US" sz="2800" b="1" dirty="0" smtClean="0"/>
                        <a:t>.710</a:t>
                      </a:r>
                      <a:endParaRPr lang="en-US" sz="2800" b="1" dirty="0"/>
                    </a:p>
                  </a:txBody>
                  <a:tcPr>
                    <a:solidFill>
                      <a:schemeClr val="accent1">
                        <a:lumMod val="60000"/>
                        <a:lumOff val="40000"/>
                      </a:schemeClr>
                    </a:solidFill>
                  </a:tcPr>
                </a:tc>
                <a:tc>
                  <a:txBody>
                    <a:bodyPr/>
                    <a:lstStyle/>
                    <a:p>
                      <a:pPr algn="ctr"/>
                      <a:r>
                        <a:rPr lang="en-US" sz="2400" b="0" dirty="0" smtClean="0"/>
                        <a:t>.088</a:t>
                      </a:r>
                      <a:endParaRPr lang="en-US" sz="2400" b="0" dirty="0"/>
                    </a:p>
                  </a:txBody>
                  <a:tcPr>
                    <a:lnR w="9525" cap="flat" cmpd="sng" algn="ctr">
                      <a:solidFill>
                        <a:srgbClr val="97B3D6"/>
                      </a:solidFill>
                      <a:prstDash val="solid"/>
                      <a:round/>
                      <a:headEnd type="none" w="med" len="med"/>
                      <a:tailEnd type="none" w="med" len="med"/>
                    </a:lnR>
                    <a:solidFill>
                      <a:schemeClr val="accent1">
                        <a:lumMod val="60000"/>
                        <a:lumOff val="40000"/>
                      </a:schemeClr>
                    </a:solidFill>
                  </a:tcPr>
                </a:tc>
              </a:tr>
              <a:tr h="370840">
                <a:tc>
                  <a:txBody>
                    <a:bodyPr/>
                    <a:lstStyle/>
                    <a:p>
                      <a:r>
                        <a:rPr lang="en-US" sz="2800" b="0" dirty="0" smtClean="0"/>
                        <a:t>Threatens to hurt others</a:t>
                      </a:r>
                      <a:endParaRPr lang="en-US" sz="2800" b="0" dirty="0"/>
                    </a:p>
                  </a:txBody>
                  <a:tcPr>
                    <a:lnL w="9525" cap="flat" cmpd="sng" algn="ctr">
                      <a:solidFill>
                        <a:srgbClr val="97B3D6"/>
                      </a:solidFill>
                      <a:prstDash val="solid"/>
                      <a:round/>
                      <a:headEnd type="none" w="med" len="med"/>
                      <a:tailEnd type="none" w="med" len="med"/>
                    </a:lnL>
                    <a:solidFill>
                      <a:schemeClr val="accent1">
                        <a:lumMod val="60000"/>
                        <a:lumOff val="40000"/>
                      </a:schemeClr>
                    </a:solidFill>
                  </a:tcPr>
                </a:tc>
                <a:tc>
                  <a:txBody>
                    <a:bodyPr/>
                    <a:lstStyle/>
                    <a:p>
                      <a:pPr algn="ctr"/>
                      <a:r>
                        <a:rPr lang="en-US" sz="2800" b="1" dirty="0" smtClean="0"/>
                        <a:t>.489</a:t>
                      </a:r>
                      <a:endParaRPr lang="en-US" sz="2800" b="1" dirty="0"/>
                    </a:p>
                  </a:txBody>
                  <a:tcPr>
                    <a:solidFill>
                      <a:schemeClr val="accent1">
                        <a:lumMod val="60000"/>
                        <a:lumOff val="40000"/>
                      </a:schemeClr>
                    </a:solidFill>
                  </a:tcPr>
                </a:tc>
                <a:tc>
                  <a:txBody>
                    <a:bodyPr/>
                    <a:lstStyle/>
                    <a:p>
                      <a:pPr algn="ctr"/>
                      <a:r>
                        <a:rPr lang="en-US" sz="2400" b="0" dirty="0" smtClean="0"/>
                        <a:t>.152</a:t>
                      </a:r>
                      <a:endParaRPr lang="en-US" sz="2400" b="0" dirty="0"/>
                    </a:p>
                  </a:txBody>
                  <a:tcPr>
                    <a:lnR w="9525" cap="flat" cmpd="sng" algn="ctr">
                      <a:solidFill>
                        <a:srgbClr val="97B3D6"/>
                      </a:solidFill>
                      <a:prstDash val="solid"/>
                      <a:round/>
                      <a:headEnd type="none" w="med" len="med"/>
                      <a:tailEnd type="none" w="med" len="med"/>
                    </a:lnR>
                    <a:solidFill>
                      <a:schemeClr val="accent1">
                        <a:lumMod val="60000"/>
                        <a:lumOff val="40000"/>
                      </a:schemeClr>
                    </a:solidFill>
                  </a:tcPr>
                </a:tc>
              </a:tr>
              <a:tr h="370840">
                <a:tc>
                  <a:txBody>
                    <a:bodyPr/>
                    <a:lstStyle/>
                    <a:p>
                      <a:r>
                        <a:rPr lang="en-US" sz="2800" dirty="0" smtClean="0"/>
                        <a:t>Loses temper too easily</a:t>
                      </a:r>
                      <a:endParaRPr lang="en-US" sz="2800" dirty="0"/>
                    </a:p>
                  </a:txBody>
                  <a:tcPr>
                    <a:lnL w="9525" cap="flat" cmpd="sng" algn="ctr">
                      <a:solidFill>
                        <a:srgbClr val="97B3D6"/>
                      </a:solidFill>
                      <a:prstDash val="solid"/>
                      <a:round/>
                      <a:headEnd type="none" w="med" len="med"/>
                      <a:tailEnd type="none" w="med" len="med"/>
                    </a:lnL>
                    <a:solidFill>
                      <a:schemeClr val="accent1">
                        <a:lumMod val="60000"/>
                        <a:lumOff val="40000"/>
                      </a:schemeClr>
                    </a:solidFill>
                  </a:tcPr>
                </a:tc>
                <a:tc>
                  <a:txBody>
                    <a:bodyPr/>
                    <a:lstStyle/>
                    <a:p>
                      <a:pPr algn="ctr"/>
                      <a:r>
                        <a:rPr lang="en-US" sz="2800" b="1" dirty="0" smtClean="0"/>
                        <a:t>.856</a:t>
                      </a:r>
                      <a:endParaRPr lang="en-US" sz="2800" b="1" dirty="0"/>
                    </a:p>
                  </a:txBody>
                  <a:tcPr>
                    <a:solidFill>
                      <a:schemeClr val="accent1">
                        <a:lumMod val="60000"/>
                        <a:lumOff val="40000"/>
                      </a:schemeClr>
                    </a:solidFill>
                  </a:tcPr>
                </a:tc>
                <a:tc>
                  <a:txBody>
                    <a:bodyPr/>
                    <a:lstStyle/>
                    <a:p>
                      <a:pPr algn="ctr"/>
                      <a:r>
                        <a:rPr lang="en-US" sz="2400" dirty="0" smtClean="0"/>
                        <a:t>.114</a:t>
                      </a:r>
                      <a:endParaRPr lang="en-US" sz="2400" dirty="0"/>
                    </a:p>
                  </a:txBody>
                  <a:tcPr>
                    <a:lnR w="9525" cap="flat" cmpd="sng" algn="ctr">
                      <a:solidFill>
                        <a:srgbClr val="97B3D6"/>
                      </a:solidFill>
                      <a:prstDash val="solid"/>
                      <a:round/>
                      <a:headEnd type="none" w="med" len="med"/>
                      <a:tailEnd type="none" w="med" len="med"/>
                    </a:lnR>
                    <a:solidFill>
                      <a:schemeClr val="accent1">
                        <a:lumMod val="60000"/>
                        <a:lumOff val="40000"/>
                      </a:schemeClr>
                    </a:solidFill>
                  </a:tcPr>
                </a:tc>
              </a:tr>
              <a:tr h="370840">
                <a:tc>
                  <a:txBody>
                    <a:bodyPr/>
                    <a:lstStyle/>
                    <a:p>
                      <a:r>
                        <a:rPr lang="en-US" sz="2800" dirty="0" smtClean="0"/>
                        <a:t>Is easily upset</a:t>
                      </a:r>
                      <a:endParaRPr lang="en-US" sz="2800" dirty="0"/>
                    </a:p>
                  </a:txBody>
                  <a:tcPr>
                    <a:lnL w="9525" cap="flat" cmpd="sng" algn="ctr">
                      <a:solidFill>
                        <a:srgbClr val="97B3D6"/>
                      </a:solidFill>
                      <a:prstDash val="solid"/>
                      <a:round/>
                      <a:headEnd type="none" w="med" len="med"/>
                      <a:tailEnd type="none" w="med" len="med"/>
                    </a:lnL>
                    <a:solidFill>
                      <a:schemeClr val="accent1">
                        <a:lumMod val="60000"/>
                        <a:lumOff val="40000"/>
                      </a:schemeClr>
                    </a:solidFill>
                  </a:tcPr>
                </a:tc>
                <a:tc>
                  <a:txBody>
                    <a:bodyPr/>
                    <a:lstStyle/>
                    <a:p>
                      <a:pPr algn="ctr"/>
                      <a:r>
                        <a:rPr lang="en-US" sz="2800" b="1" dirty="0" smtClean="0"/>
                        <a:t>.789</a:t>
                      </a:r>
                      <a:endParaRPr lang="en-US" sz="2800" b="1" dirty="0"/>
                    </a:p>
                  </a:txBody>
                  <a:tcPr>
                    <a:solidFill>
                      <a:schemeClr val="accent1">
                        <a:lumMod val="60000"/>
                        <a:lumOff val="40000"/>
                      </a:schemeClr>
                    </a:solidFill>
                  </a:tcPr>
                </a:tc>
                <a:tc>
                  <a:txBody>
                    <a:bodyPr/>
                    <a:lstStyle/>
                    <a:p>
                      <a:pPr algn="ctr"/>
                      <a:r>
                        <a:rPr lang="en-US" sz="2400" dirty="0" smtClean="0"/>
                        <a:t>.085</a:t>
                      </a:r>
                      <a:endParaRPr lang="en-US" sz="2400" dirty="0"/>
                    </a:p>
                  </a:txBody>
                  <a:tcPr>
                    <a:lnR w="9525" cap="flat" cmpd="sng" algn="ctr">
                      <a:solidFill>
                        <a:srgbClr val="97B3D6"/>
                      </a:solidFill>
                      <a:prstDash val="solid"/>
                      <a:round/>
                      <a:headEnd type="none" w="med" len="med"/>
                      <a:tailEnd type="none" w="med" len="med"/>
                    </a:lnR>
                    <a:solidFill>
                      <a:schemeClr val="accent1">
                        <a:lumMod val="60000"/>
                        <a:lumOff val="40000"/>
                      </a:schemeClr>
                    </a:solidFill>
                  </a:tcPr>
                </a:tc>
              </a:tr>
              <a:tr h="370840">
                <a:tc>
                  <a:txBody>
                    <a:bodyPr/>
                    <a:lstStyle/>
                    <a:p>
                      <a:r>
                        <a:rPr lang="en-US" sz="2800" dirty="0" smtClean="0"/>
                        <a:t>Throws</a:t>
                      </a:r>
                      <a:r>
                        <a:rPr lang="en-US" sz="2800" baseline="0" dirty="0" smtClean="0"/>
                        <a:t> tantrums</a:t>
                      </a:r>
                      <a:endParaRPr lang="en-US" sz="2800" dirty="0"/>
                    </a:p>
                  </a:txBody>
                  <a:tcPr>
                    <a:lnL w="9525" cap="flat" cmpd="sng" algn="ctr">
                      <a:solidFill>
                        <a:srgbClr val="97B3D6"/>
                      </a:solidFill>
                      <a:prstDash val="solid"/>
                      <a:round/>
                      <a:headEnd type="none" w="med" len="med"/>
                      <a:tailEnd type="none" w="med" len="med"/>
                    </a:lnL>
                    <a:solidFill>
                      <a:schemeClr val="accent1">
                        <a:lumMod val="60000"/>
                        <a:lumOff val="40000"/>
                      </a:schemeClr>
                    </a:solidFill>
                  </a:tcPr>
                </a:tc>
                <a:tc>
                  <a:txBody>
                    <a:bodyPr/>
                    <a:lstStyle/>
                    <a:p>
                      <a:pPr algn="ctr"/>
                      <a:r>
                        <a:rPr lang="en-US" sz="2800" b="1" dirty="0" smtClean="0"/>
                        <a:t>.713</a:t>
                      </a:r>
                      <a:endParaRPr lang="en-US" sz="2800" b="1" dirty="0"/>
                    </a:p>
                  </a:txBody>
                  <a:tcPr>
                    <a:solidFill>
                      <a:schemeClr val="accent1">
                        <a:lumMod val="60000"/>
                        <a:lumOff val="40000"/>
                      </a:schemeClr>
                    </a:solidFill>
                  </a:tcPr>
                </a:tc>
                <a:tc>
                  <a:txBody>
                    <a:bodyPr/>
                    <a:lstStyle/>
                    <a:p>
                      <a:pPr algn="ctr"/>
                      <a:r>
                        <a:rPr lang="en-US" sz="2400" dirty="0" smtClean="0"/>
                        <a:t>.287</a:t>
                      </a:r>
                      <a:endParaRPr lang="en-US" sz="2400" dirty="0"/>
                    </a:p>
                  </a:txBody>
                  <a:tcPr>
                    <a:lnR w="9525" cap="flat" cmpd="sng" algn="ctr">
                      <a:solidFill>
                        <a:srgbClr val="97B3D6"/>
                      </a:solidFill>
                      <a:prstDash val="solid"/>
                      <a:round/>
                      <a:headEnd type="none" w="med" len="med"/>
                      <a:tailEnd type="none" w="med" len="med"/>
                    </a:lnR>
                    <a:solidFill>
                      <a:schemeClr val="accent1">
                        <a:lumMod val="60000"/>
                        <a:lumOff val="40000"/>
                      </a:schemeClr>
                    </a:solidFill>
                  </a:tcPr>
                </a:tc>
              </a:tr>
              <a:tr h="370840">
                <a:tc>
                  <a:txBody>
                    <a:bodyPr/>
                    <a:lstStyle/>
                    <a:p>
                      <a:r>
                        <a:rPr lang="en-US" sz="2800" dirty="0" smtClean="0"/>
                        <a:t>Is easily annoyed</a:t>
                      </a:r>
                      <a:r>
                        <a:rPr lang="en-US" sz="2800" baseline="0" dirty="0" smtClean="0"/>
                        <a:t> by others </a:t>
                      </a:r>
                      <a:endParaRPr lang="en-US" sz="2800" dirty="0"/>
                    </a:p>
                  </a:txBody>
                  <a:tcPr>
                    <a:lnL w="9525" cap="flat" cmpd="sng" algn="ctr">
                      <a:solidFill>
                        <a:srgbClr val="97B3D6"/>
                      </a:solidFill>
                      <a:prstDash val="solid"/>
                      <a:round/>
                      <a:headEnd type="none" w="med" len="med"/>
                      <a:tailEnd type="none" w="med" len="med"/>
                    </a:lnL>
                    <a:solidFill>
                      <a:schemeClr val="accent1">
                        <a:lumMod val="60000"/>
                        <a:lumOff val="40000"/>
                      </a:schemeClr>
                    </a:solidFill>
                  </a:tcPr>
                </a:tc>
                <a:tc>
                  <a:txBody>
                    <a:bodyPr/>
                    <a:lstStyle/>
                    <a:p>
                      <a:pPr algn="ctr"/>
                      <a:r>
                        <a:rPr lang="en-US" sz="2800" b="1" dirty="0" smtClean="0"/>
                        <a:t>.654</a:t>
                      </a:r>
                      <a:endParaRPr lang="en-US" sz="2800" b="1" dirty="0"/>
                    </a:p>
                  </a:txBody>
                  <a:tcPr>
                    <a:solidFill>
                      <a:schemeClr val="accent1">
                        <a:lumMod val="60000"/>
                        <a:lumOff val="40000"/>
                      </a:schemeClr>
                    </a:solidFill>
                  </a:tcPr>
                </a:tc>
                <a:tc>
                  <a:txBody>
                    <a:bodyPr/>
                    <a:lstStyle/>
                    <a:p>
                      <a:pPr algn="ctr"/>
                      <a:r>
                        <a:rPr lang="en-US" sz="2400" dirty="0" smtClean="0"/>
                        <a:t>.291</a:t>
                      </a:r>
                      <a:endParaRPr lang="en-US" sz="2400" dirty="0"/>
                    </a:p>
                  </a:txBody>
                  <a:tcPr>
                    <a:lnR w="9525" cap="flat" cmpd="sng" algn="ctr">
                      <a:solidFill>
                        <a:srgbClr val="97B3D6"/>
                      </a:solidFill>
                      <a:prstDash val="solid"/>
                      <a:round/>
                      <a:headEnd type="none" w="med" len="med"/>
                      <a:tailEnd type="none" w="med" len="med"/>
                    </a:lnR>
                    <a:solidFill>
                      <a:schemeClr val="accent1">
                        <a:lumMod val="60000"/>
                        <a:lumOff val="40000"/>
                      </a:schemeClr>
                    </a:solidFill>
                  </a:tcPr>
                </a:tc>
              </a:tr>
              <a:tr h="370840">
                <a:tc>
                  <a:txBody>
                    <a:bodyPr/>
                    <a:lstStyle/>
                    <a:p>
                      <a:r>
                        <a:rPr lang="en-US" sz="2800" dirty="0" smtClean="0"/>
                        <a:t>Is easily soothed</a:t>
                      </a:r>
                      <a:r>
                        <a:rPr lang="en-US" sz="2800" baseline="0" dirty="0" smtClean="0"/>
                        <a:t> when angry</a:t>
                      </a:r>
                      <a:endParaRPr lang="en-US" sz="2800" dirty="0"/>
                    </a:p>
                  </a:txBody>
                  <a:tcPr>
                    <a:lnL w="9525" cap="flat" cmpd="sng" algn="ctr">
                      <a:solidFill>
                        <a:srgbClr val="97B3D6"/>
                      </a:solidFill>
                      <a:prstDash val="solid"/>
                      <a:round/>
                      <a:headEnd type="none" w="med" len="med"/>
                      <a:tailEnd type="none" w="med" len="med"/>
                    </a:lnL>
                    <a:solidFill>
                      <a:schemeClr val="accent1">
                        <a:lumMod val="60000"/>
                        <a:lumOff val="40000"/>
                      </a:schemeClr>
                    </a:solidFill>
                  </a:tcPr>
                </a:tc>
                <a:tc>
                  <a:txBody>
                    <a:bodyPr/>
                    <a:lstStyle/>
                    <a:p>
                      <a:pPr algn="ctr"/>
                      <a:r>
                        <a:rPr lang="en-US" sz="2800" b="1" dirty="0" smtClean="0"/>
                        <a:t>.635</a:t>
                      </a:r>
                      <a:endParaRPr lang="en-US" sz="2800" b="1" dirty="0"/>
                    </a:p>
                  </a:txBody>
                  <a:tcPr>
                    <a:solidFill>
                      <a:schemeClr val="accent1">
                        <a:lumMod val="60000"/>
                        <a:lumOff val="40000"/>
                      </a:schemeClr>
                    </a:solidFill>
                  </a:tcPr>
                </a:tc>
                <a:tc>
                  <a:txBody>
                    <a:bodyPr/>
                    <a:lstStyle/>
                    <a:p>
                      <a:pPr algn="ctr"/>
                      <a:r>
                        <a:rPr lang="en-US" sz="2400" dirty="0" smtClean="0"/>
                        <a:t>.117</a:t>
                      </a:r>
                      <a:endParaRPr lang="en-US" sz="2400" dirty="0"/>
                    </a:p>
                  </a:txBody>
                  <a:tcPr>
                    <a:lnR w="9525" cap="flat" cmpd="sng" algn="ctr">
                      <a:solidFill>
                        <a:srgbClr val="97B3D6"/>
                      </a:solidFill>
                      <a:prstDash val="solid"/>
                      <a:round/>
                      <a:headEnd type="none" w="med" len="med"/>
                      <a:tailEnd type="none" w="med" len="med"/>
                    </a:lnR>
                    <a:solidFill>
                      <a:schemeClr val="accent1">
                        <a:lumMod val="60000"/>
                        <a:lumOff val="40000"/>
                      </a:schemeClr>
                    </a:solidFill>
                  </a:tcPr>
                </a:tc>
              </a:tr>
              <a:tr h="370840">
                <a:tc>
                  <a:txBody>
                    <a:bodyPr/>
                    <a:lstStyle/>
                    <a:p>
                      <a:r>
                        <a:rPr lang="en-US" sz="2800" dirty="0" smtClean="0"/>
                        <a:t>Annoys others on purpose</a:t>
                      </a:r>
                      <a:endParaRPr lang="en-US" sz="2800" dirty="0"/>
                    </a:p>
                  </a:txBody>
                  <a:tcPr>
                    <a:lnL w="9525" cap="flat" cmpd="sng" algn="ctr">
                      <a:solidFill>
                        <a:srgbClr val="97B3D6"/>
                      </a:solidFill>
                      <a:prstDash val="solid"/>
                      <a:round/>
                      <a:headEnd type="none" w="med" len="med"/>
                      <a:tailEnd type="none" w="med" len="med"/>
                    </a:lnL>
                    <a:noFill/>
                  </a:tcPr>
                </a:tc>
                <a:tc>
                  <a:txBody>
                    <a:bodyPr/>
                    <a:lstStyle/>
                    <a:p>
                      <a:pPr algn="ctr"/>
                      <a:r>
                        <a:rPr lang="en-US" sz="2400" dirty="0" smtClean="0"/>
                        <a:t>.337</a:t>
                      </a:r>
                      <a:endParaRPr lang="en-US" sz="2400" dirty="0"/>
                    </a:p>
                  </a:txBody>
                  <a:tcPr>
                    <a:noFill/>
                  </a:tcPr>
                </a:tc>
                <a:tc>
                  <a:txBody>
                    <a:bodyPr/>
                    <a:lstStyle/>
                    <a:p>
                      <a:pPr algn="ctr"/>
                      <a:r>
                        <a:rPr lang="en-US" sz="2400" dirty="0" smtClean="0"/>
                        <a:t>.592</a:t>
                      </a:r>
                      <a:endParaRPr lang="en-US" sz="2400" dirty="0"/>
                    </a:p>
                  </a:txBody>
                  <a:tcPr>
                    <a:lnR w="9525" cap="flat" cmpd="sng" algn="ctr">
                      <a:solidFill>
                        <a:srgbClr val="97B3D6"/>
                      </a:solidFill>
                      <a:prstDash val="solid"/>
                      <a:round/>
                      <a:headEnd type="none" w="med" len="med"/>
                      <a:tailEnd type="none" w="med" len="med"/>
                    </a:lnR>
                    <a:noFill/>
                  </a:tcPr>
                </a:tc>
              </a:tr>
              <a:tr h="370840">
                <a:tc>
                  <a:txBody>
                    <a:bodyPr/>
                    <a:lstStyle/>
                    <a:p>
                      <a:r>
                        <a:rPr lang="en-US" sz="2800" dirty="0" smtClean="0">
                          <a:solidFill>
                            <a:schemeClr val="tx1"/>
                          </a:solidFill>
                        </a:rPr>
                        <a:t>Breaks other children’s things</a:t>
                      </a:r>
                      <a:endParaRPr lang="en-US" sz="2800" dirty="0">
                        <a:solidFill>
                          <a:schemeClr val="tx1"/>
                        </a:solidFill>
                      </a:endParaRPr>
                    </a:p>
                  </a:txBody>
                  <a:tcPr>
                    <a:lnL w="9525" cap="flat" cmpd="sng" algn="ctr">
                      <a:solidFill>
                        <a:srgbClr val="97B3D6"/>
                      </a:solidFill>
                      <a:prstDash val="solid"/>
                      <a:round/>
                      <a:headEnd type="none" w="med" len="med"/>
                      <a:tailEnd type="none" w="med" len="med"/>
                    </a:lnL>
                    <a:solidFill>
                      <a:srgbClr val="CCFFCC"/>
                    </a:solidFill>
                  </a:tcPr>
                </a:tc>
                <a:tc>
                  <a:txBody>
                    <a:bodyPr/>
                    <a:lstStyle/>
                    <a:p>
                      <a:pPr algn="ctr"/>
                      <a:r>
                        <a:rPr lang="en-US" sz="2400" dirty="0" smtClean="0">
                          <a:solidFill>
                            <a:schemeClr val="tx1"/>
                          </a:solidFill>
                        </a:rPr>
                        <a:t>.062</a:t>
                      </a:r>
                      <a:endParaRPr lang="en-US" sz="2400" dirty="0">
                        <a:solidFill>
                          <a:schemeClr val="tx1"/>
                        </a:solidFill>
                      </a:endParaRPr>
                    </a:p>
                  </a:txBody>
                  <a:tcPr>
                    <a:solidFill>
                      <a:srgbClr val="CCFFCC"/>
                    </a:solidFill>
                  </a:tcPr>
                </a:tc>
                <a:tc>
                  <a:txBody>
                    <a:bodyPr/>
                    <a:lstStyle/>
                    <a:p>
                      <a:pPr algn="ctr"/>
                      <a:r>
                        <a:rPr lang="en-US" sz="2800" b="1" dirty="0" smtClean="0"/>
                        <a:t>.545</a:t>
                      </a:r>
                      <a:endParaRPr lang="en-US" sz="2800" b="1" dirty="0"/>
                    </a:p>
                  </a:txBody>
                  <a:tcPr>
                    <a:lnR w="9525" cap="flat" cmpd="sng" algn="ctr">
                      <a:solidFill>
                        <a:srgbClr val="97B3D6"/>
                      </a:solidFill>
                      <a:prstDash val="solid"/>
                      <a:round/>
                      <a:headEnd type="none" w="med" len="med"/>
                      <a:tailEnd type="none" w="med" len="med"/>
                    </a:lnR>
                    <a:solidFill>
                      <a:srgbClr val="CCFFCC"/>
                    </a:solidFill>
                  </a:tcPr>
                </a:tc>
              </a:tr>
              <a:tr h="370840">
                <a:tc>
                  <a:txBody>
                    <a:bodyPr/>
                    <a:lstStyle/>
                    <a:p>
                      <a:r>
                        <a:rPr lang="en-US" sz="2800" dirty="0" smtClean="0">
                          <a:solidFill>
                            <a:schemeClr val="tx1"/>
                          </a:solidFill>
                        </a:rPr>
                        <a:t>Calls other children names</a:t>
                      </a:r>
                      <a:endParaRPr lang="en-US" sz="2800" dirty="0">
                        <a:solidFill>
                          <a:schemeClr val="tx1"/>
                        </a:solidFill>
                      </a:endParaRPr>
                    </a:p>
                  </a:txBody>
                  <a:tcPr>
                    <a:lnL w="9525" cap="flat" cmpd="sng" algn="ctr">
                      <a:solidFill>
                        <a:srgbClr val="97B3D6"/>
                      </a:solidFill>
                      <a:prstDash val="solid"/>
                      <a:round/>
                      <a:headEnd type="none" w="med" len="med"/>
                      <a:tailEnd type="none" w="med" len="med"/>
                    </a:lnL>
                    <a:solidFill>
                      <a:srgbClr val="CCFFCC"/>
                    </a:solidFill>
                  </a:tcPr>
                </a:tc>
                <a:tc>
                  <a:txBody>
                    <a:bodyPr/>
                    <a:lstStyle/>
                    <a:p>
                      <a:pPr algn="ctr"/>
                      <a:r>
                        <a:rPr lang="en-US" sz="2400" dirty="0" smtClean="0">
                          <a:solidFill>
                            <a:schemeClr val="tx1"/>
                          </a:solidFill>
                        </a:rPr>
                        <a:t>.054</a:t>
                      </a:r>
                      <a:endParaRPr lang="en-US" sz="2400" dirty="0">
                        <a:solidFill>
                          <a:schemeClr val="tx1"/>
                        </a:solidFill>
                      </a:endParaRPr>
                    </a:p>
                  </a:txBody>
                  <a:tcPr>
                    <a:solidFill>
                      <a:srgbClr val="CCFFCC"/>
                    </a:solidFill>
                  </a:tcPr>
                </a:tc>
                <a:tc>
                  <a:txBody>
                    <a:bodyPr/>
                    <a:lstStyle/>
                    <a:p>
                      <a:pPr algn="ctr"/>
                      <a:r>
                        <a:rPr lang="en-US" sz="2800" b="1" dirty="0" smtClean="0"/>
                        <a:t>.492</a:t>
                      </a:r>
                      <a:endParaRPr lang="en-US" sz="2800" b="1" dirty="0"/>
                    </a:p>
                  </a:txBody>
                  <a:tcPr>
                    <a:lnR w="9525" cap="flat" cmpd="sng" algn="ctr">
                      <a:solidFill>
                        <a:srgbClr val="97B3D6"/>
                      </a:solidFill>
                      <a:prstDash val="solid"/>
                      <a:round/>
                      <a:headEnd type="none" w="med" len="med"/>
                      <a:tailEnd type="none" w="med" len="med"/>
                    </a:lnR>
                    <a:solidFill>
                      <a:srgbClr val="CCFFCC"/>
                    </a:solidFill>
                  </a:tcPr>
                </a:tc>
              </a:tr>
              <a:tr h="370840">
                <a:tc>
                  <a:txBody>
                    <a:bodyPr/>
                    <a:lstStyle/>
                    <a:p>
                      <a:r>
                        <a:rPr lang="en-US" sz="2800" dirty="0" smtClean="0">
                          <a:solidFill>
                            <a:schemeClr val="tx1"/>
                          </a:solidFill>
                        </a:rPr>
                        <a:t>Bullies others</a:t>
                      </a:r>
                      <a:endParaRPr lang="en-US" sz="2800" dirty="0">
                        <a:solidFill>
                          <a:schemeClr val="tx1"/>
                        </a:solidFill>
                      </a:endParaRPr>
                    </a:p>
                  </a:txBody>
                  <a:tcPr>
                    <a:lnL w="9525" cap="flat" cmpd="sng" algn="ctr">
                      <a:solidFill>
                        <a:srgbClr val="97B3D6"/>
                      </a:solidFill>
                      <a:prstDash val="solid"/>
                      <a:round/>
                      <a:headEnd type="none" w="med" len="med"/>
                      <a:tailEnd type="none" w="med" len="med"/>
                    </a:lnL>
                    <a:solidFill>
                      <a:srgbClr val="CCFFCC"/>
                    </a:solidFill>
                  </a:tcPr>
                </a:tc>
                <a:tc>
                  <a:txBody>
                    <a:bodyPr/>
                    <a:lstStyle/>
                    <a:p>
                      <a:pPr algn="ctr"/>
                      <a:r>
                        <a:rPr lang="en-US" sz="2400" dirty="0" smtClean="0">
                          <a:solidFill>
                            <a:schemeClr val="tx1"/>
                          </a:solidFill>
                        </a:rPr>
                        <a:t>.276</a:t>
                      </a:r>
                      <a:endParaRPr lang="en-US" sz="2400" dirty="0">
                        <a:solidFill>
                          <a:schemeClr val="tx1"/>
                        </a:solidFill>
                      </a:endParaRPr>
                    </a:p>
                  </a:txBody>
                  <a:tcPr>
                    <a:solidFill>
                      <a:srgbClr val="CCFFCC"/>
                    </a:solidFill>
                  </a:tcPr>
                </a:tc>
                <a:tc>
                  <a:txBody>
                    <a:bodyPr/>
                    <a:lstStyle/>
                    <a:p>
                      <a:pPr algn="ctr"/>
                      <a:r>
                        <a:rPr lang="en-US" sz="2800" b="1" dirty="0" smtClean="0"/>
                        <a:t>.690</a:t>
                      </a:r>
                      <a:endParaRPr lang="en-US" sz="2800" b="1" dirty="0"/>
                    </a:p>
                  </a:txBody>
                  <a:tcPr>
                    <a:lnR w="9525" cap="flat" cmpd="sng" algn="ctr">
                      <a:solidFill>
                        <a:srgbClr val="97B3D6"/>
                      </a:solidFill>
                      <a:prstDash val="solid"/>
                      <a:round/>
                      <a:headEnd type="none" w="med" len="med"/>
                      <a:tailEnd type="none" w="med" len="med"/>
                    </a:lnR>
                    <a:solidFill>
                      <a:srgbClr val="CCFFCC"/>
                    </a:solidFill>
                  </a:tcPr>
                </a:tc>
              </a:tr>
              <a:tr h="370840">
                <a:tc>
                  <a:txBody>
                    <a:bodyPr/>
                    <a:lstStyle/>
                    <a:p>
                      <a:r>
                        <a:rPr lang="en-US" sz="2800" dirty="0" smtClean="0">
                          <a:solidFill>
                            <a:schemeClr val="tx1"/>
                          </a:solidFill>
                        </a:rPr>
                        <a:t>Teases others</a:t>
                      </a:r>
                      <a:endParaRPr lang="en-US" sz="2800" dirty="0">
                        <a:solidFill>
                          <a:schemeClr val="tx1"/>
                        </a:solidFill>
                      </a:endParaRPr>
                    </a:p>
                  </a:txBody>
                  <a:tcPr>
                    <a:lnL w="9525" cap="flat" cmpd="sng" algn="ctr">
                      <a:solidFill>
                        <a:srgbClr val="97B3D6"/>
                      </a:solidFill>
                      <a:prstDash val="solid"/>
                      <a:round/>
                      <a:headEnd type="none" w="med" len="med"/>
                      <a:tailEnd type="none" w="med" len="med"/>
                    </a:lnL>
                    <a:lnB w="9525" cap="flat" cmpd="sng" algn="ctr">
                      <a:solidFill>
                        <a:srgbClr val="97B3D6"/>
                      </a:solidFill>
                      <a:prstDash val="solid"/>
                      <a:round/>
                      <a:headEnd type="none" w="med" len="med"/>
                      <a:tailEnd type="none" w="med" len="med"/>
                    </a:lnB>
                    <a:solidFill>
                      <a:srgbClr val="CCFFCC"/>
                    </a:solidFill>
                  </a:tcPr>
                </a:tc>
                <a:tc>
                  <a:txBody>
                    <a:bodyPr/>
                    <a:lstStyle/>
                    <a:p>
                      <a:pPr algn="ctr"/>
                      <a:r>
                        <a:rPr lang="en-US" sz="2400" dirty="0" smtClean="0">
                          <a:solidFill>
                            <a:schemeClr val="tx1"/>
                          </a:solidFill>
                        </a:rPr>
                        <a:t>.115</a:t>
                      </a:r>
                      <a:endParaRPr lang="en-US" sz="2400" dirty="0">
                        <a:solidFill>
                          <a:schemeClr val="tx1"/>
                        </a:solidFill>
                      </a:endParaRPr>
                    </a:p>
                  </a:txBody>
                  <a:tcPr>
                    <a:lnB w="9525" cap="flat" cmpd="sng" algn="ctr">
                      <a:solidFill>
                        <a:srgbClr val="97B3D6"/>
                      </a:solidFill>
                      <a:prstDash val="solid"/>
                      <a:round/>
                      <a:headEnd type="none" w="med" len="med"/>
                      <a:tailEnd type="none" w="med" len="med"/>
                    </a:lnB>
                    <a:solidFill>
                      <a:srgbClr val="CCFFCC"/>
                    </a:solidFill>
                  </a:tcPr>
                </a:tc>
                <a:tc>
                  <a:txBody>
                    <a:bodyPr/>
                    <a:lstStyle/>
                    <a:p>
                      <a:pPr algn="ctr"/>
                      <a:r>
                        <a:rPr lang="en-US" sz="2800" b="1" dirty="0" smtClean="0"/>
                        <a:t>.794</a:t>
                      </a:r>
                      <a:endParaRPr lang="en-US" sz="2800" b="1" dirty="0"/>
                    </a:p>
                  </a:txBody>
                  <a:tcPr>
                    <a:lnR w="9525" cap="flat" cmpd="sng" algn="ctr">
                      <a:solidFill>
                        <a:srgbClr val="97B3D6"/>
                      </a:solidFill>
                      <a:prstDash val="solid"/>
                      <a:round/>
                      <a:headEnd type="none" w="med" len="med"/>
                      <a:tailEnd type="none" w="med" len="med"/>
                    </a:lnR>
                    <a:lnB w="9525" cap="flat" cmpd="sng" algn="ctr">
                      <a:solidFill>
                        <a:srgbClr val="97B3D6"/>
                      </a:solidFill>
                      <a:prstDash val="solid"/>
                      <a:round/>
                      <a:headEnd type="none" w="med" len="med"/>
                      <a:tailEnd type="none" w="med" len="med"/>
                    </a:lnB>
                    <a:solidFill>
                      <a:srgbClr val="CCFFCC"/>
                    </a:solidFill>
                  </a:tcPr>
                </a:tc>
              </a:tr>
            </a:tbl>
          </a:graphicData>
        </a:graphic>
      </p:graphicFrame>
      <p:sp>
        <p:nvSpPr>
          <p:cNvPr id="106" name="TextBox 105"/>
          <p:cNvSpPr txBox="1"/>
          <p:nvPr/>
        </p:nvSpPr>
        <p:spPr>
          <a:xfrm>
            <a:off x="15313152" y="37129491"/>
            <a:ext cx="35131248" cy="615553"/>
          </a:xfrm>
          <a:prstGeom prst="rect">
            <a:avLst/>
          </a:prstGeom>
          <a:solidFill>
            <a:schemeClr val="accent4">
              <a:lumMod val="20000"/>
              <a:lumOff val="80000"/>
            </a:schemeClr>
          </a:solidFill>
          <a:ln>
            <a:solidFill>
              <a:schemeClr val="accent4"/>
            </a:solidFill>
          </a:ln>
        </p:spPr>
        <p:txBody>
          <a:bodyPr wrap="square" rtlCol="0" anchor="ctr">
            <a:spAutoFit/>
          </a:bodyPr>
          <a:lstStyle/>
          <a:p>
            <a:pPr algn="ctr"/>
            <a:r>
              <a:rPr lang="en-US" sz="3400" dirty="0" smtClean="0"/>
              <a:t>This research was supported by grant # R01 MH068286 from NIMH.</a:t>
            </a:r>
          </a:p>
        </p:txBody>
      </p:sp>
      <p:pic>
        <p:nvPicPr>
          <p:cNvPr id="102" name="Picture 101"/>
          <p:cNvPicPr>
            <a:picLocks noChangeAspect="1"/>
          </p:cNvPicPr>
          <p:nvPr/>
        </p:nvPicPr>
        <p:blipFill>
          <a:blip r:embed="rId8"/>
          <a:stretch>
            <a:fillRect/>
          </a:stretch>
        </p:blipFill>
        <p:spPr>
          <a:xfrm>
            <a:off x="44429527" y="1099601"/>
            <a:ext cx="1622372" cy="2743200"/>
          </a:xfrm>
          <a:prstGeom prst="rect">
            <a:avLst/>
          </a:prstGeom>
        </p:spPr>
      </p:pic>
      <p:pic>
        <p:nvPicPr>
          <p:cNvPr id="109" name="Picture 108"/>
          <p:cNvPicPr>
            <a:picLocks noChangeAspect="1"/>
          </p:cNvPicPr>
          <p:nvPr/>
        </p:nvPicPr>
        <p:blipFill>
          <a:blip r:embed="rId9"/>
          <a:stretch>
            <a:fillRect/>
          </a:stretch>
        </p:blipFill>
        <p:spPr>
          <a:xfrm>
            <a:off x="47290525" y="1099601"/>
            <a:ext cx="2190372" cy="2743200"/>
          </a:xfrm>
          <a:prstGeom prst="rect">
            <a:avLst/>
          </a:prstGeom>
        </p:spPr>
      </p:pic>
      <p:sp>
        <p:nvSpPr>
          <p:cNvPr id="61" name="Oval 60"/>
          <p:cNvSpPr>
            <a:spLocks noChangeAspect="1"/>
          </p:cNvSpPr>
          <p:nvPr/>
        </p:nvSpPr>
        <p:spPr>
          <a:xfrm>
            <a:off x="34282970" y="6848856"/>
            <a:ext cx="2286000" cy="2286000"/>
          </a:xfrm>
          <a:prstGeom prst="ellipse">
            <a:avLst/>
          </a:prstGeom>
          <a:solidFill>
            <a:schemeClr val="accent4">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b="1" dirty="0" smtClean="0"/>
              <a:t>T1</a:t>
            </a:r>
            <a:endParaRPr lang="en-US" sz="4000" b="1" dirty="0"/>
          </a:p>
        </p:txBody>
      </p:sp>
      <p:sp>
        <p:nvSpPr>
          <p:cNvPr id="64" name="Oval 63"/>
          <p:cNvSpPr>
            <a:spLocks noChangeAspect="1"/>
          </p:cNvSpPr>
          <p:nvPr/>
        </p:nvSpPr>
        <p:spPr>
          <a:xfrm>
            <a:off x="40297853" y="6841639"/>
            <a:ext cx="2286000" cy="2286000"/>
          </a:xfrm>
          <a:prstGeom prst="ellipse">
            <a:avLst/>
          </a:prstGeom>
          <a:solidFill>
            <a:schemeClr val="accent4">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b="1" dirty="0" smtClean="0"/>
              <a:t>T2</a:t>
            </a:r>
          </a:p>
        </p:txBody>
      </p:sp>
      <p:sp>
        <p:nvSpPr>
          <p:cNvPr id="65" name="Oval 64"/>
          <p:cNvSpPr>
            <a:spLocks noChangeAspect="1"/>
          </p:cNvSpPr>
          <p:nvPr/>
        </p:nvSpPr>
        <p:spPr>
          <a:xfrm>
            <a:off x="46329600" y="6841639"/>
            <a:ext cx="2286000" cy="2286000"/>
          </a:xfrm>
          <a:prstGeom prst="ellipse">
            <a:avLst/>
          </a:prstGeom>
          <a:solidFill>
            <a:schemeClr val="accent4">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b="1" dirty="0" smtClean="0"/>
              <a:t>T3</a:t>
            </a:r>
          </a:p>
        </p:txBody>
      </p:sp>
      <p:cxnSp>
        <p:nvCxnSpPr>
          <p:cNvPr id="66" name="Straight Arrow Connector 65"/>
          <p:cNvCxnSpPr>
            <a:stCxn id="61" idx="6"/>
            <a:endCxn id="64" idx="2"/>
          </p:cNvCxnSpPr>
          <p:nvPr/>
        </p:nvCxnSpPr>
        <p:spPr>
          <a:xfrm flipV="1">
            <a:off x="36568970" y="7984639"/>
            <a:ext cx="3728883" cy="7217"/>
          </a:xfrm>
          <a:prstGeom prst="straightConnector1">
            <a:avLst/>
          </a:prstGeom>
          <a:ln w="50800" cap="flat" cmpd="sng">
            <a:round/>
            <a:tailEnd type="triangle" w="lg" len="lg"/>
          </a:ln>
        </p:spPr>
        <p:style>
          <a:lnRef idx="3">
            <a:schemeClr val="accent4"/>
          </a:lnRef>
          <a:fillRef idx="0">
            <a:schemeClr val="accent4"/>
          </a:fillRef>
          <a:effectRef idx="2">
            <a:schemeClr val="accent4"/>
          </a:effectRef>
          <a:fontRef idx="minor">
            <a:schemeClr val="tx1"/>
          </a:fontRef>
        </p:style>
      </p:cxnSp>
      <p:cxnSp>
        <p:nvCxnSpPr>
          <p:cNvPr id="67" name="Straight Arrow Connector 66"/>
          <p:cNvCxnSpPr>
            <a:stCxn id="64" idx="6"/>
            <a:endCxn id="65" idx="2"/>
          </p:cNvCxnSpPr>
          <p:nvPr/>
        </p:nvCxnSpPr>
        <p:spPr>
          <a:xfrm>
            <a:off x="42583853" y="7984639"/>
            <a:ext cx="3730752" cy="0"/>
          </a:xfrm>
          <a:prstGeom prst="straightConnector1">
            <a:avLst/>
          </a:prstGeom>
          <a:ln w="50800" cap="flat" cmpd="sng">
            <a:round/>
            <a:tailEnd type="triangle" w="lg" len="lg"/>
          </a:ln>
        </p:spPr>
        <p:style>
          <a:lnRef idx="3">
            <a:schemeClr val="accent4"/>
          </a:lnRef>
          <a:fillRef idx="0">
            <a:schemeClr val="accent4"/>
          </a:fillRef>
          <a:effectRef idx="2">
            <a:schemeClr val="accent4"/>
          </a:effectRef>
          <a:fontRef idx="minor">
            <a:schemeClr val="tx1"/>
          </a:fontRef>
        </p:style>
      </p:cxnSp>
      <p:cxnSp>
        <p:nvCxnSpPr>
          <p:cNvPr id="69" name="Curved Connector 68"/>
          <p:cNvCxnSpPr>
            <a:stCxn id="61" idx="0"/>
            <a:endCxn id="65" idx="0"/>
          </p:cNvCxnSpPr>
          <p:nvPr/>
        </p:nvCxnSpPr>
        <p:spPr>
          <a:xfrm rot="5400000" flipH="1" flipV="1">
            <a:off x="41444713" y="822897"/>
            <a:ext cx="9144" cy="12046630"/>
          </a:xfrm>
          <a:prstGeom prst="curvedConnector3">
            <a:avLst>
              <a:gd name="adj1" fmla="val 16584495"/>
            </a:avLst>
          </a:prstGeom>
          <a:ln w="38100" cap="flat" cmpd="sng">
            <a:solidFill>
              <a:schemeClr val="accent4"/>
            </a:solidFill>
            <a:round/>
            <a:tailEnd type="triangle" w="lg" len="lg"/>
          </a:ln>
        </p:spPr>
        <p:style>
          <a:lnRef idx="3">
            <a:schemeClr val="accent4"/>
          </a:lnRef>
          <a:fillRef idx="0">
            <a:schemeClr val="accent4"/>
          </a:fillRef>
          <a:effectRef idx="2">
            <a:schemeClr val="accent4"/>
          </a:effectRef>
          <a:fontRef idx="minor">
            <a:schemeClr val="tx1"/>
          </a:fontRef>
        </p:style>
      </p:cxnSp>
      <p:sp>
        <p:nvSpPr>
          <p:cNvPr id="70" name="Rounded Rectangle 69"/>
          <p:cNvSpPr/>
          <p:nvPr/>
        </p:nvSpPr>
        <p:spPr>
          <a:xfrm>
            <a:off x="39159770" y="9348057"/>
            <a:ext cx="4572000" cy="6217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chemeClr val="accent4">
                    <a:lumMod val="50000"/>
                  </a:schemeClr>
                </a:solidFill>
              </a:rPr>
              <a:t>Comparisons</a:t>
            </a:r>
          </a:p>
        </p:txBody>
      </p:sp>
      <p:sp>
        <p:nvSpPr>
          <p:cNvPr id="88" name="TextBox 87"/>
          <p:cNvSpPr txBox="1"/>
          <p:nvPr/>
        </p:nvSpPr>
        <p:spPr>
          <a:xfrm>
            <a:off x="15266601" y="30921954"/>
            <a:ext cx="35131248" cy="400110"/>
          </a:xfrm>
          <a:prstGeom prst="rect">
            <a:avLst/>
          </a:prstGeom>
          <a:noFill/>
          <a:ln>
            <a:noFill/>
          </a:ln>
        </p:spPr>
        <p:txBody>
          <a:bodyPr wrap="square" rtlCol="0" anchor="ctr">
            <a:spAutoFit/>
          </a:bodyPr>
          <a:lstStyle/>
          <a:p>
            <a:r>
              <a:rPr lang="en-US" sz="2000" dirty="0">
                <a:solidFill>
                  <a:srgbClr val="000000"/>
                </a:solidFill>
              </a:rPr>
              <a:t>*</a:t>
            </a:r>
            <a:r>
              <a:rPr lang="en-US" sz="2000" dirty="0" smtClean="0">
                <a:solidFill>
                  <a:srgbClr val="000000"/>
                </a:solidFill>
              </a:rPr>
              <a:t> Results significant at the p &lt; .01 level</a:t>
            </a:r>
          </a:p>
        </p:txBody>
      </p:sp>
      <p:sp>
        <p:nvSpPr>
          <p:cNvPr id="94" name="Rounded Rectangle 93"/>
          <p:cNvSpPr/>
          <p:nvPr/>
        </p:nvSpPr>
        <p:spPr>
          <a:xfrm>
            <a:off x="15313152" y="35737800"/>
            <a:ext cx="35131248" cy="1219200"/>
          </a:xfrm>
          <a:prstGeom prst="roundRect">
            <a:avLst/>
          </a:prstGeom>
          <a:solidFill>
            <a:srgbClr val="58436E"/>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500" b="1" dirty="0" smtClean="0">
                <a:solidFill>
                  <a:srgbClr val="FFFFFF"/>
                </a:solidFill>
              </a:rPr>
              <a:t>Funding</a:t>
            </a:r>
          </a:p>
        </p:txBody>
      </p:sp>
    </p:spTree>
    <p:extLst>
      <p:ext uri="{BB962C8B-B14F-4D97-AF65-F5344CB8AC3E}">
        <p14:creationId xmlns:p14="http://schemas.microsoft.com/office/powerpoint/2010/main" val="199065888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1842</TotalTime>
  <Words>1146</Words>
  <Application>Microsoft Macintosh PowerPoint</Application>
  <PresentationFormat>Custom</PresentationFormat>
  <Paragraphs>220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Pace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Ashley</dc:creator>
  <cp:lastModifiedBy>Martha Karran</cp:lastModifiedBy>
  <cp:revision>226</cp:revision>
  <dcterms:created xsi:type="dcterms:W3CDTF">2013-03-29T23:16:51Z</dcterms:created>
  <dcterms:modified xsi:type="dcterms:W3CDTF">2014-12-12T15:38:36Z</dcterms:modified>
</cp:coreProperties>
</file>