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3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83540" autoAdjust="0"/>
  </p:normalViewPr>
  <p:slideViewPr>
    <p:cSldViewPr snapToGrid="0">
      <p:cViewPr varScale="1">
        <p:scale>
          <a:sx n="60" d="100"/>
          <a:sy n="60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11FF8-4B6D-403C-925B-853F8D4ECE8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97A97-0C5B-487A-AA04-EB820A6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of Yahoo Finance</a:t>
            </a:r>
          </a:p>
          <a:p>
            <a:r>
              <a:rPr lang="en-US" dirty="0"/>
              <a:t>Screenshot of one 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97A97-0C5B-487A-AA04-EB820A683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97A97-0C5B-487A-AA04-EB820A683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4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5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6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22F5BB-6D6D-419B-8048-22C2E2636F53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5C4513-850E-43D9-A8A6-7D57E5BFBD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9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3C2-BDD7-4D7C-B5B3-F631F60C8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market performance and </a:t>
            </a:r>
            <a:br>
              <a:rPr lang="en-US" b="1" dirty="0"/>
            </a:br>
            <a:r>
              <a:rPr lang="en-US" b="1" dirty="0"/>
              <a:t>Healthcare stocks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96A42-B0EA-4986-B97F-E2CD0C240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Piruz</a:t>
            </a:r>
            <a:r>
              <a:rPr lang="en-US" dirty="0"/>
              <a:t> Alemi, Edward Joseph, Martha Karran</a:t>
            </a:r>
          </a:p>
        </p:txBody>
      </p:sp>
    </p:spTree>
    <p:extLst>
      <p:ext uri="{BB962C8B-B14F-4D97-AF65-F5344CB8AC3E}">
        <p14:creationId xmlns:p14="http://schemas.microsoft.com/office/powerpoint/2010/main" val="336076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08F-3F77-487E-ADDF-1CE3D44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A462-5841-4075-82D0-09152B6D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100063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32F4-2727-4679-9980-9D727348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816C-04AC-4927-B29F-DE17ABB4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is IHE affected by SPY and VIX?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4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E7E6-77A1-49D0-ACBE-391A0396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F6DD-947F-481F-8A3F-991B3482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Question: How much are healthcare stocks tied to the overall performance of the stock market? </a:t>
            </a:r>
          </a:p>
          <a:p>
            <a:r>
              <a:rPr lang="en-US" dirty="0"/>
              <a:t>Secondary Questions: </a:t>
            </a:r>
          </a:p>
          <a:p>
            <a:pPr lvl="1"/>
            <a:r>
              <a:rPr lang="en-US" dirty="0"/>
              <a:t>What is the relationship between the market indicators (SPY, IHE, and VIX)? </a:t>
            </a:r>
          </a:p>
          <a:p>
            <a:pPr lvl="1"/>
            <a:r>
              <a:rPr lang="en-US" dirty="0"/>
              <a:t>What is the relationship between the market indicators and the healthcare stocks (GILD, JNJ, LLY, PFE, SYK)? </a:t>
            </a:r>
          </a:p>
          <a:p>
            <a:pPr lvl="1"/>
            <a:r>
              <a:rPr lang="en-US" dirty="0"/>
              <a:t>How much of healthcare stock performance can be attributed to market performance? </a:t>
            </a:r>
          </a:p>
          <a:p>
            <a:pPr lvl="1"/>
            <a:r>
              <a:rPr lang="en-US" dirty="0"/>
              <a:t>How much of healthcare stock performance can be attributed to performance within the healthcare industry?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13BA-75AD-4217-BF9B-84849B96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– Definitions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3758-C2D1-424B-B550-75871CF4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SPY – an exchange-traded fund (ETF); one share of SPY includes allocated percentages of every stock on the S&amp;P 500, market cap weighted</a:t>
            </a:r>
          </a:p>
          <a:p>
            <a:pPr lvl="1"/>
            <a:r>
              <a:rPr lang="en-US" dirty="0"/>
              <a:t>S&amp;P 500 – measures the stock performance of 500 large companies </a:t>
            </a:r>
          </a:p>
          <a:p>
            <a:r>
              <a:rPr lang="en-US" dirty="0"/>
              <a:t>IHE – a pharmaceutical ETF; one share of SPY includes allocated percentages of certain pharmaceutical companies</a:t>
            </a:r>
          </a:p>
          <a:p>
            <a:r>
              <a:rPr lang="en-US" dirty="0"/>
              <a:t>VIX – TBD</a:t>
            </a:r>
          </a:p>
          <a:p>
            <a:r>
              <a:rPr lang="en-US" dirty="0"/>
              <a:t>Healthcare stocks</a:t>
            </a:r>
          </a:p>
          <a:p>
            <a:pPr lvl="1"/>
            <a:r>
              <a:rPr lang="en-US" dirty="0"/>
              <a:t>GILD - Gilead Sciences,</a:t>
            </a:r>
          </a:p>
          <a:p>
            <a:pPr lvl="1"/>
            <a:r>
              <a:rPr lang="en-US" dirty="0"/>
              <a:t>JNJ - Johnson &amp; Johnson</a:t>
            </a:r>
          </a:p>
          <a:p>
            <a:pPr lvl="1"/>
            <a:r>
              <a:rPr lang="en-US" dirty="0"/>
              <a:t>LLY - Eli Lilly and Company</a:t>
            </a:r>
          </a:p>
          <a:p>
            <a:pPr lvl="1"/>
            <a:r>
              <a:rPr lang="en-US" dirty="0"/>
              <a:t>PFE - Pfizer</a:t>
            </a:r>
          </a:p>
          <a:p>
            <a:pPr lvl="1"/>
            <a:r>
              <a:rPr lang="en-US" dirty="0"/>
              <a:t>SYK – Stryker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8F14-A815-4146-B659-DF0C5DB7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82DD-FDDE-4F52-9D71-FD2C82E2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derived from John C. Hull’s textbook, “Derivatives Options, Futures and Other Derivatives”</a:t>
            </a:r>
          </a:p>
          <a:p>
            <a:r>
              <a:rPr lang="en-US" dirty="0"/>
              <a:t>Stock market data was downloaded from Yahoo Finance: SPY, IHE, VIX, GILD, JNJ, LLY, PFE, SYK </a:t>
            </a:r>
          </a:p>
          <a:p>
            <a:pPr lvl="1"/>
            <a:r>
              <a:rPr lang="en-US" dirty="0"/>
              <a:t>December 2018 to December 2019</a:t>
            </a:r>
          </a:p>
          <a:p>
            <a:r>
              <a:rPr lang="en-US" dirty="0"/>
              <a:t>These CSVs comprised our dataset(s)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F88D-9E0C-445D-AF1E-054FF632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A51F-8E98-4001-83CC-B23627B3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CSVs were generated by Yahoo Finance’s website, data cleaning was minimal </a:t>
            </a:r>
          </a:p>
          <a:p>
            <a:r>
              <a:rPr lang="en-US" dirty="0"/>
              <a:t>Preparing datasets for analyses </a:t>
            </a:r>
          </a:p>
          <a:p>
            <a:pPr lvl="1"/>
            <a:r>
              <a:rPr lang="en-US" dirty="0"/>
              <a:t>Renaming columns </a:t>
            </a:r>
          </a:p>
          <a:p>
            <a:pPr lvl="1"/>
            <a:r>
              <a:rPr lang="en-US" dirty="0"/>
              <a:t>Sorting by date</a:t>
            </a:r>
          </a:p>
          <a:p>
            <a:pPr lvl="2"/>
            <a:r>
              <a:rPr lang="en-US" dirty="0"/>
              <a:t>Converting date to datetime format (instead of string)</a:t>
            </a:r>
          </a:p>
          <a:p>
            <a:pPr lvl="1"/>
            <a:r>
              <a:rPr lang="en-US" dirty="0"/>
              <a:t>Calculating percentage change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0D12-E81B-4814-A256-24866828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indicators -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C67F-EEAA-4816-A148-D285D2E8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 and IHE and VIX – correlations </a:t>
            </a:r>
          </a:p>
        </p:txBody>
      </p:sp>
    </p:spTree>
    <p:extLst>
      <p:ext uri="{BB962C8B-B14F-4D97-AF65-F5344CB8AC3E}">
        <p14:creationId xmlns:p14="http://schemas.microsoft.com/office/powerpoint/2010/main" val="345545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F5F9-00D3-4CDD-9CA1-E9065F95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and HealthCare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C317-6511-40FE-BB03-62ACE2BD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 and all companies </a:t>
            </a:r>
          </a:p>
        </p:txBody>
      </p:sp>
    </p:spTree>
    <p:extLst>
      <p:ext uri="{BB962C8B-B14F-4D97-AF65-F5344CB8AC3E}">
        <p14:creationId xmlns:p14="http://schemas.microsoft.com/office/powerpoint/2010/main" val="391153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B7F9-E300-4EB1-96F8-2473A188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 and Healthcare stocks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3CCB-6D8F-445C-9791-23F31805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IHE and all companies </a:t>
            </a:r>
          </a:p>
        </p:txBody>
      </p:sp>
    </p:spTree>
    <p:extLst>
      <p:ext uri="{BB962C8B-B14F-4D97-AF65-F5344CB8AC3E}">
        <p14:creationId xmlns:p14="http://schemas.microsoft.com/office/powerpoint/2010/main" val="11473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7D1-9102-45BA-8EAF-17B68A7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VIX and Healthcare stocks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2B5A-17E0-4507-814F-221118A4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VIX and all companies </a:t>
            </a:r>
          </a:p>
        </p:txBody>
      </p:sp>
    </p:spTree>
    <p:extLst>
      <p:ext uri="{BB962C8B-B14F-4D97-AF65-F5344CB8AC3E}">
        <p14:creationId xmlns:p14="http://schemas.microsoft.com/office/powerpoint/2010/main" val="16086859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</TotalTime>
  <Words>353</Words>
  <Application>Microsoft Office PowerPoint</Application>
  <PresentationFormat>Widescreen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market performance and  Healthcare stocks  </vt:lpstr>
      <vt:lpstr>Project overview</vt:lpstr>
      <vt:lpstr>Project overview – Definitions </vt:lpstr>
      <vt:lpstr>Data Collection</vt:lpstr>
      <vt:lpstr>Data cleaning and preparation  </vt:lpstr>
      <vt:lpstr>Market indicators - correlations</vt:lpstr>
      <vt:lpstr>SPY and HealthCare Stocks</vt:lpstr>
      <vt:lpstr>IHE and Healthcare stocks </vt:lpstr>
      <vt:lpstr>VIX and Healthcare stocks </vt:lpstr>
      <vt:lpstr>Correlation matrix</vt:lpstr>
      <vt:lpstr>Regression analyses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are Pharma stocks tied to the performance of the overall market?</dc:title>
  <dc:creator>Martha Karran</dc:creator>
  <cp:lastModifiedBy>Martha Karran</cp:lastModifiedBy>
  <cp:revision>8</cp:revision>
  <dcterms:created xsi:type="dcterms:W3CDTF">2019-12-09T02:22:39Z</dcterms:created>
  <dcterms:modified xsi:type="dcterms:W3CDTF">2019-12-09T03:11:15Z</dcterms:modified>
</cp:coreProperties>
</file>