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  <p:sldId id="271" r:id="rId6"/>
    <p:sldId id="273" r:id="rId7"/>
    <p:sldId id="282" r:id="rId8"/>
    <p:sldId id="279" r:id="rId9"/>
    <p:sldId id="280" r:id="rId10"/>
    <p:sldId id="281" r:id="rId11"/>
    <p:sldId id="288" r:id="rId12"/>
    <p:sldId id="289" r:id="rId13"/>
    <p:sldId id="290" r:id="rId14"/>
    <p:sldId id="291" r:id="rId15"/>
    <p:sldId id="292" r:id="rId16"/>
    <p:sldId id="283" r:id="rId17"/>
    <p:sldId id="293" r:id="rId18"/>
    <p:sldId id="284" r:id="rId19"/>
    <p:sldId id="294" r:id="rId20"/>
    <p:sldId id="295" r:id="rId21"/>
    <p:sldId id="268" r:id="rId22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0000"/>
    <a:srgbClr val="FFFFFF"/>
    <a:srgbClr val="ACDBFF"/>
    <a:srgbClr val="64AEE0"/>
    <a:srgbClr val="7272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0E1652-B538-4E74-A791-4A315E46DEB1}" v="112" dt="2019-10-17T06:29:17.266"/>
    <p1510:client id="{D3E3AB16-A2F4-4F07-BC85-794206BAC0FF}" v="308" dt="2022-04-28T04:40:18.8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4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7F43121-4805-4FB3-BD38-BDDFD2A57AFC}"/>
              </a:ext>
            </a:extLst>
          </p:cNvPr>
          <p:cNvCxnSpPr/>
          <p:nvPr userDrawn="1"/>
        </p:nvCxnSpPr>
        <p:spPr>
          <a:xfrm>
            <a:off x="0" y="6596390"/>
            <a:ext cx="9906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B26549DB-2A58-4FDA-9E1C-4A820690BE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756" y="1999812"/>
            <a:ext cx="2557713" cy="193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314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CFDA-6FC0-4A10-BAD5-6739A1DB0ABF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711E-931C-41BD-9AE3-9A20B95CB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717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CFDA-6FC0-4A10-BAD5-6739A1DB0ABF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711E-931C-41BD-9AE3-9A20B95CB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93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BCE7AA2-3DAD-4C6C-9E9F-A57BDDB7FA85}"/>
              </a:ext>
            </a:extLst>
          </p:cNvPr>
          <p:cNvCxnSpPr/>
          <p:nvPr userDrawn="1"/>
        </p:nvCxnSpPr>
        <p:spPr>
          <a:xfrm>
            <a:off x="0" y="661196"/>
            <a:ext cx="990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5EFD010-7BF8-4A38-B214-EFA9B050DB62}"/>
              </a:ext>
            </a:extLst>
          </p:cNvPr>
          <p:cNvCxnSpPr/>
          <p:nvPr userDrawn="1"/>
        </p:nvCxnSpPr>
        <p:spPr>
          <a:xfrm>
            <a:off x="0" y="6596390"/>
            <a:ext cx="9906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AFF82F5-F173-47B1-AC9F-0F05AA1C99C2}"/>
              </a:ext>
            </a:extLst>
          </p:cNvPr>
          <p:cNvCxnSpPr/>
          <p:nvPr userDrawn="1"/>
        </p:nvCxnSpPr>
        <p:spPr>
          <a:xfrm>
            <a:off x="377505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1172E19-9F79-4F65-B7FE-A677A44DE20F}"/>
              </a:ext>
            </a:extLst>
          </p:cNvPr>
          <p:cNvCxnSpPr/>
          <p:nvPr userDrawn="1"/>
        </p:nvCxnSpPr>
        <p:spPr>
          <a:xfrm>
            <a:off x="9528495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913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4F6F3D0-CB22-42CB-90AE-22D12D67E668}"/>
              </a:ext>
            </a:extLst>
          </p:cNvPr>
          <p:cNvCxnSpPr/>
          <p:nvPr userDrawn="1"/>
        </p:nvCxnSpPr>
        <p:spPr>
          <a:xfrm>
            <a:off x="0" y="661196"/>
            <a:ext cx="990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1667CB-7BF5-4A37-9E98-9A9B7F622B82}"/>
              </a:ext>
            </a:extLst>
          </p:cNvPr>
          <p:cNvCxnSpPr/>
          <p:nvPr userDrawn="1"/>
        </p:nvCxnSpPr>
        <p:spPr>
          <a:xfrm>
            <a:off x="0" y="6596390"/>
            <a:ext cx="9906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31F8966-8D35-4921-BBAF-9A0FBA456861}"/>
              </a:ext>
            </a:extLst>
          </p:cNvPr>
          <p:cNvCxnSpPr/>
          <p:nvPr userDrawn="1"/>
        </p:nvCxnSpPr>
        <p:spPr>
          <a:xfrm>
            <a:off x="377505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0AB6D549-FB77-4446-8B63-CEB051D667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441" y="76288"/>
            <a:ext cx="755994" cy="57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38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796D35D-14C5-4E31-A817-D56C3E934DF6}"/>
              </a:ext>
            </a:extLst>
          </p:cNvPr>
          <p:cNvCxnSpPr/>
          <p:nvPr userDrawn="1"/>
        </p:nvCxnSpPr>
        <p:spPr>
          <a:xfrm>
            <a:off x="0" y="6596390"/>
            <a:ext cx="9906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BD5E1-A6A7-4C50-9D92-BE1511F0AC62}"/>
              </a:ext>
            </a:extLst>
          </p:cNvPr>
          <p:cNvCxnSpPr/>
          <p:nvPr userDrawn="1"/>
        </p:nvCxnSpPr>
        <p:spPr>
          <a:xfrm>
            <a:off x="377505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07B4F0F-0D78-421E-898F-672B34DAFE0D}"/>
              </a:ext>
            </a:extLst>
          </p:cNvPr>
          <p:cNvSpPr txBox="1"/>
          <p:nvPr userDrawn="1"/>
        </p:nvSpPr>
        <p:spPr>
          <a:xfrm>
            <a:off x="7529117" y="6611779"/>
            <a:ext cx="24370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Copyrightⓒ2019 </a:t>
            </a:r>
            <a:r>
              <a:rPr lang="en-US" altLang="ko-KR" sz="900" err="1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Barnstory.co.ltd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All rights</a:t>
            </a:r>
            <a:endParaRPr lang="ko-KR" altLang="en-US" sz="90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F5A3BA2-3B90-490C-90A1-983E44A6218C}"/>
              </a:ext>
            </a:extLst>
          </p:cNvPr>
          <p:cNvCxnSpPr/>
          <p:nvPr userDrawn="1"/>
        </p:nvCxnSpPr>
        <p:spPr>
          <a:xfrm>
            <a:off x="0" y="661196"/>
            <a:ext cx="990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6FF52F06-2BEE-490B-8CED-72E58E4620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441" y="76288"/>
            <a:ext cx="755994" cy="57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740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C78C2B-BF1C-4A50-B47E-25C6728BEFC9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1404243-A7EC-4A37-953C-5C08FB150CBE}"/>
              </a:ext>
            </a:extLst>
          </p:cNvPr>
          <p:cNvCxnSpPr/>
          <p:nvPr userDrawn="1"/>
        </p:nvCxnSpPr>
        <p:spPr>
          <a:xfrm>
            <a:off x="377505" y="0"/>
            <a:ext cx="0" cy="6858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18E7D6F-833B-4E33-BEC4-A83449A18CD1}"/>
              </a:ext>
            </a:extLst>
          </p:cNvPr>
          <p:cNvCxnSpPr/>
          <p:nvPr userDrawn="1"/>
        </p:nvCxnSpPr>
        <p:spPr>
          <a:xfrm>
            <a:off x="0" y="6596390"/>
            <a:ext cx="9906000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26F8D5F-F821-40E6-9A3A-FF5536DF1607}"/>
              </a:ext>
            </a:extLst>
          </p:cNvPr>
          <p:cNvSpPr txBox="1"/>
          <p:nvPr userDrawn="1"/>
        </p:nvSpPr>
        <p:spPr>
          <a:xfrm>
            <a:off x="7529117" y="6611779"/>
            <a:ext cx="24370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Copyrightⓒ2019 </a:t>
            </a:r>
            <a:r>
              <a:rPr lang="en-US" altLang="ko-KR" sz="900" err="1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Barnstory.co.ltd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All rights</a:t>
            </a:r>
            <a:endParaRPr lang="ko-KR" altLang="en-US" sz="90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DE8B553-C619-4710-9F9D-F1BCF13099E3}"/>
              </a:ext>
            </a:extLst>
          </p:cNvPr>
          <p:cNvCxnSpPr/>
          <p:nvPr userDrawn="1"/>
        </p:nvCxnSpPr>
        <p:spPr>
          <a:xfrm>
            <a:off x="0" y="661196"/>
            <a:ext cx="990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9BD85D52-C05E-41B1-9EAC-CA6B142440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441" y="76288"/>
            <a:ext cx="755994" cy="57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197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F1BB1B7-A2BA-4FB5-8F10-E0999800BCA4}"/>
              </a:ext>
            </a:extLst>
          </p:cNvPr>
          <p:cNvSpPr/>
          <p:nvPr userDrawn="1"/>
        </p:nvSpPr>
        <p:spPr>
          <a:xfrm>
            <a:off x="0" y="3218461"/>
            <a:ext cx="9906000" cy="421078"/>
          </a:xfrm>
          <a:prstGeom prst="rect">
            <a:avLst/>
          </a:prstGeom>
          <a:solidFill>
            <a:schemeClr val="bg1">
              <a:lumMod val="65000"/>
              <a:alpha val="64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ED2D7FF-614F-44F3-AAFA-2AC24A969870}"/>
              </a:ext>
            </a:extLst>
          </p:cNvPr>
          <p:cNvCxnSpPr/>
          <p:nvPr userDrawn="1"/>
        </p:nvCxnSpPr>
        <p:spPr>
          <a:xfrm>
            <a:off x="0" y="6596390"/>
            <a:ext cx="9906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956BBE8-241B-453C-B170-D9FA14D23705}"/>
              </a:ext>
            </a:extLst>
          </p:cNvPr>
          <p:cNvCxnSpPr/>
          <p:nvPr userDrawn="1"/>
        </p:nvCxnSpPr>
        <p:spPr>
          <a:xfrm>
            <a:off x="377505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087B8B-542B-45A5-96E5-45B109225A6F}"/>
              </a:ext>
            </a:extLst>
          </p:cNvPr>
          <p:cNvSpPr txBox="1"/>
          <p:nvPr userDrawn="1"/>
        </p:nvSpPr>
        <p:spPr>
          <a:xfrm>
            <a:off x="4419861" y="3259723"/>
            <a:ext cx="1186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  <a:latin typeface="+mn-ea"/>
              </a:rPr>
              <a:t>Thank You you.</a:t>
            </a:r>
            <a:endParaRPr lang="ko-KR" altLang="en-US" sz="160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72761A5-5A38-4926-BBEE-A213BC1F9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441" y="76288"/>
            <a:ext cx="755994" cy="572572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47D384A-933F-4C09-8BEB-363CAA8EE502}"/>
              </a:ext>
            </a:extLst>
          </p:cNvPr>
          <p:cNvCxnSpPr/>
          <p:nvPr userDrawn="1"/>
        </p:nvCxnSpPr>
        <p:spPr>
          <a:xfrm>
            <a:off x="0" y="661196"/>
            <a:ext cx="990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257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CFDA-6FC0-4A10-BAD5-6739A1DB0ABF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711E-931C-41BD-9AE3-9A20B95CB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56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CFDA-6FC0-4A10-BAD5-6739A1DB0ABF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711E-931C-41BD-9AE3-9A20B95CB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915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CFDA-6FC0-4A10-BAD5-6739A1DB0ABF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711E-931C-41BD-9AE3-9A20B95CB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6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FCFDA-6FC0-4A10-BAD5-6739A1DB0ABF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711E-931C-41BD-9AE3-9A20B95CB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273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019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5EF177-7B09-4F4B-ABC9-0109D9855E83}"/>
              </a:ext>
            </a:extLst>
          </p:cNvPr>
          <p:cNvSpPr txBox="1"/>
          <p:nvPr/>
        </p:nvSpPr>
        <p:spPr>
          <a:xfrm>
            <a:off x="382866" y="135062"/>
            <a:ext cx="8654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A40000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Common Interface Elements</a:t>
            </a:r>
            <a:r>
              <a:rPr lang="ko-KR" altLang="en-US" sz="3200" b="1" dirty="0">
                <a:solidFill>
                  <a:srgbClr val="A40000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rgbClr val="A40000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– Image </a:t>
            </a:r>
            <a:r>
              <a:rPr lang="ko-KR" altLang="en-US" sz="3200" b="1" dirty="0">
                <a:solidFill>
                  <a:srgbClr val="A40000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1D0B89-ADDF-44DD-AD32-0EBDB860155E}"/>
              </a:ext>
            </a:extLst>
          </p:cNvPr>
          <p:cNvSpPr txBox="1"/>
          <p:nvPr/>
        </p:nvSpPr>
        <p:spPr>
          <a:xfrm>
            <a:off x="515871" y="1056061"/>
            <a:ext cx="8874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Avoid Smoothing Image (smooth </a:t>
            </a:r>
            <a:r>
              <a:rPr lang="ko-KR" altLang="en-US" sz="24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효과 피하기</a:t>
            </a:r>
            <a:r>
              <a:rPr lang="en-US" altLang="ko-KR" sz="24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)</a:t>
            </a:r>
            <a:endParaRPr lang="en-US" altLang="ko-KR" sz="2400" b="0" i="0" dirty="0">
              <a:effectLst/>
              <a:latin typeface="Titillium Web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4F89BE-17CA-A9CA-4E4E-9CF7B5EB6BB0}"/>
              </a:ext>
            </a:extLst>
          </p:cNvPr>
          <p:cNvSpPr txBox="1"/>
          <p:nvPr/>
        </p:nvSpPr>
        <p:spPr>
          <a:xfrm>
            <a:off x="976384" y="1653895"/>
            <a:ext cx="8413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Image.smooth</a:t>
            </a: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를 가급적 피하자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741FB2-2982-9294-F66F-CE90428350C8}"/>
              </a:ext>
            </a:extLst>
          </p:cNvPr>
          <p:cNvSpPr txBox="1"/>
          <p:nvPr/>
        </p:nvSpPr>
        <p:spPr>
          <a:xfrm>
            <a:off x="746127" y="2933760"/>
            <a:ext cx="84137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일부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하드웨어에서는 </a:t>
            </a: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느리고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이미지가 실제 크기로 표현될 때 시각 </a:t>
            </a: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효과가 없을 수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있다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000" b="1" dirty="0" err="1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Image</a:t>
            </a:r>
            <a:r>
              <a:rPr lang="en-US" altLang="ko-K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.</a:t>
            </a:r>
            <a:r>
              <a:rPr lang="en-US" altLang="ko-KR" sz="2000" b="1" dirty="0" err="1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smooth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는 </a:t>
            </a: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꼭 필요할 때만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사용하고 필요할  때만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true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주자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557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5EF177-7B09-4F4B-ABC9-0109D9855E83}"/>
              </a:ext>
            </a:extLst>
          </p:cNvPr>
          <p:cNvSpPr txBox="1"/>
          <p:nvPr/>
        </p:nvSpPr>
        <p:spPr>
          <a:xfrm>
            <a:off x="382866" y="135062"/>
            <a:ext cx="8654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A40000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Common Interface Elements</a:t>
            </a:r>
            <a:r>
              <a:rPr lang="ko-KR" altLang="en-US" sz="3200" b="1" dirty="0">
                <a:solidFill>
                  <a:srgbClr val="A40000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rgbClr val="A40000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– Image </a:t>
            </a:r>
            <a:r>
              <a:rPr lang="ko-KR" altLang="en-US" sz="3200" b="1" dirty="0">
                <a:solidFill>
                  <a:srgbClr val="A40000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1D0B89-ADDF-44DD-AD32-0EBDB860155E}"/>
              </a:ext>
            </a:extLst>
          </p:cNvPr>
          <p:cNvSpPr txBox="1"/>
          <p:nvPr/>
        </p:nvSpPr>
        <p:spPr>
          <a:xfrm>
            <a:off x="515871" y="1056061"/>
            <a:ext cx="8874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Painting (</a:t>
            </a:r>
            <a:r>
              <a:rPr lang="ko-KR" altLang="en-US" sz="24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칠하기</a:t>
            </a:r>
            <a:r>
              <a:rPr lang="en-US" altLang="ko-KR" sz="24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)</a:t>
            </a:r>
            <a:endParaRPr lang="en-US" altLang="ko-KR" sz="2400" b="0" i="0" dirty="0">
              <a:effectLst/>
              <a:latin typeface="Titillium Web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4F89BE-17CA-A9CA-4E4E-9CF7B5EB6BB0}"/>
              </a:ext>
            </a:extLst>
          </p:cNvPr>
          <p:cNvSpPr txBox="1"/>
          <p:nvPr/>
        </p:nvSpPr>
        <p:spPr>
          <a:xfrm>
            <a:off x="976384" y="1653895"/>
            <a:ext cx="8413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같은 공간을 여러 번 칠할 때 성능 낭비 문제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741FB2-2982-9294-F66F-CE90428350C8}"/>
              </a:ext>
            </a:extLst>
          </p:cNvPr>
          <p:cNvSpPr txBox="1"/>
          <p:nvPr/>
        </p:nvSpPr>
        <p:spPr>
          <a:xfrm>
            <a:off x="746127" y="2933760"/>
            <a:ext cx="84137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같은 공간의 배경을 여러 번 색칠하는 것을 피하자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공간 설정 시 </a:t>
            </a:r>
            <a:r>
              <a:rPr lang="en-US" altLang="ko-KR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Rectangle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보다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Item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을 사용하도록 하자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418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5EF177-7B09-4F4B-ABC9-0109D9855E83}"/>
              </a:ext>
            </a:extLst>
          </p:cNvPr>
          <p:cNvSpPr txBox="1"/>
          <p:nvPr/>
        </p:nvSpPr>
        <p:spPr>
          <a:xfrm>
            <a:off x="382866" y="135062"/>
            <a:ext cx="8654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A40000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Common Interface Elements</a:t>
            </a:r>
            <a:r>
              <a:rPr lang="ko-KR" altLang="en-US" sz="3200" b="1" dirty="0">
                <a:solidFill>
                  <a:srgbClr val="A40000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rgbClr val="A40000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– Anchors </a:t>
            </a:r>
            <a:r>
              <a:rPr lang="ko-KR" altLang="en-US" sz="3200" b="1" dirty="0">
                <a:solidFill>
                  <a:srgbClr val="A40000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1D0B89-ADDF-44DD-AD32-0EBDB860155E}"/>
              </a:ext>
            </a:extLst>
          </p:cNvPr>
          <p:cNvSpPr txBox="1"/>
          <p:nvPr/>
        </p:nvSpPr>
        <p:spPr>
          <a:xfrm>
            <a:off x="515871" y="1056061"/>
            <a:ext cx="8874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Position Elements With Anchors (</a:t>
            </a:r>
            <a:r>
              <a:rPr lang="ko-KR" altLang="en-US" sz="24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앵커를 이용한 배치</a:t>
            </a:r>
            <a:r>
              <a:rPr lang="en-US" altLang="ko-KR" sz="24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)</a:t>
            </a:r>
            <a:endParaRPr lang="en-US" altLang="ko-KR" sz="2400" b="0" i="0" dirty="0">
              <a:effectLst/>
              <a:latin typeface="Titillium Web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4F89BE-17CA-A9CA-4E4E-9CF7B5EB6BB0}"/>
              </a:ext>
            </a:extLst>
          </p:cNvPr>
          <p:cNvSpPr txBox="1"/>
          <p:nvPr/>
        </p:nvSpPr>
        <p:spPr>
          <a:xfrm>
            <a:off x="976384" y="1653895"/>
            <a:ext cx="8413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앵커를 사용하는 것이 더 효율적인 경우에 대해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741FB2-2982-9294-F66F-CE90428350C8}"/>
              </a:ext>
            </a:extLst>
          </p:cNvPr>
          <p:cNvSpPr txBox="1"/>
          <p:nvPr/>
        </p:nvSpPr>
        <p:spPr>
          <a:xfrm>
            <a:off x="746127" y="2933760"/>
            <a:ext cx="84137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컴포넌트 간의 </a:t>
            </a: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상대적인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배치를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해야 하는 경우에 </a:t>
            </a:r>
            <a:r>
              <a:rPr lang="en-US" altLang="ko-KR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Anchor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가 더 </a:t>
            </a: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빠르게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동작한다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주의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)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요소들을 배치 시 항목들을 </a:t>
            </a: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동적으로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배치할 </a:t>
            </a: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필요가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없다면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느리다</a:t>
            </a:r>
            <a:endParaRPr lang="en-US" altLang="ko-KR" sz="2000" b="1" dirty="0"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상대적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동적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배치가 필요할 땐 </a:t>
            </a:r>
            <a:r>
              <a:rPr lang="en-US" altLang="ko-KR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Anchor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가 더 빠르다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911B990-9C85-EAE5-C7BC-110D9CCD6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71" y="2461011"/>
            <a:ext cx="4332090" cy="2622830"/>
          </a:xfrm>
          <a:prstGeom prst="rect">
            <a:avLst/>
          </a:prstGeom>
        </p:spPr>
      </p:pic>
      <p:pic>
        <p:nvPicPr>
          <p:cNvPr id="9" name="그림 8" descr="텍스트, 화면, 스크린샷이(가) 표시된 사진&#10;&#10;자동 생성된 설명">
            <a:extLst>
              <a:ext uri="{FF2B5EF4-FFF2-40B4-BE49-F238E27FC236}">
                <a16:creationId xmlns:a16="http://schemas.microsoft.com/office/drawing/2014/main" id="{C66B8037-4CC5-57A3-3330-3FB985079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042" y="2080546"/>
            <a:ext cx="2885983" cy="395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6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5EF177-7B09-4F4B-ABC9-0109D9855E83}"/>
              </a:ext>
            </a:extLst>
          </p:cNvPr>
          <p:cNvSpPr txBox="1"/>
          <p:nvPr/>
        </p:nvSpPr>
        <p:spPr>
          <a:xfrm>
            <a:off x="382866" y="135062"/>
            <a:ext cx="8654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A40000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요소 수명 제어 </a:t>
            </a:r>
            <a:r>
              <a:rPr lang="en-US" altLang="ko-KR" sz="2400" b="1" dirty="0">
                <a:solidFill>
                  <a:srgbClr val="A40000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– Lazy</a:t>
            </a:r>
            <a:r>
              <a:rPr lang="ko-KR" altLang="en-US" sz="2400" b="1" dirty="0">
                <a:solidFill>
                  <a:srgbClr val="A40000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rgbClr val="A40000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Initialization </a:t>
            </a:r>
            <a:r>
              <a:rPr lang="ko-KR" altLang="en-US" sz="3200" b="1" dirty="0">
                <a:solidFill>
                  <a:srgbClr val="A40000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1D0B89-ADDF-44DD-AD32-0EBDB860155E}"/>
              </a:ext>
            </a:extLst>
          </p:cNvPr>
          <p:cNvSpPr txBox="1"/>
          <p:nvPr/>
        </p:nvSpPr>
        <p:spPr>
          <a:xfrm>
            <a:off x="515871" y="1056061"/>
            <a:ext cx="8874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느린 초기화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4F89BE-17CA-A9CA-4E4E-9CF7B5EB6BB0}"/>
              </a:ext>
            </a:extLst>
          </p:cNvPr>
          <p:cNvSpPr txBox="1"/>
          <p:nvPr/>
        </p:nvSpPr>
        <p:spPr>
          <a:xfrm>
            <a:off x="976384" y="1653895"/>
            <a:ext cx="8413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당장 필요하지 않은 작업들 때문에 시작 시간이 느려지는 문제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741FB2-2982-9294-F66F-CE90428350C8}"/>
              </a:ext>
            </a:extLst>
          </p:cNvPr>
          <p:cNvSpPr txBox="1"/>
          <p:nvPr/>
        </p:nvSpPr>
        <p:spPr>
          <a:xfrm>
            <a:off x="746127" y="2676307"/>
            <a:ext cx="84137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시작 시간에 </a:t>
            </a: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당장 필요하지 않은 작업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을 진행하느라 늦어지는 경우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en-US" altLang="ko-KR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Lazy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Initialization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을  사용하여야 한다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. </a:t>
            </a: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구성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요소의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동적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생성</a:t>
            </a:r>
            <a:endParaRPr lang="en-US" altLang="ko-KR" sz="2000" b="1" dirty="0"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en-US" altLang="ko-KR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Loader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또는 </a:t>
            </a:r>
            <a:r>
              <a:rPr lang="en-US" altLang="ko-KR" sz="2000" b="1" dirty="0" err="1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Qt.createComponent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를 사용하여 </a:t>
            </a: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동적 생성</a:t>
            </a:r>
            <a:endParaRPr lang="en-US" altLang="ko-KR" sz="2000" b="1" dirty="0"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프로그램  시작 시 작업 시간이 오래 걸린다면 컴포넌트  동적 생성을 통해 해결해보자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677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5EF177-7B09-4F4B-ABC9-0109D9855E83}"/>
              </a:ext>
            </a:extLst>
          </p:cNvPr>
          <p:cNvSpPr txBox="1"/>
          <p:nvPr/>
        </p:nvSpPr>
        <p:spPr>
          <a:xfrm>
            <a:off x="382866" y="135062"/>
            <a:ext cx="8654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A40000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요소 수명 제어 </a:t>
            </a:r>
            <a:r>
              <a:rPr lang="en-US" altLang="ko-KR" sz="2400" b="1" dirty="0">
                <a:solidFill>
                  <a:srgbClr val="A40000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– Destroy Unused Elements </a:t>
            </a:r>
            <a:r>
              <a:rPr lang="ko-KR" altLang="en-US" sz="3200" b="1" dirty="0">
                <a:solidFill>
                  <a:srgbClr val="A40000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1D0B89-ADDF-44DD-AD32-0EBDB860155E}"/>
              </a:ext>
            </a:extLst>
          </p:cNvPr>
          <p:cNvSpPr txBox="1"/>
          <p:nvPr/>
        </p:nvSpPr>
        <p:spPr>
          <a:xfrm>
            <a:off x="515871" y="1056061"/>
            <a:ext cx="8874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사용되지 않는 요소 삭제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4F89BE-17CA-A9CA-4E4E-9CF7B5EB6BB0}"/>
              </a:ext>
            </a:extLst>
          </p:cNvPr>
          <p:cNvSpPr txBox="1"/>
          <p:nvPr/>
        </p:nvSpPr>
        <p:spPr>
          <a:xfrm>
            <a:off x="976384" y="1653895"/>
            <a:ext cx="8413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사용되지 않는 요소의 존재로 생길 수 있는 성능 문제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741FB2-2982-9294-F66F-CE90428350C8}"/>
              </a:ext>
            </a:extLst>
          </p:cNvPr>
          <p:cNvSpPr txBox="1"/>
          <p:nvPr/>
        </p:nvSpPr>
        <p:spPr>
          <a:xfrm>
            <a:off x="746127" y="2676307"/>
            <a:ext cx="841374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두 개의 탭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이 존재하며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,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하나의 탭만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보이도록 하는 예시라고 할 때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,</a:t>
            </a:r>
          </a:p>
          <a:p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사용되지 않는 요소는 </a:t>
            </a: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렌더링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애니메이션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속성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바인딩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평가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등을 </a:t>
            </a: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지속적으로 진행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하는 비용을 발생시킬 수 있다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사용되지 않는 요소의 경우 대부분 </a:t>
            </a: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지연적으로 초기화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하고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더 이상 사용하지 않으면 </a:t>
            </a: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삭제</a:t>
            </a:r>
            <a:r>
              <a:rPr lang="en-US" altLang="ko-KR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(Destroy())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해야 한다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동적으로 생성한 경우 </a:t>
            </a:r>
            <a:r>
              <a:rPr lang="en-US" altLang="ko-KR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source </a:t>
            </a: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속성을 변경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해 </a:t>
            </a: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해제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할 수 있다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46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5EF177-7B09-4F4B-ABC9-0109D9855E83}"/>
              </a:ext>
            </a:extLst>
          </p:cNvPr>
          <p:cNvSpPr txBox="1"/>
          <p:nvPr/>
        </p:nvSpPr>
        <p:spPr>
          <a:xfrm>
            <a:off x="382866" y="135062"/>
            <a:ext cx="8654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A40000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Rendering</a:t>
            </a:r>
            <a:r>
              <a:rPr lang="ko-KR" altLang="en-US" sz="3200" b="1" dirty="0">
                <a:solidFill>
                  <a:srgbClr val="A40000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rgbClr val="A40000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– Clipping </a:t>
            </a:r>
            <a:r>
              <a:rPr lang="ko-KR" altLang="en-US" sz="3200" b="1" dirty="0">
                <a:solidFill>
                  <a:srgbClr val="A40000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1D0B89-ADDF-44DD-AD32-0EBDB860155E}"/>
              </a:ext>
            </a:extLst>
          </p:cNvPr>
          <p:cNvSpPr txBox="1"/>
          <p:nvPr/>
        </p:nvSpPr>
        <p:spPr>
          <a:xfrm>
            <a:off x="515871" y="1056061"/>
            <a:ext cx="8874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b="1" dirty="0" err="1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클리핑</a:t>
            </a:r>
            <a:endParaRPr lang="ko-KR" altLang="en-US" sz="2400" b="1" dirty="0"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4F89BE-17CA-A9CA-4E4E-9CF7B5EB6BB0}"/>
              </a:ext>
            </a:extLst>
          </p:cNvPr>
          <p:cNvSpPr txBox="1"/>
          <p:nvPr/>
        </p:nvSpPr>
        <p:spPr>
          <a:xfrm>
            <a:off x="976384" y="1653895"/>
            <a:ext cx="8413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Clipping</a:t>
            </a: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으로 생길 수 있는 성능 저하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741FB2-2982-9294-F66F-CE90428350C8}"/>
              </a:ext>
            </a:extLst>
          </p:cNvPr>
          <p:cNvSpPr txBox="1"/>
          <p:nvPr/>
        </p:nvSpPr>
        <p:spPr>
          <a:xfrm>
            <a:off x="746127" y="2676307"/>
            <a:ext cx="84137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클리핑은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최적화를 시켜주는 속성이 아닌 </a:t>
            </a: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시각 효과이다</a:t>
            </a:r>
            <a:endParaRPr lang="en-US" altLang="ko-KR" sz="2000" b="1" dirty="0"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따라서 프로그램의 </a:t>
            </a: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복잡도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를 </a:t>
            </a: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증가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시킨다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Clipping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은 </a:t>
            </a: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정말 필요할 때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에만 </a:t>
            </a:r>
            <a:r>
              <a:rPr lang="en-US" altLang="ko-KR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true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값을 주어야 한다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Delegate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내부의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clipping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사용은 성능에 큰 </a:t>
            </a: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악영향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을 준다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136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5EF177-7B09-4F4B-ABC9-0109D9855E83}"/>
              </a:ext>
            </a:extLst>
          </p:cNvPr>
          <p:cNvSpPr txBox="1"/>
          <p:nvPr/>
        </p:nvSpPr>
        <p:spPr>
          <a:xfrm>
            <a:off x="382866" y="135062"/>
            <a:ext cx="8654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A40000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Rendering</a:t>
            </a:r>
            <a:r>
              <a:rPr lang="ko-KR" altLang="en-US" sz="3200" b="1" dirty="0">
                <a:solidFill>
                  <a:srgbClr val="A40000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rgbClr val="A40000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– </a:t>
            </a:r>
            <a:r>
              <a:rPr lang="en-US" altLang="ko-KR" sz="2000" b="1" dirty="0">
                <a:solidFill>
                  <a:srgbClr val="A40000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Over-Drawing and Invisible Elements</a:t>
            </a:r>
            <a:r>
              <a:rPr lang="en-US" altLang="ko-KR" sz="2400" b="1" dirty="0">
                <a:solidFill>
                  <a:srgbClr val="A40000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3200" b="1" dirty="0">
                <a:solidFill>
                  <a:srgbClr val="A40000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1D0B89-ADDF-44DD-AD32-0EBDB860155E}"/>
              </a:ext>
            </a:extLst>
          </p:cNvPr>
          <p:cNvSpPr txBox="1"/>
          <p:nvPr/>
        </p:nvSpPr>
        <p:spPr>
          <a:xfrm>
            <a:off x="515871" y="1056061"/>
            <a:ext cx="8874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과도한 그림과 보이지 않는 요소들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4F89BE-17CA-A9CA-4E4E-9CF7B5EB6BB0}"/>
              </a:ext>
            </a:extLst>
          </p:cNvPr>
          <p:cNvSpPr txBox="1"/>
          <p:nvPr/>
        </p:nvSpPr>
        <p:spPr>
          <a:xfrm>
            <a:off x="976384" y="1653895"/>
            <a:ext cx="8413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다른 요소로 완전히 덮여 있는 요소가 발생시킬 수 있는 성능 문제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741FB2-2982-9294-F66F-CE90428350C8}"/>
              </a:ext>
            </a:extLst>
          </p:cNvPr>
          <p:cNvSpPr txBox="1"/>
          <p:nvPr/>
        </p:nvSpPr>
        <p:spPr>
          <a:xfrm>
            <a:off x="746127" y="2676307"/>
            <a:ext cx="84137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다른 요소로 인해 </a:t>
            </a: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완전히 덮여 있는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요소가 있는 경우 </a:t>
            </a: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불필요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하게 화면에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그려지게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된다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화면에 보이지 않더라도 </a:t>
            </a: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애니메이션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속성 바인딩 평가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등 </a:t>
            </a: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지속적인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비용을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소모하게 된다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한 요소가 </a:t>
            </a: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완전히 보이지 않을 때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는 </a:t>
            </a:r>
            <a:r>
              <a:rPr lang="en-US" altLang="ko-KR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visible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설정을 </a:t>
            </a:r>
            <a:r>
              <a:rPr lang="en-US" altLang="ko-KR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false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로 주자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426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5EF177-7B09-4F4B-ABC9-0109D9855E83}"/>
              </a:ext>
            </a:extLst>
          </p:cNvPr>
          <p:cNvSpPr txBox="1"/>
          <p:nvPr/>
        </p:nvSpPr>
        <p:spPr>
          <a:xfrm>
            <a:off x="382866" y="135062"/>
            <a:ext cx="8654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A40000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Rendering</a:t>
            </a:r>
            <a:r>
              <a:rPr lang="ko-KR" altLang="en-US" sz="3200" b="1" dirty="0">
                <a:solidFill>
                  <a:srgbClr val="A40000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rgbClr val="A40000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– Translucent vs Opaque </a:t>
            </a:r>
            <a:r>
              <a:rPr lang="ko-KR" altLang="en-US" sz="3200" b="1" dirty="0">
                <a:solidFill>
                  <a:srgbClr val="A40000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1D0B89-ADDF-44DD-AD32-0EBDB860155E}"/>
              </a:ext>
            </a:extLst>
          </p:cNvPr>
          <p:cNvSpPr txBox="1"/>
          <p:nvPr/>
        </p:nvSpPr>
        <p:spPr>
          <a:xfrm>
            <a:off x="515871" y="1056061"/>
            <a:ext cx="8874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불투명 대 반투명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4F89BE-17CA-A9CA-4E4E-9CF7B5EB6BB0}"/>
              </a:ext>
            </a:extLst>
          </p:cNvPr>
          <p:cNvSpPr txBox="1"/>
          <p:nvPr/>
        </p:nvSpPr>
        <p:spPr>
          <a:xfrm>
            <a:off x="976384" y="1653895"/>
            <a:ext cx="8413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불투명과 반투명 성능 차이가 나는가</a:t>
            </a:r>
            <a:r>
              <a:rPr lang="en-US" altLang="ko-KR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?</a:t>
            </a:r>
            <a:endParaRPr lang="ko-KR" altLang="en-US" sz="2000" b="1" dirty="0"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741FB2-2982-9294-F66F-CE90428350C8}"/>
              </a:ext>
            </a:extLst>
          </p:cNvPr>
          <p:cNvSpPr txBox="1"/>
          <p:nvPr/>
        </p:nvSpPr>
        <p:spPr>
          <a:xfrm>
            <a:off x="746127" y="2676307"/>
            <a:ext cx="84137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불투명한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내용은 반투명한 내용보다 </a:t>
            </a: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훨씬 빠르게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그려진다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반투명한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content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는 </a:t>
            </a:r>
            <a:r>
              <a:rPr lang="en-US" altLang="ko-KR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Blending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을 </a:t>
            </a: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필요로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하고 </a:t>
            </a:r>
            <a:r>
              <a:rPr lang="en-US" altLang="ko-KR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Renderer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가 </a:t>
            </a: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불투명한</a:t>
            </a:r>
            <a:endParaRPr lang="en-US" altLang="ko-KR" sz="2000" b="1" dirty="0"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en-US" altLang="ko-KR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Content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를 </a:t>
            </a: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더 잘 최적화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할 수 있기 때문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불투명한 내용이 훨씬 빠르게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그려진다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주의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) </a:t>
            </a: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하나의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픽셀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만 </a:t>
            </a: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반투명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이더라도 그 </a:t>
            </a:r>
            <a:r>
              <a:rPr lang="en-US" altLang="ko-KR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content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는 </a:t>
            </a: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반투명이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된다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052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651D5F-BB9A-B551-23B3-DB0D056DF1EA}"/>
              </a:ext>
            </a:extLst>
          </p:cNvPr>
          <p:cNvSpPr txBox="1"/>
          <p:nvPr/>
        </p:nvSpPr>
        <p:spPr>
          <a:xfrm>
            <a:off x="7936477" y="6412327"/>
            <a:ext cx="232610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출처 </a:t>
            </a:r>
            <a:r>
              <a:rPr lang="en-US" altLang="ko-KR" sz="5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: https://doc.qt.io/qt-5/qtquick-performance.html</a:t>
            </a:r>
            <a:endParaRPr lang="ko-KR" altLang="en-US" sz="500" b="1" dirty="0"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580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5EF177-7B09-4F4B-ABC9-0109D9855E83}"/>
              </a:ext>
            </a:extLst>
          </p:cNvPr>
          <p:cNvSpPr txBox="1"/>
          <p:nvPr/>
        </p:nvSpPr>
        <p:spPr>
          <a:xfrm>
            <a:off x="709135" y="100853"/>
            <a:ext cx="2143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목차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A5AC3B-BBC7-43CA-BDF0-FB31CA7B7017}"/>
              </a:ext>
            </a:extLst>
          </p:cNvPr>
          <p:cNvSpPr/>
          <p:nvPr/>
        </p:nvSpPr>
        <p:spPr>
          <a:xfrm>
            <a:off x="709137" y="897094"/>
            <a:ext cx="6179935" cy="867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1. </a:t>
            </a:r>
            <a:r>
              <a:rPr lang="en-US" altLang="ko-KR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JavasScript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Code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작성 시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936389-73D7-EE3E-55C0-89E8E50CD483}"/>
              </a:ext>
            </a:extLst>
          </p:cNvPr>
          <p:cNvSpPr/>
          <p:nvPr/>
        </p:nvSpPr>
        <p:spPr>
          <a:xfrm>
            <a:off x="709136" y="1798693"/>
            <a:ext cx="8541394" cy="867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2. Common Interface Elements  (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공통 인터페이스 요소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88C5DB-782F-D53B-0EC9-2C00B0BE0FA0}"/>
              </a:ext>
            </a:extLst>
          </p:cNvPr>
          <p:cNvSpPr/>
          <p:nvPr/>
        </p:nvSpPr>
        <p:spPr>
          <a:xfrm>
            <a:off x="709136" y="2700292"/>
            <a:ext cx="6179935" cy="577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3. Visual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Effects (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시각 효과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A181D2-5BE3-863E-71F8-BECC5555AEE8}"/>
              </a:ext>
            </a:extLst>
          </p:cNvPr>
          <p:cNvSpPr/>
          <p:nvPr/>
        </p:nvSpPr>
        <p:spPr>
          <a:xfrm>
            <a:off x="709136" y="3616973"/>
            <a:ext cx="8372719" cy="577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4. Controlling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Element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Lifetime (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요소 수명 제어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7A6F75-D7F1-4BEA-11CF-E8AE86EDC3CA}"/>
              </a:ext>
            </a:extLst>
          </p:cNvPr>
          <p:cNvSpPr/>
          <p:nvPr/>
        </p:nvSpPr>
        <p:spPr>
          <a:xfrm>
            <a:off x="709136" y="4525477"/>
            <a:ext cx="8372719" cy="577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5. Rendering (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렌더링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CAC6D31-09BB-EA12-41E7-6C40E2C9EF62}"/>
              </a:ext>
            </a:extLst>
          </p:cNvPr>
          <p:cNvSpPr/>
          <p:nvPr/>
        </p:nvSpPr>
        <p:spPr>
          <a:xfrm>
            <a:off x="709135" y="5433981"/>
            <a:ext cx="8372719" cy="577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6. Memory Allocation And Collection (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메모리 할당 및 수집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761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5EF177-7B09-4F4B-ABC9-0109D9855E83}"/>
              </a:ext>
            </a:extLst>
          </p:cNvPr>
          <p:cNvSpPr txBox="1"/>
          <p:nvPr/>
        </p:nvSpPr>
        <p:spPr>
          <a:xfrm>
            <a:off x="382866" y="135062"/>
            <a:ext cx="8654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A40000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JavaScript Code</a:t>
            </a:r>
            <a:r>
              <a:rPr lang="ko-KR" altLang="en-US" sz="3200" b="1" dirty="0">
                <a:solidFill>
                  <a:srgbClr val="A40000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rgbClr val="A40000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– Type Conversion </a:t>
            </a:r>
            <a:r>
              <a:rPr lang="ko-KR" altLang="en-US" sz="3200" b="1" dirty="0">
                <a:solidFill>
                  <a:srgbClr val="A40000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1D0B89-ADDF-44DD-AD32-0EBDB860155E}"/>
              </a:ext>
            </a:extLst>
          </p:cNvPr>
          <p:cNvSpPr txBox="1"/>
          <p:nvPr/>
        </p:nvSpPr>
        <p:spPr>
          <a:xfrm>
            <a:off x="515871" y="1056061"/>
            <a:ext cx="8874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유형</a:t>
            </a:r>
            <a:r>
              <a:rPr lang="en-US" altLang="ko-KR" sz="24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24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변환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4F89BE-17CA-A9CA-4E4E-9CF7B5EB6BB0}"/>
              </a:ext>
            </a:extLst>
          </p:cNvPr>
          <p:cNvSpPr txBox="1"/>
          <p:nvPr/>
        </p:nvSpPr>
        <p:spPr>
          <a:xfrm>
            <a:off x="976384" y="1653895"/>
            <a:ext cx="8413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Cpp</a:t>
            </a:r>
            <a:r>
              <a:rPr lang="en-US" altLang="ko-KR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에서 선언한 속성이 </a:t>
            </a:r>
            <a:r>
              <a:rPr lang="en-US" altLang="ko-KR" sz="2000" b="1" dirty="0" err="1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qml</a:t>
            </a: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로 넘어올 때의 비용 문제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741FB2-2982-9294-F66F-CE90428350C8}"/>
              </a:ext>
            </a:extLst>
          </p:cNvPr>
          <p:cNvSpPr txBox="1"/>
          <p:nvPr/>
        </p:nvSpPr>
        <p:spPr>
          <a:xfrm>
            <a:off x="746127" y="2676307"/>
            <a:ext cx="84137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Cpp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에서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Q_</a:t>
            </a:r>
            <a:r>
              <a:rPr lang="en-US" altLang="ko-KR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PROPERTY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를 사용해 선언한 속성이 </a:t>
            </a:r>
            <a:r>
              <a:rPr lang="en-US" altLang="ko-KR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QML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로 넘어올 때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대부분은 비용이 저렴하지만 </a:t>
            </a: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전부가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그렇진 않다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.</a:t>
            </a:r>
          </a:p>
          <a:p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Ex)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2000" b="1" dirty="0" err="1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QVariantMap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데이터형을 </a:t>
            </a:r>
            <a:r>
              <a:rPr lang="en-US" altLang="ko-KR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variant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속성에 할당 </a:t>
            </a: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또는</a:t>
            </a:r>
            <a:endParaRPr lang="en-US" altLang="ko-KR" sz="2000" b="1" dirty="0"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en-US" altLang="ko-KR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List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유형을 가져올 때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.</a:t>
            </a:r>
          </a:p>
          <a:p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Javascript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Array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생성 후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list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의 값 하나씩 </a:t>
            </a:r>
            <a:r>
              <a:rPr lang="en-US" altLang="ko-K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javascript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유형으로 </a:t>
            </a: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변환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하는 작업을 수행하기 때문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가장 일치하는 속성 유형을 사용하여 불필요한 변환을 줄이도록 하자</a:t>
            </a:r>
            <a:endParaRPr lang="en-US" altLang="ko-KR" sz="2000" b="1" dirty="0"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69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5EF177-7B09-4F4B-ABC9-0109D9855E83}"/>
              </a:ext>
            </a:extLst>
          </p:cNvPr>
          <p:cNvSpPr txBox="1"/>
          <p:nvPr/>
        </p:nvSpPr>
        <p:spPr>
          <a:xfrm>
            <a:off x="382866" y="135062"/>
            <a:ext cx="8654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A40000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JavaScript Code</a:t>
            </a:r>
            <a:r>
              <a:rPr lang="ko-KR" altLang="en-US" sz="3200" b="1" dirty="0">
                <a:solidFill>
                  <a:srgbClr val="A40000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rgbClr val="A40000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– Resolving Properties</a:t>
            </a:r>
            <a:endParaRPr lang="ko-KR" altLang="en-US" sz="3200" b="1" dirty="0">
              <a:solidFill>
                <a:srgbClr val="A40000"/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1D0B89-ADDF-44DD-AD32-0EBDB860155E}"/>
              </a:ext>
            </a:extLst>
          </p:cNvPr>
          <p:cNvSpPr txBox="1"/>
          <p:nvPr/>
        </p:nvSpPr>
        <p:spPr>
          <a:xfrm>
            <a:off x="515871" y="1056061"/>
            <a:ext cx="8874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속성 해결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4F89BE-17CA-A9CA-4E4E-9CF7B5EB6BB0}"/>
              </a:ext>
            </a:extLst>
          </p:cNvPr>
          <p:cNvSpPr txBox="1"/>
          <p:nvPr/>
        </p:nvSpPr>
        <p:spPr>
          <a:xfrm>
            <a:off x="976384" y="1653895"/>
            <a:ext cx="8413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Property</a:t>
            </a: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의 값을 사용하기 위해 해당 값을 탐색하는 비용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741FB2-2982-9294-F66F-CE90428350C8}"/>
              </a:ext>
            </a:extLst>
          </p:cNvPr>
          <p:cNvSpPr txBox="1"/>
          <p:nvPr/>
        </p:nvSpPr>
        <p:spPr>
          <a:xfrm>
            <a:off x="746127" y="2676307"/>
            <a:ext cx="84137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속성 해결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에는 시간이  필요하다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어떤 경우는 조회 결과를 </a:t>
            </a:r>
            <a:r>
              <a:rPr lang="ko-KR" altLang="en-US" sz="2000" b="1" dirty="0" err="1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캐싱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해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재활용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할 수 있지만 </a:t>
            </a: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가능하면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피하자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endParaRPr lang="en-US" altLang="ko-KR" sz="2000" b="1" dirty="0"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중간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변수를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선언해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Resolving Properties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비용을 줄이자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731DD488-D192-B9D4-FE74-7F24DA55F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27" y="2339592"/>
            <a:ext cx="4547481" cy="4062710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F7D27BB7-1879-D2A1-3746-A1C27B536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067" y="2190174"/>
            <a:ext cx="4695125" cy="4361546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4C492F48-5476-9BC2-1544-56599E569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610" y="2236206"/>
            <a:ext cx="4695457" cy="426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78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5EF177-7B09-4F4B-ABC9-0109D9855E83}"/>
              </a:ext>
            </a:extLst>
          </p:cNvPr>
          <p:cNvSpPr txBox="1"/>
          <p:nvPr/>
        </p:nvSpPr>
        <p:spPr>
          <a:xfrm>
            <a:off x="382866" y="135062"/>
            <a:ext cx="8654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A40000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JavaScript Code</a:t>
            </a:r>
            <a:r>
              <a:rPr lang="ko-KR" altLang="en-US" sz="3200" b="1" dirty="0">
                <a:solidFill>
                  <a:srgbClr val="A40000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rgbClr val="A40000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– Property Bindings </a:t>
            </a:r>
            <a:r>
              <a:rPr lang="ko-KR" altLang="en-US" sz="3200" b="1" dirty="0">
                <a:solidFill>
                  <a:srgbClr val="A40000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1D0B89-ADDF-44DD-AD32-0EBDB860155E}"/>
              </a:ext>
            </a:extLst>
          </p:cNvPr>
          <p:cNvSpPr txBox="1"/>
          <p:nvPr/>
        </p:nvSpPr>
        <p:spPr>
          <a:xfrm>
            <a:off x="515871" y="1056061"/>
            <a:ext cx="8874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속성 바인딩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4F89BE-17CA-A9CA-4E4E-9CF7B5EB6BB0}"/>
              </a:ext>
            </a:extLst>
          </p:cNvPr>
          <p:cNvSpPr txBox="1"/>
          <p:nvPr/>
        </p:nvSpPr>
        <p:spPr>
          <a:xfrm>
            <a:off x="976384" y="1653895"/>
            <a:ext cx="8413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Property</a:t>
            </a: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에 </a:t>
            </a:r>
            <a:r>
              <a:rPr lang="en-US" altLang="ko-KR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Binding</a:t>
            </a: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시 생기는 비용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741FB2-2982-9294-F66F-CE90428350C8}"/>
              </a:ext>
            </a:extLst>
          </p:cNvPr>
          <p:cNvSpPr txBox="1"/>
          <p:nvPr/>
        </p:nvSpPr>
        <p:spPr>
          <a:xfrm>
            <a:off x="746127" y="2676307"/>
            <a:ext cx="84137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Property Binding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표현식은 속성의 하나라도 변경되면 다시 평가된다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따라서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바인딩 표현식은 </a:t>
            </a: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가능한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간단하게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유지되어야 한다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중간 변수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를 통해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Property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Binding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을 </a:t>
            </a: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가능한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적게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사용하자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B5AA3F8A-D295-F802-3BAD-85F489B11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06" y="2190173"/>
            <a:ext cx="3964891" cy="4178996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7F244E3C-4D94-77E9-F20A-5E1B94B26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176" y="2190173"/>
            <a:ext cx="3700811" cy="417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61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5EF177-7B09-4F4B-ABC9-0109D9855E83}"/>
              </a:ext>
            </a:extLst>
          </p:cNvPr>
          <p:cNvSpPr txBox="1"/>
          <p:nvPr/>
        </p:nvSpPr>
        <p:spPr>
          <a:xfrm>
            <a:off x="382866" y="135062"/>
            <a:ext cx="8654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A40000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JavaScript</a:t>
            </a:r>
            <a:r>
              <a:rPr lang="ko-KR" altLang="en-US" sz="3200" b="1" dirty="0">
                <a:solidFill>
                  <a:srgbClr val="A40000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rgbClr val="A40000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– sequence tips </a:t>
            </a:r>
            <a:r>
              <a:rPr lang="ko-KR" altLang="en-US" sz="3200" b="1" dirty="0">
                <a:solidFill>
                  <a:srgbClr val="A40000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1D0B89-ADDF-44DD-AD32-0EBDB860155E}"/>
              </a:ext>
            </a:extLst>
          </p:cNvPr>
          <p:cNvSpPr txBox="1"/>
          <p:nvPr/>
        </p:nvSpPr>
        <p:spPr>
          <a:xfrm>
            <a:off x="515871" y="1056061"/>
            <a:ext cx="8874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시퀀스 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4F89BE-17CA-A9CA-4E4E-9CF7B5EB6BB0}"/>
              </a:ext>
            </a:extLst>
          </p:cNvPr>
          <p:cNvSpPr txBox="1"/>
          <p:nvPr/>
        </p:nvSpPr>
        <p:spPr>
          <a:xfrm>
            <a:off x="976384" y="1653895"/>
            <a:ext cx="8413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Cpp</a:t>
            </a: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의 </a:t>
            </a:r>
            <a:r>
              <a:rPr lang="en-US" altLang="ko-KR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property</a:t>
            </a: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또한 </a:t>
            </a:r>
            <a:r>
              <a:rPr lang="en-US" altLang="ko-KR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Property</a:t>
            </a: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Binding</a:t>
            </a: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에 대한 비용 존재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741FB2-2982-9294-F66F-CE90428350C8}"/>
              </a:ext>
            </a:extLst>
          </p:cNvPr>
          <p:cNvSpPr txBox="1"/>
          <p:nvPr/>
        </p:nvSpPr>
        <p:spPr>
          <a:xfrm>
            <a:off x="746127" y="2676307"/>
            <a:ext cx="84137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Cpp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에서 선언된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property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를 사용할 때도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Property Binding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에 대한 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비용 문제가 발생한다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Cpp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에서 선언된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property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를 사용할 때에도 주의하여 사용하자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ECD07E0C-6F65-C301-E7B6-7B81627C5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61" y="2349663"/>
            <a:ext cx="4749073" cy="4199547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C3A84403-04B9-93AE-6C66-CABD734B7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224" y="2054005"/>
            <a:ext cx="4749074" cy="4557586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67DB70F4-E5BD-E311-E45C-7109F23A5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866" y="2190173"/>
            <a:ext cx="5112948" cy="4199547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B1F8FDD6-2FE1-95F7-D700-8A6B8FAC80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4040" y="2190172"/>
            <a:ext cx="5301703" cy="433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5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5EF177-7B09-4F4B-ABC9-0109D9855E83}"/>
              </a:ext>
            </a:extLst>
          </p:cNvPr>
          <p:cNvSpPr txBox="1"/>
          <p:nvPr/>
        </p:nvSpPr>
        <p:spPr>
          <a:xfrm>
            <a:off x="382866" y="135062"/>
            <a:ext cx="8654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A40000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Common Interface Elements</a:t>
            </a:r>
            <a:r>
              <a:rPr lang="ko-KR" altLang="en-US" sz="3200" b="1" dirty="0">
                <a:solidFill>
                  <a:srgbClr val="A40000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rgbClr val="A40000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– Image </a:t>
            </a:r>
            <a:r>
              <a:rPr lang="ko-KR" altLang="en-US" sz="3200" b="1" dirty="0">
                <a:solidFill>
                  <a:srgbClr val="A40000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1D0B89-ADDF-44DD-AD32-0EBDB860155E}"/>
              </a:ext>
            </a:extLst>
          </p:cNvPr>
          <p:cNvSpPr txBox="1"/>
          <p:nvPr/>
        </p:nvSpPr>
        <p:spPr>
          <a:xfrm>
            <a:off x="515871" y="1056061"/>
            <a:ext cx="8874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Asynchronous Loading (</a:t>
            </a:r>
            <a:r>
              <a:rPr lang="ko-KR" altLang="en-US" sz="24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비동기 로딩</a:t>
            </a:r>
            <a:r>
              <a:rPr lang="en-US" altLang="ko-KR" sz="24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)</a:t>
            </a:r>
            <a:endParaRPr lang="en-US" altLang="ko-KR" sz="2400" b="0" i="0" dirty="0">
              <a:effectLst/>
              <a:latin typeface="Titillium Web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4F89BE-17CA-A9CA-4E4E-9CF7B5EB6BB0}"/>
              </a:ext>
            </a:extLst>
          </p:cNvPr>
          <p:cNvSpPr txBox="1"/>
          <p:nvPr/>
        </p:nvSpPr>
        <p:spPr>
          <a:xfrm>
            <a:off x="976384" y="1653895"/>
            <a:ext cx="8413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용량이 큰 이미지 파일 로딩 시 동기식 처리에서 발생 가능한 문제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741FB2-2982-9294-F66F-CE90428350C8}"/>
              </a:ext>
            </a:extLst>
          </p:cNvPr>
          <p:cNvSpPr txBox="1"/>
          <p:nvPr/>
        </p:nvSpPr>
        <p:spPr>
          <a:xfrm>
            <a:off x="746127" y="2676307"/>
            <a:ext cx="84137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Local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에서 사용 가능한 </a:t>
            </a: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이미지는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기본적으로 </a:t>
            </a: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즉시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로드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된다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이 때 </a:t>
            </a: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이미지 로드가  끝날 때 까지 사용자 인터페이스는 차단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된다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용량이 큰 이미지를 동기식으로 로딩 하는 경우 사용자는 </a:t>
            </a: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좋지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않은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경험을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겪게 될 가능성이 있다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Image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컴포넌트의 </a:t>
            </a:r>
            <a:r>
              <a:rPr lang="en-US" altLang="ko-KR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Asynchronous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속성을 </a:t>
            </a:r>
            <a:r>
              <a:rPr lang="en-US" altLang="ko-KR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true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로 설정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4830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5EF177-7B09-4F4B-ABC9-0109D9855E83}"/>
              </a:ext>
            </a:extLst>
          </p:cNvPr>
          <p:cNvSpPr txBox="1"/>
          <p:nvPr/>
        </p:nvSpPr>
        <p:spPr>
          <a:xfrm>
            <a:off x="382866" y="135062"/>
            <a:ext cx="8654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A40000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Common Interface Elements</a:t>
            </a:r>
            <a:r>
              <a:rPr lang="ko-KR" altLang="en-US" sz="3200" b="1" dirty="0">
                <a:solidFill>
                  <a:srgbClr val="A40000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rgbClr val="A40000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– Image </a:t>
            </a:r>
            <a:r>
              <a:rPr lang="ko-KR" altLang="en-US" sz="3200" b="1" dirty="0">
                <a:solidFill>
                  <a:srgbClr val="A40000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1D0B89-ADDF-44DD-AD32-0EBDB860155E}"/>
              </a:ext>
            </a:extLst>
          </p:cNvPr>
          <p:cNvSpPr txBox="1"/>
          <p:nvPr/>
        </p:nvSpPr>
        <p:spPr>
          <a:xfrm>
            <a:off x="515871" y="1056061"/>
            <a:ext cx="8874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명시적 소스 크기 </a:t>
            </a:r>
            <a:r>
              <a:rPr lang="en-US" altLang="ko-KR" sz="24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(Explicit Source Size)</a:t>
            </a:r>
            <a:endParaRPr lang="en-US" altLang="ko-KR" sz="2400" b="0" i="0" dirty="0">
              <a:effectLst/>
              <a:latin typeface="Titillium Web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4F89BE-17CA-A9CA-4E4E-9CF7B5EB6BB0}"/>
              </a:ext>
            </a:extLst>
          </p:cNvPr>
          <p:cNvSpPr txBox="1"/>
          <p:nvPr/>
        </p:nvSpPr>
        <p:spPr>
          <a:xfrm>
            <a:off x="976384" y="1653895"/>
            <a:ext cx="8413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작은</a:t>
            </a:r>
            <a:r>
              <a:rPr lang="en-US" altLang="ko-KR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공간에 큰 이미지를 할당해야 할 때의 메모리 손해 문제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741FB2-2982-9294-F66F-CE90428350C8}"/>
              </a:ext>
            </a:extLst>
          </p:cNvPr>
          <p:cNvSpPr txBox="1"/>
          <p:nvPr/>
        </p:nvSpPr>
        <p:spPr>
          <a:xfrm>
            <a:off x="746127" y="2933760"/>
            <a:ext cx="84137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할당할 </a:t>
            </a: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공간보다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이미지의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크기가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클 때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필요없이 큰 이미지를 메모리에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잡고 있는 문제가 발생한다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.</a:t>
            </a:r>
          </a:p>
          <a:p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Image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컴포넌트의 </a:t>
            </a:r>
            <a:r>
              <a:rPr lang="en-US" altLang="ko-KR" sz="2000" b="1" dirty="0" err="1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sourceSize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속성을 </a:t>
            </a: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공간에 맞춰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설정한다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주의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) </a:t>
            </a:r>
            <a:r>
              <a:rPr lang="en-US" altLang="ko-KR" sz="2000" b="1" dirty="0" err="1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sourceSize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속성이 변경될 때 </a:t>
            </a:r>
            <a:r>
              <a:rPr lang="en-US" altLang="ko-KR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Image</a:t>
            </a: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는 다시 로드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된다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290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5EF177-7B09-4F4B-ABC9-0109D9855E83}"/>
              </a:ext>
            </a:extLst>
          </p:cNvPr>
          <p:cNvSpPr txBox="1"/>
          <p:nvPr/>
        </p:nvSpPr>
        <p:spPr>
          <a:xfrm>
            <a:off x="382866" y="135062"/>
            <a:ext cx="8654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A40000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Common Interface Elements</a:t>
            </a:r>
            <a:r>
              <a:rPr lang="ko-KR" altLang="en-US" sz="3200" b="1" dirty="0">
                <a:solidFill>
                  <a:srgbClr val="A40000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rgbClr val="A40000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– Image </a:t>
            </a:r>
            <a:r>
              <a:rPr lang="ko-KR" altLang="en-US" sz="3200" b="1" dirty="0">
                <a:solidFill>
                  <a:srgbClr val="A40000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1D0B89-ADDF-44DD-AD32-0EBDB860155E}"/>
              </a:ext>
            </a:extLst>
          </p:cNvPr>
          <p:cNvSpPr txBox="1"/>
          <p:nvPr/>
        </p:nvSpPr>
        <p:spPr>
          <a:xfrm>
            <a:off x="515871" y="1056061"/>
            <a:ext cx="8874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Avoid Run Time Composition (</a:t>
            </a:r>
            <a:r>
              <a:rPr lang="ko-KR" altLang="en-US" sz="24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런타임 구성 피하기</a:t>
            </a:r>
            <a:r>
              <a:rPr lang="en-US" altLang="ko-KR" sz="24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)</a:t>
            </a:r>
            <a:endParaRPr lang="en-US" altLang="ko-KR" sz="2400" b="0" i="0" dirty="0">
              <a:effectLst/>
              <a:latin typeface="Titillium Web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4F89BE-17CA-A9CA-4E4E-9CF7B5EB6BB0}"/>
              </a:ext>
            </a:extLst>
          </p:cNvPr>
          <p:cNvSpPr txBox="1"/>
          <p:nvPr/>
        </p:nvSpPr>
        <p:spPr>
          <a:xfrm>
            <a:off x="976384" y="1653895"/>
            <a:ext cx="8413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Run Time </a:t>
            </a: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시에 이미지 합성 작업을 피하자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741FB2-2982-9294-F66F-CE90428350C8}"/>
              </a:ext>
            </a:extLst>
          </p:cNvPr>
          <p:cNvSpPr txBox="1"/>
          <p:nvPr/>
        </p:nvSpPr>
        <p:spPr>
          <a:xfrm>
            <a:off x="746127" y="2933760"/>
            <a:ext cx="84137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Image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는 </a:t>
            </a: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미리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로딩된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이미지만을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사용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하도록 하고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en-US" altLang="ko-KR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Run Time</a:t>
            </a: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시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에 효과 추가를 위해</a:t>
            </a: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Image </a:t>
            </a: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합성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을 </a:t>
            </a: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작업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을 </a:t>
            </a: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하지 마라</a:t>
            </a:r>
            <a:endParaRPr lang="en-US" altLang="ko-KR" sz="2000" b="1" dirty="0"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기존에 </a:t>
            </a:r>
            <a:r>
              <a:rPr lang="en-US" altLang="ko-K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qml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에 </a:t>
            </a: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존재하는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20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요소로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 효과를 넣어라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. (ex. </a:t>
            </a:r>
            <a:r>
              <a:rPr lang="en-US" altLang="ko-KR" sz="2000" b="1" dirty="0" err="1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DrawShadow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55816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A1BF0B495BFAC44939F350B9EB91DD1" ma:contentTypeVersion="" ma:contentTypeDescription="새 문서를 만듭니다." ma:contentTypeScope="" ma:versionID="0c819ddf8602a0bd958fb085118779bb">
  <xsd:schema xmlns:xsd="http://www.w3.org/2001/XMLSchema" xmlns:xs="http://www.w3.org/2001/XMLSchema" xmlns:p="http://schemas.microsoft.com/office/2006/metadata/properties" xmlns:ns1="http://schemas.microsoft.com/sharepoint/v3" xmlns:ns2="9a78f615-2941-4ac3-840c-f5d4b87155e0" targetNamespace="http://schemas.microsoft.com/office/2006/metadata/properties" ma:root="true" ma:fieldsID="d7e3e785466a15dbc30991671e81052e" ns1:_="" ns2:_="">
    <xsd:import namespace="http://schemas.microsoft.com/sharepoint/v3"/>
    <xsd:import namespace="9a78f615-2941-4ac3-840c-f5d4b87155e0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MediaServiceMetadata" minOccurs="0"/>
                <xsd:element ref="ns2:MediaServiceFastMetadata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시작 날짜 예약" ma:description="시작 날짜 예약은 게시 기능을 사용하여 만드는 사이트 열로, 사이트 방문자에게 이 페이지를 처음 표시할 날짜 및 시간을 지정하는 데 사용합니다." ma:internalName="PublishingStartDate">
      <xsd:simpleType>
        <xsd:restriction base="dms:Unknown"/>
      </xsd:simpleType>
    </xsd:element>
    <xsd:element name="PublishingExpirationDate" ma:index="9" nillable="true" ma:displayName="종료 날짜 예약" ma:description="종료 날짜 예약은 게시 기능을 사용하여 만드는 사이트 열로, 사이트 방문자에게 이 페이지를 더 이상 표시하지 않을 날짜 및 시간을 지정하는 데 사용됩니다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78f615-2941-4ac3-840c-f5d4b87155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D4E022-B708-4E7A-890C-B43EA6498A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B32BD1C-B313-4FAA-9019-BD9C3AA4D716}">
  <ds:schemaRefs>
    <ds:schemaRef ds:uri="9a78f615-2941-4ac3-840c-f5d4b87155e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246EBB1-F941-45E6-A3C7-04978EB5A334}">
  <ds:schemaRefs>
    <ds:schemaRef ds:uri="9a78f615-2941-4ac3-840c-f5d4b87155e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349</TotalTime>
  <Words>848</Words>
  <Application>Microsoft Office PowerPoint</Application>
  <PresentationFormat>A4 용지(210x297mm)</PresentationFormat>
  <Paragraphs>160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맑은 고딕</vt:lpstr>
      <vt:lpstr>Arial</vt:lpstr>
      <vt:lpstr>Arial Black</vt:lpstr>
      <vt:lpstr>Calibri</vt:lpstr>
      <vt:lpstr>Calibri Light</vt:lpstr>
      <vt:lpstr>Titillium Web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김유리</dc:creator>
  <cp:lastModifiedBy>김현준</cp:lastModifiedBy>
  <cp:revision>98</cp:revision>
  <dcterms:created xsi:type="dcterms:W3CDTF">2019-09-18T00:34:36Z</dcterms:created>
  <dcterms:modified xsi:type="dcterms:W3CDTF">2022-05-02T06:34:53Z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0x0101009A1BF0B495BFAC44939F350B9EB91DD1</vt:lpwstr>
  </property>
</Properties>
</file>