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71" r:id="rId6"/>
    <p:sldId id="273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68" r:id="rId20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000"/>
    <a:srgbClr val="FFFFFF"/>
    <a:srgbClr val="ACDBFF"/>
    <a:srgbClr val="64AEE0"/>
    <a:srgbClr val="7272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0E1652-B538-4E74-A791-4A315E46DEB1}" v="112" dt="2019-10-17T06:29:17.266"/>
    <p1510:client id="{D3E3AB16-A2F4-4F07-BC85-794206BAC0FF}" v="308" dt="2022-04-28T04:40:18.8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4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7F43121-4805-4FB3-BD38-BDDFD2A57AFC}"/>
              </a:ext>
            </a:extLst>
          </p:cNvPr>
          <p:cNvCxnSpPr/>
          <p:nvPr userDrawn="1"/>
        </p:nvCxnSpPr>
        <p:spPr>
          <a:xfrm>
            <a:off x="0" y="6596390"/>
            <a:ext cx="9906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B26549DB-2A58-4FDA-9E1C-4A820690BE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756" y="1999812"/>
            <a:ext cx="2557713" cy="193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1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CFDA-6FC0-4A10-BAD5-6739A1DB0ABF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711E-931C-41BD-9AE3-9A20B95CB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71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CFDA-6FC0-4A10-BAD5-6739A1DB0ABF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711E-931C-41BD-9AE3-9A20B95CB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93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BCE7AA2-3DAD-4C6C-9E9F-A57BDDB7FA85}"/>
              </a:ext>
            </a:extLst>
          </p:cNvPr>
          <p:cNvCxnSpPr/>
          <p:nvPr userDrawn="1"/>
        </p:nvCxnSpPr>
        <p:spPr>
          <a:xfrm>
            <a:off x="0" y="661196"/>
            <a:ext cx="990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5EFD010-7BF8-4A38-B214-EFA9B050DB62}"/>
              </a:ext>
            </a:extLst>
          </p:cNvPr>
          <p:cNvCxnSpPr/>
          <p:nvPr userDrawn="1"/>
        </p:nvCxnSpPr>
        <p:spPr>
          <a:xfrm>
            <a:off x="0" y="6596390"/>
            <a:ext cx="9906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AFF82F5-F173-47B1-AC9F-0F05AA1C99C2}"/>
              </a:ext>
            </a:extLst>
          </p:cNvPr>
          <p:cNvCxnSpPr/>
          <p:nvPr userDrawn="1"/>
        </p:nvCxnSpPr>
        <p:spPr>
          <a:xfrm>
            <a:off x="377505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1172E19-9F79-4F65-B7FE-A677A44DE20F}"/>
              </a:ext>
            </a:extLst>
          </p:cNvPr>
          <p:cNvCxnSpPr/>
          <p:nvPr userDrawn="1"/>
        </p:nvCxnSpPr>
        <p:spPr>
          <a:xfrm>
            <a:off x="9528495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913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4F6F3D0-CB22-42CB-90AE-22D12D67E668}"/>
              </a:ext>
            </a:extLst>
          </p:cNvPr>
          <p:cNvCxnSpPr/>
          <p:nvPr userDrawn="1"/>
        </p:nvCxnSpPr>
        <p:spPr>
          <a:xfrm>
            <a:off x="0" y="661196"/>
            <a:ext cx="990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1667CB-7BF5-4A37-9E98-9A9B7F622B82}"/>
              </a:ext>
            </a:extLst>
          </p:cNvPr>
          <p:cNvCxnSpPr/>
          <p:nvPr userDrawn="1"/>
        </p:nvCxnSpPr>
        <p:spPr>
          <a:xfrm>
            <a:off x="0" y="6596390"/>
            <a:ext cx="9906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31F8966-8D35-4921-BBAF-9A0FBA456861}"/>
              </a:ext>
            </a:extLst>
          </p:cNvPr>
          <p:cNvCxnSpPr/>
          <p:nvPr userDrawn="1"/>
        </p:nvCxnSpPr>
        <p:spPr>
          <a:xfrm>
            <a:off x="377505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0AB6D549-FB77-4446-8B63-CEB051D667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441" y="76288"/>
            <a:ext cx="755994" cy="57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8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796D35D-14C5-4E31-A817-D56C3E934DF6}"/>
              </a:ext>
            </a:extLst>
          </p:cNvPr>
          <p:cNvCxnSpPr/>
          <p:nvPr userDrawn="1"/>
        </p:nvCxnSpPr>
        <p:spPr>
          <a:xfrm>
            <a:off x="0" y="6596390"/>
            <a:ext cx="9906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BD5E1-A6A7-4C50-9D92-BE1511F0AC62}"/>
              </a:ext>
            </a:extLst>
          </p:cNvPr>
          <p:cNvCxnSpPr/>
          <p:nvPr userDrawn="1"/>
        </p:nvCxnSpPr>
        <p:spPr>
          <a:xfrm>
            <a:off x="377505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07B4F0F-0D78-421E-898F-672B34DAFE0D}"/>
              </a:ext>
            </a:extLst>
          </p:cNvPr>
          <p:cNvSpPr txBox="1"/>
          <p:nvPr userDrawn="1"/>
        </p:nvSpPr>
        <p:spPr>
          <a:xfrm>
            <a:off x="7529117" y="6611779"/>
            <a:ext cx="24370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Copyrightⓒ2019 </a:t>
            </a:r>
            <a:r>
              <a:rPr lang="en-US" altLang="ko-KR" sz="900" err="1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Barnstory.co.ltd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All rights</a:t>
            </a:r>
            <a:endParaRPr lang="ko-KR" altLang="en-US" sz="90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F5A3BA2-3B90-490C-90A1-983E44A6218C}"/>
              </a:ext>
            </a:extLst>
          </p:cNvPr>
          <p:cNvCxnSpPr/>
          <p:nvPr userDrawn="1"/>
        </p:nvCxnSpPr>
        <p:spPr>
          <a:xfrm>
            <a:off x="0" y="661196"/>
            <a:ext cx="990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6FF52F06-2BEE-490B-8CED-72E58E4620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441" y="76288"/>
            <a:ext cx="755994" cy="57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4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C78C2B-BF1C-4A50-B47E-25C6728BEFC9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1404243-A7EC-4A37-953C-5C08FB150CBE}"/>
              </a:ext>
            </a:extLst>
          </p:cNvPr>
          <p:cNvCxnSpPr/>
          <p:nvPr userDrawn="1"/>
        </p:nvCxnSpPr>
        <p:spPr>
          <a:xfrm>
            <a:off x="377505" y="0"/>
            <a:ext cx="0" cy="685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8E7D6F-833B-4E33-BEC4-A83449A18CD1}"/>
              </a:ext>
            </a:extLst>
          </p:cNvPr>
          <p:cNvCxnSpPr/>
          <p:nvPr userDrawn="1"/>
        </p:nvCxnSpPr>
        <p:spPr>
          <a:xfrm>
            <a:off x="0" y="6596390"/>
            <a:ext cx="99060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26F8D5F-F821-40E6-9A3A-FF5536DF1607}"/>
              </a:ext>
            </a:extLst>
          </p:cNvPr>
          <p:cNvSpPr txBox="1"/>
          <p:nvPr userDrawn="1"/>
        </p:nvSpPr>
        <p:spPr>
          <a:xfrm>
            <a:off x="7529117" y="6611779"/>
            <a:ext cx="24370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Copyrightⓒ2019 </a:t>
            </a:r>
            <a:r>
              <a:rPr lang="en-US" altLang="ko-KR" sz="900" err="1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Barnstory.co.ltd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All rights</a:t>
            </a:r>
            <a:endParaRPr lang="ko-KR" altLang="en-US" sz="90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DE8B553-C619-4710-9F9D-F1BCF13099E3}"/>
              </a:ext>
            </a:extLst>
          </p:cNvPr>
          <p:cNvCxnSpPr/>
          <p:nvPr userDrawn="1"/>
        </p:nvCxnSpPr>
        <p:spPr>
          <a:xfrm>
            <a:off x="0" y="661196"/>
            <a:ext cx="990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9BD85D52-C05E-41B1-9EAC-CA6B142440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441" y="76288"/>
            <a:ext cx="755994" cy="57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19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F1BB1B7-A2BA-4FB5-8F10-E0999800BCA4}"/>
              </a:ext>
            </a:extLst>
          </p:cNvPr>
          <p:cNvSpPr/>
          <p:nvPr userDrawn="1"/>
        </p:nvSpPr>
        <p:spPr>
          <a:xfrm>
            <a:off x="0" y="3218461"/>
            <a:ext cx="9906000" cy="421078"/>
          </a:xfrm>
          <a:prstGeom prst="rect">
            <a:avLst/>
          </a:prstGeom>
          <a:solidFill>
            <a:schemeClr val="bg1">
              <a:lumMod val="65000"/>
              <a:alpha val="64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ED2D7FF-614F-44F3-AAFA-2AC24A969870}"/>
              </a:ext>
            </a:extLst>
          </p:cNvPr>
          <p:cNvCxnSpPr/>
          <p:nvPr userDrawn="1"/>
        </p:nvCxnSpPr>
        <p:spPr>
          <a:xfrm>
            <a:off x="0" y="6596390"/>
            <a:ext cx="9906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956BBE8-241B-453C-B170-D9FA14D23705}"/>
              </a:ext>
            </a:extLst>
          </p:cNvPr>
          <p:cNvCxnSpPr/>
          <p:nvPr userDrawn="1"/>
        </p:nvCxnSpPr>
        <p:spPr>
          <a:xfrm>
            <a:off x="377505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087B8B-542B-45A5-96E5-45B109225A6F}"/>
              </a:ext>
            </a:extLst>
          </p:cNvPr>
          <p:cNvSpPr txBox="1"/>
          <p:nvPr userDrawn="1"/>
        </p:nvSpPr>
        <p:spPr>
          <a:xfrm>
            <a:off x="4419861" y="3259723"/>
            <a:ext cx="1186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  <a:latin typeface="+mn-ea"/>
              </a:rPr>
              <a:t>Thank You you.</a:t>
            </a:r>
            <a:endParaRPr lang="ko-KR" altLang="en-US" sz="160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72761A5-5A38-4926-BBEE-A213BC1F9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441" y="76288"/>
            <a:ext cx="755994" cy="572572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47D384A-933F-4C09-8BEB-363CAA8EE502}"/>
              </a:ext>
            </a:extLst>
          </p:cNvPr>
          <p:cNvCxnSpPr/>
          <p:nvPr userDrawn="1"/>
        </p:nvCxnSpPr>
        <p:spPr>
          <a:xfrm>
            <a:off x="0" y="661196"/>
            <a:ext cx="990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25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CFDA-6FC0-4A10-BAD5-6739A1DB0ABF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711E-931C-41BD-9AE3-9A20B95CB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56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CFDA-6FC0-4A10-BAD5-6739A1DB0ABF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711E-931C-41BD-9AE3-9A20B95CB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91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CFDA-6FC0-4A10-BAD5-6739A1DB0ABF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711E-931C-41BD-9AE3-9A20B95CB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6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FCFDA-6FC0-4A10-BAD5-6739A1DB0ABF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711E-931C-41BD-9AE3-9A20B95CB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27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019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5EF177-7B09-4F4B-ABC9-0109D9855E83}"/>
              </a:ext>
            </a:extLst>
          </p:cNvPr>
          <p:cNvSpPr txBox="1"/>
          <p:nvPr/>
        </p:nvSpPr>
        <p:spPr>
          <a:xfrm>
            <a:off x="382866" y="126184"/>
            <a:ext cx="8654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>
                <a:solidFill>
                  <a:srgbClr val="A4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리팩토링은</a:t>
            </a:r>
            <a:r>
              <a:rPr lang="ko-KR" altLang="en-US" sz="3200" b="1" dirty="0">
                <a:solidFill>
                  <a:srgbClr val="A4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 작동하지 않는다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741FB2-2982-9294-F66F-CE90428350C8}"/>
              </a:ext>
            </a:extLst>
          </p:cNvPr>
          <p:cNvSpPr txBox="1"/>
          <p:nvPr/>
        </p:nvSpPr>
        <p:spPr>
          <a:xfrm>
            <a:off x="512174" y="1460067"/>
            <a:ext cx="9084588" cy="3675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나는 일하는 동안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“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리팩토링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 할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꺼니까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 걱정하지 마라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”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라는 말을 많이 들었다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그리고 나중에 이는 큰 기술적 부채로 돌아오거나 모든 코드를 다 삭제한 후 처음부터 다시 작성하게 되었다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따라서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처음부터 여러 번 소프트웨어를 다시 개발할 수 있는 자금이 있는게 아니라면 부채를 만들지 마라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HY신명조" panose="02030600000101010101" pitchFamily="18" charset="-127"/>
              <a:ea typeface="HY신명조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779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5EF177-7B09-4F4B-ABC9-0109D9855E83}"/>
              </a:ext>
            </a:extLst>
          </p:cNvPr>
          <p:cNvSpPr txBox="1"/>
          <p:nvPr/>
        </p:nvSpPr>
        <p:spPr>
          <a:xfrm>
            <a:off x="382866" y="126184"/>
            <a:ext cx="8654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A4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피곤하거나 컨디션이 좋지 않을 때 코딩하지 마라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741FB2-2982-9294-F66F-CE90428350C8}"/>
              </a:ext>
            </a:extLst>
          </p:cNvPr>
          <p:cNvSpPr txBox="1"/>
          <p:nvPr/>
        </p:nvSpPr>
        <p:spPr>
          <a:xfrm>
            <a:off x="467784" y="1486700"/>
            <a:ext cx="8654602" cy="244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HY신명조" panose="02030600000101010101" pitchFamily="18" charset="-127"/>
              <a:ea typeface="HY신명조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개발자들이 피곤할 땐 평소보다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2-5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배 더 많은 버그와 실수를 만들어낸다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따라서 과업은 매우 나쁘다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정신적인 일은 육체적인 일을 다루는 것과 같지 않다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1664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5EF177-7B09-4F4B-ABC9-0109D9855E83}"/>
              </a:ext>
            </a:extLst>
          </p:cNvPr>
          <p:cNvSpPr txBox="1"/>
          <p:nvPr/>
        </p:nvSpPr>
        <p:spPr>
          <a:xfrm>
            <a:off x="382866" y="126184"/>
            <a:ext cx="8654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A4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반복적으로 개발하라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741FB2-2982-9294-F66F-CE90428350C8}"/>
              </a:ext>
            </a:extLst>
          </p:cNvPr>
          <p:cNvSpPr txBox="1"/>
          <p:nvPr/>
        </p:nvSpPr>
        <p:spPr>
          <a:xfrm>
            <a:off x="503295" y="1362412"/>
            <a:ext cx="8654602" cy="305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모든 걸 한번에 작성하지 말라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HY신명조" panose="02030600000101010101" pitchFamily="18" charset="-127"/>
              <a:ea typeface="HY신명조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코드를 작성하기 전에 우선 여러분의 고객과 클라이언트가 정말로 필요로 하는 걸 분석하고 예측하고 짧은 기간동안 개발할 수 있는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MVF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를 추려내라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품질 업데이트를 배포하기 위해  여러 번 반복을 사용하도록 하고 무리한 요구사항과 품질 희생에 시간과 자원을 낭비하지 말라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HY신명조" panose="02030600000101010101" pitchFamily="18" charset="-127"/>
              <a:ea typeface="HY신명조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1CC0E4-B7E8-48EA-7192-2D7BDBD9C060}"/>
              </a:ext>
            </a:extLst>
          </p:cNvPr>
          <p:cNvSpPr txBox="1"/>
          <p:nvPr/>
        </p:nvSpPr>
        <p:spPr>
          <a:xfrm>
            <a:off x="503295" y="5918136"/>
            <a:ext cx="7998552" cy="540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*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첨부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MVF : Most Valuable Features</a:t>
            </a:r>
          </a:p>
        </p:txBody>
      </p:sp>
    </p:spTree>
    <p:extLst>
      <p:ext uri="{BB962C8B-B14F-4D97-AF65-F5344CB8AC3E}">
        <p14:creationId xmlns:p14="http://schemas.microsoft.com/office/powerpoint/2010/main" val="97852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5EF177-7B09-4F4B-ABC9-0109D9855E83}"/>
              </a:ext>
            </a:extLst>
          </p:cNvPr>
          <p:cNvSpPr txBox="1"/>
          <p:nvPr/>
        </p:nvSpPr>
        <p:spPr>
          <a:xfrm>
            <a:off x="382866" y="126184"/>
            <a:ext cx="8654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A4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자동화</a:t>
            </a:r>
            <a:r>
              <a:rPr lang="en-US" altLang="ko-KR" sz="3200" b="1" dirty="0">
                <a:solidFill>
                  <a:srgbClr val="A4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 vs </a:t>
            </a:r>
            <a:r>
              <a:rPr lang="ko-KR" altLang="en-US" sz="3200" b="1" dirty="0">
                <a:solidFill>
                  <a:srgbClr val="A4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수동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741FB2-2982-9294-F66F-CE90428350C8}"/>
              </a:ext>
            </a:extLst>
          </p:cNvPr>
          <p:cNvSpPr txBox="1"/>
          <p:nvPr/>
        </p:nvSpPr>
        <p:spPr>
          <a:xfrm>
            <a:off x="382866" y="1534601"/>
            <a:ext cx="8654602" cy="3675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자동화는 장기적으로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100%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성공이다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.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지금 당장 무언가를 자동화 할 수 있는 것이 있다면 바로 하도록 하라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“5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분 밖에  걸리지 않는데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왜  자동화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해야해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?”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라고  생각할 수도 있다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일상적인 팀의 예로 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HY신명조" panose="02030600000101010101" pitchFamily="18" charset="-127"/>
              <a:ea typeface="HY신명조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5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분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* 5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명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* 21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일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* 12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개월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= 6300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분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= 105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시간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=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약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13.125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일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HY신명조" panose="02030600000101010101" pitchFamily="18" charset="-127"/>
              <a:ea typeface="HY신명조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직원이 늘어날수록 낭비하는 시간과 비용은 어마어마할 것이다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.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 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HY신명조" panose="02030600000101010101" pitchFamily="18" charset="-127"/>
              <a:ea typeface="HY신명조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19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5EF177-7B09-4F4B-ABC9-0109D9855E83}"/>
              </a:ext>
            </a:extLst>
          </p:cNvPr>
          <p:cNvSpPr txBox="1"/>
          <p:nvPr/>
        </p:nvSpPr>
        <p:spPr>
          <a:xfrm>
            <a:off x="382866" y="126184"/>
            <a:ext cx="8654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A4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취미를 갖자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741FB2-2982-9294-F66F-CE90428350C8}"/>
              </a:ext>
            </a:extLst>
          </p:cNvPr>
          <p:cNvSpPr txBox="1"/>
          <p:nvPr/>
        </p:nvSpPr>
        <p:spPr>
          <a:xfrm>
            <a:off x="503295" y="1096082"/>
            <a:ext cx="8654602" cy="244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HY신명조" panose="02030600000101010101" pitchFamily="18" charset="-127"/>
              <a:ea typeface="HY신명조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일의 차별화는 정신 능력을 향상시키며 새롭고 신선한 아이디어를 제공한다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따라서 잠시 쉬고 신선한 공기를 마시거나 친구들과 이야기를 하거나 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HY신명조" panose="02030600000101010101" pitchFamily="18" charset="-127"/>
              <a:ea typeface="HY신명조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기타 연주를 하는 등의 취미를 가져라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HY신명조" panose="02030600000101010101" pitchFamily="18" charset="-127"/>
              <a:ea typeface="HY신명조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205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5EF177-7B09-4F4B-ABC9-0109D9855E83}"/>
              </a:ext>
            </a:extLst>
          </p:cNvPr>
          <p:cNvSpPr txBox="1"/>
          <p:nvPr/>
        </p:nvSpPr>
        <p:spPr>
          <a:xfrm>
            <a:off x="382866" y="126184"/>
            <a:ext cx="8654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A4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  여유 시간에 새로운 걸 배워라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741FB2-2982-9294-F66F-CE90428350C8}"/>
              </a:ext>
            </a:extLst>
          </p:cNvPr>
          <p:cNvSpPr txBox="1"/>
          <p:nvPr/>
        </p:nvSpPr>
        <p:spPr>
          <a:xfrm>
            <a:off x="521050" y="1992727"/>
            <a:ext cx="8654602" cy="59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학습을 중단하면 퇴화하기 시작한다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HY신명조" panose="02030600000101010101" pitchFamily="18" charset="-127"/>
              <a:ea typeface="HY신명조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248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651D5F-BB9A-B551-23B3-DB0D056DF1EA}"/>
              </a:ext>
            </a:extLst>
          </p:cNvPr>
          <p:cNvSpPr txBox="1"/>
          <p:nvPr/>
        </p:nvSpPr>
        <p:spPr>
          <a:xfrm>
            <a:off x="7936477" y="6412327"/>
            <a:ext cx="232610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출처 </a:t>
            </a:r>
            <a:r>
              <a:rPr lang="en-US" altLang="ko-KR" sz="500" b="1" dirty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: https://doc.qt.io/qt-5/qtquick-performance.html</a:t>
            </a:r>
            <a:endParaRPr lang="ko-KR" altLang="en-US" sz="500" b="1" dirty="0"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580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5EF177-7B09-4F4B-ABC9-0109D9855E83}"/>
              </a:ext>
            </a:extLst>
          </p:cNvPr>
          <p:cNvSpPr txBox="1"/>
          <p:nvPr/>
        </p:nvSpPr>
        <p:spPr>
          <a:xfrm>
            <a:off x="2193622" y="1360317"/>
            <a:ext cx="5518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효율적인 코딩 방법</a:t>
            </a:r>
            <a:endParaRPr lang="ko-KR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4BC487-421D-84F4-BD0C-DE74D0ACAD56}"/>
              </a:ext>
            </a:extLst>
          </p:cNvPr>
          <p:cNvSpPr txBox="1"/>
          <p:nvPr/>
        </p:nvSpPr>
        <p:spPr>
          <a:xfrm>
            <a:off x="1327630" y="5497682"/>
            <a:ext cx="7250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출처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https://hackernoon.com/few-simple-rules-for-good-coding-my-15-years-experience-96cb29d4acd9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E70C37-4B0E-B7DC-EB15-FAC2B593BD50}"/>
              </a:ext>
            </a:extLst>
          </p:cNvPr>
          <p:cNvSpPr txBox="1"/>
          <p:nvPr/>
        </p:nvSpPr>
        <p:spPr>
          <a:xfrm>
            <a:off x="1327630" y="3013501"/>
            <a:ext cx="7250737" cy="1131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15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년 경력의 외국인 프로그래머가 작성한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효율적인 코딩을 위한 </a:t>
            </a:r>
            <a:r>
              <a:rPr lang="en-US" altLang="ko-KR" sz="2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13</a:t>
            </a:r>
            <a:r>
              <a:rPr lang="ko-KR" altLang="en-US" sz="2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가지 규칙</a:t>
            </a:r>
          </a:p>
        </p:txBody>
      </p:sp>
    </p:spTree>
    <p:extLst>
      <p:ext uri="{BB962C8B-B14F-4D97-AF65-F5344CB8AC3E}">
        <p14:creationId xmlns:p14="http://schemas.microsoft.com/office/powerpoint/2010/main" val="1752761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5EF177-7B09-4F4B-ABC9-0109D9855E83}"/>
              </a:ext>
            </a:extLst>
          </p:cNvPr>
          <p:cNvSpPr txBox="1"/>
          <p:nvPr/>
        </p:nvSpPr>
        <p:spPr>
          <a:xfrm>
            <a:off x="382866" y="126184"/>
            <a:ext cx="8654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A4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        최적화 </a:t>
            </a:r>
            <a:r>
              <a:rPr lang="en-US" altLang="ko-KR" sz="3200" b="1" dirty="0">
                <a:solidFill>
                  <a:srgbClr val="A4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VS </a:t>
            </a:r>
            <a:r>
              <a:rPr lang="ko-KR" altLang="en-US" sz="3200" b="1" dirty="0">
                <a:solidFill>
                  <a:srgbClr val="A4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가독성 </a:t>
            </a:r>
            <a:r>
              <a:rPr lang="en-US" altLang="ko-KR" sz="3200" b="1" dirty="0">
                <a:solidFill>
                  <a:srgbClr val="A4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A4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최적화보단 가독성</a:t>
            </a:r>
            <a:endParaRPr lang="ko-KR" altLang="en-US" sz="3200" b="1" dirty="0">
              <a:solidFill>
                <a:srgbClr val="A4000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741FB2-2982-9294-F66F-CE90428350C8}"/>
              </a:ext>
            </a:extLst>
          </p:cNvPr>
          <p:cNvSpPr txBox="1"/>
          <p:nvPr/>
        </p:nvSpPr>
        <p:spPr>
          <a:xfrm>
            <a:off x="503295" y="1451189"/>
            <a:ext cx="8654602" cy="3675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코드는 항상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읽기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쉽고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 개발자들이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이해할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수 있게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끔 작성해야 한다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읽기 어려운 코드를 읽는데 소모되는 시간과 비용은 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HY신명조" panose="02030600000101010101" pitchFamily="18" charset="-127"/>
              <a:ea typeface="HY신명조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최적화로부터 얻을 수 있는 것보다 더욱 크다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최적화가 필요하다면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DI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(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의존성 주입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)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를 사용해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독립적인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모듈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로 만들고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, 100%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의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테스트 </a:t>
            </a:r>
            <a:r>
              <a:rPr lang="ko-KR" altLang="en-US" sz="2000" b="1" dirty="0" err="1"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커버리지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를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 유지하여 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HY신명조" panose="02030600000101010101" pitchFamily="18" charset="-127"/>
              <a:ea typeface="HY신명조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최소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1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년간은 건들지 않아도 되도록 만들어라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HY신명조" panose="02030600000101010101" pitchFamily="18" charset="-127"/>
              <a:ea typeface="HY신명조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1CC0E4-B7E8-48EA-7192-2D7BDBD9C060}"/>
              </a:ext>
            </a:extLst>
          </p:cNvPr>
          <p:cNvSpPr txBox="1"/>
          <p:nvPr/>
        </p:nvSpPr>
        <p:spPr>
          <a:xfrm>
            <a:off x="382866" y="6033546"/>
            <a:ext cx="7998552" cy="540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*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테스트 커버리지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: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소프트웨어 테스트를 논할 때 얼마나 테스트가 충분한가를 나타내는 수치 즉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수행한 테스트가 테스트의 대상을 얼마나 커버했는지를 나타내는 수치이다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                         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수행한 테스트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/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총 테스트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=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테스트 커버리지 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-&gt; 100%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가 달성되었다고 완벽한 소프트웨어는 아님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69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5EF177-7B09-4F4B-ABC9-0109D9855E83}"/>
              </a:ext>
            </a:extLst>
          </p:cNvPr>
          <p:cNvSpPr txBox="1"/>
          <p:nvPr/>
        </p:nvSpPr>
        <p:spPr>
          <a:xfrm>
            <a:off x="382866" y="126184"/>
            <a:ext cx="8654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A4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아키텍처 우선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741FB2-2982-9294-F66F-CE90428350C8}"/>
              </a:ext>
            </a:extLst>
          </p:cNvPr>
          <p:cNvSpPr txBox="1"/>
          <p:nvPr/>
        </p:nvSpPr>
        <p:spPr>
          <a:xfrm>
            <a:off x="627581" y="1113837"/>
            <a:ext cx="8907035" cy="4290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“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우리는 빨리 개발을 해야 하기 때문에 아키텍처를 설계할 시간이 없다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”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라고 말하는 사람을 많이 봐왔다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.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그리고 그 중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99%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가 큰 문제를 겪었다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아키텍처를 생각하지 않고 코드를 작성하는 것은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목표 달성을 위한 계획없이 자신의 욕망을 꿈꾸는 것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처럼 쓸모가 없다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.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코드를 작성하기 전에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 먼저 수행할  작업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사용 방법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모듈화 방법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서비스가 서로 어떻게 동작하는지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구조가 무엇인지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테스트 및 디버깅 방법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업데이트 방법들을 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HY신명조" panose="02030600000101010101" pitchFamily="18" charset="-127"/>
              <a:ea typeface="HY신명조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먼저 생각하고 이해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하여야 한다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HY신명조" panose="02030600000101010101" pitchFamily="18" charset="-127"/>
              <a:ea typeface="HY신명조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549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5EF177-7B09-4F4B-ABC9-0109D9855E83}"/>
              </a:ext>
            </a:extLst>
          </p:cNvPr>
          <p:cNvSpPr txBox="1"/>
          <p:nvPr/>
        </p:nvSpPr>
        <p:spPr>
          <a:xfrm>
            <a:off x="382866" y="126184"/>
            <a:ext cx="8654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A4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테스트 커버리지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741FB2-2982-9294-F66F-CE90428350C8}"/>
              </a:ext>
            </a:extLst>
          </p:cNvPr>
          <p:cNvSpPr txBox="1"/>
          <p:nvPr/>
        </p:nvSpPr>
        <p:spPr>
          <a:xfrm>
            <a:off x="538806" y="1211492"/>
            <a:ext cx="8654602" cy="244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테스트는 좋은 일이지만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항상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 합리적인 비용인 것은 아니며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프로젝트에 따라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 다르게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 진행해야 한다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나쁜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 테스트 코드와 함께 코드를 짜는 것은 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HY신명조" panose="02030600000101010101" pitchFamily="18" charset="-127"/>
              <a:ea typeface="HY신명조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테스트가 없는 코드보다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더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위험할 수 있음을 기억하라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1CC0E4-B7E8-48EA-7192-2D7BDBD9C060}"/>
              </a:ext>
            </a:extLst>
          </p:cNvPr>
          <p:cNvSpPr txBox="1"/>
          <p:nvPr/>
        </p:nvSpPr>
        <p:spPr>
          <a:xfrm>
            <a:off x="660021" y="4107091"/>
            <a:ext cx="4292979" cy="1945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테스트가 필요한 경우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최소 한 </a:t>
            </a:r>
            <a:r>
              <a:rPr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달간은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건들지 않아도 될 모듈이나 서비스를 개발하는 경우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오픈소스 코드를 작성하는 경우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핵심 코드 또는 금전적인 부분과 맞닿는 코드를 작성하는 경우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코드를 업데이트 하는 것과 동시에 테스트를 업데이트 할 수 있는 비용이 있는 경우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478E8-2139-03F4-F5F8-E1EB6CADA600}"/>
              </a:ext>
            </a:extLst>
          </p:cNvPr>
          <p:cNvSpPr txBox="1"/>
          <p:nvPr/>
        </p:nvSpPr>
        <p:spPr>
          <a:xfrm>
            <a:off x="5260134" y="4107091"/>
            <a:ext cx="4292979" cy="1637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테스트가 필요하지 않은 경우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스타트업 인 경우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팀이 작고 코드가 빠르게 변하는 경우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출력 값을 보고 간단하게 수동으로 테스트가 가능한 스크립트를 작성하는 경우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827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5EF177-7B09-4F4B-ABC9-0109D9855E83}"/>
              </a:ext>
            </a:extLst>
          </p:cNvPr>
          <p:cNvSpPr txBox="1"/>
          <p:nvPr/>
        </p:nvSpPr>
        <p:spPr>
          <a:xfrm>
            <a:off x="382866" y="126184"/>
            <a:ext cx="8654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A4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간단하고 단순하게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741FB2-2982-9294-F66F-CE90428350C8}"/>
              </a:ext>
            </a:extLst>
          </p:cNvPr>
          <p:cNvSpPr txBox="1"/>
          <p:nvPr/>
        </p:nvSpPr>
        <p:spPr>
          <a:xfrm>
            <a:off x="512173" y="1619865"/>
            <a:ext cx="8654602" cy="305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Keep it simple, stupid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복잡한 코드를 작성하지 말라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간단하게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 작성하면 버그가 줄어들고 디버깅 시간도 줄어들 수 있다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코드는 수많은 추상화 및 기타 객체 지향적인 문제 없이 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HY신명조" panose="02030600000101010101" pitchFamily="18" charset="-127"/>
              <a:ea typeface="HY신명조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딱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필요한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 일만을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수행해야 한다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5003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5EF177-7B09-4F4B-ABC9-0109D9855E83}"/>
              </a:ext>
            </a:extLst>
          </p:cNvPr>
          <p:cNvSpPr txBox="1"/>
          <p:nvPr/>
        </p:nvSpPr>
        <p:spPr>
          <a:xfrm>
            <a:off x="382866" y="126184"/>
            <a:ext cx="8654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A4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주석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741FB2-2982-9294-F66F-CE90428350C8}"/>
              </a:ext>
            </a:extLst>
          </p:cNvPr>
          <p:cNvSpPr txBox="1"/>
          <p:nvPr/>
        </p:nvSpPr>
        <p:spPr>
          <a:xfrm>
            <a:off x="503294" y="1415678"/>
            <a:ext cx="8960301" cy="4290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주석은 나쁜 코드를 보여준다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좋은 코드는 주석 없이도 이해할 수 있어야 한다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주석 대신 메서드의 정의와 사용법을 설명하는 한 줄 정도의 간단한 문서를 작성하라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.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이는 이해를 위한 많은 시간을 절약해 줄 것이며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더 많은 사람에게 메서드를 더 잘 구현할 수 있는 기회를 제공해준다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또한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이것은 글로벌 코드 문서화를 위한 좋은 시작점이 될 것이다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HY신명조" panose="02030600000101010101" pitchFamily="18" charset="-127"/>
              <a:ea typeface="HY신명조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900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5EF177-7B09-4F4B-ABC9-0109D9855E83}"/>
              </a:ext>
            </a:extLst>
          </p:cNvPr>
          <p:cNvSpPr txBox="1"/>
          <p:nvPr/>
        </p:nvSpPr>
        <p:spPr>
          <a:xfrm>
            <a:off x="382866" y="126184"/>
            <a:ext cx="8654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A4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강한 결합 </a:t>
            </a:r>
            <a:r>
              <a:rPr lang="en-US" altLang="ko-KR" sz="3200" b="1" dirty="0">
                <a:solidFill>
                  <a:srgbClr val="A4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vs </a:t>
            </a:r>
            <a:r>
              <a:rPr lang="ko-KR" altLang="en-US" sz="3200" b="1" dirty="0">
                <a:solidFill>
                  <a:srgbClr val="A4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느슨한 결합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741FB2-2982-9294-F66F-CE90428350C8}"/>
              </a:ext>
            </a:extLst>
          </p:cNvPr>
          <p:cNvSpPr txBox="1"/>
          <p:nvPr/>
        </p:nvSpPr>
        <p:spPr>
          <a:xfrm>
            <a:off x="503295" y="1096082"/>
            <a:ext cx="8654602" cy="3675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altLang="ko-KR" sz="2000" b="1" dirty="0">
              <a:latin typeface="HY신명조" panose="02030600000101010101" pitchFamily="18" charset="-127"/>
              <a:ea typeface="HY신명조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항상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 마이크로 서비스 아키텍처를 사용하도록 노력하라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모놀로틱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 소프트웨어는 마이크로 서비스 소프트웨어보다 빠르지만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단일 서버 환경에서만 그렇다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.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마이크로 서비스는 여러분의 소프트웨어를 여러 서버로의 분산 뿐만 아니라 가끔은 하나의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머신에서의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 분산처리도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HY신명조" panose="02030600000101010101" pitchFamily="18" charset="-127"/>
              <a:ea typeface="HY신명조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할 수 있는 가능성을 제공해준다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HY신명조" panose="02030600000101010101" pitchFamily="18" charset="-127"/>
              <a:ea typeface="HY신명조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1CC0E4-B7E8-48EA-7192-2D7BDBD9C060}"/>
              </a:ext>
            </a:extLst>
          </p:cNvPr>
          <p:cNvSpPr txBox="1"/>
          <p:nvPr/>
        </p:nvSpPr>
        <p:spPr>
          <a:xfrm>
            <a:off x="382866" y="5969804"/>
            <a:ext cx="7998552" cy="617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*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첨부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모놀리식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아키텍처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: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모든 프로세스가 긴밀하게 결합되고 단일 서비스로 실행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마이크로 서비스 아키텍처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: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애플리케이션이 독립적인 구성 요소로 구축되어 각 애플리케이션 프로세스가 서비스로 실행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3139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5EF177-7B09-4F4B-ABC9-0109D9855E83}"/>
              </a:ext>
            </a:extLst>
          </p:cNvPr>
          <p:cNvSpPr txBox="1"/>
          <p:nvPr/>
        </p:nvSpPr>
        <p:spPr>
          <a:xfrm>
            <a:off x="382866" y="126184"/>
            <a:ext cx="8654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A4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코드 리뷰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741FB2-2982-9294-F66F-CE90428350C8}"/>
              </a:ext>
            </a:extLst>
          </p:cNvPr>
          <p:cNvSpPr txBox="1"/>
          <p:nvPr/>
        </p:nvSpPr>
        <p:spPr>
          <a:xfrm>
            <a:off x="503295" y="927407"/>
            <a:ext cx="9146732" cy="613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코드 리뷰는 좋을 수도 있고 나쁠 수도 있다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HY신명조" panose="02030600000101010101" pitchFamily="18" charset="-127"/>
              <a:ea typeface="HY신명조" panose="02030600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여러분의 팀에 코드의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95%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를 이해하고 있고 시간 낭비 없이 모든 업데이트 사항을 모니터링 할 수 있는 개발자가 있는 경우에만 코드 리뷰를 도입하도록 하라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.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이 외의 경우에는 단지 시간낭비가 될 수 있으며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모두가 이를 싫어하게 될 것이다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.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좋은 팀은 각자가 자신의 역할을 가지고 있으며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일의 한 부분에 대해 완전한 책임감을 갖고 있는 팀이다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.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만약 누가 코드의 다른 부분을 이해하고 싶으면 해당 부분을 담당하고 있는 사람에 찾아가 질문을 하면 된다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.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모든 걸 아는 것은 불가능하며 전체보다는 코드의 작은 부분을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(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하지만 적어도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30%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이상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)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완전히 이해하는 것이 더 낫다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HY신명조" panose="02030600000101010101" pitchFamily="18" charset="-127"/>
              <a:ea typeface="HY신명조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4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A1BF0B495BFAC44939F350B9EB91DD1" ma:contentTypeVersion="" ma:contentTypeDescription="새 문서를 만듭니다." ma:contentTypeScope="" ma:versionID="0c819ddf8602a0bd958fb085118779bb">
  <xsd:schema xmlns:xsd="http://www.w3.org/2001/XMLSchema" xmlns:xs="http://www.w3.org/2001/XMLSchema" xmlns:p="http://schemas.microsoft.com/office/2006/metadata/properties" xmlns:ns1="http://schemas.microsoft.com/sharepoint/v3" xmlns:ns2="9a78f615-2941-4ac3-840c-f5d4b87155e0" targetNamespace="http://schemas.microsoft.com/office/2006/metadata/properties" ma:root="true" ma:fieldsID="d7e3e785466a15dbc30991671e81052e" ns1:_="" ns2:_="">
    <xsd:import namespace="http://schemas.microsoft.com/sharepoint/v3"/>
    <xsd:import namespace="9a78f615-2941-4ac3-840c-f5d4b87155e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시작 날짜 예약" ma:description="시작 날짜 예약은 게시 기능을 사용하여 만드는 사이트 열로, 사이트 방문자에게 이 페이지를 처음 표시할 날짜 및 시간을 지정하는 데 사용합니다." ma:internalName="PublishingStartDate">
      <xsd:simpleType>
        <xsd:restriction base="dms:Unknown"/>
      </xsd:simpleType>
    </xsd:element>
    <xsd:element name="PublishingExpirationDate" ma:index="9" nillable="true" ma:displayName="종료 날짜 예약" ma:description="종료 날짜 예약은 게시 기능을 사용하여 만드는 사이트 열로, 사이트 방문자에게 이 페이지를 더 이상 표시하지 않을 날짜 및 시간을 지정하는 데 사용됩니다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78f615-2941-4ac3-840c-f5d4b87155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246EBB1-F941-45E6-A3C7-04978EB5A334}">
  <ds:schemaRefs>
    <ds:schemaRef ds:uri="9a78f615-2941-4ac3-840c-f5d4b87155e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B32BD1C-B313-4FAA-9019-BD9C3AA4D716}">
  <ds:schemaRefs>
    <ds:schemaRef ds:uri="9a78f615-2941-4ac3-840c-f5d4b87155e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DD4E022-B708-4E7A-890C-B43EA6498A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425</TotalTime>
  <Words>833</Words>
  <Application>Microsoft Office PowerPoint</Application>
  <PresentationFormat>A4 용지(210x297mm)</PresentationFormat>
  <Paragraphs>82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HY견고딕</vt:lpstr>
      <vt:lpstr>HY신명조</vt:lpstr>
      <vt:lpstr>HY헤드라인M</vt:lpstr>
      <vt:lpstr>맑은 고딕</vt:lpstr>
      <vt:lpstr>Arial</vt:lpstr>
      <vt:lpstr>Arial Black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김유리</dc:creator>
  <cp:lastModifiedBy>김현준</cp:lastModifiedBy>
  <cp:revision>137</cp:revision>
  <dcterms:created xsi:type="dcterms:W3CDTF">2019-09-18T00:34:36Z</dcterms:created>
  <dcterms:modified xsi:type="dcterms:W3CDTF">2022-05-03T01:50:15Z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0x0101009A1BF0B495BFAC44939F350B9EB91DD1</vt:lpwstr>
  </property>
</Properties>
</file>