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92" r:id="rId5"/>
    <p:sldId id="275" r:id="rId6"/>
    <p:sldId id="276" r:id="rId7"/>
    <p:sldId id="305" r:id="rId8"/>
    <p:sldId id="309" r:id="rId9"/>
    <p:sldId id="330" r:id="rId10"/>
    <p:sldId id="333" r:id="rId11"/>
    <p:sldId id="331" r:id="rId12"/>
    <p:sldId id="332" r:id="rId13"/>
    <p:sldId id="312" r:id="rId14"/>
    <p:sldId id="334" r:id="rId15"/>
    <p:sldId id="336" r:id="rId16"/>
    <p:sldId id="315" r:id="rId17"/>
    <p:sldId id="316" r:id="rId18"/>
    <p:sldId id="317" r:id="rId19"/>
    <p:sldId id="318" r:id="rId20"/>
    <p:sldId id="320" r:id="rId21"/>
    <p:sldId id="335" r:id="rId22"/>
    <p:sldId id="337" r:id="rId23"/>
    <p:sldId id="339" r:id="rId24"/>
    <p:sldId id="340" r:id="rId25"/>
    <p:sldId id="321" r:id="rId26"/>
    <p:sldId id="322" r:id="rId27"/>
    <p:sldId id="324" r:id="rId28"/>
    <p:sldId id="325" r:id="rId29"/>
    <p:sldId id="326" r:id="rId30"/>
    <p:sldId id="327" r:id="rId31"/>
    <p:sldId id="289" r:id="rId32"/>
    <p:sldId id="338" r:id="rId33"/>
    <p:sldId id="319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98432A"/>
    <a:srgbClr val="D84400"/>
    <a:srgbClr val="C95B3A"/>
    <a:srgbClr val="AEC2D8"/>
    <a:srgbClr val="44678D"/>
    <a:srgbClr val="263E5A"/>
    <a:srgbClr val="D6E0EB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1971" autoAdjust="0"/>
  </p:normalViewPr>
  <p:slideViewPr>
    <p:cSldViewPr snapToGrid="0" showGuides="1">
      <p:cViewPr varScale="1">
        <p:scale>
          <a:sx n="152" d="100"/>
          <a:sy n="152" d="100"/>
        </p:scale>
        <p:origin x="588" y="13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 custLinFactNeighborX="20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NLP PROLEM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 custLinFactNeighborX="20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NLP PROLEM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2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6.png"/><Relationship Id="rId9" Type="http://schemas.microsoft.com/office/2007/relationships/diagramDrawing" Target="../diagrams/drawin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22615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1028" name="Picture 4" descr="The Natural Language Toolkit — What is it? | by Kelsey Lane | Medium">
            <a:extLst>
              <a:ext uri="{FF2B5EF4-FFF2-40B4-BE49-F238E27FC236}">
                <a16:creationId xmlns:a16="http://schemas.microsoft.com/office/drawing/2014/main" id="{F02718FA-4784-2C45-FB40-6D51F844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6" y="5240740"/>
            <a:ext cx="1116311" cy="12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2050" name="Picture 2" descr="A Simple Explanation of the Bag-of-Words Model | by Victor Zhou | Towards  Data Science">
            <a:extLst>
              <a:ext uri="{FF2B5EF4-FFF2-40B4-BE49-F238E27FC236}">
                <a16:creationId xmlns:a16="http://schemas.microsoft.com/office/drawing/2014/main" id="{ECF9B728-FE94-A760-66F3-DB4934CE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3875"/>
          <a:stretch/>
        </p:blipFill>
        <p:spPr bwMode="auto">
          <a:xfrm>
            <a:off x="4264923" y="768935"/>
            <a:ext cx="6273930" cy="146976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7696A8-9527-5957-F0EF-767036A18666}"/>
              </a:ext>
            </a:extLst>
          </p:cNvPr>
          <p:cNvSpPr txBox="1">
            <a:spLocks/>
          </p:cNvSpPr>
          <p:nvPr/>
        </p:nvSpPr>
        <p:spPr>
          <a:xfrm>
            <a:off x="544399" y="3937862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TF-IDF</a:t>
            </a:r>
            <a:endParaRPr lang="ca-E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A4A11-3E1F-1876-6EA2-01ED606E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05" y="2920138"/>
            <a:ext cx="6187857" cy="32940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Scikit Learn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Default parameters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196994"/>
            <a:ext cx="3048000" cy="2126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Naïve Bayes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KNN</a:t>
            </a:r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8454F480-A511-EF8F-78DB-0789D7B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21" y="4817054"/>
            <a:ext cx="1666164" cy="8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E7901-5D9C-F2D5-60A8-D9E1EE2C7F85}"/>
              </a:ext>
            </a:extLst>
          </p:cNvPr>
          <p:cNvSpPr txBox="1"/>
          <p:nvPr/>
        </p:nvSpPr>
        <p:spPr>
          <a:xfrm>
            <a:off x="6830704" y="4650957"/>
            <a:ext cx="3048000" cy="4641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Hyperparameter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5530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sz="3600" dirty="0"/>
              <a:t>TF-IDF vs </a:t>
            </a:r>
            <a:r>
              <a:rPr lang="en-US" sz="3600" dirty="0" err="1"/>
              <a:t>BoW</a:t>
            </a:r>
            <a:r>
              <a:rPr lang="en-US" sz="3600" dirty="0"/>
              <a:t> &amp; feature size</a:t>
            </a:r>
            <a:endParaRPr lang="ca-E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7737F8-8E6A-F40E-0C9E-DBA3D6C49684}"/>
              </a:ext>
            </a:extLst>
          </p:cNvPr>
          <p:cNvSpPr txBox="1"/>
          <p:nvPr/>
        </p:nvSpPr>
        <p:spPr>
          <a:xfrm>
            <a:off x="9082585" y="1958454"/>
            <a:ext cx="272955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    -  -  -  -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BoW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      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6CCA5-B438-A6FF-7373-BBD9129EADAB}"/>
              </a:ext>
            </a:extLst>
          </p:cNvPr>
          <p:cNvCxnSpPr>
            <a:cxnSpLocks/>
          </p:cNvCxnSpPr>
          <p:nvPr/>
        </p:nvCxnSpPr>
        <p:spPr>
          <a:xfrm>
            <a:off x="10230388" y="2681785"/>
            <a:ext cx="7970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F1791-F707-F595-5FC9-F23AA6C9C64B}"/>
              </a:ext>
            </a:extLst>
          </p:cNvPr>
          <p:cNvSpPr txBox="1"/>
          <p:nvPr/>
        </p:nvSpPr>
        <p:spPr>
          <a:xfrm>
            <a:off x="9082585" y="3322434"/>
            <a:ext cx="2729552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Increase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number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of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features slightly improves results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3BE0B-8FF4-1EA0-C839-906D414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1499142"/>
            <a:ext cx="6316160" cy="49013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4" y="1271451"/>
            <a:ext cx="5568506" cy="4370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A4836A-2B08-D8EC-A79A-B7144C6EFD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1F1598-86B0-FD38-14F5-E740F543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950C5A5-FD38-CDD1-59F1-7F58D4B96F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E8F176-3D5F-8E78-6DCB-C267AD70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0" y="1271451"/>
            <a:ext cx="5677973" cy="4370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2"/>
          <a:stretch/>
        </p:blipFill>
        <p:spPr>
          <a:xfrm>
            <a:off x="6096000" y="1576055"/>
            <a:ext cx="5652556" cy="460996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518E9-9D63-FFDB-F392-5B0918397B06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BEA5C-4C06-8ABE-2068-5C57B73CD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489279-BB52-68C0-92DC-C1FD01A9BEB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4BA529-8B1D-3319-E3B1-D4C33155182E}"/>
              </a:ext>
            </a:extLst>
          </p:cNvPr>
          <p:cNvSpPr txBox="1"/>
          <p:nvPr/>
        </p:nvSpPr>
        <p:spPr>
          <a:xfrm>
            <a:off x="2873828" y="2987154"/>
            <a:ext cx="272955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Better execution time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2DB8EE-97F4-B28D-D874-9E4CB32DA2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8E289-4BFD-955F-768B-A60E63007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BC376B2-4952-E583-83F1-5320F169FF9F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0ADCB-5E0A-5A6B-BF90-C25E7A72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00" y="2037695"/>
            <a:ext cx="5113165" cy="41464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F4E028-497B-926D-BB7A-B524502328B3}"/>
              </a:ext>
            </a:extLst>
          </p:cNvPr>
          <p:cNvCxnSpPr>
            <a:cxnSpLocks/>
          </p:cNvCxnSpPr>
          <p:nvPr/>
        </p:nvCxnSpPr>
        <p:spPr>
          <a:xfrm>
            <a:off x="2963917" y="1734207"/>
            <a:ext cx="0" cy="32792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91E2F-16E8-C736-4AA0-96D5859EC9BD}"/>
              </a:ext>
            </a:extLst>
          </p:cNvPr>
          <p:cNvCxnSpPr>
            <a:cxnSpLocks/>
          </p:cNvCxnSpPr>
          <p:nvPr/>
        </p:nvCxnSpPr>
        <p:spPr>
          <a:xfrm>
            <a:off x="8993702" y="3594538"/>
            <a:ext cx="0" cy="2164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651875" y="1980670"/>
            <a:ext cx="272863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Done with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Optuna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Python library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Optimized search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Parallelization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120-736F-999E-A8DB-A3E36E25417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E8ABC6-DAA4-C62C-28F8-3E4D200D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39AF8DB-4391-D314-FC2C-E524D8080E5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1026" name="Picture 2" descr="Optuna: A hyperparameter optimization framework — Optuna 3.1.0 documentation">
            <a:extLst>
              <a:ext uri="{FF2B5EF4-FFF2-40B4-BE49-F238E27FC236}">
                <a16:creationId xmlns:a16="http://schemas.microsoft.com/office/drawing/2014/main" id="{A96478E3-B7C2-D0D6-BF4B-03792E50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" y="5451156"/>
            <a:ext cx="3557112" cy="7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64BC5E1-8DF2-FB5F-06A6-5BFCECC0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7524"/>
              </p:ext>
            </p:extLst>
          </p:nvPr>
        </p:nvGraphicFramePr>
        <p:xfrm>
          <a:off x="4335761" y="1719026"/>
          <a:ext cx="683490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303">
                  <a:extLst>
                    <a:ext uri="{9D8B030D-6E8A-4147-A177-3AD203B41FA5}">
                      <a16:colId xmlns:a16="http://schemas.microsoft.com/office/drawing/2014/main" val="1885325635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3172452488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187604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ca-ES" dirty="0"/>
                        <a:t>º </a:t>
                      </a:r>
                      <a:r>
                        <a:rPr lang="ca-ES" dirty="0" err="1"/>
                        <a:t>parameters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executions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  <a:endParaRPr lang="ca-E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9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4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4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1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968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83D97E-9685-2B55-16F2-BCB25A79B98F}"/>
              </a:ext>
            </a:extLst>
          </p:cNvPr>
          <p:cNvSpPr txBox="1"/>
          <p:nvPr/>
        </p:nvSpPr>
        <p:spPr>
          <a:xfrm>
            <a:off x="6672561" y="4639899"/>
            <a:ext cx="2728634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800" dirty="0"/>
              <a:t>Results do not improve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Word Vectoring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3074" name="Picture 2" descr="Introduction to word embeddings word-vectors (Word2Vec/GloVe) Tutorial">
            <a:extLst>
              <a:ext uri="{FF2B5EF4-FFF2-40B4-BE49-F238E27FC236}">
                <a16:creationId xmlns:a16="http://schemas.microsoft.com/office/drawing/2014/main" id="{E1CACE08-33D3-6A3F-E5A8-7EA7B281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31" y="2418711"/>
            <a:ext cx="3621064" cy="33270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Deep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Keras</a:t>
            </a:r>
            <a:r>
              <a:rPr lang="en-US" sz="2400" dirty="0"/>
              <a:t>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RTX 3070 </a:t>
            </a:r>
            <a:r>
              <a:rPr lang="en-US" sz="2400" dirty="0" err="1"/>
              <a:t>Ti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573702"/>
            <a:ext cx="3048000" cy="1710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GRU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LSTM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BERT</a:t>
            </a:r>
            <a:endParaRPr lang="ca-ES" dirty="0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1A0E17A6-648A-70D5-605E-2AB62E63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8" y="5247981"/>
            <a:ext cx="2697780" cy="7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Sequence of layers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Input, activation function,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 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771111"/>
            <a:ext cx="6491351" cy="17776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440305" y="569624"/>
            <a:ext cx="3871414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Simplified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4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of layers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Input, activation function,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930555"/>
            <a:ext cx="5909107" cy="1618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440305" y="569624"/>
            <a:ext cx="3871414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3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2 gates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Memory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Simplified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NN, LSTM &amp; GRU">
            <a:extLst>
              <a:ext uri="{FF2B5EF4-FFF2-40B4-BE49-F238E27FC236}">
                <a16:creationId xmlns:a16="http://schemas.microsoft.com/office/drawing/2014/main" id="{2075DDC9-4868-CB2E-E194-FC7391C3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81" y="3771111"/>
            <a:ext cx="6491351" cy="177761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D2FC43-584D-3DEF-1B48-CAB32914123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62B0DE-FD9F-0EC5-9447-D4163EB56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09D856C-9A1B-951D-FA48-DCC43F4B35A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BBD28-7AE0-D7DC-EFC0-62AE014686B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51B1FA-2EBF-259B-AA89-A05C03898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C067DD2-FDB1-3CF1-DE6E-4C648198E4D1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93D42-970F-E33C-ED44-265BB805B4C9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3D4FB4-1397-D6F4-895C-BD79CF5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4F8634C-94EF-7DF4-8A75-9C8607D2549D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126854D-ED6F-4F58-CF84-68964342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54" y="1590913"/>
            <a:ext cx="5043016" cy="38182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351EC6-A459-5E65-F7DA-C5AE3F0E4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75124"/>
              </p:ext>
            </p:extLst>
          </p:nvPr>
        </p:nvGraphicFramePr>
        <p:xfrm>
          <a:off x="6771213" y="1997221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Minus Sign 6">
            <a:extLst>
              <a:ext uri="{FF2B5EF4-FFF2-40B4-BE49-F238E27FC236}">
                <a16:creationId xmlns:a16="http://schemas.microsoft.com/office/drawing/2014/main" id="{2B9E0EE1-5C7B-F457-BE7E-46D181921F0A}"/>
              </a:ext>
            </a:extLst>
          </p:cNvPr>
          <p:cNvSpPr/>
          <p:nvPr/>
        </p:nvSpPr>
        <p:spPr>
          <a:xfrm>
            <a:off x="6145170" y="3985525"/>
            <a:ext cx="5278295" cy="214409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929B7857-A5E5-2D61-FF38-C0A221E95DE8}"/>
              </a:ext>
            </a:extLst>
          </p:cNvPr>
          <p:cNvSpPr/>
          <p:nvPr/>
        </p:nvSpPr>
        <p:spPr>
          <a:xfrm>
            <a:off x="6145170" y="2776263"/>
            <a:ext cx="5278295" cy="214409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391014"/>
            <a:ext cx="10889796" cy="1418998"/>
          </a:xfrm>
        </p:spPr>
        <p:txBody>
          <a:bodyPr/>
          <a:lstStyle/>
          <a:p>
            <a:pPr algn="r"/>
            <a:r>
              <a:rPr lang="en-US" b="0" dirty="0"/>
              <a:t>BERT (transformers)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F22F3-9BA1-7A8A-C60A-BCEEA5EA31E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5A1A-347F-4EB1-6872-B75EFC15D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BC1590C-00C4-EC14-A42E-795E638EF99A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247313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245419" y="2062936"/>
            <a:ext cx="5593907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B047B-06D0-E3EB-1069-36BDBD6D9FB0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6A55-6EDC-A71E-3040-4727CF4D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54BDC5-C0E4-7FB8-101E-74D7C604F5B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1ADDB6-9633-3CC7-F7E4-2603024D91FF}"/>
              </a:ext>
            </a:extLst>
          </p:cNvPr>
          <p:cNvSpPr txBox="1"/>
          <p:nvPr/>
        </p:nvSpPr>
        <p:spPr>
          <a:xfrm>
            <a:off x="5600262" y="1402958"/>
            <a:ext cx="559390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Deep Learning       Shallow Learning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93244294-B8D9-610C-85C6-B9AB2D0BA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3" y="2176789"/>
            <a:ext cx="780918" cy="780918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CEB8C518-5F2C-C6E1-5DD0-2FC436B9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8114" y="2176789"/>
            <a:ext cx="780918" cy="780918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3640780E-AFB5-96DA-6452-F77F4E342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3" y="3558899"/>
            <a:ext cx="780918" cy="780918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441EEE55-C7EA-6F60-88CC-B885300E6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8114" y="3558899"/>
            <a:ext cx="780918" cy="780918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F762EFD-7E29-BA7C-CA73-F68A8B09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3" y="5289500"/>
            <a:ext cx="780918" cy="780918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6210A128-D59F-873C-77EA-5EA130DF7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8114" y="5289500"/>
            <a:ext cx="780918" cy="7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309811" y="1044140"/>
            <a:ext cx="5094703" cy="372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SVM and RF (relative to confidence)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69333" y="1039677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Results about 10% better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semantics instead of </a:t>
            </a:r>
            <a:r>
              <a:rPr lang="en-US"/>
              <a:t>the relations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needs more data and computing resources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E3719-8A62-3A8C-CB7B-91383B357C8E}"/>
              </a:ext>
            </a:extLst>
          </p:cNvPr>
          <p:cNvGrpSpPr/>
          <p:nvPr/>
        </p:nvGrpSpPr>
        <p:grpSpPr>
          <a:xfrm>
            <a:off x="245419" y="90765"/>
            <a:ext cx="2074700" cy="600501"/>
            <a:chOff x="4012201" y="5439619"/>
            <a:chExt cx="2074700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361BC8-1E53-31F5-A2F8-CF20D5CD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C4B0835-0A19-8286-8852-A9CC53E8CECE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476740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Conclusions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1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06116"/>
              </p:ext>
            </p:extLst>
          </p:nvPr>
        </p:nvGraphicFramePr>
        <p:xfrm>
          <a:off x="5003193" y="2156405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395714"/>
              </p:ext>
            </p:extLst>
          </p:nvPr>
        </p:nvGraphicFramePr>
        <p:xfrm>
          <a:off x="8378622" y="2156405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0E7D13-58BA-9D1B-4E0C-3D60E766B5D0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ED778-29A8-92CA-24AB-93D28112F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DEE9651-92ED-F213-3A54-09035A3116F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Introduction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D81CE3-1EA5-3E6E-9C6E-97F8DADB8B3B}"/>
              </a:ext>
            </a:extLst>
          </p:cNvPr>
          <p:cNvSpPr txBox="1"/>
          <p:nvPr/>
        </p:nvSpPr>
        <p:spPr>
          <a:xfrm>
            <a:off x="587829" y="2395182"/>
            <a:ext cx="375898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More depression messages than other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Yet, they receive less attention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F4021-C4BE-759F-6F6A-2931799B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0721"/>
            <a:ext cx="5087463" cy="409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7F15A-889B-EFFF-AB09-E5850523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0721"/>
            <a:ext cx="5112578" cy="4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7B8A9E-0487-08C4-DA78-11BF6A358EB7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6F334-26AB-B434-43F7-CE69FFF9C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8C824C4-C338-9B56-B49F-0504FE28539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67495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318587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6B87D7C-60A6-BEB0-BB65-8FC94B7B58E3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5CC7D-A747-9F21-AF1F-AAF51B7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5464DE-6561-4C22-1916-786A909316F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Objectives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1F7E96-2D3F-6B9D-9E6C-4E21AA0F2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626365"/>
              </p:ext>
            </p:extLst>
          </p:nvPr>
        </p:nvGraphicFramePr>
        <p:xfrm>
          <a:off x="1297577" y="609042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617497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6815511" y="1329428"/>
            <a:ext cx="4211880" cy="2728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F446A7E-7FC8-31E0-72A1-8C13DB3439A3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E29EB-B5D1-DBFA-D5CF-6639ACD8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740280A-0D7C-204A-42BA-C7546C6DD3C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9436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10000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(80/20)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@cosmicgirlie Thinking of you. Everything crossed Turn baby turn!</a:t>
            </a:r>
            <a:r>
              <a:rPr lang="en-GB" sz="2400" i="1" dirty="0">
                <a:latin typeface="Abadi" panose="020B0604020104020204" pitchFamily="34" charset="0"/>
              </a:rPr>
              <a:t> 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/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5088847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45000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4 classes (Scale from 0 to 3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(40/20/30/10)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95F8FD5-2FBD-FBEE-3416-0730A8CD18F9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humm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dodgers scored a hr stupid dodgers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hate them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3251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89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(60/40)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Already cleaned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53778" y="3612939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used to be highly functional before but it now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can barely function at all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take everything just…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544399" y="2275667"/>
            <a:ext cx="4348323" cy="28515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Unbalanced,</a:t>
            </a:r>
          </a:p>
          <a:p>
            <a:r>
              <a:rPr lang="en-US" sz="2800" b="0" dirty="0"/>
              <a:t>target class being minority</a:t>
            </a:r>
            <a:r>
              <a:rPr lang="en-US" sz="3200" b="0" dirty="0"/>
              <a:t>:</a:t>
            </a:r>
          </a:p>
          <a:p>
            <a:endParaRPr lang="en-US" sz="20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endParaRPr lang="en-US" sz="28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183B8C-C020-9A27-2474-314BE06EAF5C}"/>
              </a:ext>
            </a:extLst>
          </p:cNvPr>
          <p:cNvSpPr txBox="1">
            <a:spLocks/>
          </p:cNvSpPr>
          <p:nvPr/>
        </p:nvSpPr>
        <p:spPr>
          <a:xfrm>
            <a:off x="7065793" y="2949432"/>
            <a:ext cx="4401965" cy="136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Recall instead of accuracy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98604-0E7F-89C2-CE90-680C20AE5815}"/>
              </a:ext>
            </a:extLst>
          </p:cNvPr>
          <p:cNvSpPr/>
          <p:nvPr/>
        </p:nvSpPr>
        <p:spPr>
          <a:xfrm>
            <a:off x="5271805" y="3349486"/>
            <a:ext cx="1531604" cy="758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39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16c05727-aa75-4e4a-9b5f-8a80a1165891"/>
    <ds:schemaRef ds:uri="http://purl.org/dc/dcmitype/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sharepoint/v3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883</Words>
  <Application>Microsoft Office PowerPoint</Application>
  <PresentationFormat>Widescreen</PresentationFormat>
  <Paragraphs>300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What problem are we facing?</vt:lpstr>
      <vt:lpstr>PowerPoint Presentation</vt:lpstr>
      <vt:lpstr>Planification</vt:lpstr>
      <vt:lpstr>Data used</vt:lpstr>
      <vt:lpstr>Data used</vt:lpstr>
      <vt:lpstr>Data used</vt:lpstr>
      <vt:lpstr>Data used</vt:lpstr>
      <vt:lpstr>Initial preprocessing</vt:lpstr>
      <vt:lpstr>Bag of Words</vt:lpstr>
      <vt:lpstr>Shallow learning results</vt:lpstr>
      <vt:lpstr>TF-IDF vs BoW &amp; feature size</vt:lpstr>
      <vt:lpstr>PowerPoint Presentation</vt:lpstr>
      <vt:lpstr>Execution time</vt:lpstr>
      <vt:lpstr>Confidence in predictions</vt:lpstr>
      <vt:lpstr>Hyperparameter search</vt:lpstr>
      <vt:lpstr>Word Vectoring</vt:lpstr>
      <vt:lpstr>Deep learning results</vt:lpstr>
      <vt:lpstr>PowerPoint Presentation</vt:lpstr>
      <vt:lpstr>PowerPoint Presentation</vt:lpstr>
      <vt:lpstr>RNN</vt:lpstr>
      <vt:lpstr>PowerPoint Presentation</vt:lpstr>
      <vt:lpstr>New preprocessing</vt:lpstr>
      <vt:lpstr>BERT (transformers)</vt:lpstr>
      <vt:lpstr>Differences in predictions</vt:lpstr>
      <vt:lpstr>PowerPoint Presentation</vt:lpstr>
      <vt:lpstr>Thank you</vt:lpstr>
      <vt:lpstr>PowerPoint Presentation</vt:lpstr>
      <vt:lpstr>PowerPoint Presentation</vt:lpstr>
      <vt:lpstr>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35</cp:revision>
  <dcterms:created xsi:type="dcterms:W3CDTF">2022-12-19T21:43:28Z</dcterms:created>
  <dcterms:modified xsi:type="dcterms:W3CDTF">2023-02-18T08:33:49Z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