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92" r:id="rId5"/>
    <p:sldId id="275" r:id="rId6"/>
    <p:sldId id="276" r:id="rId7"/>
    <p:sldId id="305" r:id="rId8"/>
    <p:sldId id="309" r:id="rId9"/>
    <p:sldId id="330" r:id="rId10"/>
    <p:sldId id="333" r:id="rId11"/>
    <p:sldId id="331" r:id="rId12"/>
    <p:sldId id="332" r:id="rId13"/>
    <p:sldId id="312" r:id="rId14"/>
    <p:sldId id="334" r:id="rId15"/>
    <p:sldId id="335" r:id="rId16"/>
    <p:sldId id="336" r:id="rId17"/>
    <p:sldId id="315" r:id="rId18"/>
    <p:sldId id="316" r:id="rId19"/>
    <p:sldId id="317" r:id="rId20"/>
    <p:sldId id="318" r:id="rId21"/>
    <p:sldId id="320" r:id="rId22"/>
    <p:sldId id="337" r:id="rId23"/>
    <p:sldId id="339" r:id="rId24"/>
    <p:sldId id="321" r:id="rId25"/>
    <p:sldId id="322" r:id="rId26"/>
    <p:sldId id="324" r:id="rId27"/>
    <p:sldId id="325" r:id="rId28"/>
    <p:sldId id="326" r:id="rId29"/>
    <p:sldId id="327" r:id="rId30"/>
    <p:sldId id="289" r:id="rId31"/>
    <p:sldId id="338" r:id="rId32"/>
    <p:sldId id="319" r:id="rId33"/>
    <p:sldId id="32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32A"/>
    <a:srgbClr val="D84400"/>
    <a:srgbClr val="C95B3A"/>
    <a:srgbClr val="AEC2D8"/>
    <a:srgbClr val="446992"/>
    <a:srgbClr val="44678D"/>
    <a:srgbClr val="263E5A"/>
    <a:srgbClr val="D6E0EB"/>
    <a:srgbClr val="728DAB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1971" autoAdjust="0"/>
  </p:normalViewPr>
  <p:slideViewPr>
    <p:cSldViewPr snapToGrid="0" showGuides="1">
      <p:cViewPr varScale="1">
        <p:scale>
          <a:sx n="104" d="100"/>
          <a:sy n="104" d="100"/>
        </p:scale>
        <p:origin x="774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07-4D01-BEBD-FBE196EDF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7-4D01-BEBD-FBE196EDF70F}"/>
              </c:ext>
            </c:extLst>
          </c:dPt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D01-BEBD-FBE196EDF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249864218899675E-2"/>
          <c:y val="0.71429946150190304"/>
          <c:w val="0.28665578319160895"/>
          <c:h val="0.28274423238817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action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6-40FE-81DE-C353F379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58080"/>
        <c:axId val="1751755168"/>
      </c:barChart>
      <c:catAx>
        <c:axId val="17517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5168"/>
        <c:crosses val="autoZero"/>
        <c:auto val="1"/>
        <c:lblAlgn val="ctr"/>
        <c:lblOffset val="100"/>
        <c:noMultiLvlLbl val="0"/>
      </c:catAx>
      <c:valAx>
        <c:axId val="17517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/>
            <a:t>Find out which method gives the best results and how they differ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4F166-F23C-4695-B692-48B772077B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a-ES"/>
        </a:p>
      </dgm:t>
    </dgm:pt>
    <dgm:pt modelId="{941798B1-CB01-496E-8DCD-2BBD8FE4E989}">
      <dgm:prSet/>
      <dgm:spPr/>
      <dgm:t>
        <a:bodyPr/>
        <a:lstStyle/>
        <a:p>
          <a:r>
            <a:rPr lang="en-US"/>
            <a:t>Shallow Learning:</a:t>
          </a:r>
          <a:endParaRPr lang="ca-ES"/>
        </a:p>
      </dgm:t>
    </dgm:pt>
    <dgm:pt modelId="{5AA095C6-BB3D-4D94-89E3-9AFB0E9A62EE}" type="parTrans" cxnId="{EACD9224-4218-43F9-8392-2A1EEFF4F18C}">
      <dgm:prSet/>
      <dgm:spPr/>
      <dgm:t>
        <a:bodyPr/>
        <a:lstStyle/>
        <a:p>
          <a:endParaRPr lang="ca-ES"/>
        </a:p>
      </dgm:t>
    </dgm:pt>
    <dgm:pt modelId="{BF831A20-1F77-4083-9F9C-1A80F45C6E4A}" type="sibTrans" cxnId="{EACD9224-4218-43F9-8392-2A1EEFF4F18C}">
      <dgm:prSet/>
      <dgm:spPr/>
      <dgm:t>
        <a:bodyPr/>
        <a:lstStyle/>
        <a:p>
          <a:endParaRPr lang="ca-ES"/>
        </a:p>
      </dgm:t>
    </dgm:pt>
    <dgm:pt modelId="{B3A6F475-6D9F-4AB5-A7F0-CA0E394D9B3D}">
      <dgm:prSet/>
      <dgm:spPr/>
      <dgm:t>
        <a:bodyPr/>
        <a:lstStyle/>
        <a:p>
          <a:r>
            <a:rPr lang="en-US" dirty="0"/>
            <a:t>Naïve Bayes</a:t>
          </a:r>
          <a:endParaRPr lang="ca-ES" dirty="0"/>
        </a:p>
      </dgm:t>
    </dgm:pt>
    <dgm:pt modelId="{1652842B-1157-45F0-8DF0-6066E62BC9BA}" type="parTrans" cxnId="{12FADCFD-FD57-4D26-B9DD-E573FFF4FC44}">
      <dgm:prSet/>
      <dgm:spPr/>
      <dgm:t>
        <a:bodyPr/>
        <a:lstStyle/>
        <a:p>
          <a:endParaRPr lang="ca-ES"/>
        </a:p>
      </dgm:t>
    </dgm:pt>
    <dgm:pt modelId="{B043BE3B-643E-4BDB-A58B-00AB633F5992}" type="sibTrans" cxnId="{12FADCFD-FD57-4D26-B9DD-E573FFF4FC44}">
      <dgm:prSet/>
      <dgm:spPr/>
      <dgm:t>
        <a:bodyPr/>
        <a:lstStyle/>
        <a:p>
          <a:endParaRPr lang="ca-ES"/>
        </a:p>
      </dgm:t>
    </dgm:pt>
    <dgm:pt modelId="{F46C4EE1-D3C3-4209-AC80-011DEFB80F2D}">
      <dgm:prSet/>
      <dgm:spPr/>
      <dgm:t>
        <a:bodyPr/>
        <a:lstStyle/>
        <a:p>
          <a:r>
            <a:rPr lang="en-US" dirty="0"/>
            <a:t>Decision Tree</a:t>
          </a:r>
          <a:endParaRPr lang="ca-ES" dirty="0"/>
        </a:p>
      </dgm:t>
    </dgm:pt>
    <dgm:pt modelId="{0E5D823A-1A40-4DFB-9A47-BA2A4421D90F}" type="parTrans" cxnId="{A8A38BC3-F8DF-47AD-B908-4F09F963ED75}">
      <dgm:prSet/>
      <dgm:spPr/>
      <dgm:t>
        <a:bodyPr/>
        <a:lstStyle/>
        <a:p>
          <a:endParaRPr lang="ca-ES"/>
        </a:p>
      </dgm:t>
    </dgm:pt>
    <dgm:pt modelId="{C926B271-B1DA-4F1A-AB17-94775E614C08}" type="sibTrans" cxnId="{A8A38BC3-F8DF-47AD-B908-4F09F963ED75}">
      <dgm:prSet/>
      <dgm:spPr/>
      <dgm:t>
        <a:bodyPr/>
        <a:lstStyle/>
        <a:p>
          <a:endParaRPr lang="ca-ES"/>
        </a:p>
      </dgm:t>
    </dgm:pt>
    <dgm:pt modelId="{1E9BE68A-FBD1-4EB9-8749-9CBFDB4C251E}">
      <dgm:prSet/>
      <dgm:spPr/>
      <dgm:t>
        <a:bodyPr/>
        <a:lstStyle/>
        <a:p>
          <a:r>
            <a:rPr lang="en-US" dirty="0"/>
            <a:t>Random Forest</a:t>
          </a:r>
          <a:endParaRPr lang="ca-ES" dirty="0"/>
        </a:p>
      </dgm:t>
    </dgm:pt>
    <dgm:pt modelId="{47E18FE4-E57B-471A-BE62-16D84D8E5BDA}" type="parTrans" cxnId="{AF6F9CEB-C451-4C3D-9D30-A770462193F1}">
      <dgm:prSet/>
      <dgm:spPr/>
      <dgm:t>
        <a:bodyPr/>
        <a:lstStyle/>
        <a:p>
          <a:endParaRPr lang="ca-ES"/>
        </a:p>
      </dgm:t>
    </dgm:pt>
    <dgm:pt modelId="{74C31FB3-CDD1-4577-B371-BD49B6059C55}" type="sibTrans" cxnId="{AF6F9CEB-C451-4C3D-9D30-A770462193F1}">
      <dgm:prSet/>
      <dgm:spPr/>
      <dgm:t>
        <a:bodyPr/>
        <a:lstStyle/>
        <a:p>
          <a:endParaRPr lang="ca-ES"/>
        </a:p>
      </dgm:t>
    </dgm:pt>
    <dgm:pt modelId="{EA5F8D44-0D23-4BFB-A273-199B4E851B13}">
      <dgm:prSet/>
      <dgm:spPr/>
      <dgm:t>
        <a:bodyPr/>
        <a:lstStyle/>
        <a:p>
          <a:r>
            <a:rPr lang="en-US" dirty="0"/>
            <a:t>SVM</a:t>
          </a:r>
          <a:endParaRPr lang="ca-ES" dirty="0"/>
        </a:p>
      </dgm:t>
    </dgm:pt>
    <dgm:pt modelId="{C1069415-DD76-46A4-98E5-2EEB9778259F}" type="parTrans" cxnId="{70997002-2524-4814-96E8-E8E17FCDE0F7}">
      <dgm:prSet/>
      <dgm:spPr/>
      <dgm:t>
        <a:bodyPr/>
        <a:lstStyle/>
        <a:p>
          <a:endParaRPr lang="ca-ES"/>
        </a:p>
      </dgm:t>
    </dgm:pt>
    <dgm:pt modelId="{8B72690F-EC8D-4F3E-8D05-2E45E94ECD76}" type="sibTrans" cxnId="{70997002-2524-4814-96E8-E8E17FCDE0F7}">
      <dgm:prSet/>
      <dgm:spPr/>
      <dgm:t>
        <a:bodyPr/>
        <a:lstStyle/>
        <a:p>
          <a:endParaRPr lang="ca-ES"/>
        </a:p>
      </dgm:t>
    </dgm:pt>
    <dgm:pt modelId="{A12CF0D6-4E4E-4BB8-8284-8F7A0486A25D}">
      <dgm:prSet/>
      <dgm:spPr/>
      <dgm:t>
        <a:bodyPr/>
        <a:lstStyle/>
        <a:p>
          <a:r>
            <a:rPr lang="en-US" dirty="0"/>
            <a:t>KNN</a:t>
          </a:r>
          <a:endParaRPr lang="ca-ES" dirty="0"/>
        </a:p>
      </dgm:t>
    </dgm:pt>
    <dgm:pt modelId="{AFDD8D85-510C-46A8-AD77-91A57AE25E5B}" type="parTrans" cxnId="{EDB1246F-E48F-444A-813D-2DC7683E6B50}">
      <dgm:prSet/>
      <dgm:spPr/>
      <dgm:t>
        <a:bodyPr/>
        <a:lstStyle/>
        <a:p>
          <a:endParaRPr lang="ca-ES"/>
        </a:p>
      </dgm:t>
    </dgm:pt>
    <dgm:pt modelId="{672AF4C2-B11F-43FF-AD16-4415E05A0438}" type="sibTrans" cxnId="{EDB1246F-E48F-444A-813D-2DC7683E6B50}">
      <dgm:prSet/>
      <dgm:spPr/>
      <dgm:t>
        <a:bodyPr/>
        <a:lstStyle/>
        <a:p>
          <a:endParaRPr lang="ca-ES"/>
        </a:p>
      </dgm:t>
    </dgm:pt>
    <dgm:pt modelId="{3E5D19D6-4A4E-43E4-8A6D-0220DE5F769C}">
      <dgm:prSet/>
      <dgm:spPr/>
      <dgm:t>
        <a:bodyPr/>
        <a:lstStyle/>
        <a:p>
          <a:r>
            <a:rPr lang="en-US" dirty="0"/>
            <a:t>Hyper Parameter Search</a:t>
          </a:r>
          <a:endParaRPr lang="ca-ES" dirty="0"/>
        </a:p>
      </dgm:t>
    </dgm:pt>
    <dgm:pt modelId="{1B37F7FE-15B7-4A12-8323-25E6B1E60F5D}" type="parTrans" cxnId="{5220F3E9-8A17-4650-BD0C-395F032B12E3}">
      <dgm:prSet/>
      <dgm:spPr/>
      <dgm:t>
        <a:bodyPr/>
        <a:lstStyle/>
        <a:p>
          <a:endParaRPr lang="ca-ES"/>
        </a:p>
      </dgm:t>
    </dgm:pt>
    <dgm:pt modelId="{E92BB216-6415-45FF-968F-8BB921291B44}" type="sibTrans" cxnId="{5220F3E9-8A17-4650-BD0C-395F032B12E3}">
      <dgm:prSet/>
      <dgm:spPr/>
      <dgm:t>
        <a:bodyPr/>
        <a:lstStyle/>
        <a:p>
          <a:endParaRPr lang="ca-ES"/>
        </a:p>
      </dgm:t>
    </dgm:pt>
    <dgm:pt modelId="{EF72D55B-CE1F-4E4C-A019-1F75DD0AE951}">
      <dgm:prSet/>
      <dgm:spPr/>
      <dgm:t>
        <a:bodyPr/>
        <a:lstStyle/>
        <a:p>
          <a:r>
            <a:rPr lang="en-US" dirty="0"/>
            <a:t>Deep Leaning</a:t>
          </a:r>
          <a:endParaRPr lang="ca-ES" dirty="0"/>
        </a:p>
      </dgm:t>
    </dgm:pt>
    <dgm:pt modelId="{007A64F1-914D-48FF-ACD2-5214CA1327CA}" type="parTrans" cxnId="{81586548-D9C1-42ED-BD60-72C5BAE0FECB}">
      <dgm:prSet/>
      <dgm:spPr/>
      <dgm:t>
        <a:bodyPr/>
        <a:lstStyle/>
        <a:p>
          <a:endParaRPr lang="ca-ES"/>
        </a:p>
      </dgm:t>
    </dgm:pt>
    <dgm:pt modelId="{F4CA78D3-7249-4512-826C-6D04BAE709CC}" type="sibTrans" cxnId="{81586548-D9C1-42ED-BD60-72C5BAE0FECB}">
      <dgm:prSet/>
      <dgm:spPr/>
      <dgm:t>
        <a:bodyPr/>
        <a:lstStyle/>
        <a:p>
          <a:endParaRPr lang="ca-ES"/>
        </a:p>
      </dgm:t>
    </dgm:pt>
    <dgm:pt modelId="{C14EC23C-1684-4FC5-86E5-3BD73F86E6E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dirty="0"/>
        </a:p>
      </dgm:t>
    </dgm:pt>
    <dgm:pt modelId="{7186B1C2-E55D-470E-9F3D-ACEE2A7E2ADE}" type="parTrans" cxnId="{B4A67E36-4746-4818-8E33-512E6FF5ED8F}">
      <dgm:prSet/>
      <dgm:spPr/>
      <dgm:t>
        <a:bodyPr/>
        <a:lstStyle/>
        <a:p>
          <a:endParaRPr lang="ca-ES"/>
        </a:p>
      </dgm:t>
    </dgm:pt>
    <dgm:pt modelId="{966DB33A-F1F1-4379-B06F-9BF726C018F3}" type="sibTrans" cxnId="{B4A67E36-4746-4818-8E33-512E6FF5ED8F}">
      <dgm:prSet/>
      <dgm:spPr/>
      <dgm:t>
        <a:bodyPr/>
        <a:lstStyle/>
        <a:p>
          <a:endParaRPr lang="ca-ES"/>
        </a:p>
      </dgm:t>
    </dgm:pt>
    <dgm:pt modelId="{3E163559-BC87-4EB7-8E8F-E43BEE6AA40D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</dgm:t>
    </dgm:pt>
    <dgm:pt modelId="{FF53D9B0-0267-46D0-B9E7-ED77913BFAC4}" type="parTrans" cxnId="{8AEEC3C6-0A8B-497E-ABD1-BB1A50BEDE7F}">
      <dgm:prSet/>
      <dgm:spPr/>
      <dgm:t>
        <a:bodyPr/>
        <a:lstStyle/>
        <a:p>
          <a:endParaRPr lang="ca-ES"/>
        </a:p>
      </dgm:t>
    </dgm:pt>
    <dgm:pt modelId="{5D0A8795-2D9F-4282-B60E-82DBFB07A7B4}" type="sibTrans" cxnId="{8AEEC3C6-0A8B-497E-ABD1-BB1A50BEDE7F}">
      <dgm:prSet/>
      <dgm:spPr/>
      <dgm:t>
        <a:bodyPr/>
        <a:lstStyle/>
        <a:p>
          <a:endParaRPr lang="ca-ES"/>
        </a:p>
      </dgm:t>
    </dgm:pt>
    <dgm:pt modelId="{2DBF27E9-5AED-4CED-92C4-EC5B3470603F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</dgm:t>
    </dgm:pt>
    <dgm:pt modelId="{A5D77E1C-22AF-4E5E-A7FA-6E0FF168DA25}" type="parTrans" cxnId="{50295112-25FB-489C-A48B-B02705A480C9}">
      <dgm:prSet/>
      <dgm:spPr/>
      <dgm:t>
        <a:bodyPr/>
        <a:lstStyle/>
        <a:p>
          <a:endParaRPr lang="ca-ES"/>
        </a:p>
      </dgm:t>
    </dgm:pt>
    <dgm:pt modelId="{38BCE0CF-7FA7-4163-82DF-28EC58F0BD44}" type="sibTrans" cxnId="{50295112-25FB-489C-A48B-B02705A480C9}">
      <dgm:prSet/>
      <dgm:spPr/>
      <dgm:t>
        <a:bodyPr/>
        <a:lstStyle/>
        <a:p>
          <a:endParaRPr lang="ca-ES"/>
        </a:p>
      </dgm:t>
    </dgm:pt>
    <dgm:pt modelId="{FDB42E3B-C411-433D-A2FD-B8399953412C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618C9280-DCD5-4246-BEEC-50E5FD6D9B2C}" type="parTrans" cxnId="{FD070216-9C8A-4A23-8942-6B26E2536324}">
      <dgm:prSet/>
      <dgm:spPr/>
      <dgm:t>
        <a:bodyPr/>
        <a:lstStyle/>
        <a:p>
          <a:endParaRPr lang="ca-ES"/>
        </a:p>
      </dgm:t>
    </dgm:pt>
    <dgm:pt modelId="{E21B4A4E-0AD8-4195-ADBD-12834B87BAB8}" type="sibTrans" cxnId="{FD070216-9C8A-4A23-8942-6B26E2536324}">
      <dgm:prSet/>
      <dgm:spPr/>
      <dgm:t>
        <a:bodyPr/>
        <a:lstStyle/>
        <a:p>
          <a:endParaRPr lang="ca-ES"/>
        </a:p>
      </dgm:t>
    </dgm:pt>
    <dgm:pt modelId="{EE5E5384-9181-469E-838E-8485C3BA6B84}" type="pres">
      <dgm:prSet presAssocID="{D3F4F166-F23C-4695-B692-48B772077B36}" presName="Name0" presStyleCnt="0">
        <dgm:presLayoutVars>
          <dgm:dir/>
          <dgm:animLvl val="lvl"/>
          <dgm:resizeHandles val="exact"/>
        </dgm:presLayoutVars>
      </dgm:prSet>
      <dgm:spPr/>
    </dgm:pt>
    <dgm:pt modelId="{1F0E6803-71FB-4A2A-A10C-99E1A248CEA4}" type="pres">
      <dgm:prSet presAssocID="{941798B1-CB01-496E-8DCD-2BBD8FE4E989}" presName="composite" presStyleCnt="0"/>
      <dgm:spPr/>
    </dgm:pt>
    <dgm:pt modelId="{5DD7DDE7-972D-45CB-9A96-9368FE561543}" type="pres">
      <dgm:prSet presAssocID="{941798B1-CB01-496E-8DCD-2BBD8FE4E9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1D08F8-4F16-4D56-86EF-766172DE2649}" type="pres">
      <dgm:prSet presAssocID="{941798B1-CB01-496E-8DCD-2BBD8FE4E989}" presName="desTx" presStyleLbl="alignAccFollowNode1" presStyleIdx="0" presStyleCnt="2">
        <dgm:presLayoutVars>
          <dgm:bulletEnabled val="1"/>
        </dgm:presLayoutVars>
      </dgm:prSet>
      <dgm:spPr/>
    </dgm:pt>
    <dgm:pt modelId="{3C0C9FDE-647C-44E4-B570-27AF1BA7B014}" type="pres">
      <dgm:prSet presAssocID="{BF831A20-1F77-4083-9F9C-1A80F45C6E4A}" presName="space" presStyleCnt="0"/>
      <dgm:spPr/>
    </dgm:pt>
    <dgm:pt modelId="{0ADDE051-55FD-43B2-86F9-5F8C7C3F3A4F}" type="pres">
      <dgm:prSet presAssocID="{EF72D55B-CE1F-4E4C-A019-1F75DD0AE951}" presName="composite" presStyleCnt="0"/>
      <dgm:spPr/>
    </dgm:pt>
    <dgm:pt modelId="{302F994C-82AE-4203-9FEE-BBE82D7E1E9C}" type="pres">
      <dgm:prSet presAssocID="{EF72D55B-CE1F-4E4C-A019-1F75DD0AE9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4C01F6-7D4C-41B1-945E-5DB32D231760}" type="pres">
      <dgm:prSet presAssocID="{EF72D55B-CE1F-4E4C-A019-1F75DD0AE9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997002-2524-4814-96E8-E8E17FCDE0F7}" srcId="{941798B1-CB01-496E-8DCD-2BBD8FE4E989}" destId="{EA5F8D44-0D23-4BFB-A273-199B4E851B13}" srcOrd="3" destOrd="0" parTransId="{C1069415-DD76-46A4-98E5-2EEB9778259F}" sibTransId="{8B72690F-EC8D-4F3E-8D05-2E45E94ECD76}"/>
    <dgm:cxn modelId="{50295112-25FB-489C-A48B-B02705A480C9}" srcId="{C14EC23C-1684-4FC5-86E5-3BD73F86E6EB}" destId="{2DBF27E9-5AED-4CED-92C4-EC5B3470603F}" srcOrd="1" destOrd="0" parTransId="{A5D77E1C-22AF-4E5E-A7FA-6E0FF168DA25}" sibTransId="{38BCE0CF-7FA7-4163-82DF-28EC58F0BD44}"/>
    <dgm:cxn modelId="{FD070216-9C8A-4A23-8942-6B26E2536324}" srcId="{EF72D55B-CE1F-4E4C-A019-1F75DD0AE951}" destId="{FDB42E3B-C411-433D-A2FD-B8399953412C}" srcOrd="1" destOrd="0" parTransId="{618C9280-DCD5-4246-BEEC-50E5FD6D9B2C}" sibTransId="{E21B4A4E-0AD8-4195-ADBD-12834B87BAB8}"/>
    <dgm:cxn modelId="{EACD9224-4218-43F9-8392-2A1EEFF4F18C}" srcId="{D3F4F166-F23C-4695-B692-48B772077B36}" destId="{941798B1-CB01-496E-8DCD-2BBD8FE4E989}" srcOrd="0" destOrd="0" parTransId="{5AA095C6-BB3D-4D94-89E3-9AFB0E9A62EE}" sibTransId="{BF831A20-1F77-4083-9F9C-1A80F45C6E4A}"/>
    <dgm:cxn modelId="{CBD73325-66EF-433C-8C8C-6A26A4270819}" type="presOf" srcId="{3E163559-BC87-4EB7-8E8F-E43BEE6AA40D}" destId="{3D4C01F6-7D4C-41B1-945E-5DB32D231760}" srcOrd="0" destOrd="1" presId="urn:microsoft.com/office/officeart/2005/8/layout/hList1"/>
    <dgm:cxn modelId="{B4A67E36-4746-4818-8E33-512E6FF5ED8F}" srcId="{EF72D55B-CE1F-4E4C-A019-1F75DD0AE951}" destId="{C14EC23C-1684-4FC5-86E5-3BD73F86E6EB}" srcOrd="0" destOrd="0" parTransId="{7186B1C2-E55D-470E-9F3D-ACEE2A7E2ADE}" sibTransId="{966DB33A-F1F1-4379-B06F-9BF726C018F3}"/>
    <dgm:cxn modelId="{EE74CD3F-1162-4819-BC77-6380EC13717D}" type="presOf" srcId="{D3F4F166-F23C-4695-B692-48B772077B36}" destId="{EE5E5384-9181-469E-838E-8485C3BA6B84}" srcOrd="0" destOrd="0" presId="urn:microsoft.com/office/officeart/2005/8/layout/hList1"/>
    <dgm:cxn modelId="{81586548-D9C1-42ED-BD60-72C5BAE0FECB}" srcId="{D3F4F166-F23C-4695-B692-48B772077B36}" destId="{EF72D55B-CE1F-4E4C-A019-1F75DD0AE951}" srcOrd="1" destOrd="0" parTransId="{007A64F1-914D-48FF-ACD2-5214CA1327CA}" sibTransId="{F4CA78D3-7249-4512-826C-6D04BAE709CC}"/>
    <dgm:cxn modelId="{DCCF6F6B-4CB6-4DA9-977C-F33D2878DD2F}" type="presOf" srcId="{941798B1-CB01-496E-8DCD-2BBD8FE4E989}" destId="{5DD7DDE7-972D-45CB-9A96-9368FE561543}" srcOrd="0" destOrd="0" presId="urn:microsoft.com/office/officeart/2005/8/layout/hList1"/>
    <dgm:cxn modelId="{ED07BD4B-FD72-4169-A004-453DE58B41D0}" type="presOf" srcId="{F46C4EE1-D3C3-4209-AC80-011DEFB80F2D}" destId="{D31D08F8-4F16-4D56-86EF-766172DE2649}" srcOrd="0" destOrd="1" presId="urn:microsoft.com/office/officeart/2005/8/layout/hList1"/>
    <dgm:cxn modelId="{EDB1246F-E48F-444A-813D-2DC7683E6B50}" srcId="{941798B1-CB01-496E-8DCD-2BBD8FE4E989}" destId="{A12CF0D6-4E4E-4BB8-8284-8F7A0486A25D}" srcOrd="4" destOrd="0" parTransId="{AFDD8D85-510C-46A8-AD77-91A57AE25E5B}" sibTransId="{672AF4C2-B11F-43FF-AD16-4415E05A0438}"/>
    <dgm:cxn modelId="{B7EB9251-1673-4B5E-8EC3-0BDDAC329A4E}" type="presOf" srcId="{3E5D19D6-4A4E-43E4-8A6D-0220DE5F769C}" destId="{D31D08F8-4F16-4D56-86EF-766172DE2649}" srcOrd="0" destOrd="5" presId="urn:microsoft.com/office/officeart/2005/8/layout/hList1"/>
    <dgm:cxn modelId="{C0A6E78F-683D-4AAD-9B35-803E8C71A17D}" type="presOf" srcId="{EF72D55B-CE1F-4E4C-A019-1F75DD0AE951}" destId="{302F994C-82AE-4203-9FEE-BBE82D7E1E9C}" srcOrd="0" destOrd="0" presId="urn:microsoft.com/office/officeart/2005/8/layout/hList1"/>
    <dgm:cxn modelId="{A98D1B92-23DB-43C9-B3DD-19C2FC00AD58}" type="presOf" srcId="{2DBF27E9-5AED-4CED-92C4-EC5B3470603F}" destId="{3D4C01F6-7D4C-41B1-945E-5DB32D231760}" srcOrd="0" destOrd="2" presId="urn:microsoft.com/office/officeart/2005/8/layout/hList1"/>
    <dgm:cxn modelId="{2C450B97-04FD-4CF7-B1B3-E4F1C867372E}" type="presOf" srcId="{C14EC23C-1684-4FC5-86E5-3BD73F86E6EB}" destId="{3D4C01F6-7D4C-41B1-945E-5DB32D231760}" srcOrd="0" destOrd="0" presId="urn:microsoft.com/office/officeart/2005/8/layout/hList1"/>
    <dgm:cxn modelId="{71D2A0B2-5DC2-451C-A2AA-7F69540B831D}" type="presOf" srcId="{A12CF0D6-4E4E-4BB8-8284-8F7A0486A25D}" destId="{D31D08F8-4F16-4D56-86EF-766172DE2649}" srcOrd="0" destOrd="4" presId="urn:microsoft.com/office/officeart/2005/8/layout/hList1"/>
    <dgm:cxn modelId="{61C6F1B9-CC4D-4824-8A8B-5569EFE36A57}" type="presOf" srcId="{EA5F8D44-0D23-4BFB-A273-199B4E851B13}" destId="{D31D08F8-4F16-4D56-86EF-766172DE2649}" srcOrd="0" destOrd="3" presId="urn:microsoft.com/office/officeart/2005/8/layout/hList1"/>
    <dgm:cxn modelId="{FB340AC2-DAC7-4BBB-AFA9-522556485CBE}" type="presOf" srcId="{1E9BE68A-FBD1-4EB9-8749-9CBFDB4C251E}" destId="{D31D08F8-4F16-4D56-86EF-766172DE2649}" srcOrd="0" destOrd="2" presId="urn:microsoft.com/office/officeart/2005/8/layout/hList1"/>
    <dgm:cxn modelId="{A8A38BC3-F8DF-47AD-B908-4F09F963ED75}" srcId="{941798B1-CB01-496E-8DCD-2BBD8FE4E989}" destId="{F46C4EE1-D3C3-4209-AC80-011DEFB80F2D}" srcOrd="1" destOrd="0" parTransId="{0E5D823A-1A40-4DFB-9A47-BA2A4421D90F}" sibTransId="{C926B271-B1DA-4F1A-AB17-94775E614C08}"/>
    <dgm:cxn modelId="{8AEEC3C6-0A8B-497E-ABD1-BB1A50BEDE7F}" srcId="{C14EC23C-1684-4FC5-86E5-3BD73F86E6EB}" destId="{3E163559-BC87-4EB7-8E8F-E43BEE6AA40D}" srcOrd="0" destOrd="0" parTransId="{FF53D9B0-0267-46D0-B9E7-ED77913BFAC4}" sibTransId="{5D0A8795-2D9F-4282-B60E-82DBFB07A7B4}"/>
    <dgm:cxn modelId="{987E0EC8-1F2A-495E-8891-632E82AD357E}" type="presOf" srcId="{B3A6F475-6D9F-4AB5-A7F0-CA0E394D9B3D}" destId="{D31D08F8-4F16-4D56-86EF-766172DE2649}" srcOrd="0" destOrd="0" presId="urn:microsoft.com/office/officeart/2005/8/layout/hList1"/>
    <dgm:cxn modelId="{92DE9AE2-C111-44F1-B1B0-FD030E176E58}" type="presOf" srcId="{FDB42E3B-C411-433D-A2FD-B8399953412C}" destId="{3D4C01F6-7D4C-41B1-945E-5DB32D231760}" srcOrd="0" destOrd="3" presId="urn:microsoft.com/office/officeart/2005/8/layout/hList1"/>
    <dgm:cxn modelId="{5220F3E9-8A17-4650-BD0C-395F032B12E3}" srcId="{941798B1-CB01-496E-8DCD-2BBD8FE4E989}" destId="{3E5D19D6-4A4E-43E4-8A6D-0220DE5F769C}" srcOrd="5" destOrd="0" parTransId="{1B37F7FE-15B7-4A12-8323-25E6B1E60F5D}" sibTransId="{E92BB216-6415-45FF-968F-8BB921291B44}"/>
    <dgm:cxn modelId="{AF6F9CEB-C451-4C3D-9D30-A770462193F1}" srcId="{941798B1-CB01-496E-8DCD-2BBD8FE4E989}" destId="{1E9BE68A-FBD1-4EB9-8749-9CBFDB4C251E}" srcOrd="2" destOrd="0" parTransId="{47E18FE4-E57B-471A-BE62-16D84D8E5BDA}" sibTransId="{74C31FB3-CDD1-4577-B371-BD49B6059C55}"/>
    <dgm:cxn modelId="{12FADCFD-FD57-4D26-B9DD-E573FFF4FC44}" srcId="{941798B1-CB01-496E-8DCD-2BBD8FE4E989}" destId="{B3A6F475-6D9F-4AB5-A7F0-CA0E394D9B3D}" srcOrd="0" destOrd="0" parTransId="{1652842B-1157-45F0-8DF0-6066E62BC9BA}" sibTransId="{B043BE3B-643E-4BDB-A58B-00AB633F5992}"/>
    <dgm:cxn modelId="{F4AE5C9E-6211-4FA9-A98E-B7F6A0D0DB56}" type="presParOf" srcId="{EE5E5384-9181-469E-838E-8485C3BA6B84}" destId="{1F0E6803-71FB-4A2A-A10C-99E1A248CEA4}" srcOrd="0" destOrd="0" presId="urn:microsoft.com/office/officeart/2005/8/layout/hList1"/>
    <dgm:cxn modelId="{5C7D27F8-1914-46E8-9719-2720B874BA5C}" type="presParOf" srcId="{1F0E6803-71FB-4A2A-A10C-99E1A248CEA4}" destId="{5DD7DDE7-972D-45CB-9A96-9368FE561543}" srcOrd="0" destOrd="0" presId="urn:microsoft.com/office/officeart/2005/8/layout/hList1"/>
    <dgm:cxn modelId="{94B5D1EB-4015-43D6-BE96-62B78A24BBC5}" type="presParOf" srcId="{1F0E6803-71FB-4A2A-A10C-99E1A248CEA4}" destId="{D31D08F8-4F16-4D56-86EF-766172DE2649}" srcOrd="1" destOrd="0" presId="urn:microsoft.com/office/officeart/2005/8/layout/hList1"/>
    <dgm:cxn modelId="{7189AAB8-BC90-4972-A404-3E2D4B7C32A1}" type="presParOf" srcId="{EE5E5384-9181-469E-838E-8485C3BA6B84}" destId="{3C0C9FDE-647C-44E4-B570-27AF1BA7B014}" srcOrd="1" destOrd="0" presId="urn:microsoft.com/office/officeart/2005/8/layout/hList1"/>
    <dgm:cxn modelId="{3ECDDA52-3582-4A01-ABC9-B368EACF349D}" type="presParOf" srcId="{EE5E5384-9181-469E-838E-8485C3BA6B84}" destId="{0ADDE051-55FD-43B2-86F9-5F8C7C3F3A4F}" srcOrd="2" destOrd="0" presId="urn:microsoft.com/office/officeart/2005/8/layout/hList1"/>
    <dgm:cxn modelId="{A8D5D28C-6C4F-4324-AD1E-0B0227E672CF}" type="presParOf" srcId="{0ADDE051-55FD-43B2-86F9-5F8C7C3F3A4F}" destId="{302F994C-82AE-4203-9FEE-BBE82D7E1E9C}" srcOrd="0" destOrd="0" presId="urn:microsoft.com/office/officeart/2005/8/layout/hList1"/>
    <dgm:cxn modelId="{3921266A-9235-46D2-90B2-51528C1471A0}" type="presParOf" srcId="{0ADDE051-55FD-43B2-86F9-5F8C7C3F3A4F}" destId="{3D4C01F6-7D4C-41B1-945E-5DB32D231760}" srcOrd="1" destOrd="0" presId="urn:microsoft.com/office/officeart/2005/8/layout/hLis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Short iterations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Friendly to changes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/>
            <a:t>Independent subobjectives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Easy to detect errors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Good control of flow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C34EB-4947-4B7A-AE1D-D70DA6B595D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ca-ES"/>
        </a:p>
      </dgm:t>
    </dgm:pt>
    <dgm:pt modelId="{2AE93B43-526C-4164-8FF4-28431528AE66}">
      <dgm:prSet/>
      <dgm:spPr/>
      <dgm:t>
        <a:bodyPr/>
        <a:lstStyle/>
        <a:p>
          <a:r>
            <a:rPr lang="en-US" b="1"/>
            <a:t>Agile Methodology</a:t>
          </a:r>
          <a:endParaRPr lang="ca-ES"/>
        </a:p>
      </dgm:t>
    </dgm:pt>
    <dgm:pt modelId="{437D9F6A-DA2D-44D7-87C5-3FFA77BA73C4}" type="parTrans" cxnId="{15C22AAC-706E-4334-A1A4-C7902446F4B6}">
      <dgm:prSet/>
      <dgm:spPr/>
      <dgm:t>
        <a:bodyPr/>
        <a:lstStyle/>
        <a:p>
          <a:endParaRPr lang="ca-ES"/>
        </a:p>
      </dgm:t>
    </dgm:pt>
    <dgm:pt modelId="{6B779C63-A16D-4C65-8E6F-EC4B2DDE17B0}" type="sibTrans" cxnId="{15C22AAC-706E-4334-A1A4-C7902446F4B6}">
      <dgm:prSet/>
      <dgm:spPr/>
      <dgm:t>
        <a:bodyPr/>
        <a:lstStyle/>
        <a:p>
          <a:endParaRPr lang="ca-ES"/>
        </a:p>
      </dgm:t>
    </dgm:pt>
    <dgm:pt modelId="{1A2306AC-ABB0-4303-AF72-F1877A329AB4}" type="pres">
      <dgm:prSet presAssocID="{2EFC34EB-4947-4B7A-AE1D-D70DA6B595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7B1416-750C-4A36-AB1E-57B928354F4B}" type="pres">
      <dgm:prSet presAssocID="{2AE93B43-526C-4164-8FF4-28431528AE66}" presName="circle1" presStyleLbl="node1" presStyleIdx="0" presStyleCnt="1"/>
      <dgm:spPr/>
    </dgm:pt>
    <dgm:pt modelId="{A7592FCA-CADC-44B7-8731-96FF01567AB1}" type="pres">
      <dgm:prSet presAssocID="{2AE93B43-526C-4164-8FF4-28431528AE66}" presName="space" presStyleCnt="0"/>
      <dgm:spPr/>
    </dgm:pt>
    <dgm:pt modelId="{3B10593B-1C18-441A-9CD9-70C45AAFC3F7}" type="pres">
      <dgm:prSet presAssocID="{2AE93B43-526C-4164-8FF4-28431528AE66}" presName="rect1" presStyleLbl="alignAcc1" presStyleIdx="0" presStyleCnt="1"/>
      <dgm:spPr/>
    </dgm:pt>
    <dgm:pt modelId="{211ADED3-6A6F-4555-A0B1-A09BADD5C1D4}" type="pres">
      <dgm:prSet presAssocID="{2AE93B43-526C-4164-8FF4-28431528AE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8EF10D-93E6-4AC0-9E5E-C74EAE39DE53}" type="presOf" srcId="{2EFC34EB-4947-4B7A-AE1D-D70DA6B595D7}" destId="{1A2306AC-ABB0-4303-AF72-F1877A329AB4}" srcOrd="0" destOrd="0" presId="urn:microsoft.com/office/officeart/2005/8/layout/target3"/>
    <dgm:cxn modelId="{4DC72372-FB2D-4AF2-B703-4157CFC9F7C5}" type="presOf" srcId="{2AE93B43-526C-4164-8FF4-28431528AE66}" destId="{3B10593B-1C18-441A-9CD9-70C45AAFC3F7}" srcOrd="0" destOrd="0" presId="urn:microsoft.com/office/officeart/2005/8/layout/target3"/>
    <dgm:cxn modelId="{E8B9ED55-1D0E-43F4-9626-BAEE2BA5AD87}" type="presOf" srcId="{2AE93B43-526C-4164-8FF4-28431528AE66}" destId="{211ADED3-6A6F-4555-A0B1-A09BADD5C1D4}" srcOrd="1" destOrd="0" presId="urn:microsoft.com/office/officeart/2005/8/layout/target3"/>
    <dgm:cxn modelId="{15C22AAC-706E-4334-A1A4-C7902446F4B6}" srcId="{2EFC34EB-4947-4B7A-AE1D-D70DA6B595D7}" destId="{2AE93B43-526C-4164-8FF4-28431528AE66}" srcOrd="0" destOrd="0" parTransId="{437D9F6A-DA2D-44D7-87C5-3FFA77BA73C4}" sibTransId="{6B779C63-A16D-4C65-8E6F-EC4B2DDE17B0}"/>
    <dgm:cxn modelId="{062B3BAB-5F48-4181-9A75-656855656672}" type="presParOf" srcId="{1A2306AC-ABB0-4303-AF72-F1877A329AB4}" destId="{897B1416-750C-4A36-AB1E-57B928354F4B}" srcOrd="0" destOrd="0" presId="urn:microsoft.com/office/officeart/2005/8/layout/target3"/>
    <dgm:cxn modelId="{494ECE05-8D6B-4051-9557-282AC2CD9C3A}" type="presParOf" srcId="{1A2306AC-ABB0-4303-AF72-F1877A329AB4}" destId="{A7592FCA-CADC-44B7-8731-96FF01567AB1}" srcOrd="1" destOrd="0" presId="urn:microsoft.com/office/officeart/2005/8/layout/target3"/>
    <dgm:cxn modelId="{D1188E9D-3846-4C1D-88B5-D9B09283F4E6}" type="presParOf" srcId="{1A2306AC-ABB0-4303-AF72-F1877A329AB4}" destId="{3B10593B-1C18-441A-9CD9-70C45AAFC3F7}" srcOrd="2" destOrd="0" presId="urn:microsoft.com/office/officeart/2005/8/layout/target3"/>
    <dgm:cxn modelId="{25E5F7F8-E0E1-4F14-B88D-82F616927C26}" type="presParOf" srcId="{1A2306AC-ABB0-4303-AF72-F1877A329AB4}" destId="{211ADED3-6A6F-4555-A0B1-A09BADD5C1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/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Shallow Learning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 sz="1400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 sz="1400"/>
        </a:p>
      </dgm:t>
    </dgm:pt>
    <dgm:pt modelId="{8A0D498F-5A59-4767-9334-7AF7B51B36DD}">
      <dgm:prSet phldrT="[Text]" custT="1"/>
      <dgm:spPr/>
      <dgm:t>
        <a:bodyPr/>
        <a:lstStyle/>
        <a:p>
          <a:r>
            <a:rPr lang="en-US" sz="2400" dirty="0"/>
            <a:t>Deep Learning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 sz="1400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 sz="1400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400" dirty="0"/>
            <a:t>Bag of Words</a:t>
          </a:r>
          <a:endParaRPr lang="ca-ES" sz="24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 sz="1400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 sz="1400"/>
        </a:p>
      </dgm:t>
    </dgm:pt>
    <dgm:pt modelId="{D566BC7C-2BA9-489F-B789-975D75D881A5}">
      <dgm:prSet phldrT="[Text]" custT="1"/>
      <dgm:spPr/>
      <dgm:t>
        <a:bodyPr/>
        <a:lstStyle/>
        <a:p>
          <a:r>
            <a:rPr lang="en-US" sz="2400" dirty="0"/>
            <a:t>Word Embedding (</a:t>
          </a:r>
          <a:r>
            <a:rPr lang="en-US" sz="2400" dirty="0" err="1"/>
            <a:t>GloVe</a:t>
          </a:r>
          <a:r>
            <a:rPr lang="en-US" sz="2400" dirty="0"/>
            <a:t>)</a:t>
          </a:r>
          <a:endParaRPr lang="ca-ES" sz="2400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 sz="1400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 sz="1400"/>
        </a:p>
      </dgm:t>
    </dgm:pt>
    <dgm:pt modelId="{C25EB70E-E5D1-4AAF-87B4-CC443CEB44D8}">
      <dgm:prSet phldrT="[Text]" custT="1"/>
      <dgm:spPr/>
      <dgm:t>
        <a:bodyPr/>
        <a:lstStyle/>
        <a:p>
          <a:r>
            <a:rPr lang="en-US" sz="2400" dirty="0"/>
            <a:t>TF-IDF</a:t>
          </a:r>
          <a:endParaRPr lang="ca-ES" sz="2400" dirty="0"/>
        </a:p>
      </dgm:t>
    </dgm:pt>
    <dgm:pt modelId="{9945F936-A5F1-4FFA-80AA-8D81AF5FBE6B}" type="parTrans" cxnId="{BEE1E234-E565-4AE0-892A-1DFF15E3F2CB}">
      <dgm:prSet/>
      <dgm:spPr/>
      <dgm:t>
        <a:bodyPr/>
        <a:lstStyle/>
        <a:p>
          <a:endParaRPr lang="ca-ES" sz="1400"/>
        </a:p>
      </dgm:t>
    </dgm:pt>
    <dgm:pt modelId="{E66AB281-33FC-4316-BDEB-C0103CFBD0DD}" type="sibTrans" cxnId="{BEE1E234-E565-4AE0-892A-1DFF15E3F2CB}">
      <dgm:prSet/>
      <dgm:spPr/>
      <dgm:t>
        <a:bodyPr/>
        <a:lstStyle/>
        <a:p>
          <a:endParaRPr lang="ca-ES" sz="1400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2"/>
      <dgm:spPr/>
    </dgm:pt>
    <dgm:pt modelId="{8515CFE6-BC9C-45D6-B0FE-675935C6677F}" type="pres">
      <dgm:prSet presAssocID="{83BB3FF8-44F3-437D-823C-8D7110893F64}" presName="parentText" presStyleLbl="node1" presStyleIdx="0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2" custScaleY="86234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2"/>
      <dgm:spPr/>
    </dgm:pt>
    <dgm:pt modelId="{D5715086-65AC-4D13-A3B2-A31D893A790A}" type="pres">
      <dgm:prSet presAssocID="{8A0D498F-5A59-4767-9334-7AF7B51B36DD}" presName="parentText" presStyleLbl="node1" presStyleIdx="1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2" custScaleY="86234">
        <dgm:presLayoutVars>
          <dgm:bulletEnabled val="1"/>
        </dgm:presLayoutVars>
      </dgm:prSet>
      <dgm:spPr/>
    </dgm:pt>
  </dgm:ptLst>
  <dgm:cxnLst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BEE1E234-E565-4AE0-892A-1DFF15E3F2CB}" srcId="{83BB3FF8-44F3-437D-823C-8D7110893F64}" destId="{C25EB70E-E5D1-4AAF-87B4-CC443CEB44D8}" srcOrd="1" destOrd="0" parTransId="{9945F936-A5F1-4FFA-80AA-8D81AF5FBE6B}" sibTransId="{E66AB281-33FC-4316-BDEB-C0103CFBD0DD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0A3F5E72-FED0-4A47-A321-051C40681673}" type="presOf" srcId="{C25EB70E-E5D1-4AAF-87B4-CC443CEB44D8}" destId="{C5ED2524-CAF9-4112-AD0C-7D58245DC432}" srcOrd="0" destOrd="1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out which method gives the best results and how they differ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DE7-972D-45CB-9A96-9368FE561543}">
      <dsp:nvSpPr>
        <dsp:cNvPr id="0" name=""/>
        <dsp:cNvSpPr/>
      </dsp:nvSpPr>
      <dsp:spPr>
        <a:xfrm>
          <a:off x="38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Shallow Learning:</a:t>
          </a:r>
          <a:endParaRPr lang="ca-ES" sz="2400" kern="1200"/>
        </a:p>
      </dsp:txBody>
      <dsp:txXfrm>
        <a:off x="38" y="19661"/>
        <a:ext cx="3692967" cy="691200"/>
      </dsp:txXfrm>
    </dsp:sp>
    <dsp:sp modelId="{D31D08F8-4F16-4D56-86EF-766172DE2649}">
      <dsp:nvSpPr>
        <dsp:cNvPr id="0" name=""/>
        <dsp:cNvSpPr/>
      </dsp:nvSpPr>
      <dsp:spPr>
        <a:xfrm>
          <a:off x="38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Naïve Bayes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Random Forest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SVM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KNN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Hyper Parameter Search</a:t>
          </a:r>
          <a:endParaRPr lang="ca-ES" sz="2400" kern="1200" dirty="0"/>
        </a:p>
      </dsp:txBody>
      <dsp:txXfrm>
        <a:off x="38" y="710861"/>
        <a:ext cx="3692967" cy="2503439"/>
      </dsp:txXfrm>
    </dsp:sp>
    <dsp:sp modelId="{302F994C-82AE-4203-9FEE-BBE82D7E1E9C}">
      <dsp:nvSpPr>
        <dsp:cNvPr id="0" name=""/>
        <dsp:cNvSpPr/>
      </dsp:nvSpPr>
      <dsp:spPr>
        <a:xfrm>
          <a:off x="4210021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Leaning</a:t>
          </a:r>
          <a:endParaRPr lang="ca-ES" sz="2400" kern="1200" dirty="0"/>
        </a:p>
      </dsp:txBody>
      <dsp:txXfrm>
        <a:off x="4210021" y="19661"/>
        <a:ext cx="3692967" cy="691200"/>
      </dsp:txXfrm>
    </dsp:sp>
    <dsp:sp modelId="{3D4C01F6-7D4C-41B1-945E-5DB32D231760}">
      <dsp:nvSpPr>
        <dsp:cNvPr id="0" name=""/>
        <dsp:cNvSpPr/>
      </dsp:nvSpPr>
      <dsp:spPr>
        <a:xfrm>
          <a:off x="4210021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sp:txBody>
      <dsp:txXfrm>
        <a:off x="4210021" y="710861"/>
        <a:ext cx="3692967" cy="2503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iterations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Good control of flow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Friendly to changes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Independent subobjectives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to detect errors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1416-750C-4A36-AB1E-57B928354F4B}">
      <dsp:nvSpPr>
        <dsp:cNvPr id="0" name=""/>
        <dsp:cNvSpPr/>
      </dsp:nvSpPr>
      <dsp:spPr>
        <a:xfrm>
          <a:off x="0" y="0"/>
          <a:ext cx="800620" cy="8006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93B-1C18-441A-9CD9-70C45AAFC3F7}">
      <dsp:nvSpPr>
        <dsp:cNvPr id="0" name=""/>
        <dsp:cNvSpPr/>
      </dsp:nvSpPr>
      <dsp:spPr>
        <a:xfrm>
          <a:off x="400310" y="0"/>
          <a:ext cx="5077382" cy="800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Agile Methodology</a:t>
          </a:r>
          <a:endParaRPr lang="ca-ES" sz="3800" kern="1200"/>
        </a:p>
      </dsp:txBody>
      <dsp:txXfrm>
        <a:off x="400310" y="0"/>
        <a:ext cx="5077382" cy="800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35118"/>
          <a:ext cx="4769394" cy="191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TF-IDF</a:t>
          </a:r>
          <a:endParaRPr lang="ca-ES" sz="2400" kern="1200" dirty="0"/>
        </a:p>
      </dsp:txBody>
      <dsp:txXfrm>
        <a:off x="0" y="435118"/>
        <a:ext cx="4769394" cy="1912325"/>
      </dsp:txXfrm>
    </dsp:sp>
    <dsp:sp modelId="{8515CFE6-BC9C-45D6-B0FE-675935C6677F}">
      <dsp:nvSpPr>
        <dsp:cNvPr id="0" name=""/>
        <dsp:cNvSpPr/>
      </dsp:nvSpPr>
      <dsp:spPr>
        <a:xfrm>
          <a:off x="221051" y="20458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Shallow Learning</a:t>
          </a:r>
          <a:endParaRPr lang="ca-ES" sz="2400" kern="1200" dirty="0"/>
        </a:p>
      </dsp:txBody>
      <dsp:txXfrm>
        <a:off x="268268" y="251805"/>
        <a:ext cx="3244141" cy="872820"/>
      </dsp:txXfrm>
    </dsp:sp>
    <dsp:sp modelId="{70B30445-69EE-4161-A015-C6CC15790D80}">
      <dsp:nvSpPr>
        <dsp:cNvPr id="0" name=""/>
        <dsp:cNvSpPr/>
      </dsp:nvSpPr>
      <dsp:spPr>
        <a:xfrm>
          <a:off x="0" y="2715657"/>
          <a:ext cx="4769394" cy="1608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 Embedding (</a:t>
          </a:r>
          <a:r>
            <a:rPr lang="en-US" sz="2400" kern="1200" dirty="0" err="1"/>
            <a:t>GloVe</a:t>
          </a:r>
          <a:r>
            <a:rPr lang="en-US" sz="2400" kern="1200" dirty="0"/>
            <a:t>)</a:t>
          </a:r>
          <a:endParaRPr lang="ca-ES" sz="2400" kern="1200" dirty="0"/>
        </a:p>
      </dsp:txBody>
      <dsp:txXfrm>
        <a:off x="0" y="2715657"/>
        <a:ext cx="4769394" cy="1608091"/>
      </dsp:txXfrm>
    </dsp:sp>
    <dsp:sp modelId="{D5715086-65AC-4D13-A3B2-A31D893A790A}">
      <dsp:nvSpPr>
        <dsp:cNvPr id="0" name=""/>
        <dsp:cNvSpPr/>
      </dsp:nvSpPr>
      <dsp:spPr>
        <a:xfrm>
          <a:off x="221051" y="248512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</a:t>
          </a:r>
          <a:endParaRPr lang="ca-ES" sz="2400" kern="1200" dirty="0"/>
        </a:p>
      </dsp:txBody>
      <dsp:txXfrm>
        <a:off x="268268" y="2532345"/>
        <a:ext cx="3244141" cy="87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there is way more depression messages than cyberbullying.</a:t>
            </a:r>
          </a:p>
          <a:p>
            <a:r>
              <a:rPr lang="en-US" dirty="0"/>
              <a:t>Not only this, but those depression messages do not receive as much attention as other type of messages.</a:t>
            </a:r>
          </a:p>
          <a:p>
            <a:r>
              <a:rPr lang="en-US" dirty="0"/>
              <a:t>Why? Unlike bullying, they are not attacking another individual, instead they are attacking themselves. No one reports them and are more difficult to identify.</a:t>
            </a:r>
          </a:p>
          <a:p>
            <a:endParaRPr lang="en-US" dirty="0"/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2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2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9" y="303191"/>
            <a:ext cx="7382789" cy="2945446"/>
          </a:xfrm>
        </p:spPr>
        <p:txBody>
          <a:bodyPr/>
          <a:lstStyle/>
          <a:p>
            <a:r>
              <a:rPr lang="en-US" altLang="zh-CN" sz="5400" dirty="0"/>
              <a:t>Depression detection in social networks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409" y="4395367"/>
            <a:ext cx="2481536" cy="760288"/>
          </a:xfrm>
        </p:spPr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8BFAC-A320-D80F-800F-3114C18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99" y="574431"/>
            <a:ext cx="4264601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48234" cy="1418998"/>
          </a:xfrm>
        </p:spPr>
        <p:txBody>
          <a:bodyPr/>
          <a:lstStyle/>
          <a:p>
            <a:r>
              <a:rPr lang="en-US" sz="4000" dirty="0"/>
              <a:t>Initial preprocessing</a:t>
            </a:r>
            <a:endParaRPr lang="ca-ES" sz="4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6237C3-D8E6-D296-606B-02CD4B996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226157"/>
              </p:ext>
            </p:extLst>
          </p:nvPr>
        </p:nvGraphicFramePr>
        <p:xfrm>
          <a:off x="809053" y="1824633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6C931E3-014B-B43F-E349-9A6C38A65BD5}"/>
              </a:ext>
            </a:extLst>
          </p:cNvPr>
          <p:cNvSpPr txBox="1">
            <a:spLocks/>
          </p:cNvSpPr>
          <p:nvPr/>
        </p:nvSpPr>
        <p:spPr>
          <a:xfrm>
            <a:off x="6096000" y="750880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Specific approaches</a:t>
            </a:r>
            <a:endParaRPr lang="ca-ES" sz="4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08B296-64DD-19E4-C90A-4E9169AE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2715"/>
              </p:ext>
            </p:extLst>
          </p:nvPr>
        </p:nvGraphicFramePr>
        <p:xfrm>
          <a:off x="6096000" y="1481667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1028" name="Picture 4" descr="The Natural Language Toolkit — What is it? | by Kelsey Lane | Medium">
            <a:extLst>
              <a:ext uri="{FF2B5EF4-FFF2-40B4-BE49-F238E27FC236}">
                <a16:creationId xmlns:a16="http://schemas.microsoft.com/office/drawing/2014/main" id="{F02718FA-4784-2C45-FB40-6D51F844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06" y="5240740"/>
            <a:ext cx="1116311" cy="12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2050" name="Picture 2" descr="A Simple Explanation of the Bag-of-Words Model | by Victor Zhou | Towards  Data Science">
            <a:extLst>
              <a:ext uri="{FF2B5EF4-FFF2-40B4-BE49-F238E27FC236}">
                <a16:creationId xmlns:a16="http://schemas.microsoft.com/office/drawing/2014/main" id="{ECF9B728-FE94-A760-66F3-DB4934CED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r="3875"/>
          <a:stretch/>
        </p:blipFill>
        <p:spPr bwMode="auto">
          <a:xfrm>
            <a:off x="4264923" y="768936"/>
            <a:ext cx="58548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7696A8-9527-5957-F0EF-767036A18666}"/>
              </a:ext>
            </a:extLst>
          </p:cNvPr>
          <p:cNvSpPr txBox="1">
            <a:spLocks/>
          </p:cNvSpPr>
          <p:nvPr/>
        </p:nvSpPr>
        <p:spPr>
          <a:xfrm>
            <a:off x="544399" y="3937862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TF-IDF</a:t>
            </a:r>
            <a:endParaRPr lang="ca-ES" sz="4000" dirty="0"/>
          </a:p>
        </p:txBody>
      </p:sp>
      <p:pic>
        <p:nvPicPr>
          <p:cNvPr id="2052" name="Picture 4" descr="How to process textual data using TF-IDF in Python">
            <a:extLst>
              <a:ext uri="{FF2B5EF4-FFF2-40B4-BE49-F238E27FC236}">
                <a16:creationId xmlns:a16="http://schemas.microsoft.com/office/drawing/2014/main" id="{6311EFA2-69DD-8214-25F8-9802BBBE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23" y="2947434"/>
            <a:ext cx="6202907" cy="31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3074" name="Picture 2" descr="Introduction to word embeddings word-vectors (Word2Vec/GloVe) Tutorial">
            <a:extLst>
              <a:ext uri="{FF2B5EF4-FFF2-40B4-BE49-F238E27FC236}">
                <a16:creationId xmlns:a16="http://schemas.microsoft.com/office/drawing/2014/main" id="{E1CACE08-33D3-6A3F-E5A8-7EA7B281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31" y="2418711"/>
            <a:ext cx="3621064" cy="33270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1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Scikit Learn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Default parameters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196994"/>
            <a:ext cx="3048000" cy="25415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Naïve Bayes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SVM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KNN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Hyper Parameter Search</a:t>
            </a:r>
            <a:endParaRPr lang="ca-ES" dirty="0"/>
          </a:p>
        </p:txBody>
      </p:sp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8454F480-A511-EF8F-78DB-0789D7B8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21" y="4817054"/>
            <a:ext cx="1666164" cy="8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6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sz="3600" dirty="0"/>
              <a:t>TF-IDF vs </a:t>
            </a:r>
            <a:r>
              <a:rPr lang="en-US" sz="3600" dirty="0" err="1"/>
              <a:t>BoW</a:t>
            </a:r>
            <a:r>
              <a:rPr lang="en-US" sz="3600" dirty="0"/>
              <a:t> &amp; feature size</a:t>
            </a:r>
            <a:endParaRPr lang="ca-E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7737F8-8E6A-F40E-0C9E-DBA3D6C49684}"/>
              </a:ext>
            </a:extLst>
          </p:cNvPr>
          <p:cNvSpPr txBox="1"/>
          <p:nvPr/>
        </p:nvSpPr>
        <p:spPr>
          <a:xfrm>
            <a:off x="9082585" y="1958454"/>
            <a:ext cx="272955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    -  -  -  -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BoW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                  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6CCA5-B438-A6FF-7373-BBD9129EADAB}"/>
              </a:ext>
            </a:extLst>
          </p:cNvPr>
          <p:cNvCxnSpPr>
            <a:cxnSpLocks/>
          </p:cNvCxnSpPr>
          <p:nvPr/>
        </p:nvCxnSpPr>
        <p:spPr>
          <a:xfrm>
            <a:off x="10230388" y="2681785"/>
            <a:ext cx="7970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F1791-F707-F595-5FC9-F23AA6C9C64B}"/>
              </a:ext>
            </a:extLst>
          </p:cNvPr>
          <p:cNvSpPr txBox="1"/>
          <p:nvPr/>
        </p:nvSpPr>
        <p:spPr>
          <a:xfrm>
            <a:off x="9082585" y="3322434"/>
            <a:ext cx="272955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nº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max_features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improves results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F3BE0B-8FF4-1EA0-C839-906D4141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20" y="1499142"/>
            <a:ext cx="6316160" cy="490134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96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B5903-5918-4D39-FE00-DF2CA795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94" y="1271451"/>
            <a:ext cx="5568506" cy="43707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A4836A-2B08-D8EC-A79A-B7144C6EFD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1F1598-86B0-FD38-14F5-E740F543B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2950C5A5-FD38-CDD1-59F1-7F58D4B96FB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E8F176-3D5F-8E78-6DCB-C267AD70E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0" y="1271451"/>
            <a:ext cx="5677973" cy="4370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6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24314-708B-B0E2-6471-F267ABB3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92"/>
          <a:stretch/>
        </p:blipFill>
        <p:spPr>
          <a:xfrm>
            <a:off x="6096000" y="1576055"/>
            <a:ext cx="5652556" cy="460996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DD518E9-9D63-FFDB-F392-5B0918397B06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BEA5C-4C06-8ABE-2068-5C57B73CD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6489279-BB52-68C0-92DC-C1FD01A9BEB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4BA529-8B1D-3319-E3B1-D4C33155182E}"/>
              </a:ext>
            </a:extLst>
          </p:cNvPr>
          <p:cNvSpPr txBox="1"/>
          <p:nvPr/>
        </p:nvSpPr>
        <p:spPr>
          <a:xfrm>
            <a:off x="2873828" y="2987154"/>
            <a:ext cx="272955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nº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max_features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improves results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Better execution time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3C0FC-397C-1F83-6EAE-79364584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9" y="1441990"/>
            <a:ext cx="4918850" cy="397401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2DB8EE-97F4-B28D-D874-9E4CB32DA2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8E289-4BFD-955F-768B-A60E63007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BC376B2-4952-E583-83F1-5320F169FF9F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Confidence in predictions</a:t>
            </a:r>
            <a:endParaRPr lang="ca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0ADCB-5E0A-5A6B-BF90-C25E7A72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00" y="2037695"/>
            <a:ext cx="5113165" cy="41464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05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7E79-D521-A101-6BA3-DAB134E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C902-8D58-7B42-8CBC-615A094B7AB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CA24-BA4D-BE64-9072-A05A1A8D7E7C}"/>
              </a:ext>
            </a:extLst>
          </p:cNvPr>
          <p:cNvSpPr txBox="1"/>
          <p:nvPr/>
        </p:nvSpPr>
        <p:spPr>
          <a:xfrm>
            <a:off x="651875" y="1980670"/>
            <a:ext cx="2728634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Done with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Optuna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Python library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Optimized search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Parallelization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C48120-736F-999E-A8DB-A3E36E25417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E8ABC6-DAA4-C62C-28F8-3E4D200D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39AF8DB-4391-D314-FC2C-E524D8080E5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1026" name="Picture 2" descr="Optuna: A hyperparameter optimization framework — Optuna 3.1.0 documentation">
            <a:extLst>
              <a:ext uri="{FF2B5EF4-FFF2-40B4-BE49-F238E27FC236}">
                <a16:creationId xmlns:a16="http://schemas.microsoft.com/office/drawing/2014/main" id="{A96478E3-B7C2-D0D6-BF4B-03792E50A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" y="5451156"/>
            <a:ext cx="3557112" cy="74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A64BC5E1-8DF2-FB5F-06A6-5BFCECC01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84564"/>
              </p:ext>
            </p:extLst>
          </p:nvPr>
        </p:nvGraphicFramePr>
        <p:xfrm>
          <a:off x="4335761" y="1719026"/>
          <a:ext cx="683490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8303">
                  <a:extLst>
                    <a:ext uri="{9D8B030D-6E8A-4147-A177-3AD203B41FA5}">
                      <a16:colId xmlns:a16="http://schemas.microsoft.com/office/drawing/2014/main" val="1885325635"/>
                    </a:ext>
                  </a:extLst>
                </a:gridCol>
                <a:gridCol w="2278303">
                  <a:extLst>
                    <a:ext uri="{9D8B030D-6E8A-4147-A177-3AD203B41FA5}">
                      <a16:colId xmlns:a16="http://schemas.microsoft.com/office/drawing/2014/main" val="3172452488"/>
                    </a:ext>
                  </a:extLst>
                </a:gridCol>
                <a:gridCol w="2278303">
                  <a:extLst>
                    <a:ext uri="{9D8B030D-6E8A-4147-A177-3AD203B41FA5}">
                      <a16:colId xmlns:a16="http://schemas.microsoft.com/office/drawing/2014/main" val="187604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ca-ES" dirty="0"/>
                        <a:t>º </a:t>
                      </a:r>
                      <a:r>
                        <a:rPr lang="ca-ES" dirty="0" err="1"/>
                        <a:t>parameters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executions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0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9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968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83D97E-9685-2B55-16F2-BCB25A79B98F}"/>
              </a:ext>
            </a:extLst>
          </p:cNvPr>
          <p:cNvSpPr txBox="1"/>
          <p:nvPr/>
        </p:nvSpPr>
        <p:spPr>
          <a:xfrm>
            <a:off x="6672561" y="4639899"/>
            <a:ext cx="2728634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800" dirty="0"/>
              <a:t>Results do not improve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240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Deep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Keras</a:t>
            </a:r>
            <a:r>
              <a:rPr lang="en-US" sz="2400" dirty="0"/>
              <a:t>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RTX 3070 </a:t>
            </a:r>
            <a:r>
              <a:rPr lang="en-US" sz="2400" dirty="0" err="1"/>
              <a:t>Ti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573702"/>
            <a:ext cx="3048000" cy="17105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GRU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LSTM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BERT</a:t>
            </a:r>
            <a:endParaRPr lang="ca-ES" dirty="0"/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1A0E17A6-648A-70D5-605E-2AB62E63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48" y="5247981"/>
            <a:ext cx="2697780" cy="7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&amp;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A648A-70C3-2DD9-0D25-AE2291474013}"/>
              </a:ext>
            </a:extLst>
          </p:cNvPr>
          <p:cNvSpPr txBox="1"/>
          <p:nvPr/>
        </p:nvSpPr>
        <p:spPr>
          <a:xfrm>
            <a:off x="880281" y="676531"/>
            <a:ext cx="3343701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Sequence of layers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Input, activation function, output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a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18379-D34C-D980-90A7-117DC5E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1" y="3930555"/>
            <a:ext cx="5909107" cy="1618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E03F43-E3ED-9E58-F7D4-8115D91B1F65}"/>
              </a:ext>
            </a:extLst>
          </p:cNvPr>
          <p:cNvSpPr txBox="1"/>
          <p:nvPr/>
        </p:nvSpPr>
        <p:spPr>
          <a:xfrm>
            <a:off x="7440305" y="569624"/>
            <a:ext cx="3871414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51700-D41A-279C-C25F-33C71A3BF0C1}"/>
              </a:ext>
            </a:extLst>
          </p:cNvPr>
          <p:cNvSpPr txBox="1"/>
          <p:nvPr/>
        </p:nvSpPr>
        <p:spPr>
          <a:xfrm>
            <a:off x="7440305" y="3723519"/>
            <a:ext cx="3871414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GRU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 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Simplified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4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RNN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96A40E-5439-8253-5CFD-BE4E1B53819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F247-7287-E659-C02A-BBD90B03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1" y="624806"/>
            <a:ext cx="7196328" cy="559311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D2FC43-584D-3DEF-1B48-CAB32914123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62B0DE-FD9F-0EC5-9447-D4163EB56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409D856C-9A1B-951D-FA48-DCC43F4B35A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076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71BD90-48EF-BA14-8EBC-6FCCFAD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8" y="1262743"/>
            <a:ext cx="5410808" cy="420087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955D99D-F152-1CB6-618D-B0C77A0D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30" y="1262743"/>
            <a:ext cx="5355638" cy="420315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0BBD28-7AE0-D7DC-EFC0-62AE014686B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51B1FA-2EBF-259B-AA89-A05C03898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DC067DD2-FDB1-3CF1-DE6E-4C648198E4D1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59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F8AC3-C579-A26D-C678-AE94AAE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85" y="-254518"/>
            <a:ext cx="6599429" cy="1325563"/>
          </a:xfrm>
        </p:spPr>
        <p:txBody>
          <a:bodyPr/>
          <a:lstStyle/>
          <a:p>
            <a:r>
              <a:rPr lang="en-US" dirty="0"/>
              <a:t>New preprocessing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20B1B-B1F7-8B38-A8C4-5366985810A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1EAEB-F1FF-7E50-7BBE-900D3AFCA396}"/>
              </a:ext>
            </a:extLst>
          </p:cNvPr>
          <p:cNvSpPr txBox="1"/>
          <p:nvPr/>
        </p:nvSpPr>
        <p:spPr>
          <a:xfrm>
            <a:off x="548641" y="2168130"/>
            <a:ext cx="372731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 </a:t>
            </a:r>
            <a:r>
              <a:rPr lang="en-US" sz="2400" dirty="0" err="1"/>
              <a:t>lemmanization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Keeping </a:t>
            </a:r>
            <a:r>
              <a:rPr lang="en-US" sz="2400" dirty="0" err="1"/>
              <a:t>stopwords</a:t>
            </a:r>
            <a:endParaRPr lang="ca-E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E93D42-970F-E33C-ED44-265BB805B4C9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3D4FB4-1397-D6F4-895C-BD79CF5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4F8634C-94EF-7DF4-8A75-9C8607D2549D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126854D-ED6F-4F58-CF84-68964342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02" y="1413150"/>
            <a:ext cx="5043016" cy="381828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27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391014"/>
            <a:ext cx="10889796" cy="1418998"/>
          </a:xfrm>
        </p:spPr>
        <p:txBody>
          <a:bodyPr/>
          <a:lstStyle/>
          <a:p>
            <a:pPr algn="r"/>
            <a:r>
              <a:rPr lang="en-US" b="0" dirty="0"/>
              <a:t>BERT (transformers)</a:t>
            </a:r>
            <a:endParaRPr lang="ca-E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34C24-0753-2359-0689-A124065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5" y="1269465"/>
            <a:ext cx="6630325" cy="50680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BF22F3-9BA1-7A8A-C60A-BCEEA5EA31E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75A1A-347F-4EB1-6872-B75EFC15D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9BC1590C-00C4-EC14-A42E-795E638EF99A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07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900-4039-F6B1-453C-C54C68EB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 in predictions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7999-0F51-842C-BE52-120F965CBE5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0692D-2B2B-BD3E-059E-76E306EEB2F2}"/>
              </a:ext>
            </a:extLst>
          </p:cNvPr>
          <p:cNvSpPr txBox="1"/>
          <p:nvPr/>
        </p:nvSpPr>
        <p:spPr>
          <a:xfrm>
            <a:off x="1576251" y="1898468"/>
            <a:ext cx="903949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“study finds no casual relationship between cannabis and depression”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</a:t>
            </a:r>
            <a:r>
              <a:rPr lang="en-GB" sz="2400" dirty="0" err="1"/>
              <a:t>dailytonic</a:t>
            </a:r>
            <a:r>
              <a:rPr lang="en-GB" sz="2400" dirty="0"/>
              <a:t> exposure to the bacteria in soil can be good for mental </a:t>
            </a:r>
            <a:r>
              <a:rPr lang="en-GB" sz="2400" dirty="0" err="1"/>
              <a:t>hearlth</a:t>
            </a:r>
            <a:r>
              <a:rPr lang="en-GB" sz="2400" dirty="0"/>
              <a:t> and could treat depression and prevent </a:t>
            </a:r>
            <a:r>
              <a:rPr lang="en-GB" sz="2400" dirty="0" err="1"/>
              <a:t>ptsd</a:t>
            </a:r>
            <a:r>
              <a:rPr lang="en-GB" sz="2400" dirty="0"/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“don’t be sad, </a:t>
            </a:r>
            <a:r>
              <a:rPr lang="en-GB" sz="2400" dirty="0" err="1"/>
              <a:t>armys</a:t>
            </a:r>
            <a:r>
              <a:rPr lang="en-GB" sz="2400" dirty="0"/>
              <a:t> are here for you we will always </a:t>
            </a:r>
            <a:r>
              <a:rPr lang="en-GB" sz="2400" dirty="0" err="1"/>
              <a:t>suport</a:t>
            </a:r>
            <a:r>
              <a:rPr lang="en-GB" sz="2400" dirty="0"/>
              <a:t> you </a:t>
            </a:r>
            <a:r>
              <a:rPr lang="en-GB" sz="2400" dirty="0" err="1"/>
              <a:t>btstwt</a:t>
            </a:r>
            <a:r>
              <a:rPr lang="en-GB" sz="2400" dirty="0"/>
              <a:t> be strong” 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B047B-06D0-E3EB-1069-36BDBD6D9FB0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F6A55-6EDC-A71E-3040-4727CF4D4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54BDC5-C0E4-7FB8-101E-74D7C604F5B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07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8C695-E9CB-1984-D7ED-909198AE6367}"/>
              </a:ext>
            </a:extLst>
          </p:cNvPr>
          <p:cNvSpPr txBox="1"/>
          <p:nvPr/>
        </p:nvSpPr>
        <p:spPr>
          <a:xfrm>
            <a:off x="309811" y="1044140"/>
            <a:ext cx="5094703" cy="372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Shallow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Best: SVM and RF (relative to confidence)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Preprocessing highly affects on metrics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Feature extraction highly affects on execution time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Parameters are not decisive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A529-897B-2689-AF39-C4607170B871}"/>
              </a:ext>
            </a:extLst>
          </p:cNvPr>
          <p:cNvSpPr txBox="1"/>
          <p:nvPr/>
        </p:nvSpPr>
        <p:spPr>
          <a:xfrm>
            <a:off x="6269333" y="1039677"/>
            <a:ext cx="5094703" cy="455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Results about 10% better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Simple RNN not good at all, GRU and LSTM are needed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LSTM better than GRU with long messages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Gets the semantics instead of </a:t>
            </a:r>
            <a:r>
              <a:rPr lang="en-US"/>
              <a:t>the relations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BERT needs more data and computing resources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E3719-8A62-3A8C-CB7B-91383B357C8E}"/>
              </a:ext>
            </a:extLst>
          </p:cNvPr>
          <p:cNvGrpSpPr/>
          <p:nvPr/>
        </p:nvGrpSpPr>
        <p:grpSpPr>
          <a:xfrm>
            <a:off x="245419" y="90765"/>
            <a:ext cx="2074700" cy="600501"/>
            <a:chOff x="4012201" y="5439619"/>
            <a:chExt cx="2074700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361BC8-1E53-31F5-A2F8-CF20D5CD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C4B0835-0A19-8286-8852-A9CC53E8CECE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476740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Conclusions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34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82F3-8657-F8A0-89E8-2E56E82DC17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A97889-F853-4996-94B9-5E963A4A8FF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139CA8-6D67-26EF-A63A-71CF53D1C63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09F941-52C4-DCB1-FD9F-6BFD6E020B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015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F4021-C4BE-759F-6F6A-2931799B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0721"/>
            <a:ext cx="5087463" cy="4095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7F15A-889B-EFFF-AB09-E5850523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0721"/>
            <a:ext cx="5112578" cy="4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What problem are we facing?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en-US" altLang="zh-C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1A87D-62EB-9C03-A0E2-C28A86F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52" y="274955"/>
            <a:ext cx="1910029" cy="18814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C58C69-D43C-3DC0-2BF4-117C8EDB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06116"/>
              </p:ext>
            </p:extLst>
          </p:nvPr>
        </p:nvGraphicFramePr>
        <p:xfrm>
          <a:off x="5003193" y="2156405"/>
          <a:ext cx="3704492" cy="305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3B03D7-1620-0841-00C6-A57279B73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395714"/>
              </p:ext>
            </p:extLst>
          </p:nvPr>
        </p:nvGraphicFramePr>
        <p:xfrm>
          <a:off x="8378622" y="2156405"/>
          <a:ext cx="3378200" cy="311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00E7D13-58BA-9D1B-4E0C-3D60E766B5D0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ED778-29A8-92CA-24AB-93D28112F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CDEE9651-92ED-F213-3A54-09035A3116F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Introduction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D81CE3-1EA5-3E6E-9C6E-97F8DADB8B3B}"/>
              </a:ext>
            </a:extLst>
          </p:cNvPr>
          <p:cNvSpPr txBox="1"/>
          <p:nvPr/>
        </p:nvSpPr>
        <p:spPr>
          <a:xfrm>
            <a:off x="587829" y="2395182"/>
            <a:ext cx="3758983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More depression messages than other types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Yet, they receive less attention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BF913-4C9C-5C25-1E62-8529B5C1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30" y="1506579"/>
            <a:ext cx="6058512" cy="464177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7B8A9E-0487-08C4-DA78-11BF6A358EB7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76F334-26AB-B434-43F7-CE69FFF9C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8C824C4-C338-9B56-B49F-0504FE28539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0136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0134-706D-E556-CC3E-D48B18523F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F405A19-6E6B-1741-21E3-13747B9F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4234"/>
              </p:ext>
            </p:extLst>
          </p:nvPr>
        </p:nvGraphicFramePr>
        <p:xfrm>
          <a:off x="1297577" y="1175657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74329D9-3769-C70E-26D8-2A34CAE1E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318587"/>
              </p:ext>
            </p:extLst>
          </p:nvPr>
        </p:nvGraphicFramePr>
        <p:xfrm>
          <a:off x="2144486" y="2068284"/>
          <a:ext cx="7903028" cy="323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6B87D7C-60A6-BEB0-BB65-8FC94B7B58E3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95CC7D-A747-9F21-AF1F-AAF51B7BA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E5464DE-6561-4C22-1916-786A909316F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Objectives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0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3974CC-8975-4D14-32C8-607819A3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209" y="610169"/>
            <a:ext cx="3421545" cy="800620"/>
          </a:xfrm>
        </p:spPr>
        <p:txBody>
          <a:bodyPr/>
          <a:lstStyle/>
          <a:p>
            <a:r>
              <a:rPr lang="en-US" dirty="0"/>
              <a:t>Planification</a:t>
            </a:r>
            <a:endParaRPr lang="ca-E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63C0F-C4D5-56BC-C249-4DC270D2D84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E97025-BEBB-CA98-02A2-6952116CB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617497"/>
              </p:ext>
            </p:extLst>
          </p:nvPr>
        </p:nvGraphicFramePr>
        <p:xfrm>
          <a:off x="1246249" y="2164267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A93C25-10BD-5D12-9FD2-EF5B7B705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14984" r="13430" b="2334"/>
          <a:stretch/>
        </p:blipFill>
        <p:spPr bwMode="auto">
          <a:xfrm>
            <a:off x="6815511" y="1329428"/>
            <a:ext cx="4211880" cy="27287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E5AB7-92FC-BA42-AE20-788157C5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628395"/>
              </p:ext>
            </p:extLst>
          </p:nvPr>
        </p:nvGraphicFramePr>
        <p:xfrm>
          <a:off x="5991498" y="5417300"/>
          <a:ext cx="5477692" cy="80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F446A7E-7FC8-31E0-72A1-8C13DB3439A3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E29EB-B5D1-DBFA-D5CF-6639ACD80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740280A-0D7C-204A-42BA-C7546C6DD3C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59436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10000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(80/20)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@cosmicgirlie Thinking of you. Everything crossed Turn baby turn!</a:t>
            </a:r>
            <a:r>
              <a:rPr lang="en-GB" sz="2400" i="1" dirty="0">
                <a:latin typeface="Abadi" panose="020B0604020104020204" pitchFamily="34" charset="0"/>
              </a:rPr>
              <a:t> 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/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5088847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45000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4 classes (Scale from 0 to 3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(40/20/30/10)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95F8FD5-2FBD-FBEE-3416-0730A8CD18F9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humm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dodgers scored a hr stupid dodgers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hate them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33251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893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(60/40)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Already cleaned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53778" y="3612939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used to be highly functional before but it now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can barely function at all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take everything just…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544399" y="2275667"/>
            <a:ext cx="4348323" cy="28515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Unbalanced,</a:t>
            </a:r>
          </a:p>
          <a:p>
            <a:r>
              <a:rPr lang="en-US" sz="2800" b="0" dirty="0"/>
              <a:t>target class being minority</a:t>
            </a:r>
            <a:r>
              <a:rPr lang="en-US" sz="3200" b="0" dirty="0"/>
              <a:t>:</a:t>
            </a:r>
          </a:p>
          <a:p>
            <a:endParaRPr lang="en-US" sz="20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 err="1"/>
              <a:t>Undersampling</a:t>
            </a:r>
            <a:endParaRPr lang="en-US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/>
              <a:t>Oversampling</a:t>
            </a:r>
          </a:p>
          <a:p>
            <a:endParaRPr lang="en-US" sz="2800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6183B8C-C020-9A27-2474-314BE06EAF5C}"/>
              </a:ext>
            </a:extLst>
          </p:cNvPr>
          <p:cNvSpPr txBox="1">
            <a:spLocks/>
          </p:cNvSpPr>
          <p:nvPr/>
        </p:nvSpPr>
        <p:spPr>
          <a:xfrm>
            <a:off x="7065793" y="2949432"/>
            <a:ext cx="4401965" cy="1361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Recall instead of accuracy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Macro average</a:t>
            </a:r>
            <a:endParaRPr lang="ca-ES" sz="2800" b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398604-0E7F-89C2-CE90-680C20AE5815}"/>
              </a:ext>
            </a:extLst>
          </p:cNvPr>
          <p:cNvSpPr/>
          <p:nvPr/>
        </p:nvSpPr>
        <p:spPr>
          <a:xfrm>
            <a:off x="5271805" y="3349486"/>
            <a:ext cx="1531604" cy="7584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39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846</Words>
  <Application>Microsoft Office PowerPoint</Application>
  <PresentationFormat>Widescreen</PresentationFormat>
  <Paragraphs>279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等线</vt:lpstr>
      <vt:lpstr>Abadi</vt:lpstr>
      <vt:lpstr>Arial</vt:lpstr>
      <vt:lpstr>Calibri</vt:lpstr>
      <vt:lpstr>Courier New</vt:lpstr>
      <vt:lpstr>Posterama</vt:lpstr>
      <vt:lpstr>Posterama Text Black</vt:lpstr>
      <vt:lpstr>Posterama Text SemiBold</vt:lpstr>
      <vt:lpstr>Wingdings</vt:lpstr>
      <vt:lpstr>Office 主题​​</vt:lpstr>
      <vt:lpstr>Depression detection in social networks</vt:lpstr>
      <vt:lpstr>Agenda</vt:lpstr>
      <vt:lpstr>What problem are we facing?</vt:lpstr>
      <vt:lpstr>PowerPoint Presentation</vt:lpstr>
      <vt:lpstr>Planification</vt:lpstr>
      <vt:lpstr>Data used</vt:lpstr>
      <vt:lpstr>Data used</vt:lpstr>
      <vt:lpstr>Data used</vt:lpstr>
      <vt:lpstr>Data used</vt:lpstr>
      <vt:lpstr>Initial preprocessing</vt:lpstr>
      <vt:lpstr>Bag of Words</vt:lpstr>
      <vt:lpstr>Bag of Words</vt:lpstr>
      <vt:lpstr>Shallow learning results</vt:lpstr>
      <vt:lpstr>TF-IDF vs BoW &amp; feature size</vt:lpstr>
      <vt:lpstr>PowerPoint Presentation</vt:lpstr>
      <vt:lpstr>Execution time</vt:lpstr>
      <vt:lpstr>Confidence in predictions</vt:lpstr>
      <vt:lpstr>Hyperparameter search</vt:lpstr>
      <vt:lpstr>Deep learning results</vt:lpstr>
      <vt:lpstr>PowerPoint Presentation</vt:lpstr>
      <vt:lpstr>RNN</vt:lpstr>
      <vt:lpstr>PowerPoint Presentation</vt:lpstr>
      <vt:lpstr>New preprocessing</vt:lpstr>
      <vt:lpstr>BERT (transformers)</vt:lpstr>
      <vt:lpstr>Differences in predictions</vt:lpstr>
      <vt:lpstr>PowerPoint Presentation</vt:lpstr>
      <vt:lpstr>Thank you</vt:lpstr>
      <vt:lpstr>PowerPoint Presentation</vt:lpstr>
      <vt:lpstr>PowerPoint Presentation</vt:lpstr>
      <vt:lpstr>Execution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  CONTROLS SOFTWARE ENGINEER</dc:title>
  <dc:creator>Martí Caixal Joaniquet</dc:creator>
  <cp:lastModifiedBy>Martí Caixal Joaniquet</cp:lastModifiedBy>
  <cp:revision>31</cp:revision>
  <dcterms:created xsi:type="dcterms:W3CDTF">2022-12-19T21:43:28Z</dcterms:created>
  <dcterms:modified xsi:type="dcterms:W3CDTF">2023-02-14T17:04:28Z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