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2" r:id="rId5"/>
    <p:sldId id="275" r:id="rId6"/>
    <p:sldId id="306" r:id="rId7"/>
    <p:sldId id="276" r:id="rId8"/>
    <p:sldId id="307" r:id="rId9"/>
    <p:sldId id="305" r:id="rId10"/>
    <p:sldId id="308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8" r:id="rId29"/>
    <p:sldId id="327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2D8"/>
    <a:srgbClr val="446992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4590" autoAdjust="0"/>
  </p:normalViewPr>
  <p:slideViewPr>
    <p:cSldViewPr snapToGrid="0" showGuides="1">
      <p:cViewPr varScale="1">
        <p:scale>
          <a:sx n="140" d="100"/>
          <a:sy n="140" d="100"/>
        </p:scale>
        <p:origin x="1026" y="1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Dedpression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  <a:endParaRPr lang="en-U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  <a:endParaRPr lang="en-U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EF72D55B-CE1F-4E4C-A019-1F75DD0AE951}" destId="{2DBF27E9-5AED-4CED-92C4-EC5B3470603F}" srcOrd="2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3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EF72D55B-CE1F-4E4C-A019-1F75DD0AE951}" destId="{3E163559-BC87-4EB7-8E8F-E43BEE6AA40D}" srcOrd="1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/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/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  <a:endParaRPr lang="en-U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  <a:endParaRPr lang="en-U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shade val="80000"/>
            <a:hueOff val="-170148"/>
            <a:satOff val="-14491"/>
            <a:lumOff val="92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shade val="80000"/>
            <a:hueOff val="-340295"/>
            <a:satOff val="-28982"/>
            <a:lumOff val="185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shade val="50000"/>
            <a:hueOff val="-454771"/>
            <a:satOff val="-41633"/>
            <a:lumOff val="37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shade val="50000"/>
            <a:hueOff val="-454771"/>
            <a:satOff val="-41633"/>
            <a:lumOff val="37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shade val="80000"/>
            <a:hueOff val="-170148"/>
            <a:satOff val="-14491"/>
            <a:lumOff val="92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shade val="80000"/>
            <a:hueOff val="-340295"/>
            <a:satOff val="-28982"/>
            <a:lumOff val="185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B5D109-E304-0368-10FF-E182D64CA13A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68143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5"/>
            <a:ext cx="8224053" cy="1325563"/>
          </a:xfrm>
        </p:spPr>
        <p:txBody>
          <a:bodyPr/>
          <a:lstStyle/>
          <a:p>
            <a:r>
              <a:rPr lang="en-US" dirty="0"/>
              <a:t>Storing results and experiments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360AD31-E1BC-0191-3417-87E8ECB51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0430"/>
              </p:ext>
            </p:extLst>
          </p:nvPr>
        </p:nvGraphicFramePr>
        <p:xfrm>
          <a:off x="1314996" y="2461381"/>
          <a:ext cx="101890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87">
                  <a:extLst>
                    <a:ext uri="{9D8B030D-6E8A-4147-A177-3AD203B41FA5}">
                      <a16:colId xmlns:a16="http://schemas.microsoft.com/office/drawing/2014/main" val="1299727406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862814079"/>
                    </a:ext>
                  </a:extLst>
                </a:gridCol>
                <a:gridCol w="1341121">
                  <a:extLst>
                    <a:ext uri="{9D8B030D-6E8A-4147-A177-3AD203B41FA5}">
                      <a16:colId xmlns:a16="http://schemas.microsoft.com/office/drawing/2014/main" val="225781121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3155978495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643977623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225176141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806238242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352018874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836874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 search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NB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nb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alpha</a:t>
                      </a:r>
                      <a:r>
                        <a:rPr lang="ca-ES" sz="1400" dirty="0"/>
                        <a:t>”: 45.1}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DTC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dtc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depth</a:t>
                      </a:r>
                      <a:r>
                        <a:rPr lang="ca-E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4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{”</a:t>
                      </a:r>
                      <a:r>
                        <a:rPr lang="ca-ES" sz="1400" dirty="0" err="1"/>
                        <a:t>svc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kernel</a:t>
                      </a:r>
                      <a:r>
                        <a:rPr lang="ca-ES" sz="1400" dirty="0"/>
                        <a:t>”: ”...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clean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twitter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scale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tfidf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max</a:t>
                      </a:r>
                      <a:r>
                        <a:rPr lang="ca-ES" sz="1400" dirty="0"/>
                        <a:t> </a:t>
                      </a:r>
                      <a:r>
                        <a:rPr lang="ca-ES" sz="1400" dirty="0" err="1"/>
                        <a:t>features</a:t>
                      </a:r>
                      <a:r>
                        <a:rPr lang="ca-ES" sz="1400" dirty="0"/>
                        <a:t>=250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0.72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 err="1"/>
                        <a:t>True</a:t>
                      </a:r>
                      <a:endParaRPr lang="ca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400" dirty="0"/>
                        <a:t>1/11/2022 16:23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96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Results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0809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CD2A6-5AFC-FCE8-F80E-72D1A2EE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8" y="1375428"/>
            <a:ext cx="6535918" cy="5031164"/>
          </a:xfrm>
          <a:prstGeom prst="rect">
            <a:avLst/>
          </a:prstGeom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75DE332-C333-57EA-CB21-629D47359F2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E021E-5F0C-1DC6-C50D-633262F3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5" y="1271451"/>
            <a:ext cx="5560692" cy="4315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94" y="1271451"/>
            <a:ext cx="5568506" cy="431509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DBD4BAFF-BA30-8EC7-2974-42EB94B1807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complexity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" y="1576055"/>
            <a:ext cx="11652761" cy="4609969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F830C-451D-A975-2A3E-241611DD446D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985F4-FCC8-3A08-BB3F-3BFBB160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382" y="2227489"/>
            <a:ext cx="5087463" cy="4095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CE04B-3E5C-5AA7-4066-9E10FF55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1" y="1010193"/>
            <a:ext cx="5113165" cy="4146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DCA53-D856-CDFA-3152-73710EF7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05" y="1010194"/>
            <a:ext cx="5260856" cy="42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</a:t>
            </a:r>
            <a:r>
              <a:rPr lang="en-US" dirty="0" err="1"/>
              <a:t>serach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15E865F-0A9C-419C-ABDD-16ACDA580562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439439" y="1617133"/>
            <a:ext cx="341850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asdfadf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E0A7-704A-3142-B741-DB73DBB9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038156"/>
            <a:ext cx="6668431" cy="2781688"/>
          </a:xfrm>
          <a:prstGeom prst="rect">
            <a:avLst/>
          </a:prstGeom>
        </p:spPr>
      </p:pic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7528008-C541-76D5-D993-07A44DBD21A2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512572" y="6323428"/>
            <a:ext cx="4685245" cy="365125"/>
          </a:xfrm>
        </p:spPr>
        <p:txBody>
          <a:bodyPr/>
          <a:lstStyle/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AF9C23-C764-8E1F-FC86-93647F00702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548641" y="2168130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83D09F-1CF3-B8B1-5D33-D6B864932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4914059" y="1637210"/>
            <a:ext cx="6451995" cy="4432663"/>
          </a:xfrm>
          <a:prstGeom prst="rect">
            <a:avLst/>
          </a:prstGeom>
        </p:spPr>
      </p:pic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FAA6900E-AA36-4905-1374-D23A713DC034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0" dirty="0"/>
              <a:t>BERT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8A52A-ECBC-DEA1-087A-5F6A2137FEF2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576251" y="1898468"/>
            <a:ext cx="903949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DD616-2A69-9CF5-81F4-C174C32FBD01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Conclusions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25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5779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1FB9-D474-0F75-A5FB-4DF428ED10E6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255219" y="600588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Naïve Bayes and RF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Confidence in predictions is increased using bagging methods (DT vs RF)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14741" y="596125"/>
            <a:ext cx="5094703" cy="34470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context and relationship between words, improving predictions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does not improve, way more computing resources needed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20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3C975CD-1FA5-2EC6-F0E0-34443C0B0B28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19404"/>
              </p:ext>
            </p:extLst>
          </p:nvPr>
        </p:nvGraphicFramePr>
        <p:xfrm>
          <a:off x="1557133" y="2141973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780830"/>
              </p:ext>
            </p:extLst>
          </p:nvPr>
        </p:nvGraphicFramePr>
        <p:xfrm>
          <a:off x="6338282" y="2112666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Objectives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51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0157B-AEA2-EC65-B476-F53BCD4B3A4E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/>
              <a:t>EE/UAB TFG INFORMATICA: </a:t>
            </a:r>
            <a:r>
              <a:rPr lang="en-US" altLang="zh-CN" sz="1050"/>
              <a:t>Depression detection in social networks</a:t>
            </a:r>
            <a:endParaRPr lang="en-US" sz="105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586029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92D-38C8-281F-267B-C0659A6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85" y="2657384"/>
            <a:ext cx="4518122" cy="1688906"/>
          </a:xfrm>
        </p:spPr>
        <p:txBody>
          <a:bodyPr/>
          <a:lstStyle/>
          <a:p>
            <a:pPr algn="ctr"/>
            <a:r>
              <a:rPr lang="en-US" sz="5400" dirty="0"/>
              <a:t>Methodology</a:t>
            </a:r>
            <a:br>
              <a:rPr lang="en-US" sz="5400" dirty="0"/>
            </a:br>
            <a:r>
              <a:rPr lang="en-US" sz="5400" dirty="0"/>
              <a:t>&amp; </a:t>
            </a:r>
            <a:br>
              <a:rPr lang="en-US" sz="5400" dirty="0"/>
            </a:br>
            <a:r>
              <a:rPr lang="en-US" sz="5400" dirty="0"/>
              <a:t>Development</a:t>
            </a:r>
            <a:endParaRPr lang="ca-E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95F-432F-3613-EFCC-3C2B2BF7CF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7B48B9F-B6A2-66D0-0F54-A87FB1AE1EE9}"/>
              </a:ext>
            </a:extLst>
          </p:cNvPr>
          <p:cNvSpPr txBox="1">
            <a:spLocks/>
          </p:cNvSpPr>
          <p:nvPr/>
        </p:nvSpPr>
        <p:spPr>
          <a:xfrm>
            <a:off x="512572" y="6323428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6990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318008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5928407" y="711202"/>
            <a:ext cx="5724354" cy="37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F17AE9D-FF69-D4C1-4D81-93248DCF2DF3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B5D109-E304-0368-10FF-E182D64CA13A}"/>
              </a:ext>
            </a:extLst>
          </p:cNvPr>
          <p:cNvSpPr txBox="1">
            <a:spLocks/>
          </p:cNvSpPr>
          <p:nvPr/>
        </p:nvSpPr>
        <p:spPr>
          <a:xfrm>
            <a:off x="502665" y="6400482"/>
            <a:ext cx="46852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dirty="0"/>
              <a:t>EE/UAB TFG INFORMATICA: </a:t>
            </a:r>
            <a:r>
              <a:rPr lang="en-US" altLang="zh-CN" sz="1050" dirty="0"/>
              <a:t>Depression detection in social networks</a:t>
            </a:r>
            <a:endParaRPr lang="en-US" sz="105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574476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940734" y="1886117"/>
            <a:ext cx="4868089" cy="3424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dirty="0"/>
              <a:t>Unbalanced,</a:t>
            </a:r>
          </a:p>
          <a:p>
            <a:r>
              <a:rPr lang="en-US" sz="3200" b="0" dirty="0"/>
              <a:t>target class being minority:</a:t>
            </a:r>
          </a:p>
          <a:p>
            <a:endParaRPr lang="en-US" sz="2000" b="0" dirty="0"/>
          </a:p>
          <a:p>
            <a:pPr marL="342900" indent="-3429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</p:spTree>
    <p:extLst>
      <p:ext uri="{BB962C8B-B14F-4D97-AF65-F5344CB8AC3E}">
        <p14:creationId xmlns:p14="http://schemas.microsoft.com/office/powerpoint/2010/main" val="119479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795</Words>
  <Application>Microsoft Office PowerPoint</Application>
  <PresentationFormat>Widescreen</PresentationFormat>
  <Paragraphs>213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Introduction</vt:lpstr>
      <vt:lpstr>What problem are we facing?</vt:lpstr>
      <vt:lpstr>Objectives</vt:lpstr>
      <vt:lpstr>PowerPoint Presentation</vt:lpstr>
      <vt:lpstr>Methodology &amp;  Development</vt:lpstr>
      <vt:lpstr>Planification</vt:lpstr>
      <vt:lpstr>Data used</vt:lpstr>
      <vt:lpstr>Initial preprocessing</vt:lpstr>
      <vt:lpstr>Storing results and experiments</vt:lpstr>
      <vt:lpstr>Results</vt:lpstr>
      <vt:lpstr>Shallow learning results</vt:lpstr>
      <vt:lpstr>PowerPoint Presentation</vt:lpstr>
      <vt:lpstr>Shallow learning complexity</vt:lpstr>
      <vt:lpstr>Confidence in predictions</vt:lpstr>
      <vt:lpstr>PowerPoint Presentation</vt:lpstr>
      <vt:lpstr>Hyperparameter serach</vt:lpstr>
      <vt:lpstr>RNN</vt:lpstr>
      <vt:lpstr>PowerPoint Presentation</vt:lpstr>
      <vt:lpstr>Confidence in predictions</vt:lpstr>
      <vt:lpstr>New preprocessing</vt:lpstr>
      <vt:lpstr>BERT</vt:lpstr>
      <vt:lpstr>Differences in predictions</vt:lpstr>
      <vt:lpstr>Conclusions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25</cp:revision>
  <dcterms:created xsi:type="dcterms:W3CDTF">2022-12-19T21:43:28Z</dcterms:created>
  <dcterms:modified xsi:type="dcterms:W3CDTF">2023-02-01T18:58:55Z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