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58" r:id="rId5"/>
    <p:sldId id="259" r:id="rId6"/>
    <p:sldId id="260" r:id="rId7"/>
    <p:sldId id="261" r:id="rId8"/>
    <p:sldId id="263" r:id="rId9"/>
    <p:sldId id="264" r:id="rId10"/>
    <p:sldId id="257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4BECFB-EE39-4917-961C-C1A329FC9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Report PEARSON IKOI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3AAD6E8-30D3-4144-99F4-BAAACA5B0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Marta Kołodziej</a:t>
            </a:r>
          </a:p>
        </p:txBody>
      </p:sp>
    </p:spTree>
    <p:extLst>
      <p:ext uri="{BB962C8B-B14F-4D97-AF65-F5344CB8AC3E}">
        <p14:creationId xmlns:p14="http://schemas.microsoft.com/office/powerpoint/2010/main" val="336323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ściana, łazienka&#10;&#10;Opis wygenerowany przy wysokim poziomie pewności">
            <a:extLst>
              <a:ext uri="{FF2B5EF4-FFF2-40B4-BE49-F238E27FC236}">
                <a16:creationId xmlns:a16="http://schemas.microsoft.com/office/drawing/2014/main" id="{1C7FF888-58F0-4541-8190-7EAA9D11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11"/>
            <a:ext cx="12192000" cy="63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7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696145-E7B5-4DFC-9814-0DAB2535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Rates in countries (quantity od units)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0C40834-2967-46AA-BC50-158299ABA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464861"/>
              </p:ext>
            </p:extLst>
          </p:nvPr>
        </p:nvGraphicFramePr>
        <p:xfrm>
          <a:off x="1695636" y="1997476"/>
          <a:ext cx="4323426" cy="4655264"/>
        </p:xfrm>
        <a:graphic>
          <a:graphicData uri="http://schemas.openxmlformats.org/drawingml/2006/table">
            <a:tbl>
              <a:tblPr/>
              <a:tblGrid>
                <a:gridCol w="669912">
                  <a:extLst>
                    <a:ext uri="{9D8B030D-6E8A-4147-A177-3AD203B41FA5}">
                      <a16:colId xmlns:a16="http://schemas.microsoft.com/office/drawing/2014/main" val="466092631"/>
                    </a:ext>
                  </a:extLst>
                </a:gridCol>
                <a:gridCol w="669912">
                  <a:extLst>
                    <a:ext uri="{9D8B030D-6E8A-4147-A177-3AD203B41FA5}">
                      <a16:colId xmlns:a16="http://schemas.microsoft.com/office/drawing/2014/main" val="3783153970"/>
                    </a:ext>
                  </a:extLst>
                </a:gridCol>
                <a:gridCol w="669912">
                  <a:extLst>
                    <a:ext uri="{9D8B030D-6E8A-4147-A177-3AD203B41FA5}">
                      <a16:colId xmlns:a16="http://schemas.microsoft.com/office/drawing/2014/main" val="3715380709"/>
                    </a:ext>
                  </a:extLst>
                </a:gridCol>
                <a:gridCol w="698225">
                  <a:extLst>
                    <a:ext uri="{9D8B030D-6E8A-4147-A177-3AD203B41FA5}">
                      <a16:colId xmlns:a16="http://schemas.microsoft.com/office/drawing/2014/main" val="2057882858"/>
                    </a:ext>
                  </a:extLst>
                </a:gridCol>
                <a:gridCol w="889875">
                  <a:extLst>
                    <a:ext uri="{9D8B030D-6E8A-4147-A177-3AD203B41FA5}">
                      <a16:colId xmlns:a16="http://schemas.microsoft.com/office/drawing/2014/main" val="4044910973"/>
                    </a:ext>
                  </a:extLst>
                </a:gridCol>
                <a:gridCol w="725590">
                  <a:extLst>
                    <a:ext uri="{9D8B030D-6E8A-4147-A177-3AD203B41FA5}">
                      <a16:colId xmlns:a16="http://schemas.microsoft.com/office/drawing/2014/main" val="882506195"/>
                    </a:ext>
                  </a:extLst>
                </a:gridCol>
              </a:tblGrid>
              <a:tr h="341284">
                <a:tc>
                  <a:txBody>
                    <a:bodyPr/>
                    <a:lstStyle/>
                    <a:p>
                      <a:pPr algn="ctr"/>
                      <a:endParaRPr lang="pl-PL" sz="11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502" marR="2502" marT="3002" marB="3002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2502" marR="2502" marT="3002" marB="3002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quantity</a:t>
                      </a:r>
                    </a:p>
                  </a:txBody>
                  <a:tcPr marL="2502" marR="2502" marT="3002" marB="3002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avg_score</a:t>
                      </a:r>
                    </a:p>
                  </a:txBody>
                  <a:tcPr marL="2502" marR="2502" marT="3002" marB="3002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avg_inv_rate</a:t>
                      </a:r>
                    </a:p>
                  </a:txBody>
                  <a:tcPr marL="2502" marR="2502" marT="3002" marB="3002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avg_comp</a:t>
                      </a:r>
                    </a:p>
                  </a:txBody>
                  <a:tcPr marL="2502" marR="2502" marT="3002" marB="3002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051581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TR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52698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72482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ES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8409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85168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PL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5943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04837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CO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5537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42877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5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1779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56129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6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OM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856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34855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7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NL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831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8036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8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CH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554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0.31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942900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9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MX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517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05898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10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CZ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464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255332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11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AU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432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41421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12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RU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276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725769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13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TL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260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0.48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69556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14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CN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233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980471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15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RO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218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100400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16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BE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180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33334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17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HU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167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709822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18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UA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903369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19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QU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134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11726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20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BY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36280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75735F4-B76C-46F1-BEFD-68A489B94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08038"/>
              </p:ext>
            </p:extLst>
          </p:nvPr>
        </p:nvGraphicFramePr>
        <p:xfrm>
          <a:off x="6019062" y="2338760"/>
          <a:ext cx="4323426" cy="4313980"/>
        </p:xfrm>
        <a:graphic>
          <a:graphicData uri="http://schemas.openxmlformats.org/drawingml/2006/table">
            <a:tbl>
              <a:tblPr/>
              <a:tblGrid>
                <a:gridCol w="669912">
                  <a:extLst>
                    <a:ext uri="{9D8B030D-6E8A-4147-A177-3AD203B41FA5}">
                      <a16:colId xmlns:a16="http://schemas.microsoft.com/office/drawing/2014/main" val="1239689782"/>
                    </a:ext>
                  </a:extLst>
                </a:gridCol>
                <a:gridCol w="669912">
                  <a:extLst>
                    <a:ext uri="{9D8B030D-6E8A-4147-A177-3AD203B41FA5}">
                      <a16:colId xmlns:a16="http://schemas.microsoft.com/office/drawing/2014/main" val="2316270089"/>
                    </a:ext>
                  </a:extLst>
                </a:gridCol>
                <a:gridCol w="669912">
                  <a:extLst>
                    <a:ext uri="{9D8B030D-6E8A-4147-A177-3AD203B41FA5}">
                      <a16:colId xmlns:a16="http://schemas.microsoft.com/office/drawing/2014/main" val="1547499169"/>
                    </a:ext>
                  </a:extLst>
                </a:gridCol>
                <a:gridCol w="698225">
                  <a:extLst>
                    <a:ext uri="{9D8B030D-6E8A-4147-A177-3AD203B41FA5}">
                      <a16:colId xmlns:a16="http://schemas.microsoft.com/office/drawing/2014/main" val="3531594665"/>
                    </a:ext>
                  </a:extLst>
                </a:gridCol>
                <a:gridCol w="889875">
                  <a:extLst>
                    <a:ext uri="{9D8B030D-6E8A-4147-A177-3AD203B41FA5}">
                      <a16:colId xmlns:a16="http://schemas.microsoft.com/office/drawing/2014/main" val="3329891713"/>
                    </a:ext>
                  </a:extLst>
                </a:gridCol>
                <a:gridCol w="725590">
                  <a:extLst>
                    <a:ext uri="{9D8B030D-6E8A-4147-A177-3AD203B41FA5}">
                      <a16:colId xmlns:a16="http://schemas.microsoft.com/office/drawing/2014/main" val="1640705516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21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SA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111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0.36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07139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22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GB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449918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23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NZ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04140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24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969820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25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AR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29713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26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AD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92273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27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FR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11718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28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JP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49584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29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LT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303509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30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KR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22231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31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TM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68334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32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BG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251621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33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AQ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11544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34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DE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0.38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039805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35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AZ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97412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36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EC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989246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37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TH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297406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38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AS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75411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39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YE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0.33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8145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40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AF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86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36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AF8487D-7E1B-4B09-98D4-1037B9D7F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30068"/>
              </p:ext>
            </p:extLst>
          </p:nvPr>
        </p:nvGraphicFramePr>
        <p:xfrm>
          <a:off x="1772574" y="714918"/>
          <a:ext cx="4323426" cy="4313980"/>
        </p:xfrm>
        <a:graphic>
          <a:graphicData uri="http://schemas.openxmlformats.org/drawingml/2006/table">
            <a:tbl>
              <a:tblPr/>
              <a:tblGrid>
                <a:gridCol w="669912">
                  <a:extLst>
                    <a:ext uri="{9D8B030D-6E8A-4147-A177-3AD203B41FA5}">
                      <a16:colId xmlns:a16="http://schemas.microsoft.com/office/drawing/2014/main" val="4109597120"/>
                    </a:ext>
                  </a:extLst>
                </a:gridCol>
                <a:gridCol w="669912">
                  <a:extLst>
                    <a:ext uri="{9D8B030D-6E8A-4147-A177-3AD203B41FA5}">
                      <a16:colId xmlns:a16="http://schemas.microsoft.com/office/drawing/2014/main" val="4168428765"/>
                    </a:ext>
                  </a:extLst>
                </a:gridCol>
                <a:gridCol w="669912">
                  <a:extLst>
                    <a:ext uri="{9D8B030D-6E8A-4147-A177-3AD203B41FA5}">
                      <a16:colId xmlns:a16="http://schemas.microsoft.com/office/drawing/2014/main" val="687066794"/>
                    </a:ext>
                  </a:extLst>
                </a:gridCol>
                <a:gridCol w="698225">
                  <a:extLst>
                    <a:ext uri="{9D8B030D-6E8A-4147-A177-3AD203B41FA5}">
                      <a16:colId xmlns:a16="http://schemas.microsoft.com/office/drawing/2014/main" val="1986923537"/>
                    </a:ext>
                  </a:extLst>
                </a:gridCol>
                <a:gridCol w="889875">
                  <a:extLst>
                    <a:ext uri="{9D8B030D-6E8A-4147-A177-3AD203B41FA5}">
                      <a16:colId xmlns:a16="http://schemas.microsoft.com/office/drawing/2014/main" val="3576613184"/>
                    </a:ext>
                  </a:extLst>
                </a:gridCol>
                <a:gridCol w="725590">
                  <a:extLst>
                    <a:ext uri="{9D8B030D-6E8A-4147-A177-3AD203B41FA5}">
                      <a16:colId xmlns:a16="http://schemas.microsoft.com/office/drawing/2014/main" val="2914435359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41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BR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756918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42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GR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16152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43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044751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44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SO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0.93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8612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45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AL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3909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46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CY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350227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47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SK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461358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48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PS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0.98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78928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49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TN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4884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50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AX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13334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51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KW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0.35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04255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52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MD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0.96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933346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53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MK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51377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54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TC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3858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55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CR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6016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56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TW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0.38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98391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57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VN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0.39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921776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58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AG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55782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59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LV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0.29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054000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60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BL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6670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16BD7A1-F189-486D-8E6F-CA13E53E8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85838"/>
              </p:ext>
            </p:extLst>
          </p:nvPr>
        </p:nvGraphicFramePr>
        <p:xfrm>
          <a:off x="6096000" y="714918"/>
          <a:ext cx="4323426" cy="5823873"/>
        </p:xfrm>
        <a:graphic>
          <a:graphicData uri="http://schemas.openxmlformats.org/drawingml/2006/table">
            <a:tbl>
              <a:tblPr/>
              <a:tblGrid>
                <a:gridCol w="669912">
                  <a:extLst>
                    <a:ext uri="{9D8B030D-6E8A-4147-A177-3AD203B41FA5}">
                      <a16:colId xmlns:a16="http://schemas.microsoft.com/office/drawing/2014/main" val="3865364594"/>
                    </a:ext>
                  </a:extLst>
                </a:gridCol>
                <a:gridCol w="669912">
                  <a:extLst>
                    <a:ext uri="{9D8B030D-6E8A-4147-A177-3AD203B41FA5}">
                      <a16:colId xmlns:a16="http://schemas.microsoft.com/office/drawing/2014/main" val="807799665"/>
                    </a:ext>
                  </a:extLst>
                </a:gridCol>
                <a:gridCol w="669912">
                  <a:extLst>
                    <a:ext uri="{9D8B030D-6E8A-4147-A177-3AD203B41FA5}">
                      <a16:colId xmlns:a16="http://schemas.microsoft.com/office/drawing/2014/main" val="1997978027"/>
                    </a:ext>
                  </a:extLst>
                </a:gridCol>
                <a:gridCol w="698225">
                  <a:extLst>
                    <a:ext uri="{9D8B030D-6E8A-4147-A177-3AD203B41FA5}">
                      <a16:colId xmlns:a16="http://schemas.microsoft.com/office/drawing/2014/main" val="3386970751"/>
                    </a:ext>
                  </a:extLst>
                </a:gridCol>
                <a:gridCol w="889875">
                  <a:extLst>
                    <a:ext uri="{9D8B030D-6E8A-4147-A177-3AD203B41FA5}">
                      <a16:colId xmlns:a16="http://schemas.microsoft.com/office/drawing/2014/main" val="4197188770"/>
                    </a:ext>
                  </a:extLst>
                </a:gridCol>
                <a:gridCol w="725590">
                  <a:extLst>
                    <a:ext uri="{9D8B030D-6E8A-4147-A177-3AD203B41FA5}">
                      <a16:colId xmlns:a16="http://schemas.microsoft.com/office/drawing/2014/main" val="2865147300"/>
                    </a:ext>
                  </a:extLst>
                </a:gridCol>
              </a:tblGrid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61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HR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0.28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909922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62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MA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35356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63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VE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314947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64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VA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325123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65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XX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215527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66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CL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0.49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339368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67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CD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0.94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13152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68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GM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0.28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781099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69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ML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0.47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952463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70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AI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0.49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102124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71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DZ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031562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72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HK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384872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73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LY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596901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74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AN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84739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75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AO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601249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76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IQ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31510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77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PH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953431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78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CK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0.69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0.22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0.32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9674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79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IR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619601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80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SV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673376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81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SZ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0.29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749974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82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AT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0.59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79130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83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CA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0.94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864327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84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PM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49269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85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BD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496264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86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PT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0.15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42595"/>
                  </a:ext>
                </a:extLst>
              </a:tr>
              <a:tr h="215699">
                <a:tc>
                  <a:txBody>
                    <a:bodyPr/>
                    <a:lstStyle/>
                    <a:p>
                      <a:pPr algn="ctr"/>
                      <a:r>
                        <a:rPr lang="pl-PL" sz="1100" b="1" dirty="0">
                          <a:solidFill>
                            <a:srgbClr val="555555"/>
                          </a:solidFill>
                          <a:effectLst/>
                        </a:rPr>
                        <a:t>87</a:t>
                      </a:r>
                    </a:p>
                  </a:txBody>
                  <a:tcPr marL="2502" marR="2502" marT="2001" marB="20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ZW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solidFill>
                            <a:srgbClr val="000000"/>
                          </a:solidFill>
                          <a:effectLst/>
                        </a:rPr>
                        <a:t>0.10</a:t>
                      </a:r>
                    </a:p>
                  </a:txBody>
                  <a:tcPr marL="2502" marR="2502" marT="2001" marB="20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2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22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niebo, ściana&#10;&#10;Opis wygenerowany przy bardzo wysokim poziomie pewności">
            <a:extLst>
              <a:ext uri="{FF2B5EF4-FFF2-40B4-BE49-F238E27FC236}">
                <a16:creationId xmlns:a16="http://schemas.microsoft.com/office/drawing/2014/main" id="{29B1AFA4-3965-40F5-AC29-9EC37A11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382"/>
            <a:ext cx="12192000" cy="63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6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niebo&#10;&#10;Opis wygenerowany przy bardzo wysokim poziomie pewności">
            <a:extLst>
              <a:ext uri="{FF2B5EF4-FFF2-40B4-BE49-F238E27FC236}">
                <a16:creationId xmlns:a16="http://schemas.microsoft.com/office/drawing/2014/main" id="{D38B8531-B32B-492F-B503-C992CFE0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473"/>
            <a:ext cx="12192000" cy="632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5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niebo&#10;&#10;Opis wygenerowany przy bardzo wysokim poziomie pewności">
            <a:extLst>
              <a:ext uri="{FF2B5EF4-FFF2-40B4-BE49-F238E27FC236}">
                <a16:creationId xmlns:a16="http://schemas.microsoft.com/office/drawing/2014/main" id="{A7363B12-06BA-49D1-A3EB-54530FF5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25"/>
            <a:ext cx="1219200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9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&#10;&#10;Opis wygenerowany przy wysokim poziomie pewności">
            <a:extLst>
              <a:ext uri="{FF2B5EF4-FFF2-40B4-BE49-F238E27FC236}">
                <a16:creationId xmlns:a16="http://schemas.microsoft.com/office/drawing/2014/main" id="{48BA7885-F747-432B-8781-6384B0C6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3" y="1064027"/>
            <a:ext cx="55149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2BB3A6-4649-4E06-BF15-F0AF49AA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chi^2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B85E71-4FDC-46A8-99FC-09B23415B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pl-PL" dirty="0"/>
              <a:t>IN_COURSE  - COUNTRY</a:t>
            </a:r>
          </a:p>
          <a:p>
            <a:pPr marL="0" indent="0">
              <a:buNone/>
            </a:pPr>
            <a:r>
              <a:rPr lang="en-US" dirty="0"/>
              <a:t>Pearson's Chi-squared test data: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X-squared = 592.32, df = 86, p-value &lt; 2.2e-16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We </a:t>
            </a:r>
            <a:r>
              <a:rPr lang="en-US" dirty="0"/>
              <a:t>reject</a:t>
            </a:r>
            <a:r>
              <a:rPr lang="pl-PL" dirty="0"/>
              <a:t> a null </a:t>
            </a:r>
            <a:r>
              <a:rPr lang="en-US" dirty="0"/>
              <a:t>hypothesis.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835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FEF8AC-8B9C-424F-9EE7-D5C8A730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InFluence IN_course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45CD13C-D1DE-4F38-B414-B7435C58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81774"/>
              </p:ext>
            </p:extLst>
          </p:nvPr>
        </p:nvGraphicFramePr>
        <p:xfrm>
          <a:off x="1480697" y="3083972"/>
          <a:ext cx="3698240" cy="1817621"/>
        </p:xfrm>
        <a:graphic>
          <a:graphicData uri="http://schemas.openxmlformats.org/drawingml/2006/table">
            <a:tbl>
              <a:tblPr/>
              <a:tblGrid>
                <a:gridCol w="867169">
                  <a:extLst>
                    <a:ext uri="{9D8B030D-6E8A-4147-A177-3AD203B41FA5}">
                      <a16:colId xmlns:a16="http://schemas.microsoft.com/office/drawing/2014/main" val="623573187"/>
                    </a:ext>
                  </a:extLst>
                </a:gridCol>
                <a:gridCol w="1387224">
                  <a:extLst>
                    <a:ext uri="{9D8B030D-6E8A-4147-A177-3AD203B41FA5}">
                      <a16:colId xmlns:a16="http://schemas.microsoft.com/office/drawing/2014/main" val="2402560406"/>
                    </a:ext>
                  </a:extLst>
                </a:gridCol>
                <a:gridCol w="1443847">
                  <a:extLst>
                    <a:ext uri="{9D8B030D-6E8A-4147-A177-3AD203B41FA5}">
                      <a16:colId xmlns:a16="http://schemas.microsoft.com/office/drawing/2014/main" val="364523850"/>
                    </a:ext>
                  </a:extLst>
                </a:gridCol>
              </a:tblGrid>
              <a:tr h="641513">
                <a:tc>
                  <a:txBody>
                    <a:bodyPr/>
                    <a:lstStyle/>
                    <a:p>
                      <a:pPr algn="l"/>
                      <a:endParaRPr lang="pl-PL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8100" marR="38100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555555"/>
                          </a:solidFill>
                          <a:effectLst/>
                        </a:rPr>
                        <a:t>in_course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555555"/>
                          </a:solidFill>
                          <a:effectLst/>
                        </a:rPr>
                        <a:t>avg_course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711366"/>
                  </a:ext>
                </a:extLst>
              </a:tr>
              <a:tr h="588054">
                <a:tc>
                  <a:txBody>
                    <a:bodyPr/>
                    <a:lstStyle/>
                    <a:p>
                      <a:pPr algn="r"/>
                      <a:r>
                        <a:rPr lang="pl-PL" b="1" dirty="0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0000"/>
                          </a:solidFill>
                          <a:effectLst/>
                        </a:rPr>
                        <a:t>0.75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82804"/>
                  </a:ext>
                </a:extLst>
              </a:tr>
              <a:tr h="588054">
                <a:tc>
                  <a:txBody>
                    <a:bodyPr/>
                    <a:lstStyle/>
                    <a:p>
                      <a:pPr algn="r"/>
                      <a:r>
                        <a:rPr lang="pl-PL" b="1" dirty="0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62907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735929F-473C-4D76-B8BD-3AE5001C6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68102"/>
              </p:ext>
            </p:extLst>
          </p:nvPr>
        </p:nvGraphicFramePr>
        <p:xfrm>
          <a:off x="7013064" y="3083971"/>
          <a:ext cx="3698240" cy="1817620"/>
        </p:xfrm>
        <a:graphic>
          <a:graphicData uri="http://schemas.openxmlformats.org/drawingml/2006/table">
            <a:tbl>
              <a:tblPr/>
              <a:tblGrid>
                <a:gridCol w="879185">
                  <a:extLst>
                    <a:ext uri="{9D8B030D-6E8A-4147-A177-3AD203B41FA5}">
                      <a16:colId xmlns:a16="http://schemas.microsoft.com/office/drawing/2014/main" val="4232531352"/>
                    </a:ext>
                  </a:extLst>
                </a:gridCol>
                <a:gridCol w="1376039">
                  <a:extLst>
                    <a:ext uri="{9D8B030D-6E8A-4147-A177-3AD203B41FA5}">
                      <a16:colId xmlns:a16="http://schemas.microsoft.com/office/drawing/2014/main" val="2130588612"/>
                    </a:ext>
                  </a:extLst>
                </a:gridCol>
                <a:gridCol w="1443016">
                  <a:extLst>
                    <a:ext uri="{9D8B030D-6E8A-4147-A177-3AD203B41FA5}">
                      <a16:colId xmlns:a16="http://schemas.microsoft.com/office/drawing/2014/main" val="3803232554"/>
                    </a:ext>
                  </a:extLst>
                </a:gridCol>
              </a:tblGrid>
              <a:tr h="641512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8100" marR="38100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555555"/>
                          </a:solidFill>
                          <a:effectLst/>
                        </a:rPr>
                        <a:t>in_course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555555"/>
                          </a:solidFill>
                          <a:effectLst/>
                        </a:rPr>
                        <a:t>quantity</a:t>
                      </a:r>
                    </a:p>
                  </a:txBody>
                  <a:tcPr marL="38100" marR="3810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85392"/>
                  </a:ext>
                </a:extLst>
              </a:tr>
              <a:tr h="588054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0000"/>
                          </a:solidFill>
                          <a:effectLst/>
                        </a:rPr>
                        <a:t>1514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8096"/>
                  </a:ext>
                </a:extLst>
              </a:tr>
              <a:tr h="588054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38100" marR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0000"/>
                          </a:solidFill>
                          <a:effectLst/>
                        </a:rPr>
                        <a:t>11655</a:t>
                      </a:r>
                    </a:p>
                  </a:txBody>
                  <a:tcPr marL="38100" marR="38100" marT="30480" marB="3048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81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24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1E934A-367E-4435-AB95-563B23C2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Rates in units – order by quantity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753336F-C511-4E46-B0E7-9878BB84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89720"/>
              </p:ext>
            </p:extLst>
          </p:nvPr>
        </p:nvGraphicFramePr>
        <p:xfrm>
          <a:off x="3508160" y="2168892"/>
          <a:ext cx="5175680" cy="4530272"/>
        </p:xfrm>
        <a:graphic>
          <a:graphicData uri="http://schemas.openxmlformats.org/drawingml/2006/table">
            <a:tbl>
              <a:tblPr/>
              <a:tblGrid>
                <a:gridCol w="277388">
                  <a:extLst>
                    <a:ext uri="{9D8B030D-6E8A-4147-A177-3AD203B41FA5}">
                      <a16:colId xmlns:a16="http://schemas.microsoft.com/office/drawing/2014/main" val="1016148291"/>
                    </a:ext>
                  </a:extLst>
                </a:gridCol>
                <a:gridCol w="1454937">
                  <a:extLst>
                    <a:ext uri="{9D8B030D-6E8A-4147-A177-3AD203B41FA5}">
                      <a16:colId xmlns:a16="http://schemas.microsoft.com/office/drawing/2014/main" val="2766276665"/>
                    </a:ext>
                  </a:extLst>
                </a:gridCol>
                <a:gridCol w="711306">
                  <a:extLst>
                    <a:ext uri="{9D8B030D-6E8A-4147-A177-3AD203B41FA5}">
                      <a16:colId xmlns:a16="http://schemas.microsoft.com/office/drawing/2014/main" val="3739548903"/>
                    </a:ext>
                  </a:extLst>
                </a:gridCol>
                <a:gridCol w="824466">
                  <a:extLst>
                    <a:ext uri="{9D8B030D-6E8A-4147-A177-3AD203B41FA5}">
                      <a16:colId xmlns:a16="http://schemas.microsoft.com/office/drawing/2014/main" val="750480018"/>
                    </a:ext>
                  </a:extLst>
                </a:gridCol>
                <a:gridCol w="1050786">
                  <a:extLst>
                    <a:ext uri="{9D8B030D-6E8A-4147-A177-3AD203B41FA5}">
                      <a16:colId xmlns:a16="http://schemas.microsoft.com/office/drawing/2014/main" val="2435449730"/>
                    </a:ext>
                  </a:extLst>
                </a:gridCol>
                <a:gridCol w="856797">
                  <a:extLst>
                    <a:ext uri="{9D8B030D-6E8A-4147-A177-3AD203B41FA5}">
                      <a16:colId xmlns:a16="http://schemas.microsoft.com/office/drawing/2014/main" val="374259207"/>
                    </a:ext>
                  </a:extLst>
                </a:gridCol>
              </a:tblGrid>
              <a:tr h="462580">
                <a:tc>
                  <a:txBody>
                    <a:bodyPr/>
                    <a:lstStyle/>
                    <a:p>
                      <a:pPr algn="ctr"/>
                      <a:endParaRPr lang="pl-PL" sz="12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10375" marR="10375" marT="12450" marB="12450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unit</a:t>
                      </a:r>
                    </a:p>
                  </a:txBody>
                  <a:tcPr marL="10375" marR="10375" marT="12450" marB="1245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quantity</a:t>
                      </a:r>
                    </a:p>
                  </a:txBody>
                  <a:tcPr marL="10375" marR="10375" marT="12450" marB="1245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avg_score</a:t>
                      </a:r>
                    </a:p>
                  </a:txBody>
                  <a:tcPr marL="10375" marR="10375" marT="12450" marB="1245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avg_inv_rate</a:t>
                      </a:r>
                    </a:p>
                  </a:txBody>
                  <a:tcPr marL="10375" marR="10375" marT="12450" marB="1245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avg_comp</a:t>
                      </a:r>
                    </a:p>
                  </a:txBody>
                  <a:tcPr marL="10375" marR="10375" marT="12450" marB="12450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574581"/>
                  </a:ext>
                </a:extLst>
              </a:tr>
              <a:tr h="280645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11403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10201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9242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296218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8159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0.82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976364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7153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917046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5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6447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0.80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5888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6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5912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527953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7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REVIEW 1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5400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9442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8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5295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34756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9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4830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04956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10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REVIEW 2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3824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374012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11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3608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0.82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130663"/>
                  </a:ext>
                </a:extLst>
              </a:tr>
              <a:tr h="245112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12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VIDEO PODCASTS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3364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0.52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25268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13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REVIEW 3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2383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117510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14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1757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0.69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10381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15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1195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273780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16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938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0.75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0.60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13564"/>
                  </a:ext>
                </a:extLst>
              </a:tr>
              <a:tr h="236129">
                <a:tc>
                  <a:txBody>
                    <a:bodyPr/>
                    <a:lstStyle/>
                    <a:p>
                      <a:pPr algn="ctr"/>
                      <a:r>
                        <a:rPr lang="pl-PL" sz="1200" b="1" dirty="0">
                          <a:solidFill>
                            <a:srgbClr val="555555"/>
                          </a:solidFill>
                          <a:effectLst/>
                        </a:rPr>
                        <a:t>17</a:t>
                      </a:r>
                    </a:p>
                  </a:txBody>
                  <a:tcPr marL="10375" marR="10375" marT="8301" marB="830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REVIEW 4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483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0000"/>
                          </a:solidFill>
                          <a:effectLst/>
                        </a:rPr>
                        <a:t>0.81</a:t>
                      </a:r>
                    </a:p>
                  </a:txBody>
                  <a:tcPr marL="10375" marR="10375" marT="8301" marB="830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42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36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31F804-7A09-4455-B264-1AF35A8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Learners in COuntries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70898F4-3B37-491E-9E51-FFC0F96E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22522"/>
              </p:ext>
            </p:extLst>
          </p:nvPr>
        </p:nvGraphicFramePr>
        <p:xfrm>
          <a:off x="3860308" y="2050742"/>
          <a:ext cx="1976021" cy="4421460"/>
        </p:xfrm>
        <a:graphic>
          <a:graphicData uri="http://schemas.openxmlformats.org/drawingml/2006/table">
            <a:tbl>
              <a:tblPr/>
              <a:tblGrid>
                <a:gridCol w="693882">
                  <a:extLst>
                    <a:ext uri="{9D8B030D-6E8A-4147-A177-3AD203B41FA5}">
                      <a16:colId xmlns:a16="http://schemas.microsoft.com/office/drawing/2014/main" val="3958965047"/>
                    </a:ext>
                  </a:extLst>
                </a:gridCol>
                <a:gridCol w="693882">
                  <a:extLst>
                    <a:ext uri="{9D8B030D-6E8A-4147-A177-3AD203B41FA5}">
                      <a16:colId xmlns:a16="http://schemas.microsoft.com/office/drawing/2014/main" val="3543181090"/>
                    </a:ext>
                  </a:extLst>
                </a:gridCol>
                <a:gridCol w="588257">
                  <a:extLst>
                    <a:ext uri="{9D8B030D-6E8A-4147-A177-3AD203B41FA5}">
                      <a16:colId xmlns:a16="http://schemas.microsoft.com/office/drawing/2014/main" val="2208273172"/>
                    </a:ext>
                  </a:extLst>
                </a:gridCol>
              </a:tblGrid>
              <a:tr h="221073">
                <a:tc>
                  <a:txBody>
                    <a:bodyPr/>
                    <a:lstStyle/>
                    <a:p>
                      <a:pPr algn="ctr"/>
                      <a:endParaRPr lang="pl-PL" sz="105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2567" marR="2567" marT="3081" marB="3081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quantity</a:t>
                      </a:r>
                    </a:p>
                  </a:txBody>
                  <a:tcPr marL="2567" marR="2567" marT="3081" marB="308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2567" marR="2567" marT="3081" marB="3081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21884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6661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TR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953681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1640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ES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42069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3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1391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CO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320120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4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1262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PL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63130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5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325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OM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55628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6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273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NL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3987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7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252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855373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8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208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CH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46423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9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131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CZ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380376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10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AU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149517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11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MX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06013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12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RU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44905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13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CN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53632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14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UA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64915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15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QU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153225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16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BE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03587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17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BY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86486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18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HU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16184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19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TL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98148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C3A2D182-AE02-47F8-861C-156F5F568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47770"/>
              </p:ext>
            </p:extLst>
          </p:nvPr>
        </p:nvGraphicFramePr>
        <p:xfrm>
          <a:off x="5836329" y="2050742"/>
          <a:ext cx="1976021" cy="4642533"/>
        </p:xfrm>
        <a:graphic>
          <a:graphicData uri="http://schemas.openxmlformats.org/drawingml/2006/table">
            <a:tbl>
              <a:tblPr/>
              <a:tblGrid>
                <a:gridCol w="693882">
                  <a:extLst>
                    <a:ext uri="{9D8B030D-6E8A-4147-A177-3AD203B41FA5}">
                      <a16:colId xmlns:a16="http://schemas.microsoft.com/office/drawing/2014/main" val="2643630008"/>
                    </a:ext>
                  </a:extLst>
                </a:gridCol>
                <a:gridCol w="693882">
                  <a:extLst>
                    <a:ext uri="{9D8B030D-6E8A-4147-A177-3AD203B41FA5}">
                      <a16:colId xmlns:a16="http://schemas.microsoft.com/office/drawing/2014/main" val="2520954766"/>
                    </a:ext>
                  </a:extLst>
                </a:gridCol>
                <a:gridCol w="588257">
                  <a:extLst>
                    <a:ext uri="{9D8B030D-6E8A-4147-A177-3AD203B41FA5}">
                      <a16:colId xmlns:a16="http://schemas.microsoft.com/office/drawing/2014/main" val="3612444894"/>
                    </a:ext>
                  </a:extLst>
                </a:gridCol>
              </a:tblGrid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21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73041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22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NZ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148544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23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GB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47645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24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FR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38469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25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AR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23315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26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SA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93992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27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DE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62988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28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AD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116247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29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JP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121124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30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AQ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16478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31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KR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87541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32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TH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78237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33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605801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34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EC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43853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35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LT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27541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36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AF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676154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37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BR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98638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38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LV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544474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39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SK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49365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40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AS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048311"/>
                  </a:ext>
                </a:extLst>
              </a:tr>
              <a:tr h="221073">
                <a:tc>
                  <a:txBody>
                    <a:bodyPr/>
                    <a:lstStyle/>
                    <a:p>
                      <a:pPr algn="ctr"/>
                      <a:r>
                        <a:rPr lang="pl-PL" sz="1050" b="1" dirty="0">
                          <a:solidFill>
                            <a:srgbClr val="555555"/>
                          </a:solidFill>
                          <a:effectLst/>
                        </a:rPr>
                        <a:t>41</a:t>
                      </a:r>
                    </a:p>
                  </a:txBody>
                  <a:tcPr marL="2567" marR="2567" marT="2054" marB="2054" anchor="ctr">
                    <a:lnL>
                      <a:noFill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&gt;6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</a:p>
                  </a:txBody>
                  <a:tcPr marL="2567" marR="2567" marT="2054" marB="2054" anchor="ctr">
                    <a:lnL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7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17223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35</TotalTime>
  <Words>859</Words>
  <Application>Microsoft Office PowerPoint</Application>
  <PresentationFormat>Panoramiczny</PresentationFormat>
  <Paragraphs>783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Dywidenda</vt:lpstr>
      <vt:lpstr>Report PEARSON IKOI</vt:lpstr>
      <vt:lpstr>Prezentacja programu PowerPoint</vt:lpstr>
      <vt:lpstr>Prezentacja programu PowerPoint</vt:lpstr>
      <vt:lpstr>Prezentacja programu PowerPoint</vt:lpstr>
      <vt:lpstr>Prezentacja programu PowerPoint</vt:lpstr>
      <vt:lpstr>Test chi^2</vt:lpstr>
      <vt:lpstr>InFluence IN_course</vt:lpstr>
      <vt:lpstr>Rates in units – order by quantity</vt:lpstr>
      <vt:lpstr>Learners in COuntries</vt:lpstr>
      <vt:lpstr>Prezentacja programu PowerPoint</vt:lpstr>
      <vt:lpstr>Rates in countries (quantity od units)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PEARSON IKOI</dc:title>
  <dc:creator>Marta Kołodziej</dc:creator>
  <cp:lastModifiedBy>Marta Kołodziej</cp:lastModifiedBy>
  <cp:revision>11</cp:revision>
  <dcterms:created xsi:type="dcterms:W3CDTF">2018-02-05T01:06:10Z</dcterms:created>
  <dcterms:modified xsi:type="dcterms:W3CDTF">2018-02-05T13:10:43Z</dcterms:modified>
</cp:coreProperties>
</file>