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Open Sans" panose="020B0606030504020204" pitchFamily="34" charset="0"/>
      <p:regular r:id="rId10"/>
    </p:embeddedFont>
    <p:embeddedFont>
      <p:font typeface="Safira March" panose="020B0604020202020204" charset="0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940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github.com/topics/personal-website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rrineyap.com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sites.google.com/wellesley.edu/avamock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sites.google.com/view/samarmon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hyperlink" Target="https://nadialafreniere.github.io/hom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13452104" y="6450317"/>
            <a:ext cx="3536443" cy="2469665"/>
          </a:xfrm>
          <a:custGeom>
            <a:avLst/>
            <a:gdLst/>
            <a:ahLst/>
            <a:cxnLst/>
            <a:rect l="l" t="t" r="r" b="b"/>
            <a:pathLst>
              <a:path w="3536443" h="2469665">
                <a:moveTo>
                  <a:pt x="0" y="0"/>
                </a:moveTo>
                <a:lnTo>
                  <a:pt x="3536443" y="0"/>
                </a:lnTo>
                <a:lnTo>
                  <a:pt x="3536443" y="2469665"/>
                </a:lnTo>
                <a:lnTo>
                  <a:pt x="0" y="24696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4512237" y="2981325"/>
            <a:ext cx="9263525" cy="1872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60"/>
              </a:lnSpc>
            </a:pPr>
            <a:r>
              <a:rPr lang="en-US" sz="54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WEBSITE WORKSHOP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13239" y="5596255"/>
            <a:ext cx="7061522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Lucy Martinez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Rutgers University AWM Chapter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512237" y="3950018"/>
            <a:ext cx="9263525" cy="21983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Why should I have a </a:t>
            </a:r>
          </a:p>
          <a:p>
            <a:pPr algn="ctr">
              <a:lnSpc>
                <a:spcPts val="5880"/>
              </a:lnSpc>
            </a:pPr>
            <a:endParaRPr lang="en-US" sz="4200">
              <a:solidFill>
                <a:srgbClr val="000000"/>
              </a:solidFill>
              <a:latin typeface="Safira March"/>
              <a:ea typeface="Safira March"/>
              <a:cs typeface="Safira March"/>
              <a:sym typeface="Safira March"/>
            </a:endParaRPr>
          </a:p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website?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512237" y="2145030"/>
            <a:ext cx="9263525" cy="7290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 dirty="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Reasons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71946" y="3416333"/>
            <a:ext cx="12744108" cy="4881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7884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Opportunity is knocking, make sure it finds your door</a:t>
            </a:r>
          </a:p>
          <a:p>
            <a:pPr marL="1554480" lvl="2" indent="-518160" algn="just">
              <a:lnSpc>
                <a:spcPts val="7884"/>
              </a:lnSpc>
              <a:buAutoNum type="alphaL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Story: invitation to speak</a:t>
            </a:r>
          </a:p>
          <a:p>
            <a:pPr marL="1554480" lvl="2" indent="-518160" algn="just">
              <a:lnSpc>
                <a:spcPts val="7884"/>
              </a:lnSpc>
              <a:buAutoNum type="alphaL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Invitation to work at a summer program</a:t>
            </a:r>
          </a:p>
          <a:p>
            <a:pPr marL="777240" lvl="1" indent="-388620" algn="just">
              <a:lnSpc>
                <a:spcPts val="7884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Let people get to know you more personally</a:t>
            </a:r>
          </a:p>
          <a:p>
            <a:pPr marL="777240" lvl="1" indent="-388620" algn="just">
              <a:lnSpc>
                <a:spcPts val="7884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Share your work more personally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512237" y="1902350"/>
            <a:ext cx="926352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How to get started?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71946" y="3521108"/>
            <a:ext cx="12744108" cy="5008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6732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 your research</a:t>
            </a:r>
          </a:p>
          <a:p>
            <a:pPr marL="1554480" lvl="2" indent="-518160" algn="just">
              <a:lnSpc>
                <a:spcPts val="6732"/>
              </a:lnSpc>
              <a:buAutoNum type="alphaL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Find examples you like</a:t>
            </a:r>
          </a:p>
          <a:p>
            <a:pPr marL="1554480" lvl="2" indent="-518160" algn="just">
              <a:lnSpc>
                <a:spcPts val="6732"/>
              </a:lnSpc>
              <a:buAutoNum type="alphaL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Find examples you don’t like</a:t>
            </a:r>
          </a:p>
          <a:p>
            <a:pPr marL="777240" lvl="1" indent="-388620" algn="just">
              <a:lnSpc>
                <a:spcPts val="6732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Decide on its content and layout</a:t>
            </a:r>
          </a:p>
          <a:p>
            <a:pPr marL="777240" lvl="1" indent="-388620" algn="just">
              <a:lnSpc>
                <a:spcPts val="6732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Figure out where you want your website to be hosted</a:t>
            </a:r>
          </a:p>
          <a:p>
            <a:pPr marL="1554480" lvl="2" indent="-518160" algn="just">
              <a:lnSpc>
                <a:spcPts val="6732"/>
              </a:lnSpc>
              <a:buAutoNum type="alphaL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Google sites, GitHub, Wix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512237" y="1902350"/>
            <a:ext cx="926352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Content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71946" y="3406808"/>
            <a:ext cx="12744108" cy="39151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992"/>
              </a:lnSpc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What is your end goal?</a:t>
            </a:r>
          </a:p>
          <a:p>
            <a:pPr marL="777240" lvl="1" indent="-388620" algn="l">
              <a:lnSpc>
                <a:spcPts val="7992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Jobs</a:t>
            </a:r>
          </a:p>
          <a:p>
            <a:pPr marL="777240" lvl="1" indent="-388620" algn="l">
              <a:lnSpc>
                <a:spcPts val="7992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Graduate school applications</a:t>
            </a:r>
          </a:p>
          <a:p>
            <a:pPr marL="777240" lvl="1" indent="-388620" algn="l">
              <a:lnSpc>
                <a:spcPts val="7992"/>
              </a:lnSpc>
              <a:buAutoNum type="arabicPeriod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Collaboration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735975" y="67256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-897775" y="-1336337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7" name="Group 7"/>
          <p:cNvGrpSpPr/>
          <p:nvPr/>
        </p:nvGrpSpPr>
        <p:grpSpPr>
          <a:xfrm>
            <a:off x="1730353" y="2875664"/>
            <a:ext cx="4180917" cy="1543050"/>
            <a:chOff x="0" y="0"/>
            <a:chExt cx="5574555" cy="2057400"/>
          </a:xfrm>
        </p:grpSpPr>
        <p:grpSp>
          <p:nvGrpSpPr>
            <p:cNvPr id="8" name="Group 8"/>
            <p:cNvGrpSpPr/>
            <p:nvPr/>
          </p:nvGrpSpPr>
          <p:grpSpPr>
            <a:xfrm>
              <a:off x="110231" y="0"/>
              <a:ext cx="5354094" cy="2057400"/>
              <a:chOff x="0" y="0"/>
              <a:chExt cx="1057599" cy="406400"/>
            </a:xfrm>
          </p:grpSpPr>
          <p:sp>
            <p:nvSpPr>
              <p:cNvPr id="9" name="Freeform 9"/>
              <p:cNvSpPr/>
              <p:nvPr/>
            </p:nvSpPr>
            <p:spPr>
              <a:xfrm>
                <a:off x="0" y="0"/>
                <a:ext cx="1057599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057599" h="406400">
                    <a:moveTo>
                      <a:pt x="854399" y="0"/>
                    </a:moveTo>
                    <a:cubicBezTo>
                      <a:pt x="966623" y="0"/>
                      <a:pt x="1057599" y="90976"/>
                      <a:pt x="1057599" y="203200"/>
                    </a:cubicBezTo>
                    <a:cubicBezTo>
                      <a:pt x="1057599" y="315424"/>
                      <a:pt x="966623" y="406400"/>
                      <a:pt x="854399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4979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" name="TextBox 10"/>
              <p:cNvSpPr txBox="1"/>
              <p:nvPr/>
            </p:nvSpPr>
            <p:spPr>
              <a:xfrm>
                <a:off x="0" y="-38100"/>
                <a:ext cx="1057599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1" name="TextBox 11"/>
            <p:cNvSpPr txBox="1"/>
            <p:nvPr/>
          </p:nvSpPr>
          <p:spPr>
            <a:xfrm>
              <a:off x="0" y="597535"/>
              <a:ext cx="5574555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Homepage</a:t>
              </a:r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4512237" y="1818343"/>
            <a:ext cx="926352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CATEGORIES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6974602" y="5088776"/>
            <a:ext cx="4180917" cy="1543050"/>
            <a:chOff x="0" y="0"/>
            <a:chExt cx="5574555" cy="2057400"/>
          </a:xfrm>
        </p:grpSpPr>
        <p:grpSp>
          <p:nvGrpSpPr>
            <p:cNvPr id="14" name="Group 14"/>
            <p:cNvGrpSpPr/>
            <p:nvPr/>
          </p:nvGrpSpPr>
          <p:grpSpPr>
            <a:xfrm>
              <a:off x="0" y="0"/>
              <a:ext cx="5574555" cy="2057400"/>
              <a:chOff x="0" y="0"/>
              <a:chExt cx="1101147" cy="406400"/>
            </a:xfrm>
          </p:grpSpPr>
          <p:sp>
            <p:nvSpPr>
              <p:cNvPr id="15" name="Freeform 15"/>
              <p:cNvSpPr/>
              <p:nvPr/>
            </p:nvSpPr>
            <p:spPr>
              <a:xfrm>
                <a:off x="0" y="0"/>
                <a:ext cx="1101147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101147" h="406400">
                    <a:moveTo>
                      <a:pt x="897947" y="0"/>
                    </a:moveTo>
                    <a:cubicBezTo>
                      <a:pt x="1010171" y="0"/>
                      <a:pt x="1101147" y="90976"/>
                      <a:pt x="1101147" y="203200"/>
                    </a:cubicBezTo>
                    <a:cubicBezTo>
                      <a:pt x="1101147" y="315424"/>
                      <a:pt x="1010171" y="406400"/>
                      <a:pt x="897947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A7CBA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" name="TextBox 16"/>
              <p:cNvSpPr txBox="1"/>
              <p:nvPr/>
            </p:nvSpPr>
            <p:spPr>
              <a:xfrm>
                <a:off x="0" y="-38100"/>
                <a:ext cx="1101147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17" name="TextBox 17"/>
            <p:cNvSpPr txBox="1"/>
            <p:nvPr/>
          </p:nvSpPr>
          <p:spPr>
            <a:xfrm>
              <a:off x="0" y="597535"/>
              <a:ext cx="5574555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Teaching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2342643" y="5088776"/>
            <a:ext cx="4180917" cy="1543050"/>
            <a:chOff x="0" y="0"/>
            <a:chExt cx="5574555" cy="2057400"/>
          </a:xfrm>
        </p:grpSpPr>
        <p:grpSp>
          <p:nvGrpSpPr>
            <p:cNvPr id="19" name="Group 19"/>
            <p:cNvGrpSpPr/>
            <p:nvPr/>
          </p:nvGrpSpPr>
          <p:grpSpPr>
            <a:xfrm>
              <a:off x="110231" y="0"/>
              <a:ext cx="5354094" cy="2057400"/>
              <a:chOff x="0" y="0"/>
              <a:chExt cx="1057599" cy="406400"/>
            </a:xfrm>
          </p:grpSpPr>
          <p:sp>
            <p:nvSpPr>
              <p:cNvPr id="20" name="Freeform 20"/>
              <p:cNvSpPr/>
              <p:nvPr/>
            </p:nvSpPr>
            <p:spPr>
              <a:xfrm>
                <a:off x="0" y="0"/>
                <a:ext cx="1057599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057599" h="406400">
                    <a:moveTo>
                      <a:pt x="854399" y="0"/>
                    </a:moveTo>
                    <a:cubicBezTo>
                      <a:pt x="966623" y="0"/>
                      <a:pt x="1057599" y="90976"/>
                      <a:pt x="1057599" y="203200"/>
                    </a:cubicBezTo>
                    <a:cubicBezTo>
                      <a:pt x="1057599" y="315424"/>
                      <a:pt x="966623" y="406400"/>
                      <a:pt x="854399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A7CBA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1" name="TextBox 21"/>
              <p:cNvSpPr txBox="1"/>
              <p:nvPr/>
            </p:nvSpPr>
            <p:spPr>
              <a:xfrm>
                <a:off x="0" y="-38100"/>
                <a:ext cx="1057599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2" name="TextBox 22"/>
            <p:cNvSpPr txBox="1"/>
            <p:nvPr/>
          </p:nvSpPr>
          <p:spPr>
            <a:xfrm>
              <a:off x="0" y="524570"/>
              <a:ext cx="5574555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Coursework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6974602" y="7192441"/>
            <a:ext cx="4180917" cy="1543050"/>
            <a:chOff x="0" y="0"/>
            <a:chExt cx="5574555" cy="2057400"/>
          </a:xfrm>
        </p:grpSpPr>
        <p:grpSp>
          <p:nvGrpSpPr>
            <p:cNvPr id="24" name="Group 24"/>
            <p:cNvGrpSpPr/>
            <p:nvPr/>
          </p:nvGrpSpPr>
          <p:grpSpPr>
            <a:xfrm>
              <a:off x="0" y="0"/>
              <a:ext cx="5574555" cy="2057400"/>
              <a:chOff x="0" y="0"/>
              <a:chExt cx="1101147" cy="406400"/>
            </a:xfrm>
          </p:grpSpPr>
          <p:sp>
            <p:nvSpPr>
              <p:cNvPr id="25" name="Freeform 25"/>
              <p:cNvSpPr/>
              <p:nvPr/>
            </p:nvSpPr>
            <p:spPr>
              <a:xfrm>
                <a:off x="0" y="0"/>
                <a:ext cx="1101147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101147" h="406400">
                    <a:moveTo>
                      <a:pt x="897947" y="0"/>
                    </a:moveTo>
                    <a:cubicBezTo>
                      <a:pt x="1010171" y="0"/>
                      <a:pt x="1101147" y="90976"/>
                      <a:pt x="1101147" y="203200"/>
                    </a:cubicBezTo>
                    <a:cubicBezTo>
                      <a:pt x="1101147" y="315424"/>
                      <a:pt x="1010171" y="406400"/>
                      <a:pt x="897947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61B15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TextBox 26"/>
              <p:cNvSpPr txBox="1"/>
              <p:nvPr/>
            </p:nvSpPr>
            <p:spPr>
              <a:xfrm>
                <a:off x="0" y="-38100"/>
                <a:ext cx="1101147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27" name="TextBox 27"/>
            <p:cNvSpPr txBox="1"/>
            <p:nvPr/>
          </p:nvSpPr>
          <p:spPr>
            <a:xfrm>
              <a:off x="0" y="597535"/>
              <a:ext cx="5574555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Resources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2342643" y="7192441"/>
            <a:ext cx="4180917" cy="1543050"/>
            <a:chOff x="0" y="0"/>
            <a:chExt cx="5574555" cy="2057400"/>
          </a:xfrm>
        </p:grpSpPr>
        <p:grpSp>
          <p:nvGrpSpPr>
            <p:cNvPr id="29" name="Group 29"/>
            <p:cNvGrpSpPr/>
            <p:nvPr/>
          </p:nvGrpSpPr>
          <p:grpSpPr>
            <a:xfrm>
              <a:off x="110231" y="0"/>
              <a:ext cx="5354094" cy="2057400"/>
              <a:chOff x="0" y="0"/>
              <a:chExt cx="1057599" cy="406400"/>
            </a:xfrm>
          </p:grpSpPr>
          <p:sp>
            <p:nvSpPr>
              <p:cNvPr id="30" name="Freeform 30"/>
              <p:cNvSpPr/>
              <p:nvPr/>
            </p:nvSpPr>
            <p:spPr>
              <a:xfrm>
                <a:off x="0" y="0"/>
                <a:ext cx="1057599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057599" h="406400">
                    <a:moveTo>
                      <a:pt x="854399" y="0"/>
                    </a:moveTo>
                    <a:cubicBezTo>
                      <a:pt x="966623" y="0"/>
                      <a:pt x="1057599" y="90976"/>
                      <a:pt x="1057599" y="203200"/>
                    </a:cubicBezTo>
                    <a:cubicBezTo>
                      <a:pt x="1057599" y="315424"/>
                      <a:pt x="966623" y="406400"/>
                      <a:pt x="854399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61B15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TextBox 31"/>
              <p:cNvSpPr txBox="1"/>
              <p:nvPr/>
            </p:nvSpPr>
            <p:spPr>
              <a:xfrm>
                <a:off x="0" y="-38100"/>
                <a:ext cx="1057599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2" name="TextBox 32"/>
            <p:cNvSpPr txBox="1"/>
            <p:nvPr/>
          </p:nvSpPr>
          <p:spPr>
            <a:xfrm>
              <a:off x="0" y="597535"/>
              <a:ext cx="5574555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Fun stuff</a:t>
              </a:r>
            </a:p>
          </p:txBody>
        </p:sp>
      </p:grpSp>
      <p:grpSp>
        <p:nvGrpSpPr>
          <p:cNvPr id="33" name="Group 33"/>
          <p:cNvGrpSpPr/>
          <p:nvPr/>
        </p:nvGrpSpPr>
        <p:grpSpPr>
          <a:xfrm>
            <a:off x="1730353" y="5088776"/>
            <a:ext cx="4180917" cy="1543050"/>
            <a:chOff x="0" y="0"/>
            <a:chExt cx="5574555" cy="2057400"/>
          </a:xfrm>
        </p:grpSpPr>
        <p:grpSp>
          <p:nvGrpSpPr>
            <p:cNvPr id="34" name="Group 34"/>
            <p:cNvGrpSpPr/>
            <p:nvPr/>
          </p:nvGrpSpPr>
          <p:grpSpPr>
            <a:xfrm>
              <a:off x="110231" y="0"/>
              <a:ext cx="5354094" cy="2057400"/>
              <a:chOff x="0" y="0"/>
              <a:chExt cx="1057599" cy="406400"/>
            </a:xfrm>
          </p:grpSpPr>
          <p:sp>
            <p:nvSpPr>
              <p:cNvPr id="35" name="Freeform 35"/>
              <p:cNvSpPr/>
              <p:nvPr/>
            </p:nvSpPr>
            <p:spPr>
              <a:xfrm>
                <a:off x="0" y="0"/>
                <a:ext cx="1057599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057599" h="406400">
                    <a:moveTo>
                      <a:pt x="854399" y="0"/>
                    </a:moveTo>
                    <a:cubicBezTo>
                      <a:pt x="966623" y="0"/>
                      <a:pt x="1057599" y="90976"/>
                      <a:pt x="1057599" y="203200"/>
                    </a:cubicBezTo>
                    <a:cubicBezTo>
                      <a:pt x="1057599" y="315424"/>
                      <a:pt x="966623" y="406400"/>
                      <a:pt x="854399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A7CBAB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TextBox 36"/>
              <p:cNvSpPr txBox="1"/>
              <p:nvPr/>
            </p:nvSpPr>
            <p:spPr>
              <a:xfrm>
                <a:off x="0" y="-38100"/>
                <a:ext cx="1057599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37" name="TextBox 37"/>
            <p:cNvSpPr txBox="1"/>
            <p:nvPr/>
          </p:nvSpPr>
          <p:spPr>
            <a:xfrm>
              <a:off x="0" y="169483"/>
              <a:ext cx="5574555" cy="16465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Research/</a:t>
              </a:r>
            </a:p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Publications</a:t>
              </a:r>
            </a:p>
          </p:txBody>
        </p:sp>
      </p:grpSp>
      <p:grpSp>
        <p:nvGrpSpPr>
          <p:cNvPr id="38" name="Group 38"/>
          <p:cNvGrpSpPr/>
          <p:nvPr/>
        </p:nvGrpSpPr>
        <p:grpSpPr>
          <a:xfrm>
            <a:off x="6974602" y="2875664"/>
            <a:ext cx="4180917" cy="1543050"/>
            <a:chOff x="0" y="0"/>
            <a:chExt cx="5574555" cy="2057400"/>
          </a:xfrm>
        </p:grpSpPr>
        <p:grpSp>
          <p:nvGrpSpPr>
            <p:cNvPr id="39" name="Group 39"/>
            <p:cNvGrpSpPr/>
            <p:nvPr/>
          </p:nvGrpSpPr>
          <p:grpSpPr>
            <a:xfrm>
              <a:off x="110231" y="0"/>
              <a:ext cx="5354094" cy="2057400"/>
              <a:chOff x="0" y="0"/>
              <a:chExt cx="1057599" cy="406400"/>
            </a:xfrm>
          </p:grpSpPr>
          <p:sp>
            <p:nvSpPr>
              <p:cNvPr id="40" name="Freeform 40"/>
              <p:cNvSpPr/>
              <p:nvPr/>
            </p:nvSpPr>
            <p:spPr>
              <a:xfrm>
                <a:off x="0" y="0"/>
                <a:ext cx="1057599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057599" h="406400">
                    <a:moveTo>
                      <a:pt x="854399" y="0"/>
                    </a:moveTo>
                    <a:cubicBezTo>
                      <a:pt x="966623" y="0"/>
                      <a:pt x="1057599" y="90976"/>
                      <a:pt x="1057599" y="203200"/>
                    </a:cubicBezTo>
                    <a:cubicBezTo>
                      <a:pt x="1057599" y="315424"/>
                      <a:pt x="966623" y="406400"/>
                      <a:pt x="854399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4979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TextBox 41"/>
              <p:cNvSpPr txBox="1"/>
              <p:nvPr/>
            </p:nvSpPr>
            <p:spPr>
              <a:xfrm>
                <a:off x="0" y="-38100"/>
                <a:ext cx="1057599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2" name="TextBox 42"/>
            <p:cNvSpPr txBox="1"/>
            <p:nvPr/>
          </p:nvSpPr>
          <p:spPr>
            <a:xfrm>
              <a:off x="0" y="597535"/>
              <a:ext cx="5574555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CV</a:t>
              </a:r>
            </a:p>
          </p:txBody>
        </p:sp>
      </p:grpSp>
      <p:grpSp>
        <p:nvGrpSpPr>
          <p:cNvPr id="43" name="Group 43"/>
          <p:cNvGrpSpPr/>
          <p:nvPr/>
        </p:nvGrpSpPr>
        <p:grpSpPr>
          <a:xfrm>
            <a:off x="1729744" y="7192441"/>
            <a:ext cx="4182135" cy="1543050"/>
            <a:chOff x="0" y="0"/>
            <a:chExt cx="5576180" cy="2057400"/>
          </a:xfrm>
        </p:grpSpPr>
        <p:grpSp>
          <p:nvGrpSpPr>
            <p:cNvPr id="44" name="Group 44"/>
            <p:cNvGrpSpPr/>
            <p:nvPr/>
          </p:nvGrpSpPr>
          <p:grpSpPr>
            <a:xfrm>
              <a:off x="0" y="0"/>
              <a:ext cx="5574555" cy="2057400"/>
              <a:chOff x="0" y="0"/>
              <a:chExt cx="1101147" cy="406400"/>
            </a:xfrm>
          </p:grpSpPr>
          <p:sp>
            <p:nvSpPr>
              <p:cNvPr id="45" name="Freeform 45"/>
              <p:cNvSpPr/>
              <p:nvPr/>
            </p:nvSpPr>
            <p:spPr>
              <a:xfrm>
                <a:off x="0" y="0"/>
                <a:ext cx="1101147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101147" h="406400">
                    <a:moveTo>
                      <a:pt x="897947" y="0"/>
                    </a:moveTo>
                    <a:cubicBezTo>
                      <a:pt x="1010171" y="0"/>
                      <a:pt x="1101147" y="90976"/>
                      <a:pt x="1101147" y="203200"/>
                    </a:cubicBezTo>
                    <a:cubicBezTo>
                      <a:pt x="1101147" y="315424"/>
                      <a:pt x="1010171" y="406400"/>
                      <a:pt x="897947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61B158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TextBox 46"/>
              <p:cNvSpPr txBox="1"/>
              <p:nvPr/>
            </p:nvSpPr>
            <p:spPr>
              <a:xfrm>
                <a:off x="0" y="-38100"/>
                <a:ext cx="1101147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47" name="TextBox 47"/>
            <p:cNvSpPr txBox="1"/>
            <p:nvPr/>
          </p:nvSpPr>
          <p:spPr>
            <a:xfrm>
              <a:off x="1625" y="597535"/>
              <a:ext cx="5574555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Miscellaneous</a:t>
              </a:r>
            </a:p>
          </p:txBody>
        </p:sp>
      </p:grpSp>
      <p:grpSp>
        <p:nvGrpSpPr>
          <p:cNvPr id="48" name="Group 48"/>
          <p:cNvGrpSpPr/>
          <p:nvPr/>
        </p:nvGrpSpPr>
        <p:grpSpPr>
          <a:xfrm>
            <a:off x="12342643" y="2875664"/>
            <a:ext cx="4180917" cy="1543050"/>
            <a:chOff x="0" y="0"/>
            <a:chExt cx="5574555" cy="2057400"/>
          </a:xfrm>
        </p:grpSpPr>
        <p:grpSp>
          <p:nvGrpSpPr>
            <p:cNvPr id="49" name="Group 49"/>
            <p:cNvGrpSpPr/>
            <p:nvPr/>
          </p:nvGrpSpPr>
          <p:grpSpPr>
            <a:xfrm>
              <a:off x="110231" y="0"/>
              <a:ext cx="5354094" cy="2057400"/>
              <a:chOff x="0" y="0"/>
              <a:chExt cx="1057599" cy="406400"/>
            </a:xfrm>
          </p:grpSpPr>
          <p:sp>
            <p:nvSpPr>
              <p:cNvPr id="50" name="Freeform 50"/>
              <p:cNvSpPr/>
              <p:nvPr/>
            </p:nvSpPr>
            <p:spPr>
              <a:xfrm>
                <a:off x="0" y="0"/>
                <a:ext cx="1057599" cy="406400"/>
              </a:xfrm>
              <a:custGeom>
                <a:avLst/>
                <a:gdLst/>
                <a:ahLst/>
                <a:cxnLst/>
                <a:rect l="l" t="t" r="r" b="b"/>
                <a:pathLst>
                  <a:path w="1057599" h="406400">
                    <a:moveTo>
                      <a:pt x="854399" y="0"/>
                    </a:moveTo>
                    <a:cubicBezTo>
                      <a:pt x="966623" y="0"/>
                      <a:pt x="1057599" y="90976"/>
                      <a:pt x="1057599" y="203200"/>
                    </a:cubicBezTo>
                    <a:cubicBezTo>
                      <a:pt x="1057599" y="315424"/>
                      <a:pt x="966623" y="406400"/>
                      <a:pt x="854399" y="406400"/>
                    </a:cubicBezTo>
                    <a:lnTo>
                      <a:pt x="203200" y="406400"/>
                    </a:lnTo>
                    <a:cubicBezTo>
                      <a:pt x="90976" y="406400"/>
                      <a:pt x="0" y="315424"/>
                      <a:pt x="0" y="203200"/>
                    </a:cubicBezTo>
                    <a:cubicBezTo>
                      <a:pt x="0" y="90976"/>
                      <a:pt x="90976" y="0"/>
                      <a:pt x="203200" y="0"/>
                    </a:cubicBezTo>
                    <a:close/>
                  </a:path>
                </a:pathLst>
              </a:custGeom>
              <a:solidFill>
                <a:srgbClr val="E49792"/>
              </a:solidFill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1" name="TextBox 51"/>
              <p:cNvSpPr txBox="1"/>
              <p:nvPr/>
            </p:nvSpPr>
            <p:spPr>
              <a:xfrm>
                <a:off x="0" y="-38100"/>
                <a:ext cx="1057599" cy="4445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sp>
          <p:nvSpPr>
            <p:cNvPr id="52" name="TextBox 52"/>
            <p:cNvSpPr txBox="1"/>
            <p:nvPr/>
          </p:nvSpPr>
          <p:spPr>
            <a:xfrm>
              <a:off x="0" y="597535"/>
              <a:ext cx="5574555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5040"/>
                </a:lnSpc>
              </a:pPr>
              <a:r>
                <a:rPr lang="en-US" sz="36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Contact Info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512237" y="1902350"/>
            <a:ext cx="926352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Hosting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71946" y="3000375"/>
            <a:ext cx="12744108" cy="5080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From scratch: </a:t>
            </a:r>
          </a:p>
          <a:p>
            <a:pPr marL="1554480" lvl="2" indent="-518160" algn="just">
              <a:lnSpc>
                <a:spcPts val="5040"/>
              </a:lnSpc>
              <a:buFont typeface="Arial"/>
              <a:buChar char="⚬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Buy a domain (e.g., .com, .io., .art, .me)</a:t>
            </a:r>
          </a:p>
          <a:p>
            <a:pPr marL="1554480" lvl="2" indent="-518160" algn="just">
              <a:lnSpc>
                <a:spcPts val="5040"/>
              </a:lnSpc>
              <a:buFont typeface="Arial"/>
              <a:buChar char="⚬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Set up your content from scratch (e.g., using HTML)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GitHub (free):</a:t>
            </a:r>
          </a:p>
          <a:p>
            <a:pPr marL="1554480" lvl="2" indent="-518160" algn="just">
              <a:lnSpc>
                <a:spcPts val="5040"/>
              </a:lnSpc>
              <a:buFont typeface="Arial"/>
              <a:buChar char="⚬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Hosted on your GitHub account</a:t>
            </a:r>
          </a:p>
          <a:p>
            <a:pPr marL="2331720" lvl="3" indent="-582930" algn="just">
              <a:lnSpc>
                <a:spcPts val="5040"/>
              </a:lnSpc>
              <a:buFont typeface="Arial"/>
              <a:buChar char="￭"/>
            </a:pPr>
            <a:r>
              <a:rPr lang="en-US" sz="3600" u="sng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 tooltip="https://github.com/topics/personal-website"/>
              </a:rPr>
              <a:t>https://github.com/topics/personal-website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Google sites (free)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Others: WordPress, Wix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4A7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DBD5EB"/>
            </a:solidFill>
            <a:ln w="285750" cap="rnd">
              <a:solidFill>
                <a:srgbClr val="A7CBAB"/>
              </a:solidFill>
              <a:prstDash val="solid"/>
              <a:rou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4512237" y="1902350"/>
            <a:ext cx="9263525" cy="7124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80"/>
              </a:lnSpc>
            </a:pPr>
            <a:r>
              <a:rPr lang="en-US" sz="4200">
                <a:solidFill>
                  <a:srgbClr val="000000"/>
                </a:solidFill>
                <a:latin typeface="Safira March"/>
                <a:ea typeface="Safira March"/>
                <a:cs typeface="Safira March"/>
                <a:sym typeface="Safira March"/>
              </a:rPr>
              <a:t>Models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771946" y="3673508"/>
            <a:ext cx="12744108" cy="31661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6" tooltip="https://sites.google.com/view/samarmon/"/>
              </a:rPr>
              <a:t>Sample 1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7" tooltip="https://sites.google.com/wellesley.edu/avamock"/>
              </a:rPr>
              <a:t>Sample 2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8" tooltip="https://corrineyap.com"/>
              </a:rPr>
              <a:t>Sample 3</a:t>
            </a:r>
          </a:p>
          <a:p>
            <a:pPr marL="777240" lvl="1" indent="-388620" algn="just">
              <a:lnSpc>
                <a:spcPts val="5040"/>
              </a:lnSpc>
              <a:buFont typeface="Arial"/>
              <a:buChar char="•"/>
            </a:pPr>
            <a:r>
              <a:rPr lang="en-US" sz="3600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9" tooltip="https://nadialafreniere.github.io/home"/>
              </a:rPr>
              <a:t>Sample 4</a:t>
            </a:r>
          </a:p>
          <a:p>
            <a:pPr algn="just">
              <a:lnSpc>
                <a:spcPts val="5040"/>
              </a:lnSpc>
            </a:pPr>
            <a:endParaRPr lang="en-US" sz="3600" u="sng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  <a:hlinkClick r:id="rId9" tooltip="https://nadialafreniere.github.io/hom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191</Words>
  <Application>Microsoft Office PowerPoint</Application>
  <PresentationFormat>Custom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Calibri</vt:lpstr>
      <vt:lpstr>Open Sans</vt:lpstr>
      <vt:lpstr>Arial</vt:lpstr>
      <vt:lpstr>Safira March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Website Workshop</dc:title>
  <cp:lastModifiedBy>Lucy A Martinez</cp:lastModifiedBy>
  <cp:revision>2</cp:revision>
  <dcterms:created xsi:type="dcterms:W3CDTF">2006-08-16T00:00:00Z</dcterms:created>
  <dcterms:modified xsi:type="dcterms:W3CDTF">2025-03-02T18:11:26Z</dcterms:modified>
  <dc:identifier>DAGgDYPE2FE</dc:identifier>
</cp:coreProperties>
</file>