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3"/>
  </p:notesMasterIdLst>
  <p:sldIdLst>
    <p:sldId id="256" r:id="rId5"/>
    <p:sldId id="278" r:id="rId6"/>
    <p:sldId id="279" r:id="rId7"/>
    <p:sldId id="275" r:id="rId8"/>
    <p:sldId id="270" r:id="rId9"/>
    <p:sldId id="289" r:id="rId10"/>
    <p:sldId id="288" r:id="rId11"/>
    <p:sldId id="265" r:id="rId12"/>
    <p:sldId id="283" r:id="rId13"/>
    <p:sldId id="284" r:id="rId14"/>
    <p:sldId id="285" r:id="rId15"/>
    <p:sldId id="286" r:id="rId16"/>
    <p:sldId id="271" r:id="rId17"/>
    <p:sldId id="290" r:id="rId18"/>
    <p:sldId id="272" r:id="rId19"/>
    <p:sldId id="264" r:id="rId20"/>
    <p:sldId id="274" r:id="rId21"/>
    <p:sldId id="282" r:id="rId22"/>
    <p:sldId id="287" r:id="rId23"/>
    <p:sldId id="273" r:id="rId24"/>
    <p:sldId id="269" r:id="rId25"/>
    <p:sldId id="280" r:id="rId26"/>
    <p:sldId id="261" r:id="rId27"/>
    <p:sldId id="281" r:id="rId28"/>
    <p:sldId id="266" r:id="rId29"/>
    <p:sldId id="268" r:id="rId30"/>
    <p:sldId id="276" r:id="rId31"/>
    <p:sldId id="262" r:id="rId3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4CB85B-BEEE-0E2D-2682-DA2C55816AF4}" v="2" dt="2023-09-28T07:11:19.0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226" autoAdjust="0"/>
  </p:normalViewPr>
  <p:slideViewPr>
    <p:cSldViewPr snapToGrid="0">
      <p:cViewPr varScale="1">
        <p:scale>
          <a:sx n="99" d="100"/>
          <a:sy n="99" d="100"/>
        </p:scale>
        <p:origin x="103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ela Schooneman | 4Dotnet" userId="S::angelas@4dotnet.nl::990c14c3-9034-465d-b6c9-4e7bc964b610" providerId="AD" clId="Web-{F24CB85B-BEEE-0E2D-2682-DA2C55816AF4}"/>
    <pc:docChg chg="addSld modSld">
      <pc:chgData name="Angela Schooneman | 4Dotnet" userId="S::angelas@4dotnet.nl::990c14c3-9034-465d-b6c9-4e7bc964b610" providerId="AD" clId="Web-{F24CB85B-BEEE-0E2D-2682-DA2C55816AF4}" dt="2023-09-28T07:11:19.019" v="1"/>
      <pc:docMkLst>
        <pc:docMk/>
      </pc:docMkLst>
      <pc:sldChg chg="delSp">
        <pc:chgData name="Angela Schooneman | 4Dotnet" userId="S::angelas@4dotnet.nl::990c14c3-9034-465d-b6c9-4e7bc964b610" providerId="AD" clId="Web-{F24CB85B-BEEE-0E2D-2682-DA2C55816AF4}" dt="2023-09-28T07:11:12.972" v="0"/>
        <pc:sldMkLst>
          <pc:docMk/>
          <pc:sldMk cId="1631719046" sldId="257"/>
        </pc:sldMkLst>
        <pc:spChg chg="del">
          <ac:chgData name="Angela Schooneman | 4Dotnet" userId="S::angelas@4dotnet.nl::990c14c3-9034-465d-b6c9-4e7bc964b610" providerId="AD" clId="Web-{F24CB85B-BEEE-0E2D-2682-DA2C55816AF4}" dt="2023-09-28T07:11:12.972" v="0"/>
          <ac:spMkLst>
            <pc:docMk/>
            <pc:sldMk cId="1631719046" sldId="257"/>
            <ac:spMk id="20" creationId="{612B84DD-F386-7042-4EBC-177F55F7CBCA}"/>
          </ac:spMkLst>
        </pc:spChg>
      </pc:sldChg>
      <pc:sldChg chg="add replId">
        <pc:chgData name="Angela Schooneman | 4Dotnet" userId="S::angelas@4dotnet.nl::990c14c3-9034-465d-b6c9-4e7bc964b610" providerId="AD" clId="Web-{F24CB85B-BEEE-0E2D-2682-DA2C55816AF4}" dt="2023-09-28T07:11:19.019" v="1"/>
        <pc:sldMkLst>
          <pc:docMk/>
          <pc:sldMk cId="2068230580" sldId="258"/>
        </pc:sldMkLst>
      </pc:sldChg>
    </pc:docChg>
  </pc:docChgLst>
  <pc:docChgLst>
    <pc:chgData name="Simone Versluijs | 4Dotnet" userId="84025004-7d44-4a0d-ba67-b8bcffab5009" providerId="ADAL" clId="{44BDD3B7-9C56-423E-B7ED-195CECAE3E06}"/>
    <pc:docChg chg="undo custSel modSld">
      <pc:chgData name="Simone Versluijs | 4Dotnet" userId="84025004-7d44-4a0d-ba67-b8bcffab5009" providerId="ADAL" clId="{44BDD3B7-9C56-423E-B7ED-195CECAE3E06}" dt="2022-05-13T07:41:27.283" v="5" actId="478"/>
      <pc:docMkLst>
        <pc:docMk/>
      </pc:docMkLst>
      <pc:sldChg chg="addSp delSp mod">
        <pc:chgData name="Simone Versluijs | 4Dotnet" userId="84025004-7d44-4a0d-ba67-b8bcffab5009" providerId="ADAL" clId="{44BDD3B7-9C56-423E-B7ED-195CECAE3E06}" dt="2022-05-13T07:41:27.283" v="5" actId="478"/>
        <pc:sldMkLst>
          <pc:docMk/>
          <pc:sldMk cId="3933541303" sldId="256"/>
        </pc:sldMkLst>
        <pc:spChg chg="add del">
          <ac:chgData name="Simone Versluijs | 4Dotnet" userId="84025004-7d44-4a0d-ba67-b8bcffab5009" providerId="ADAL" clId="{44BDD3B7-9C56-423E-B7ED-195CECAE3E06}" dt="2022-05-13T07:41:27.283" v="5" actId="478"/>
          <ac:spMkLst>
            <pc:docMk/>
            <pc:sldMk cId="3933541303" sldId="256"/>
            <ac:spMk id="4" creationId="{B802A436-C021-4C02-8659-D78436DA7D65}"/>
          </ac:spMkLst>
        </pc:spChg>
        <pc:spChg chg="add del">
          <ac:chgData name="Simone Versluijs | 4Dotnet" userId="84025004-7d44-4a0d-ba67-b8bcffab5009" providerId="ADAL" clId="{44BDD3B7-9C56-423E-B7ED-195CECAE3E06}" dt="2022-05-13T07:41:27.104" v="4" actId="478"/>
          <ac:spMkLst>
            <pc:docMk/>
            <pc:sldMk cId="3933541303" sldId="256"/>
            <ac:spMk id="5" creationId="{78AF5FF4-E386-4AD0-B836-158EFD776DAE}"/>
          </ac:spMkLst>
        </pc:spChg>
        <pc:spChg chg="add del">
          <ac:chgData name="Simone Versluijs | 4Dotnet" userId="84025004-7d44-4a0d-ba67-b8bcffab5009" providerId="ADAL" clId="{44BDD3B7-9C56-423E-B7ED-195CECAE3E06}" dt="2022-05-13T07:41:26.919" v="3" actId="478"/>
          <ac:spMkLst>
            <pc:docMk/>
            <pc:sldMk cId="3933541303" sldId="256"/>
            <ac:spMk id="6" creationId="{376AF8C3-FF99-4DC4-A848-235F9DCC1A2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980CE6-365B-4D68-BCEB-386B210004E0}" type="datetimeFigureOut">
              <a:rPr lang="en-NL" smtClean="0"/>
              <a:t>07/08/2025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572C1-0695-44DB-8950-64316C77E44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7076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3572C1-0695-44DB-8950-64316C77E448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72862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3572C1-0695-44DB-8950-64316C77E448}" type="slidenum">
              <a:rPr lang="en-NL" smtClean="0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88866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3572C1-0695-44DB-8950-64316C77E448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14966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Chaos Monkey kills a single instance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Chaos Kong kills an entire service</a:t>
            </a:r>
            <a:br>
              <a:rPr lang="en-GB" dirty="0"/>
            </a:br>
            <a:r>
              <a:rPr lang="en-GB" dirty="0"/>
              <a:t>Chaos Gorilla kill an entire region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3572C1-0695-44DB-8950-64316C77E448}" type="slidenum">
              <a:rPr lang="en-NL" smtClean="0"/>
              <a:t>13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37783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3572C1-0695-44DB-8950-64316C77E448}" type="slidenum">
              <a:rPr lang="en-NL" smtClean="0"/>
              <a:t>21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56455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540074-12EB-4CD8-BD44-F3FCE9D62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DB1E46F-5D10-4CFB-8C53-BCFC8A4AF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3035AED-9F0C-41D0-A848-591BACFA4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E4B6-489B-4B4B-AE8A-A27769488260}" type="datetimeFigureOut">
              <a:rPr lang="en-NL" smtClean="0"/>
              <a:t>07/08/2025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DBA1C85-5150-4A3E-AA36-75E62DC9C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DFE127-5CFF-4B3D-A860-34B8F8BCE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F39B-91D7-4A80-A9EF-F57CC8B70621}" type="slidenum">
              <a:rPr lang="en-NL" smtClean="0"/>
              <a:t>‹#›</a:t>
            </a:fld>
            <a:endParaRPr lang="en-NL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DB98A46-A2E0-433B-8194-7442C67552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040" y="274038"/>
            <a:ext cx="1181519" cy="59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18119F-F38B-487F-8058-DBF40A890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3F30479-84D5-4A2A-AF0E-DB7BFB092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4718CDF-90D0-469B-85AB-AED7A3DF9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9C20906-67C1-494C-9DF0-B864D326F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E4B6-489B-4B4B-AE8A-A27769488260}" type="datetimeFigureOut">
              <a:rPr lang="en-NL" smtClean="0"/>
              <a:t>07/08/2025</a:t>
            </a:fld>
            <a:endParaRPr lang="en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EFAC4D6-004B-4E87-99EE-C625BC3D6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56D6C6E-05E6-4112-A865-7C3468F1B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F39B-91D7-4A80-A9EF-F57CC8B70621}" type="slidenum">
              <a:rPr lang="en-NL" smtClean="0"/>
              <a:t>‹#›</a:t>
            </a:fld>
            <a:endParaRPr lang="en-NL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704A28FD-1CD3-485B-8F35-07169CF568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040" y="274038"/>
            <a:ext cx="1181519" cy="59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33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FC1726-4D18-408C-8262-109D2BB61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70093B78-F711-4AE4-9BD9-13C53FE384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A5B62DD-1AB4-4F13-9033-6C4BF0A59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E803422-9864-4D63-93FA-02AAC937D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E4B6-489B-4B4B-AE8A-A27769488260}" type="datetimeFigureOut">
              <a:rPr lang="en-NL" smtClean="0"/>
              <a:t>07/08/2025</a:t>
            </a:fld>
            <a:endParaRPr lang="en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293EDF2-544B-4880-BFC1-B1F795632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258A2AC-7692-4B10-87DA-3F616F742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F39B-91D7-4A80-A9EF-F57CC8B70621}" type="slidenum">
              <a:rPr lang="en-NL" smtClean="0"/>
              <a:t>‹#›</a:t>
            </a:fld>
            <a:endParaRPr lang="en-NL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B4E0F19E-BC50-4A62-A244-D9191E2EED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040" y="274038"/>
            <a:ext cx="1181519" cy="59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927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507957-319D-4EE8-9CEF-FBE95DDEC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F03911-66DB-41B6-9C3E-565F09479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ADBF119-A901-48AD-852E-BC950B9A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E4B6-489B-4B4B-AE8A-A27769488260}" type="datetimeFigureOut">
              <a:rPr lang="en-NL" smtClean="0"/>
              <a:t>07/08/2025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89C9F42-2449-456A-93B5-1605071DC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BE21560-4D01-4270-9BE4-FB16A70C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F39B-91D7-4A80-A9EF-F57CC8B70621}" type="slidenum">
              <a:rPr lang="en-NL" smtClean="0"/>
              <a:t>‹#›</a:t>
            </a:fld>
            <a:endParaRPr lang="en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73D34B65-F332-4952-9105-860562A631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040" y="274038"/>
            <a:ext cx="1181519" cy="59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25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078CA82-7151-45B0-B59E-546E427A5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D0B31DA-380A-40D4-BC61-A8671FC2D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4988CE6-1E5B-47CE-9DCB-BE4E0DB74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E4B6-489B-4B4B-AE8A-A27769488260}" type="datetimeFigureOut">
              <a:rPr lang="en-NL" smtClean="0"/>
              <a:t>07/08/2025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12397EC-3BA7-402B-B552-C10D952D4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3BCBFB6-B12C-4D8B-9F2D-485FE0CF2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F39B-91D7-4A80-A9EF-F57CC8B70621}" type="slidenum">
              <a:rPr lang="en-NL" smtClean="0"/>
              <a:t>‹#›</a:t>
            </a:fld>
            <a:endParaRPr lang="en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854E10B6-7354-48AC-B73A-F020C55399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040" y="274038"/>
            <a:ext cx="1181519" cy="59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582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>
            <a:extLst>
              <a:ext uri="{FF2B5EF4-FFF2-40B4-BE49-F238E27FC236}">
                <a16:creationId xmlns:a16="http://schemas.microsoft.com/office/drawing/2014/main" id="{ADB411F1-DA63-4D3A-938F-FAD6B3C73C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142" y="3036162"/>
            <a:ext cx="4596858" cy="3830715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B52D90C4-0398-425D-97EC-05E72D96C34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5" y="365125"/>
            <a:ext cx="2673921" cy="522875"/>
          </a:xfrm>
          <a:prstGeom prst="rect">
            <a:avLst/>
          </a:prstGeom>
        </p:spPr>
      </p:pic>
      <p:sp>
        <p:nvSpPr>
          <p:cNvPr id="13" name="Titel 12">
            <a:extLst>
              <a:ext uri="{FF2B5EF4-FFF2-40B4-BE49-F238E27FC236}">
                <a16:creationId xmlns:a16="http://schemas.microsoft.com/office/drawing/2014/main" id="{9DF5B17B-F81E-4817-9BAC-2CE7BC609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3920" y="1737360"/>
            <a:ext cx="10424160" cy="887502"/>
          </a:xfrm>
        </p:spPr>
        <p:txBody>
          <a:bodyPr/>
          <a:lstStyle>
            <a:lvl1pPr algn="ctr">
              <a:defRPr/>
            </a:lvl1pPr>
          </a:lstStyle>
          <a:p>
            <a:r>
              <a:rPr lang="nl-NL" dirty="0"/>
              <a:t>Presentatie titel</a:t>
            </a:r>
            <a:endParaRPr lang="en-NL" dirty="0"/>
          </a:p>
        </p:txBody>
      </p:sp>
      <p:sp>
        <p:nvSpPr>
          <p:cNvPr id="20" name="Tijdelijke aanduiding voor tekst 19">
            <a:extLst>
              <a:ext uri="{FF2B5EF4-FFF2-40B4-BE49-F238E27FC236}">
                <a16:creationId xmlns:a16="http://schemas.microsoft.com/office/drawing/2014/main" id="{8234732C-4BEA-4E8C-89E9-14296CD169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83920" y="2624862"/>
            <a:ext cx="10424160" cy="558913"/>
          </a:xfrm>
        </p:spPr>
        <p:txBody>
          <a:bodyPr/>
          <a:lstStyle>
            <a:lvl1pPr marL="0" indent="0" algn="ctr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dirty="0"/>
              <a:t>Subtitel</a:t>
            </a:r>
            <a:endParaRPr lang="en-NL" dirty="0"/>
          </a:p>
        </p:txBody>
      </p:sp>
      <p:sp>
        <p:nvSpPr>
          <p:cNvPr id="22" name="Tijdelijke aanduiding voor tekst 21">
            <a:extLst>
              <a:ext uri="{FF2B5EF4-FFF2-40B4-BE49-F238E27FC236}">
                <a16:creationId xmlns:a16="http://schemas.microsoft.com/office/drawing/2014/main" id="{1E1AC582-85DA-48C0-9E93-ECA80F79B0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8779" y="5175143"/>
            <a:ext cx="5633258" cy="3528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dirty="0"/>
              <a:t>Jouw naam</a:t>
            </a:r>
            <a:endParaRPr lang="en-NL" dirty="0"/>
          </a:p>
        </p:txBody>
      </p:sp>
      <p:sp>
        <p:nvSpPr>
          <p:cNvPr id="23" name="Tijdelijke aanduiding voor tekst 21">
            <a:extLst>
              <a:ext uri="{FF2B5EF4-FFF2-40B4-BE49-F238E27FC236}">
                <a16:creationId xmlns:a16="http://schemas.microsoft.com/office/drawing/2014/main" id="{B1A4B10D-59D3-4793-84BF-FE837ADDEB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8779" y="5530735"/>
            <a:ext cx="5633258" cy="3528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dirty="0"/>
              <a:t>Jouw functie / rol</a:t>
            </a:r>
            <a:endParaRPr lang="en-NL" dirty="0"/>
          </a:p>
        </p:txBody>
      </p:sp>
      <p:sp>
        <p:nvSpPr>
          <p:cNvPr id="24" name="Tijdelijke aanduiding voor tekst 21">
            <a:extLst>
              <a:ext uri="{FF2B5EF4-FFF2-40B4-BE49-F238E27FC236}">
                <a16:creationId xmlns:a16="http://schemas.microsoft.com/office/drawing/2014/main" id="{5603F71E-640E-4130-91CB-359F0DA19E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8779" y="5883556"/>
            <a:ext cx="5633258" cy="3528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dirty="0"/>
              <a:t>Event / </a:t>
            </a:r>
            <a:r>
              <a:rPr lang="nl-NL" dirty="0" err="1"/>
              <a:t>Meetup</a:t>
            </a:r>
            <a:r>
              <a:rPr lang="nl-NL" dirty="0"/>
              <a:t> naam</a:t>
            </a:r>
            <a:endParaRPr lang="en-NL" dirty="0"/>
          </a:p>
        </p:txBody>
      </p:sp>
      <p:sp>
        <p:nvSpPr>
          <p:cNvPr id="25" name="Tijdelijke aanduiding voor tekst 21">
            <a:extLst>
              <a:ext uri="{FF2B5EF4-FFF2-40B4-BE49-F238E27FC236}">
                <a16:creationId xmlns:a16="http://schemas.microsoft.com/office/drawing/2014/main" id="{A7998DB8-0C38-494A-A3D2-D7DC450810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8779" y="6244677"/>
            <a:ext cx="5633258" cy="35282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dirty="0"/>
              <a:t>Datum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68553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angepaste inde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D4587D-1B75-45E0-BB54-49F89A569D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25188" y="2053070"/>
            <a:ext cx="8628612" cy="673505"/>
          </a:xfrm>
        </p:spPr>
        <p:txBody>
          <a:bodyPr/>
          <a:lstStyle>
            <a:lvl1pPr>
              <a:defRPr/>
            </a:lvl1pPr>
          </a:lstStyle>
          <a:p>
            <a:r>
              <a:rPr lang="nl-NL" dirty="0"/>
              <a:t>Jouw naam</a:t>
            </a:r>
            <a:endParaRPr lang="en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83F8154B-5079-445F-8CFF-5A856A4AB9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040" y="274038"/>
            <a:ext cx="1181519" cy="598797"/>
          </a:xfrm>
          <a:prstGeom prst="rect">
            <a:avLst/>
          </a:prstGeom>
        </p:spPr>
      </p:pic>
      <p:sp>
        <p:nvSpPr>
          <p:cNvPr id="8" name="Tijdelijke aanduiding voor afbeelding 7">
            <a:extLst>
              <a:ext uri="{FF2B5EF4-FFF2-40B4-BE49-F238E27FC236}">
                <a16:creationId xmlns:a16="http://schemas.microsoft.com/office/drawing/2014/main" id="{39CA3A0C-6B83-40AA-A5A2-CA15F56E995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38200" y="2053070"/>
            <a:ext cx="1728787" cy="2136775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 err="1"/>
              <a:t>Profiel</a:t>
            </a:r>
            <a:r>
              <a:rPr lang="en-US" dirty="0"/>
              <a:t> </a:t>
            </a:r>
            <a:r>
              <a:rPr lang="en-US" dirty="0" err="1"/>
              <a:t>foto</a:t>
            </a:r>
            <a:endParaRPr lang="en-NL" dirty="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FD1336DF-38FD-4C84-8A93-441B87438B5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25187" y="2726575"/>
            <a:ext cx="8628611" cy="473999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dirty="0"/>
              <a:t>Jouw functie / rol</a:t>
            </a:r>
            <a:endParaRPr lang="en-NL" dirty="0"/>
          </a:p>
        </p:txBody>
      </p:sp>
      <p:sp>
        <p:nvSpPr>
          <p:cNvPr id="11" name="Tijdelijke aanduiding voor tekst 9">
            <a:extLst>
              <a:ext uri="{FF2B5EF4-FFF2-40B4-BE49-F238E27FC236}">
                <a16:creationId xmlns:a16="http://schemas.microsoft.com/office/drawing/2014/main" id="{300A04F1-5918-47FE-8317-63A4BAE744B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5187" y="3200574"/>
            <a:ext cx="8628611" cy="98927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dirty="0"/>
              <a:t>Wie ben je, wat doe je, wat zijn je </a:t>
            </a:r>
            <a:r>
              <a:rPr lang="nl-NL" dirty="0" err="1"/>
              <a:t>hobbies</a:t>
            </a:r>
            <a:r>
              <a:rPr lang="nl-NL" dirty="0"/>
              <a:t> en waarom is het zo kicken cool om bij 4DotNet te werken. Alles wat je kwijt wil om jezelf een beetje te introduceren.</a:t>
            </a:r>
            <a:endParaRPr lang="en-NL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2086722E-94C6-4DDA-A312-792087758B4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5122" y="6352377"/>
            <a:ext cx="252000" cy="252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2C1FB664-3D70-4598-B065-6CB775ED8BF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5122" y="5929846"/>
            <a:ext cx="252000" cy="2520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1306C038-208D-49BA-9E27-815D35D967F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5122" y="5545562"/>
            <a:ext cx="252000" cy="252000"/>
          </a:xfrm>
          <a:prstGeom prst="rect">
            <a:avLst/>
          </a:prstGeom>
        </p:spPr>
      </p:pic>
      <p:sp>
        <p:nvSpPr>
          <p:cNvPr id="19" name="Tijdelijke aanduiding voor tekst 18">
            <a:extLst>
              <a:ext uri="{FF2B5EF4-FFF2-40B4-BE49-F238E27FC236}">
                <a16:creationId xmlns:a16="http://schemas.microsoft.com/office/drawing/2014/main" id="{323B558C-619E-40D7-8D31-5A5678D693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5512806"/>
            <a:ext cx="6152804" cy="30797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dirty="0"/>
              <a:t>Je LinkedIn handle</a:t>
            </a:r>
            <a:endParaRPr lang="en-NL" dirty="0"/>
          </a:p>
        </p:txBody>
      </p:sp>
      <p:sp>
        <p:nvSpPr>
          <p:cNvPr id="20" name="Tijdelijke aanduiding voor tekst 18">
            <a:extLst>
              <a:ext uri="{FF2B5EF4-FFF2-40B4-BE49-F238E27FC236}">
                <a16:creationId xmlns:a16="http://schemas.microsoft.com/office/drawing/2014/main" id="{C8624E08-04DF-4490-AFDA-B70E8972062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5901238"/>
            <a:ext cx="6152804" cy="30797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dirty="0"/>
              <a:t>Je Twitter handle</a:t>
            </a:r>
            <a:endParaRPr lang="en-NL" dirty="0"/>
          </a:p>
        </p:txBody>
      </p:sp>
      <p:sp>
        <p:nvSpPr>
          <p:cNvPr id="21" name="Tijdelijke aanduiding voor tekst 18">
            <a:extLst>
              <a:ext uri="{FF2B5EF4-FFF2-40B4-BE49-F238E27FC236}">
                <a16:creationId xmlns:a16="http://schemas.microsoft.com/office/drawing/2014/main" id="{6AF0A09D-E9F0-4FD6-9E16-5CF7C75C5EC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6324389"/>
            <a:ext cx="6152804" cy="307975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 dirty="0"/>
              <a:t>Je GitHub handle</a:t>
            </a:r>
            <a:endParaRPr lang="en-NL" dirty="0"/>
          </a:p>
        </p:txBody>
      </p:sp>
      <p:sp>
        <p:nvSpPr>
          <p:cNvPr id="23" name="Tijdelijke aanduiding voor afbeelding 22">
            <a:extLst>
              <a:ext uri="{FF2B5EF4-FFF2-40B4-BE49-F238E27FC236}">
                <a16:creationId xmlns:a16="http://schemas.microsoft.com/office/drawing/2014/main" id="{E3B779F3-925F-4CD4-9689-003C2F4CEFD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370339" y="4579937"/>
            <a:ext cx="3109913" cy="873125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MVP Logo</a:t>
            </a:r>
            <a:endParaRPr lang="en-NL" dirty="0"/>
          </a:p>
        </p:txBody>
      </p:sp>
      <p:sp>
        <p:nvSpPr>
          <p:cNvPr id="24" name="Tijdelijke aanduiding voor afbeelding 22">
            <a:extLst>
              <a:ext uri="{FF2B5EF4-FFF2-40B4-BE49-F238E27FC236}">
                <a16:creationId xmlns:a16="http://schemas.microsoft.com/office/drawing/2014/main" id="{3B235441-92C9-41FF-8A2D-7D2F17CD2B7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70339" y="5511992"/>
            <a:ext cx="3109913" cy="1120372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dirty="0"/>
              <a:t>Event Logo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421410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761D8B-E9FB-4977-8991-0599F9D2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2927AD0-1781-4EFF-98CB-630063FA7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89227B6-AE0F-47D7-92BD-FFEDBE2F1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E4B6-489B-4B4B-AE8A-A27769488260}" type="datetimeFigureOut">
              <a:rPr lang="en-NL" smtClean="0"/>
              <a:t>07/08/2025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7CA60D0-2C17-42DC-901A-5AC825499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580C7D5-7FA8-4146-AAB8-1321D0FA0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F39B-91D7-4A80-A9EF-F57CC8B70621}" type="slidenum">
              <a:rPr lang="en-NL" smtClean="0"/>
              <a:t>‹#›</a:t>
            </a:fld>
            <a:endParaRPr lang="en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3BDC52A6-68B1-4EF9-BEF2-70C86DB3DB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040" y="274038"/>
            <a:ext cx="1181519" cy="598797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48E0D63A-6D87-49A8-AA41-8D9AA0D1AD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440" y="426438"/>
            <a:ext cx="1181519" cy="59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65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31CC94-A456-4B46-89D6-63284227A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759A82B-590C-4D83-B3D0-228A63620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76D7BD5-20B3-4BD5-AD22-07389527F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E4B6-489B-4B4B-AE8A-A27769488260}" type="datetimeFigureOut">
              <a:rPr lang="en-NL" smtClean="0"/>
              <a:t>07/08/2025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148636A-7E40-4F41-98B6-9997EEF0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347761-E10F-47CF-B20C-D6D2C15C6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F39B-91D7-4A80-A9EF-F57CC8B70621}" type="slidenum">
              <a:rPr lang="en-NL" smtClean="0"/>
              <a:t>‹#›</a:t>
            </a:fld>
            <a:endParaRPr lang="en-NL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4C0E6A64-1562-44C3-9F82-188BCE8BD7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040" y="274038"/>
            <a:ext cx="1181519" cy="59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166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A611E-FAE1-40C8-957A-50FFE0E48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D24BB9D-99BA-43D9-989E-A60AD942AC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6098C52-2D83-4A6E-82B9-CBAF45231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9928643-D62E-4BE8-9CC3-7B4B604D3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E4B6-489B-4B4B-AE8A-A27769488260}" type="datetimeFigureOut">
              <a:rPr lang="en-NL" smtClean="0"/>
              <a:t>07/08/2025</a:t>
            </a:fld>
            <a:endParaRPr lang="en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B2E97B6-4FC1-4FE8-AEC8-D36D7E60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A43A9B7-58D4-4A6D-AC02-6B7DA95C9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F39B-91D7-4A80-A9EF-F57CC8B70621}" type="slidenum">
              <a:rPr lang="en-NL" smtClean="0"/>
              <a:t>‹#›</a:t>
            </a:fld>
            <a:endParaRPr lang="en-NL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9A966068-6DB2-4DDF-B422-F55558BAC6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040" y="274038"/>
            <a:ext cx="1181519" cy="59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73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3FFA9-3853-4BDF-8852-6274D926D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EB21C87-3C41-4991-AFBE-B46602337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E5F36DC-37FA-4FDC-AA6A-6768DF598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8E1C678-1091-4902-A9E8-B029840A9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DF37152-9154-4F80-97C8-7E1CDF638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D393C933-BE66-44A8-9872-370E248B2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E4B6-489B-4B4B-AE8A-A27769488260}" type="datetimeFigureOut">
              <a:rPr lang="en-NL" smtClean="0"/>
              <a:t>07/08/2025</a:t>
            </a:fld>
            <a:endParaRPr lang="en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F9D7F3E-1B30-4CDE-9578-41F7D0195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EEBF4BC-79D8-40C6-AFCD-92FCC87E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F39B-91D7-4A80-A9EF-F57CC8B70621}" type="slidenum">
              <a:rPr lang="en-NL" smtClean="0"/>
              <a:t>‹#›</a:t>
            </a:fld>
            <a:endParaRPr lang="en-NL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79C0E883-CBE8-4F9D-B86C-73A2816A77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040" y="274038"/>
            <a:ext cx="1181519" cy="59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46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F78349-B029-47D7-9EB0-C7D487F76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44B4C31-9C4D-47E5-87DD-760048D38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E4B6-489B-4B4B-AE8A-A27769488260}" type="datetimeFigureOut">
              <a:rPr lang="en-NL" smtClean="0"/>
              <a:t>07/08/2025</a:t>
            </a:fld>
            <a:endParaRPr lang="en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A255C88-5E17-45BD-9ABE-A5734120E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1E7C670-AA2C-44EF-A8A3-AE17C372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F39B-91D7-4A80-A9EF-F57CC8B70621}" type="slidenum">
              <a:rPr lang="en-NL" smtClean="0"/>
              <a:t>‹#›</a:t>
            </a:fld>
            <a:endParaRPr lang="en-NL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70E6A765-9753-401A-9959-66B42B963F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040" y="274038"/>
            <a:ext cx="1181519" cy="59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239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3E15CBE-763B-455F-9B7C-242C2129B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E4B6-489B-4B4B-AE8A-A27769488260}" type="datetimeFigureOut">
              <a:rPr lang="en-NL" smtClean="0"/>
              <a:t>07/08/2025</a:t>
            </a:fld>
            <a:endParaRPr lang="en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3A1F112-BBF1-4ED7-973B-5AFA19A03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A2C691C-3E6E-4A21-8057-F5504CFC2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DF39B-91D7-4A80-A9EF-F57CC8B70621}" type="slidenum">
              <a:rPr lang="en-NL" smtClean="0"/>
              <a:t>‹#›</a:t>
            </a:fld>
            <a:endParaRPr lang="en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DEE8420-E216-4B73-8980-CDAD19A83C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040" y="274038"/>
            <a:ext cx="1181519" cy="59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48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C2DE508F-63F4-4F00-89D0-19787DE16673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142" y="3036162"/>
            <a:ext cx="4596858" cy="3830715"/>
          </a:xfrm>
          <a:prstGeom prst="rect">
            <a:avLst/>
          </a:prstGeom>
        </p:spPr>
      </p:pic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C994ED17-C6EB-4900-9808-B6A33A19A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NL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30E18F0-ED32-4A46-B9B4-3D6F8B3B7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BB849-3F6D-499E-83CF-E90E5C89F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AE4B6-489B-4B4B-AE8A-A27769488260}" type="datetimeFigureOut">
              <a:rPr lang="en-NL" smtClean="0"/>
              <a:t>07/08/2025</a:t>
            </a:fld>
            <a:endParaRPr lang="en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E8F90C1-E36E-44CF-8D52-CEB355F5F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3C20C25-0C05-4684-BDB5-24DC4E17D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DF39B-91D7-4A80-A9EF-F57CC8B7062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851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rinciplesofchaos.org/" TargetMode="External"/><Relationship Id="rId2" Type="http://schemas.openxmlformats.org/officeDocument/2006/relationships/hyperlink" Target="https://www.opentext.com/what-is/chaos-engineering#:~:text=Chaos%20engineering%20is%20the%20practice,actual%20outage%20or%20other%20disruption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7BE080-CFE5-44D1-8029-375DA5276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Thrive in chaos</a:t>
            </a:r>
            <a:endParaRPr lang="en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EEE6445-F02B-43D0-AD08-1A1AB91624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802A436-C021-4C02-8659-D78436DA7D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Martijn van Arkel</a:t>
            </a:r>
            <a:endParaRPr lang="en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8AF5FF4-E386-4AD0-B836-158EFD776D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.NET developer</a:t>
            </a:r>
            <a:endParaRPr lang="en-NL" dirty="0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376AF8C3-FF99-4DC4-A848-235F9DCC1A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GB"/>
              <a:t>haise</a:t>
            </a:r>
            <a:r>
              <a:rPr lang="en-GB" dirty="0"/>
              <a:t> curry </a:t>
            </a:r>
            <a:r>
              <a:rPr lang="en-GB" dirty="0" err="1"/>
              <a:t>sessie</a:t>
            </a:r>
            <a:endParaRPr lang="en-NL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421FE55E-A672-482F-A940-1277E98F51A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7 </a:t>
            </a:r>
            <a:r>
              <a:rPr lang="en-GB" dirty="0" err="1"/>
              <a:t>augustus</a:t>
            </a:r>
            <a:r>
              <a:rPr lang="en-GB" dirty="0"/>
              <a:t> 2025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933541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913B-2626-E876-3B68-4302CF4A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Prologue 1992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BB7AB-D7F6-B63E-B0E3-9BB9459F7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91077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James Marshall developed ‘La </a:t>
            </a:r>
            <a:r>
              <a:rPr lang="en-GB" dirty="0" err="1"/>
              <a:t>Matraque</a:t>
            </a:r>
            <a:r>
              <a:rPr lang="en-GB" dirty="0"/>
              <a:t>’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La </a:t>
            </a:r>
            <a:r>
              <a:rPr lang="en-GB" dirty="0" err="1"/>
              <a:t>Matraque</a:t>
            </a:r>
            <a:r>
              <a:rPr lang="en-GB" dirty="0"/>
              <a:t> was ran in the last couple of days before a production release. It generated random valid and invalid UI events at high speed.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Later database and file access instructions were added</a:t>
            </a:r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E66B48-092F-6E5B-EE38-250C1BA59B89}"/>
              </a:ext>
            </a:extLst>
          </p:cNvPr>
          <p:cNvSpPr txBox="1"/>
          <p:nvPr/>
        </p:nvSpPr>
        <p:spPr>
          <a:xfrm>
            <a:off x="658126" y="6165777"/>
            <a:ext cx="5570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Source: https://en.wikipedia.org/wiki/Chaos_engineering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4053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BA191-B312-7312-D4EB-A221671C3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Amazon 2003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C7278-3672-7000-7DF4-1E471F14F2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711995" cy="4351338"/>
          </a:xfrm>
        </p:spPr>
        <p:txBody>
          <a:bodyPr/>
          <a:lstStyle/>
          <a:p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DEA47-2638-DE93-F8E6-23763EA5A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5449" y="1825625"/>
            <a:ext cx="5715815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Jesse Robins(aka ‘Master of Disaster’)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Created a program called ‘Game Day’. During Game Day real incidents are  simulated.</a:t>
            </a:r>
            <a:endParaRPr lang="en-NL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32C1131-7359-09C3-92FF-8CFF7C9F4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455" y="2171229"/>
            <a:ext cx="4066810" cy="3660129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26476E-0F00-57FC-B8F1-3B96329BEE3D}"/>
              </a:ext>
            </a:extLst>
          </p:cNvPr>
          <p:cNvSpPr txBox="1"/>
          <p:nvPr/>
        </p:nvSpPr>
        <p:spPr>
          <a:xfrm>
            <a:off x="658126" y="6165777"/>
            <a:ext cx="11028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Source: https://books.sorryapp.com/2/incident-communication-101/26/pioneers-of-modern-incident-management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270606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93EE8-34FF-E81B-F258-527A01953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Google 2006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ACE8C-359A-B14F-8FB3-CFD62D2D7E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Kripa Krishnan created ‘</a:t>
            </a:r>
            <a:r>
              <a:rPr lang="en-GB" dirty="0" err="1"/>
              <a:t>DiRT</a:t>
            </a:r>
            <a:r>
              <a:rPr lang="en-GB" dirty="0"/>
              <a:t>’.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DiRT</a:t>
            </a:r>
            <a:r>
              <a:rPr lang="en-GB" dirty="0"/>
              <a:t> is a program similar too Game Day where real incidents are simulated to test systems</a:t>
            </a:r>
            <a:endParaRPr lang="en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3CE70-DD7C-6992-0D21-F3FFD029BE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3074" name="Picture 2" descr="Profielfoto van Kripa Krishnan">
            <a:extLst>
              <a:ext uri="{FF2B5EF4-FFF2-40B4-BE49-F238E27FC236}">
                <a16:creationId xmlns:a16="http://schemas.microsoft.com/office/drawing/2014/main" id="{394754AD-95C6-8994-67D7-3BD566A44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311" y="2317896"/>
            <a:ext cx="3519377" cy="3519377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83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5782D-CA14-C42B-C4C1-998F05F30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Netflix - 2011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76B2B-F277-28CD-C0AE-58FACF4313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Chaos Monkey: Takes down random instances</a:t>
            </a:r>
          </a:p>
          <a:p>
            <a:endParaRPr lang="en-GB" dirty="0"/>
          </a:p>
          <a:p>
            <a:r>
              <a:rPr lang="en-GB" dirty="0"/>
              <a:t>Chaos Kong: Takes down an entire service</a:t>
            </a:r>
          </a:p>
          <a:p>
            <a:endParaRPr lang="en-GB" dirty="0"/>
          </a:p>
          <a:p>
            <a:r>
              <a:rPr lang="en-GB" dirty="0"/>
              <a:t>Chaos Gorilla: Takes down an entire AWS region</a:t>
            </a:r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08EEDC-F6FD-8CFD-EBF2-3BD3302825AA}"/>
              </a:ext>
            </a:extLst>
          </p:cNvPr>
          <p:cNvSpPr txBox="1"/>
          <p:nvPr/>
        </p:nvSpPr>
        <p:spPr>
          <a:xfrm>
            <a:off x="927652" y="6308209"/>
            <a:ext cx="6891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Source: https://youtu.be/ZBk8oCmfpMg?si=0tcwlUtA1Fx-aidi&amp;t=1404</a:t>
            </a:r>
            <a:endParaRPr lang="en-NL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49DDD9-706C-2E0E-701C-0A0F6FFC1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321" y="2225275"/>
            <a:ext cx="4826248" cy="2838596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70851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18CF7-0716-2010-28CF-0FF15713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start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418BF-544D-5310-225B-3307359C13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825624"/>
            <a:ext cx="12192000" cy="7941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600" dirty="0"/>
              <a:t>Let’s turn random things of like Netflix</a:t>
            </a:r>
            <a:endParaRPr lang="en-NL" sz="3600" dirty="0"/>
          </a:p>
        </p:txBody>
      </p:sp>
      <p:pic>
        <p:nvPicPr>
          <p:cNvPr id="8196" name="Picture 4" descr="Ummm No Meme GIFs | Tenor">
            <a:extLst>
              <a:ext uri="{FF2B5EF4-FFF2-40B4-BE49-F238E27FC236}">
                <a16:creationId xmlns:a16="http://schemas.microsoft.com/office/drawing/2014/main" id="{C4AC0BFE-6B61-8828-DE24-4DBEC7822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1207" y="2619818"/>
            <a:ext cx="5809586" cy="3873057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87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BF305-09FE-0FFC-8F4E-EF9AB7E28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start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9356E-D3A5-C382-A304-ABF347C761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Identify what can fail</a:t>
            </a:r>
          </a:p>
          <a:p>
            <a:endParaRPr lang="en-GB" dirty="0"/>
          </a:p>
          <a:p>
            <a:r>
              <a:rPr lang="en-GB" dirty="0"/>
              <a:t>Look at what has been put in place to prevent/handle a failure</a:t>
            </a:r>
          </a:p>
          <a:p>
            <a:endParaRPr lang="en-GB" dirty="0"/>
          </a:p>
          <a:p>
            <a:r>
              <a:rPr lang="en-GB" dirty="0"/>
              <a:t>Don’t start randomly turning off things</a:t>
            </a:r>
            <a:endParaRPr lang="en-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2212FC-0F6C-3946-C54B-AF26BB8ECA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7174" name="Picture 6" descr="Bugs Bunny start Meme Generator - Imgflip">
            <a:extLst>
              <a:ext uri="{FF2B5EF4-FFF2-40B4-BE49-F238E27FC236}">
                <a16:creationId xmlns:a16="http://schemas.microsoft.com/office/drawing/2014/main" id="{5D064667-FFE9-C693-04E0-AF4849ABA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107019"/>
            <a:ext cx="5181600" cy="3592576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61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2C2FA-3F20-E87B-2195-7D159AA6B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Experiments</a:t>
            </a:r>
            <a:endParaRPr lang="en-NL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C00207B-A1C8-A4F4-D8AF-D7211176A1E6}"/>
              </a:ext>
            </a:extLst>
          </p:cNvPr>
          <p:cNvSpPr/>
          <p:nvPr/>
        </p:nvSpPr>
        <p:spPr>
          <a:xfrm>
            <a:off x="5327322" y="1247628"/>
            <a:ext cx="1537355" cy="15373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Hypothesis</a:t>
            </a:r>
            <a:endParaRPr lang="en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8FE1BA3-6156-0D1D-BB7A-280523501F4C}"/>
              </a:ext>
            </a:extLst>
          </p:cNvPr>
          <p:cNvSpPr/>
          <p:nvPr/>
        </p:nvSpPr>
        <p:spPr>
          <a:xfrm>
            <a:off x="6615261" y="4610098"/>
            <a:ext cx="1537355" cy="15373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Inject chaos</a:t>
            </a:r>
            <a:endParaRPr lang="en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D561C02-7505-4770-EFF6-29CD4AD0A42B}"/>
              </a:ext>
            </a:extLst>
          </p:cNvPr>
          <p:cNvSpPr/>
          <p:nvPr/>
        </p:nvSpPr>
        <p:spPr>
          <a:xfrm>
            <a:off x="4114015" y="4610099"/>
            <a:ext cx="1537355" cy="15373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/>
              <a:t>Observe system behaviour</a:t>
            </a:r>
            <a:endParaRPr lang="en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CFD2F59-66DF-C11E-2A97-E9F5467B74A2}"/>
              </a:ext>
            </a:extLst>
          </p:cNvPr>
          <p:cNvSpPr/>
          <p:nvPr/>
        </p:nvSpPr>
        <p:spPr>
          <a:xfrm>
            <a:off x="3418786" y="2589620"/>
            <a:ext cx="1537355" cy="15373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Learn and make improve</a:t>
            </a:r>
            <a:endParaRPr lang="en-N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9D0FE97-0A34-B5DE-0C56-FA8BF457BD8F}"/>
              </a:ext>
            </a:extLst>
          </p:cNvPr>
          <p:cNvSpPr/>
          <p:nvPr/>
        </p:nvSpPr>
        <p:spPr>
          <a:xfrm>
            <a:off x="7235858" y="2589620"/>
            <a:ext cx="1537355" cy="15373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Design</a:t>
            </a:r>
          </a:p>
          <a:p>
            <a:pPr algn="ctr"/>
            <a:r>
              <a:rPr lang="en-GB" dirty="0"/>
              <a:t>experiment</a:t>
            </a:r>
            <a:endParaRPr lang="en-NL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3FC70D-C813-98B1-1FB8-5BEA139832FC}"/>
              </a:ext>
            </a:extLst>
          </p:cNvPr>
          <p:cNvCxnSpPr>
            <a:cxnSpLocks/>
          </p:cNvCxnSpPr>
          <p:nvPr/>
        </p:nvCxnSpPr>
        <p:spPr>
          <a:xfrm>
            <a:off x="6845778" y="2402958"/>
            <a:ext cx="538160" cy="38202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2ACB40-6440-4330-154A-9FBDFF50BF9F}"/>
              </a:ext>
            </a:extLst>
          </p:cNvPr>
          <p:cNvCxnSpPr>
            <a:cxnSpLocks/>
          </p:cNvCxnSpPr>
          <p:nvPr/>
        </p:nvCxnSpPr>
        <p:spPr>
          <a:xfrm flipH="1">
            <a:off x="7680325" y="4203700"/>
            <a:ext cx="107950" cy="38100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02DDA2A-4F99-D101-0D76-8910176A9A5D}"/>
              </a:ext>
            </a:extLst>
          </p:cNvPr>
          <p:cNvCxnSpPr>
            <a:cxnSpLocks/>
          </p:cNvCxnSpPr>
          <p:nvPr/>
        </p:nvCxnSpPr>
        <p:spPr>
          <a:xfrm flipH="1">
            <a:off x="5773479" y="5378775"/>
            <a:ext cx="739240" cy="1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F25A756-EAB0-17FE-5493-6468D450BF48}"/>
              </a:ext>
            </a:extLst>
          </p:cNvPr>
          <p:cNvCxnSpPr>
            <a:cxnSpLocks/>
          </p:cNvCxnSpPr>
          <p:nvPr/>
        </p:nvCxnSpPr>
        <p:spPr>
          <a:xfrm flipH="1" flipV="1">
            <a:off x="4312920" y="4203700"/>
            <a:ext cx="198756" cy="406398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DAC217E-868A-EFA0-C718-5BE75F7ED941}"/>
              </a:ext>
            </a:extLst>
          </p:cNvPr>
          <p:cNvCxnSpPr>
            <a:cxnSpLocks/>
          </p:cNvCxnSpPr>
          <p:nvPr/>
        </p:nvCxnSpPr>
        <p:spPr>
          <a:xfrm flipV="1">
            <a:off x="4872652" y="2459936"/>
            <a:ext cx="454670" cy="32504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49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EAA9-5459-87DC-9162-05795E3A4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experiment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18936-6AC4-06FC-7FE7-0D6FE4DE49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Context: Online system the buy concert tickets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When the service to buy tickets has an outage in West Europe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F6444-4644-5CD0-0B37-D45002B1B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Success conditions</a:t>
            </a:r>
          </a:p>
          <a:p>
            <a:endParaRPr lang="en-GB" dirty="0"/>
          </a:p>
          <a:p>
            <a:r>
              <a:rPr lang="en-GB" dirty="0"/>
              <a:t>All requests are redirected to North Europe</a:t>
            </a:r>
          </a:p>
          <a:p>
            <a:r>
              <a:rPr lang="en-GB" dirty="0"/>
              <a:t>At least 95% of requests are successful</a:t>
            </a:r>
          </a:p>
          <a:p>
            <a:r>
              <a:rPr lang="en-GB" dirty="0"/>
              <a:t>At least 95% of requests complete within 1 second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61292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A62F85-A190-AFF1-7818-9E4268C4F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0C59E-4660-5CF2-1380-B65B1E551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experiment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5B02A-9089-9FA4-3F9F-F42E395B09C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Context: And service listens to a service bus and sends invoices to customers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entire service has an outage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C5A6EE-B848-0691-2EB3-99C414001E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Success conditions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When the service is back online every invoice is still sent</a:t>
            </a:r>
          </a:p>
          <a:p>
            <a:r>
              <a:rPr lang="en-GB" dirty="0"/>
              <a:t>No duplicate invoices are sent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4791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BA1D9-0B73-4F9C-A286-4C0247E14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to run experiments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240B7-DE88-883C-FD42-5F4F7DCC73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168116" cy="4351338"/>
          </a:xfrm>
        </p:spPr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Do </a:t>
            </a:r>
            <a:r>
              <a:rPr lang="en-GB" b="1" dirty="0"/>
              <a:t>not</a:t>
            </a:r>
            <a:r>
              <a:rPr lang="en-GB" dirty="0"/>
              <a:t> run experiments when there is an actual outage</a:t>
            </a:r>
          </a:p>
          <a:p>
            <a:endParaRPr lang="en-GB" dirty="0"/>
          </a:p>
          <a:p>
            <a:r>
              <a:rPr lang="en-GB" dirty="0"/>
              <a:t>When the system has been designed to handle the failure</a:t>
            </a:r>
          </a:p>
          <a:p>
            <a:endParaRPr lang="en-GB" dirty="0"/>
          </a:p>
          <a:p>
            <a:r>
              <a:rPr lang="en-GB" dirty="0"/>
              <a:t>Regularly to ensure the system keeps behaving as designed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9DB14B8-F2F8-87BF-A018-DDABBAD67AFB}"/>
              </a:ext>
            </a:extLst>
          </p:cNvPr>
          <p:cNvSpPr txBox="1">
            <a:spLocks/>
          </p:cNvSpPr>
          <p:nvPr/>
        </p:nvSpPr>
        <p:spPr>
          <a:xfrm>
            <a:off x="8006316" y="2785730"/>
            <a:ext cx="3448492" cy="2884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3800" dirty="0"/>
              <a:t>🕝</a:t>
            </a:r>
          </a:p>
        </p:txBody>
      </p:sp>
    </p:spTree>
    <p:extLst>
      <p:ext uri="{BB962C8B-B14F-4D97-AF65-F5344CB8AC3E}">
        <p14:creationId xmlns:p14="http://schemas.microsoft.com/office/powerpoint/2010/main" val="4231307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FB6FCB-4992-AFA9-2048-2B9052713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505075"/>
            <a:ext cx="5157787" cy="368458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Martijn van Arkel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dirty="0"/>
              <a:t>.NET developer</a:t>
            </a:r>
          </a:p>
          <a:p>
            <a:pPr marL="0" indent="0">
              <a:buNone/>
            </a:pPr>
            <a:r>
              <a:rPr lang="en-GB" dirty="0"/>
              <a:t>At 4DotNet</a:t>
            </a:r>
            <a:endParaRPr lang="en-NL" dirty="0"/>
          </a:p>
        </p:txBody>
      </p:sp>
      <p:pic>
        <p:nvPicPr>
          <p:cNvPr id="1026" name="Picture 2" descr="Martijn">
            <a:extLst>
              <a:ext uri="{FF2B5EF4-FFF2-40B4-BE49-F238E27FC236}">
                <a16:creationId xmlns:a16="http://schemas.microsoft.com/office/drawing/2014/main" id="{23E426DC-8EB6-3DF1-0B9B-B89C626A5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087" y="1115457"/>
            <a:ext cx="4429125" cy="442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195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F9550-4184-B512-94F7-40102DA36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to run experiments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890C3-6BEF-1B0C-E5EA-66D094C399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6EF0C-B268-20E1-52CF-0560579295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1026" name="Picture 2" descr="we’ve all tested in production!!!">
            <a:extLst>
              <a:ext uri="{FF2B5EF4-FFF2-40B4-BE49-F238E27FC236}">
                <a16:creationId xmlns:a16="http://schemas.microsoft.com/office/drawing/2014/main" id="{F82A120F-70A0-533A-5DD6-6E140B437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824" y="1825625"/>
            <a:ext cx="6980352" cy="3676318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FC517F-2BC5-2F70-81D3-EE7E4003C3A3}"/>
              </a:ext>
            </a:extLst>
          </p:cNvPr>
          <p:cNvSpPr txBox="1"/>
          <p:nvPr/>
        </p:nvSpPr>
        <p:spPr>
          <a:xfrm>
            <a:off x="3011381" y="5746468"/>
            <a:ext cx="6169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But let’s not start there</a:t>
            </a:r>
            <a:endParaRPr lang="en-NL" sz="2400" dirty="0"/>
          </a:p>
        </p:txBody>
      </p:sp>
    </p:spTree>
    <p:extLst>
      <p:ext uri="{BB962C8B-B14F-4D97-AF65-F5344CB8AC3E}">
        <p14:creationId xmlns:p14="http://schemas.microsoft.com/office/powerpoint/2010/main" val="764018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A386B-EA4E-7D6B-2E41-A7A83D593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Tools in Azure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78E37-3AB4-78C6-0EDE-F4055A7C97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            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Azure chaos studio</a:t>
            </a:r>
          </a:p>
          <a:p>
            <a:r>
              <a:rPr lang="en-GB" dirty="0"/>
              <a:t>Define and run experiments</a:t>
            </a:r>
          </a:p>
          <a:p>
            <a:r>
              <a:rPr lang="en-GB" dirty="0"/>
              <a:t>Sadly, not all resources are supported</a:t>
            </a:r>
            <a:endParaRPr lang="en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6701B-2161-CCF1-BBDC-DDCAE44C50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Azure Load Testing</a:t>
            </a:r>
          </a:p>
          <a:p>
            <a:r>
              <a:rPr lang="en-GB" dirty="0"/>
              <a:t>Add stress to your system during experiments</a:t>
            </a:r>
            <a:endParaRPr lang="en-NL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8B4EA7F4-14DC-49F7-5448-41962D3C1F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4277" y="1825625"/>
            <a:ext cx="900265" cy="900265"/>
          </a:xfrm>
          <a:prstGeom prst="rect">
            <a:avLst/>
          </a:prstGeom>
        </p:spPr>
      </p:pic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365B26EC-C2D8-CAC3-92C2-AEB766AEC9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33267" y="1886037"/>
            <a:ext cx="900265" cy="900265"/>
          </a:xfrm>
          <a:prstGeom prst="rect">
            <a:avLst/>
          </a:prstGeom>
        </p:spPr>
      </p:pic>
      <p:pic>
        <p:nvPicPr>
          <p:cNvPr id="2050" name="Picture 2" descr="Logo">
            <a:extLst>
              <a:ext uri="{FF2B5EF4-FFF2-40B4-BE49-F238E27FC236}">
                <a16:creationId xmlns:a16="http://schemas.microsoft.com/office/drawing/2014/main" id="{07DAF82E-C60A-7187-0FDC-28CCBFAF5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715" y="4575787"/>
            <a:ext cx="1794286" cy="1810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1602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84E55-1AAB-D3E3-304F-8C1ED07AD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look at Chaos Studio</a:t>
            </a:r>
            <a:endParaRPr lang="en-NL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1D458632-C49B-C085-E844-3EF01F4FF85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7043" y="1986315"/>
            <a:ext cx="4037913" cy="403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474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1ACDC-8E75-5848-B56E-7D4512582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Risks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19438-8136-760B-3737-028A810B3D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Real failures are injected</a:t>
            </a:r>
          </a:p>
          <a:p>
            <a:endParaRPr lang="en-GB" dirty="0"/>
          </a:p>
          <a:p>
            <a:r>
              <a:rPr lang="en-GB" dirty="0"/>
              <a:t>Experiments on can impact customers</a:t>
            </a:r>
          </a:p>
          <a:p>
            <a:endParaRPr lang="en-GB" dirty="0"/>
          </a:p>
          <a:p>
            <a:r>
              <a:rPr lang="en-GB" dirty="0"/>
              <a:t>Unexpected dependencies causing a bigger failure than expected</a:t>
            </a:r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E61A6D-CE7F-3AAD-DF2F-A02BFC6325BA}"/>
              </a:ext>
            </a:extLst>
          </p:cNvPr>
          <p:cNvSpPr txBox="1"/>
          <p:nvPr/>
        </p:nvSpPr>
        <p:spPr>
          <a:xfrm>
            <a:off x="6933414" y="1825625"/>
            <a:ext cx="4732255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9900" dirty="0"/>
              <a:t>⚠️</a:t>
            </a:r>
            <a:endParaRPr lang="en-NL" sz="19900" dirty="0"/>
          </a:p>
        </p:txBody>
      </p:sp>
    </p:spTree>
    <p:extLst>
      <p:ext uri="{BB962C8B-B14F-4D97-AF65-F5344CB8AC3E}">
        <p14:creationId xmlns:p14="http://schemas.microsoft.com/office/powerpoint/2010/main" val="3279145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2F828-66F9-3739-0DE6-B1E827586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Reducing risk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519B2-2151-37E8-DA40-4499A31410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9815623" cy="4351338"/>
          </a:xfrm>
        </p:spPr>
        <p:txBody>
          <a:bodyPr>
            <a:normAutofit/>
          </a:bodyPr>
          <a:lstStyle/>
          <a:p>
            <a:r>
              <a:rPr lang="en-GB" dirty="0"/>
              <a:t>Do </a:t>
            </a:r>
            <a:r>
              <a:rPr lang="en-GB" b="1" dirty="0"/>
              <a:t>not</a:t>
            </a:r>
            <a:r>
              <a:rPr lang="en-GB" dirty="0"/>
              <a:t> start on production</a:t>
            </a:r>
          </a:p>
          <a:p>
            <a:r>
              <a:rPr lang="en-GB" dirty="0"/>
              <a:t>Always have a way to stop an experiment</a:t>
            </a:r>
          </a:p>
          <a:p>
            <a:r>
              <a:rPr lang="en-GB" dirty="0"/>
              <a:t>Have monitoring setup</a:t>
            </a:r>
          </a:p>
          <a:p>
            <a:r>
              <a:rPr lang="en-GB" dirty="0"/>
              <a:t>Give experiment the minimal permissions</a:t>
            </a:r>
          </a:p>
          <a:p>
            <a:r>
              <a:rPr lang="en-GB" dirty="0"/>
              <a:t>Start with small experiments and minimize the blast radius</a:t>
            </a:r>
          </a:p>
          <a:p>
            <a:r>
              <a:rPr lang="en-GB" dirty="0"/>
              <a:t>Communicate beforehand</a:t>
            </a:r>
            <a:endParaRPr lang="en-NL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B6E36E9-A0F4-9A28-A864-0308C2615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20" y="1261822"/>
            <a:ext cx="3695949" cy="2587164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273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E25F4-DC1F-26DC-E118-2263E967B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  <a:endParaRPr lang="en-NL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425170-575D-5968-96AF-7C1B15D8E9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938" y="2135983"/>
            <a:ext cx="8232928" cy="3601906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6" name="Content Placeholder 5" descr="A monkey breaking a computer&#10;&#10;AI-generated content may be incorrect.">
            <a:extLst>
              <a:ext uri="{FF2B5EF4-FFF2-40B4-BE49-F238E27FC236}">
                <a16:creationId xmlns:a16="http://schemas.microsoft.com/office/drawing/2014/main" id="{A155E946-37F7-6BB7-B978-74F769C3F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563" y="1365357"/>
            <a:ext cx="5127518" cy="51275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5684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8FC67-23E4-BAEC-C706-64C9727B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I think you should consider chaos engineering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3DC67-0B32-2F14-1E48-0695D76486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66862" cy="4351338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Identify problems before an actual outage happens </a:t>
            </a:r>
            <a:endParaRPr lang="en-NL" dirty="0"/>
          </a:p>
          <a:p>
            <a:endParaRPr lang="en-GB" dirty="0"/>
          </a:p>
          <a:p>
            <a:r>
              <a:rPr lang="en-GB" dirty="0"/>
              <a:t>Know how the system behaves when things go wrong</a:t>
            </a:r>
            <a:br>
              <a:rPr lang="en-GB" dirty="0"/>
            </a:br>
            <a:endParaRPr lang="en-GB" dirty="0"/>
          </a:p>
          <a:p>
            <a:r>
              <a:rPr lang="en-GB" dirty="0"/>
              <a:t>Getting confidence in the resilience of the system</a:t>
            </a:r>
          </a:p>
          <a:p>
            <a:endParaRPr lang="en-GB" dirty="0"/>
          </a:p>
          <a:p>
            <a:r>
              <a:rPr lang="en-GB" dirty="0"/>
              <a:t>Ensure issues that caused problems do not happen again</a:t>
            </a:r>
          </a:p>
        </p:txBody>
      </p:sp>
    </p:spTree>
    <p:extLst>
      <p:ext uri="{BB962C8B-B14F-4D97-AF65-F5344CB8AC3E}">
        <p14:creationId xmlns:p14="http://schemas.microsoft.com/office/powerpoint/2010/main" val="39943401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BD62D-F744-4C1D-92B6-0A5A33001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94088" cy="2112261"/>
          </a:xfrm>
        </p:spPr>
        <p:txBody>
          <a:bodyPr/>
          <a:lstStyle/>
          <a:p>
            <a:pPr algn="ctr"/>
            <a:r>
              <a:rPr lang="en-GB" dirty="0"/>
              <a:t>When do you want to find out if your emergency plan works?</a:t>
            </a:r>
            <a:br>
              <a:rPr lang="en-GB" dirty="0"/>
            </a:br>
            <a:endParaRPr lang="en-NL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10E4778-71F9-1CAA-86E1-AB22903F5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019" y="1942342"/>
            <a:ext cx="6453962" cy="4550533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0784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F8B92-FFAE-A360-CCFA-DDEE7EA60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</a:t>
            </a:r>
            <a:endParaRPr lang="en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AC966D-EF47-17E4-54C2-B26EBF5AA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170" y="1690688"/>
            <a:ext cx="2969659" cy="296965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AB3CBB-52E7-71DB-0E28-4F245DDAB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67312"/>
            <a:ext cx="10515600" cy="1009650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https://github.com/marti901/thrive-in-chaos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037618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5EC63-82EF-D1D4-5E00-72FF61171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Things that can go wrong</a:t>
            </a:r>
            <a:endParaRPr lang="en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A5CCC-F3D1-E282-41A7-9D4FF449A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58099"/>
            <a:ext cx="5157787" cy="4431564"/>
          </a:xfrm>
        </p:spPr>
        <p:txBody>
          <a:bodyPr/>
          <a:lstStyle/>
          <a:p>
            <a:pPr marL="342900" indent="-342900"/>
            <a:r>
              <a:rPr lang="en-US" dirty="0"/>
              <a:t>Misconfiguration</a:t>
            </a:r>
          </a:p>
          <a:p>
            <a:pPr marL="342900" indent="-342900"/>
            <a:r>
              <a:rPr lang="en-US" dirty="0"/>
              <a:t>Broken code deployed</a:t>
            </a:r>
          </a:p>
          <a:p>
            <a:pPr marL="342900" indent="-342900"/>
            <a:r>
              <a:rPr lang="en-US" dirty="0"/>
              <a:t>Unexpected spike in load</a:t>
            </a:r>
          </a:p>
          <a:p>
            <a:pPr marL="342900" indent="-342900"/>
            <a:r>
              <a:rPr lang="en-US" dirty="0"/>
              <a:t>Resources not scaled correctly</a:t>
            </a:r>
          </a:p>
          <a:p>
            <a:pPr marL="342900" indent="-342900"/>
            <a:r>
              <a:rPr lang="nl-NL" dirty="0"/>
              <a:t>External service unavailable</a:t>
            </a:r>
          </a:p>
          <a:p>
            <a:pPr marL="342900" indent="-342900"/>
            <a:r>
              <a:rPr lang="en-US" dirty="0"/>
              <a:t>Azure outage</a:t>
            </a:r>
          </a:p>
          <a:p>
            <a:pPr marL="342900" indent="-342900"/>
            <a:r>
              <a:rPr lang="en-US" dirty="0"/>
              <a:t>And many more….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47012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person in a garment&#10;&#10;AI-generated content may be incorrect.">
            <a:extLst>
              <a:ext uri="{FF2B5EF4-FFF2-40B4-BE49-F238E27FC236}">
                <a16:creationId xmlns:a16="http://schemas.microsoft.com/office/drawing/2014/main" id="{BE5F91D6-8395-AA24-0DFC-8424A57F148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198" y="900226"/>
            <a:ext cx="9426004" cy="5309982"/>
          </a:xfr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9604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1B616-93CE-CE64-F375-7E6AB0F09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747D8C-0F6C-F271-EE47-119D6C853424}"/>
              </a:ext>
            </a:extLst>
          </p:cNvPr>
          <p:cNvSpPr txBox="1"/>
          <p:nvPr/>
        </p:nvSpPr>
        <p:spPr>
          <a:xfrm>
            <a:off x="0" y="2716426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dirty="0"/>
              <a:t>🤔</a:t>
            </a:r>
            <a:endParaRPr lang="en-NL" sz="7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B61AB-EECE-9E12-C5B3-DC08F3047DC9}"/>
              </a:ext>
            </a:extLst>
          </p:cNvPr>
          <p:cNvSpPr txBox="1"/>
          <p:nvPr/>
        </p:nvSpPr>
        <p:spPr>
          <a:xfrm>
            <a:off x="0" y="1941947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/>
              <a:t>We all try to build resilient systems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A6D1CD-F00D-C357-51F8-E8946B953C55}"/>
              </a:ext>
            </a:extLst>
          </p:cNvPr>
          <p:cNvSpPr txBox="1"/>
          <p:nvPr/>
        </p:nvSpPr>
        <p:spPr>
          <a:xfrm>
            <a:off x="0" y="4312764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/>
              <a:t>How do I know they work as designed?</a:t>
            </a:r>
            <a:endParaRPr lang="en-NL" sz="2800" dirty="0"/>
          </a:p>
        </p:txBody>
      </p:sp>
    </p:spTree>
    <p:extLst>
      <p:ext uri="{BB962C8B-B14F-4D97-AF65-F5344CB8AC3E}">
        <p14:creationId xmlns:p14="http://schemas.microsoft.com/office/powerpoint/2010/main" val="157895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F501E-7C72-A676-9107-47B454B2F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84531"/>
          </a:xfrm>
        </p:spPr>
        <p:txBody>
          <a:bodyPr/>
          <a:lstStyle/>
          <a:p>
            <a:pPr algn="ctr"/>
            <a:r>
              <a:rPr lang="en-GB" dirty="0"/>
              <a:t>Chaos engineering</a:t>
            </a:r>
            <a:endParaRPr lang="en-NL" dirty="0"/>
          </a:p>
        </p:txBody>
      </p:sp>
      <p:pic>
        <p:nvPicPr>
          <p:cNvPr id="6" name="Picture 5" descr="A purple and grey cubes&#10;&#10;AI-generated content may be incorrect.">
            <a:extLst>
              <a:ext uri="{FF2B5EF4-FFF2-40B4-BE49-F238E27FC236}">
                <a16:creationId xmlns:a16="http://schemas.microsoft.com/office/drawing/2014/main" id="{BE52D42F-067E-3F0D-FDEC-45EC0AD8A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145" y="4101152"/>
            <a:ext cx="5482856" cy="239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74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5E52F-287C-0C34-07D6-2D1AE6CC9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89888"/>
            <a:ext cx="12192000" cy="1325563"/>
          </a:xfrm>
        </p:spPr>
        <p:txBody>
          <a:bodyPr/>
          <a:lstStyle/>
          <a:p>
            <a:pPr algn="ctr"/>
            <a:r>
              <a:rPr lang="en-GB" dirty="0"/>
              <a:t>Is chaos engineering a </a:t>
            </a:r>
            <a:br>
              <a:rPr lang="en-GB" dirty="0"/>
            </a:br>
            <a:r>
              <a:rPr lang="en-GB" dirty="0"/>
              <a:t>new fancy buzz word?</a:t>
            </a:r>
            <a:endParaRPr lang="en-NL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EA2117-060A-31CF-872D-28BC971909A3}"/>
              </a:ext>
            </a:extLst>
          </p:cNvPr>
          <p:cNvSpPr txBox="1">
            <a:spLocks/>
          </p:cNvSpPr>
          <p:nvPr/>
        </p:nvSpPr>
        <p:spPr>
          <a:xfrm>
            <a:off x="0" y="374255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7200" b="1" dirty="0"/>
              <a:t>I think. NO</a:t>
            </a:r>
            <a:endParaRPr lang="en-NL" sz="7200" b="1" dirty="0"/>
          </a:p>
        </p:txBody>
      </p:sp>
    </p:spTree>
    <p:extLst>
      <p:ext uri="{BB962C8B-B14F-4D97-AF65-F5344CB8AC3E}">
        <p14:creationId xmlns:p14="http://schemas.microsoft.com/office/powerpoint/2010/main" val="417413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D007-862E-9180-EA37-5C99AD2C4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</a:t>
            </a:r>
            <a:r>
              <a:rPr lang="en-US" dirty="0"/>
              <a:t>chaos engineering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34884-174F-D988-F115-6E3736ED94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0194" y="1865818"/>
            <a:ext cx="10991611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“Chaos engineering is the practice of </a:t>
            </a:r>
            <a:r>
              <a:rPr lang="en-US" b="1" dirty="0"/>
              <a:t>intentionally injecting faults into a system</a:t>
            </a:r>
            <a:r>
              <a:rPr lang="en-US" dirty="0"/>
              <a:t> to test its resilience. The goal is to </a:t>
            </a:r>
            <a:r>
              <a:rPr lang="en-US" b="1" dirty="0"/>
              <a:t>identify potential failure points </a:t>
            </a:r>
            <a:r>
              <a:rPr lang="en-US" dirty="0"/>
              <a:t>and correct them </a:t>
            </a:r>
            <a:r>
              <a:rPr lang="en-US" b="1" dirty="0"/>
              <a:t>before they cause an actual outage </a:t>
            </a:r>
            <a:r>
              <a:rPr lang="en-US" dirty="0"/>
              <a:t>or other disruption.”</a:t>
            </a:r>
            <a:br>
              <a:rPr lang="en-US" sz="3600" dirty="0"/>
            </a:br>
            <a:r>
              <a:rPr lang="en-US" sz="1600" dirty="0"/>
              <a:t>Source: </a:t>
            </a:r>
            <a:r>
              <a:rPr lang="en-US" sz="1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https://www.opentext.com/what-is/chaos-engineering#:~:text=Chaos%20engineering%20is%20the%20practice,actual%20outage%20or%20other%20disruption</a:t>
            </a:r>
            <a:br>
              <a:rPr lang="en-US" sz="1600" dirty="0"/>
            </a:br>
            <a:br>
              <a:rPr lang="en-US" sz="2000" dirty="0"/>
            </a:br>
            <a:br>
              <a:rPr lang="en-US" sz="2000" dirty="0"/>
            </a:br>
            <a:r>
              <a:rPr lang="en-US" dirty="0"/>
              <a:t>“Chaos Engineering is the discipline of experimenting on a system in order to </a:t>
            </a:r>
            <a:r>
              <a:rPr lang="en-US" b="1" dirty="0"/>
              <a:t>build confidence </a:t>
            </a:r>
            <a:r>
              <a:rPr lang="en-US" dirty="0"/>
              <a:t>in the system’s capability to withstand turbulent conditions in production.”</a:t>
            </a:r>
            <a:br>
              <a:rPr lang="en-US" sz="2000" dirty="0"/>
            </a:br>
            <a:r>
              <a:rPr lang="en-US" sz="1600" dirty="0"/>
              <a:t>Source: </a:t>
            </a:r>
            <a:r>
              <a:rPr lang="en-US" sz="1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https://principlesofchaos.org/</a:t>
            </a:r>
            <a:r>
              <a:rPr lang="en-US" sz="1600" dirty="0"/>
              <a:t> </a:t>
            </a:r>
            <a:endParaRPr lang="nl-NL" sz="3600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065421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2D0FD-3A29-AE76-31AC-03349814A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Apple 1983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72851-30DB-AC49-3D18-058813FEC3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Steve Capps developed monkey.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Monkey rapidly generates and sends random user input.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Monkey was used to test MacWrite and </a:t>
            </a:r>
            <a:r>
              <a:rPr lang="en-GB" dirty="0" err="1"/>
              <a:t>MacPaint</a:t>
            </a:r>
            <a:endParaRPr lang="en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E5DF0-515A-45B4-EBD2-453F9864F64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45980D-F1D1-C0DD-41DB-9FE35395B727}"/>
              </a:ext>
            </a:extLst>
          </p:cNvPr>
          <p:cNvSpPr txBox="1"/>
          <p:nvPr/>
        </p:nvSpPr>
        <p:spPr>
          <a:xfrm>
            <a:off x="658126" y="6165777"/>
            <a:ext cx="11028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Source: https://books.sorryapp.com/2/incident-communication-101/26/pioneers-of-modern-incident-management</a:t>
            </a:r>
            <a:endParaRPr lang="en-NL" dirty="0"/>
          </a:p>
        </p:txBody>
      </p:sp>
      <p:pic>
        <p:nvPicPr>
          <p:cNvPr id="1026" name="Picture 2" descr="Steve Capps Named PayNearMe's First-Ever Fellow, Pioneering Advances in the  Customer Payment Experience">
            <a:extLst>
              <a:ext uri="{FF2B5EF4-FFF2-40B4-BE49-F238E27FC236}">
                <a16:creationId xmlns:a16="http://schemas.microsoft.com/office/drawing/2014/main" id="{D53D81DD-04C7-7910-7DF9-FEAB59FA2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922" y="2112704"/>
            <a:ext cx="2792155" cy="3388538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82215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4DotNet 2019">
      <a:dk1>
        <a:srgbClr val="FFFFFF"/>
      </a:dk1>
      <a:lt1>
        <a:srgbClr val="1226AA"/>
      </a:lt1>
      <a:dk2>
        <a:srgbClr val="FFFFFF"/>
      </a:dk2>
      <a:lt2>
        <a:srgbClr val="1226AA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4DotNet 2019">
      <a:majorFont>
        <a:latin typeface="NeuzeitS LT Book"/>
        <a:ea typeface=""/>
        <a:cs typeface=""/>
      </a:majorFont>
      <a:minorFont>
        <a:latin typeface="NeuzeitS-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DotNet.potx" id="{3585C765-7763-4533-853E-263BCF011713}" vid="{11A793F9-B197-48A4-932A-4DC807FF74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KH Document" ma:contentTypeID="0x010100BE884009E1AF4E4AA68748A5339F4A5900DDA8CE9F2A9C024DB7BC804F36BEE7A4" ma:contentTypeVersion="18" ma:contentTypeDescription="KH documenten" ma:contentTypeScope="" ma:versionID="986a195a4634d695f0b40839312c0288">
  <xsd:schema xmlns:xsd="http://www.w3.org/2001/XMLSchema" xmlns:xs="http://www.w3.org/2001/XMLSchema" xmlns:p="http://schemas.microsoft.com/office/2006/metadata/properties" xmlns:ns2="6bed5341-ebe3-454f-909f-36f044ec18c5" xmlns:ns3="4fa33c19-156f-4d53-8a37-f6529061f5c4" targetNamespace="http://schemas.microsoft.com/office/2006/metadata/properties" ma:root="true" ma:fieldsID="ad1e26d4e881e252e9d83dd1bdded4c5" ns2:_="" ns3:_="">
    <xsd:import namespace="6bed5341-ebe3-454f-909f-36f044ec18c5"/>
    <xsd:import namespace="4fa33c19-156f-4d53-8a37-f6529061f5c4"/>
    <xsd:element name="properties">
      <xsd:complexType>
        <xsd:sequence>
          <xsd:element name="documentManagement">
            <xsd:complexType>
              <xsd:all>
                <xsd:element ref="ns2:KMSRevisionDate" minOccurs="0"/>
                <xsd:element ref="ns2:KMSDocType" minOccurs="0"/>
                <xsd:element ref="ns2:KMSRole" minOccurs="0"/>
                <xsd:element ref="ns2:h297eec6a053455faa48274b79e8f120" minOccurs="0"/>
                <xsd:element ref="ns2:TaxCatchAll" minOccurs="0"/>
                <xsd:element ref="ns2:TaxCatchAllLabel" minOccurs="0"/>
                <xsd:element ref="ns3:MediaServiceMetadata" minOccurs="0"/>
                <xsd:element ref="ns3:MediaServiceFastMetadata" minOccurs="0"/>
                <xsd:element ref="ns3:lcf76f155ced4ddcb4097134ff3c332f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ObjectDetectorVersions" minOccurs="0"/>
                <xsd:element ref="ns3:MediaServiceSearchPropertie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ed5341-ebe3-454f-909f-36f044ec18c5" elementFormDefault="qualified">
    <xsd:import namespace="http://schemas.microsoft.com/office/2006/documentManagement/types"/>
    <xsd:import namespace="http://schemas.microsoft.com/office/infopath/2007/PartnerControls"/>
    <xsd:element name="KMSRevisionDate" ma:index="8" nillable="true" ma:displayName="Evaluatie Datum" ma:format="DateOnly" ma:internalName="KMSRevisionDate">
      <xsd:simpleType>
        <xsd:restriction base="dms:DateTime"/>
      </xsd:simpleType>
    </xsd:element>
    <xsd:element name="KMSDocType" ma:index="9" nillable="true" ma:displayName="Informatietype" ma:format="Dropdown" ma:internalName="KMSDocType">
      <xsd:simpleType>
        <xsd:restriction base="dms:Choice">
          <xsd:enumeration value="Proces"/>
          <xsd:enumeration value="Beleid"/>
          <xsd:enumeration value="Instructie"/>
          <xsd:enumeration value="Formulier"/>
          <xsd:enumeration value="Rapportage"/>
          <xsd:enumeration value="Voorwaarde"/>
          <xsd:enumeration value="Overeenkomst"/>
          <xsd:enumeration value="Reglement"/>
          <xsd:enumeration value="Protocol"/>
        </xsd:restriction>
      </xsd:simpleType>
    </xsd:element>
    <xsd:element name="KMSRole" ma:index="10" nillable="true" ma:displayName="Eigenaar" ma:list="bd83d514-00d9-4b77-89ea-7a590d3a8c8c" ma:internalName="KMSRole0" ma:showField="Title">
      <xsd:simpleType>
        <xsd:restriction base="dms:Lookup"/>
      </xsd:simpleType>
    </xsd:element>
    <xsd:element name="h297eec6a053455faa48274b79e8f120" ma:index="11" nillable="true" ma:taxonomy="true" ma:internalName="h297eec6a053455faa48274b79e8f120" ma:taxonomyFieldName="KMSCategory" ma:displayName="Categorie" ma:fieldId="{1297eec6-a053-455f-aa48-274b79e8f120}" ma:sspId="9966b0b9-3a38-4fda-b081-d64468048e69" ma:termSetId="b5b15237-fc01-416f-acaf-7bc6d0fd8bf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2" nillable="true" ma:displayName="Taxonomy Catch All Column" ma:hidden="true" ma:list="{492ecff9-57e9-4396-aefb-866fc81fbaac}" ma:internalName="TaxCatchAll" ma:showField="CatchAllData" ma:web="6bed5341-ebe3-454f-909f-36f044ec18c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3" nillable="true" ma:displayName="Taxonomy Catch All Column1" ma:hidden="true" ma:list="{492ecff9-57e9-4396-aefb-866fc81fbaac}" ma:internalName="TaxCatchAllLabel" ma:readOnly="true" ma:showField="CatchAllDataLabel" ma:web="6bed5341-ebe3-454f-909f-36f044ec18c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a33c19-156f-4d53-8a37-f6529061f5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5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8" nillable="true" ma:taxonomy="true" ma:internalName="lcf76f155ced4ddcb4097134ff3c332f" ma:taxonomyFieldName="MediaServiceImageTags" ma:displayName="Afbeeldingtags" ma:readOnly="false" ma:fieldId="{5cf76f15-5ced-4ddc-b409-7134ff3c332f}" ma:taxonomyMulti="true" ma:sspId="9966b0b9-3a38-4fda-b081-d64468048e6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2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fa33c19-156f-4d53-8a37-f6529061f5c4">
      <Terms xmlns="http://schemas.microsoft.com/office/infopath/2007/PartnerControls"/>
    </lcf76f155ced4ddcb4097134ff3c332f>
    <TaxCatchAll xmlns="6bed5341-ebe3-454f-909f-36f044ec18c5">
      <Value>10</Value>
    </TaxCatchAll>
    <h297eec6a053455faa48274b79e8f120 xmlns="6bed5341-ebe3-454f-909f-36f044ec18c5">
      <Terms xmlns="http://schemas.microsoft.com/office/infopath/2007/PartnerControls">
        <TermInfo xmlns="http://schemas.microsoft.com/office/infopath/2007/PartnerControls">
          <TermName xmlns="http://schemas.microsoft.com/office/infopath/2007/PartnerControls">Marketing</TermName>
          <TermId xmlns="http://schemas.microsoft.com/office/infopath/2007/PartnerControls">193580e1-96fd-4ef4-969f-4691b5464fab</TermId>
        </TermInfo>
      </Terms>
    </h297eec6a053455faa48274b79e8f120>
    <KMSRole xmlns="6bed5341-ebe3-454f-909f-36f044ec18c5">2</KMSRole>
    <KMSRevisionDate xmlns="6bed5341-ebe3-454f-909f-36f044ec18c5" xsi:nil="true"/>
    <KMSDocType xmlns="6bed5341-ebe3-454f-909f-36f044ec18c5" xsi:nil="true"/>
  </documentManagement>
</p:properties>
</file>

<file path=customXml/itemProps1.xml><?xml version="1.0" encoding="utf-8"?>
<ds:datastoreItem xmlns:ds="http://schemas.openxmlformats.org/officeDocument/2006/customXml" ds:itemID="{9C91CF35-00ED-4990-B96C-9A3DE23EF5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ed5341-ebe3-454f-909f-36f044ec18c5"/>
    <ds:schemaRef ds:uri="4fa33c19-156f-4d53-8a37-f6529061f5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4E658E8-DC51-4603-95C7-04C745FD648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038F9C-4D7E-47F7-9EBC-5343D692C4A8}">
  <ds:schemaRefs>
    <ds:schemaRef ds:uri="http://schemas.microsoft.com/office/2006/metadata/properties"/>
    <ds:schemaRef ds:uri="http://schemas.microsoft.com/office/infopath/2007/PartnerControls"/>
    <ds:schemaRef ds:uri="ee248140-0f4f-4e0a-9dfe-ea49684699b4"/>
    <ds:schemaRef ds:uri="20176c2d-740a-4201-99c7-b9fad726a09a"/>
    <ds:schemaRef ds:uri="4fa33c19-156f-4d53-8a37-f6529061f5c4"/>
    <ds:schemaRef ds:uri="6bed5341-ebe3-454f-909f-36f044ec18c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4Dotnet_template</Template>
  <TotalTime>3419</TotalTime>
  <Words>768</Words>
  <Application>Microsoft Office PowerPoint</Application>
  <PresentationFormat>Widescreen</PresentationFormat>
  <Paragraphs>143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Aptos</vt:lpstr>
      <vt:lpstr>Arial</vt:lpstr>
      <vt:lpstr>NeuzeitS LT Book</vt:lpstr>
      <vt:lpstr>NeuzeitS-Book</vt:lpstr>
      <vt:lpstr>Kantoorthema</vt:lpstr>
      <vt:lpstr>Thrive in chaos</vt:lpstr>
      <vt:lpstr>PowerPoint Presentation</vt:lpstr>
      <vt:lpstr>Things that can go wrong</vt:lpstr>
      <vt:lpstr>PowerPoint Presentation</vt:lpstr>
      <vt:lpstr>PowerPoint Presentation</vt:lpstr>
      <vt:lpstr>Chaos engineering</vt:lpstr>
      <vt:lpstr>Is chaos engineering a  new fancy buzz word?</vt:lpstr>
      <vt:lpstr>What is chaos engineering</vt:lpstr>
      <vt:lpstr>Apple 1983</vt:lpstr>
      <vt:lpstr>Prologue 1992</vt:lpstr>
      <vt:lpstr>Amazon 2003</vt:lpstr>
      <vt:lpstr>Google 2006</vt:lpstr>
      <vt:lpstr>Netflix - 2011</vt:lpstr>
      <vt:lpstr>How to start</vt:lpstr>
      <vt:lpstr>How to start</vt:lpstr>
      <vt:lpstr>Experiments</vt:lpstr>
      <vt:lpstr>Example experiment</vt:lpstr>
      <vt:lpstr>Example experiment</vt:lpstr>
      <vt:lpstr>When to run experiments</vt:lpstr>
      <vt:lpstr>Where to run experiments</vt:lpstr>
      <vt:lpstr>Tools in Azure</vt:lpstr>
      <vt:lpstr>Let’s look at Chaos Studio</vt:lpstr>
      <vt:lpstr>Risks</vt:lpstr>
      <vt:lpstr>Reducing risk</vt:lpstr>
      <vt:lpstr>Demo</vt:lpstr>
      <vt:lpstr>Why I think you should consider chaos engineering</vt:lpstr>
      <vt:lpstr>When do you want to find out if your emergency plan works? 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 4Dotnet</dc:title>
  <dc:creator>Simone Versluijs | 4Dotnet</dc:creator>
  <cp:lastModifiedBy>Martijn van Arkel</cp:lastModifiedBy>
  <cp:revision>336</cp:revision>
  <dcterms:created xsi:type="dcterms:W3CDTF">2022-03-15T13:52:01Z</dcterms:created>
  <dcterms:modified xsi:type="dcterms:W3CDTF">2025-08-07T14:08:34Z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0x010100BE884009E1AF4E4AA68748A5339F4A5900DDA8CE9F2A9C024DB7BC804F36BEE7A4</vt:lpwstr>
  </property>
  <property fmtid="{D5CDD505-2E9C-101B-9397-08002B2CF9AE}" pid="3" name="MediaServiceImageTags">
    <vt:lpwstr/>
  </property>
  <property fmtid="{D5CDD505-2E9C-101B-9397-08002B2CF9AE}" pid="4" name="KMSCategory">
    <vt:lpwstr>10;#Marketing|193580e1-96fd-4ef4-969f-4691b5464fab</vt:lpwstr>
  </property>
</Properties>
</file>