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65"/>
  </p:notesMasterIdLst>
  <p:handoutMasterIdLst>
    <p:handoutMasterId r:id="rId66"/>
  </p:handoutMasterIdLst>
  <p:sldIdLst>
    <p:sldId id="833" r:id="rId2"/>
    <p:sldId id="890" r:id="rId3"/>
    <p:sldId id="875" r:id="rId4"/>
    <p:sldId id="830" r:id="rId5"/>
    <p:sldId id="811" r:id="rId6"/>
    <p:sldId id="813" r:id="rId7"/>
    <p:sldId id="912" r:id="rId8"/>
    <p:sldId id="814" r:id="rId9"/>
    <p:sldId id="816" r:id="rId10"/>
    <p:sldId id="898" r:id="rId11"/>
    <p:sldId id="819" r:id="rId12"/>
    <p:sldId id="896" r:id="rId13"/>
    <p:sldId id="834" r:id="rId14"/>
    <p:sldId id="891" r:id="rId15"/>
    <p:sldId id="914" r:id="rId16"/>
    <p:sldId id="835" r:id="rId17"/>
    <p:sldId id="876" r:id="rId18"/>
    <p:sldId id="906" r:id="rId19"/>
    <p:sldId id="800" r:id="rId20"/>
    <p:sldId id="913" r:id="rId21"/>
    <p:sldId id="873" r:id="rId22"/>
    <p:sldId id="874" r:id="rId23"/>
    <p:sldId id="817" r:id="rId24"/>
    <p:sldId id="836" r:id="rId25"/>
    <p:sldId id="821" r:id="rId26"/>
    <p:sldId id="831" r:id="rId27"/>
    <p:sldId id="822" r:id="rId28"/>
    <p:sldId id="824" r:id="rId29"/>
    <p:sldId id="825" r:id="rId30"/>
    <p:sldId id="877" r:id="rId31"/>
    <p:sldId id="878" r:id="rId32"/>
    <p:sldId id="879" r:id="rId33"/>
    <p:sldId id="880" r:id="rId34"/>
    <p:sldId id="911" r:id="rId35"/>
    <p:sldId id="910" r:id="rId36"/>
    <p:sldId id="881" r:id="rId37"/>
    <p:sldId id="882" r:id="rId38"/>
    <p:sldId id="883" r:id="rId39"/>
    <p:sldId id="884" r:id="rId40"/>
    <p:sldId id="895" r:id="rId41"/>
    <p:sldId id="885" r:id="rId42"/>
    <p:sldId id="887" r:id="rId43"/>
    <p:sldId id="900" r:id="rId44"/>
    <p:sldId id="904" r:id="rId45"/>
    <p:sldId id="903" r:id="rId46"/>
    <p:sldId id="907" r:id="rId47"/>
    <p:sldId id="889" r:id="rId48"/>
    <p:sldId id="853" r:id="rId49"/>
    <p:sldId id="854" r:id="rId50"/>
    <p:sldId id="858" r:id="rId51"/>
    <p:sldId id="855" r:id="rId52"/>
    <p:sldId id="856" r:id="rId53"/>
    <p:sldId id="859" r:id="rId54"/>
    <p:sldId id="862" r:id="rId55"/>
    <p:sldId id="860" r:id="rId56"/>
    <p:sldId id="864" r:id="rId57"/>
    <p:sldId id="865" r:id="rId58"/>
    <p:sldId id="867" r:id="rId59"/>
    <p:sldId id="892" r:id="rId60"/>
    <p:sldId id="869" r:id="rId61"/>
    <p:sldId id="870" r:id="rId62"/>
    <p:sldId id="871" r:id="rId63"/>
    <p:sldId id="894" r:id="rId64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030A0"/>
    <a:srgbClr val="FFCCFF"/>
    <a:srgbClr val="008080"/>
    <a:srgbClr val="FFFF99"/>
    <a:srgbClr val="339966"/>
    <a:srgbClr val="000000"/>
    <a:srgbClr val="FFFF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2" autoAdjust="0"/>
  </p:normalViewPr>
  <p:slideViewPr>
    <p:cSldViewPr snapToGrid="0">
      <p:cViewPr>
        <p:scale>
          <a:sx n="75" d="100"/>
          <a:sy n="75" d="100"/>
        </p:scale>
        <p:origin x="-1014" y="-66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3" d="100"/>
          <a:sy n="43" d="100"/>
        </p:scale>
        <p:origin x="-1416" y="-9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5198" tIns="47598" rIns="95198" bIns="47598" numCol="1" anchor="t" anchorCtr="0" compatLnSpc="1">
            <a:prstTxWarp prst="textNoShape">
              <a:avLst/>
            </a:prstTxWarp>
          </a:bodyPr>
          <a:lstStyle>
            <a:lvl1pPr defTabSz="949325" eaLnBrk="1" hangingPunct="1">
              <a:spcBef>
                <a:spcPct val="0"/>
              </a:spcBef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5198" tIns="47598" rIns="95198" bIns="47598" numCol="1" anchor="t" anchorCtr="0" compatLnSpc="1">
            <a:prstTxWarp prst="textNoShape">
              <a:avLst/>
            </a:prstTxWarp>
          </a:bodyPr>
          <a:lstStyle>
            <a:lvl1pPr algn="r" defTabSz="949325" eaLnBrk="1" hangingPunct="1">
              <a:spcBef>
                <a:spcPct val="0"/>
              </a:spcBef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5198" tIns="47598" rIns="95198" bIns="47598" numCol="1" anchor="b" anchorCtr="0" compatLnSpc="1">
            <a:prstTxWarp prst="textNoShape">
              <a:avLst/>
            </a:prstTxWarp>
          </a:bodyPr>
          <a:lstStyle>
            <a:lvl1pPr defTabSz="949325" eaLnBrk="1" hangingPunct="1">
              <a:spcBef>
                <a:spcPct val="0"/>
              </a:spcBef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5198" tIns="47598" rIns="95198" bIns="47598" numCol="1" anchor="b" anchorCtr="0" compatLnSpc="1">
            <a:prstTxWarp prst="textNoShape">
              <a:avLst/>
            </a:prstTxWarp>
          </a:bodyPr>
          <a:lstStyle>
            <a:lvl1pPr algn="r" defTabSz="949325" eaLnBrk="1" hangingPunct="1">
              <a:spcBef>
                <a:spcPct val="0"/>
              </a:spcBef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55644DEF-AB5E-4C0B-84D3-D122413D68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053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5198" tIns="47598" rIns="95198" bIns="47598" numCol="1" anchor="t" anchorCtr="0" compatLnSpc="1">
            <a:prstTxWarp prst="textNoShape">
              <a:avLst/>
            </a:prstTxWarp>
          </a:bodyPr>
          <a:lstStyle>
            <a:lvl1pPr defTabSz="949325" eaLnBrk="1" hangingPunct="1">
              <a:spcBef>
                <a:spcPct val="0"/>
              </a:spcBef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5198" tIns="47598" rIns="95198" bIns="47598" numCol="1" anchor="t" anchorCtr="0" compatLnSpc="1">
            <a:prstTxWarp prst="textNoShape">
              <a:avLst/>
            </a:prstTxWarp>
          </a:bodyPr>
          <a:lstStyle>
            <a:lvl1pPr algn="r" defTabSz="949325" eaLnBrk="1" hangingPunct="1">
              <a:spcBef>
                <a:spcPct val="0"/>
              </a:spcBef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0600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3825" cy="460533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5198" tIns="47598" rIns="95198" bIns="475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5198" tIns="47598" rIns="95198" bIns="47598" numCol="1" anchor="b" anchorCtr="0" compatLnSpc="1">
            <a:prstTxWarp prst="textNoShape">
              <a:avLst/>
            </a:prstTxWarp>
          </a:bodyPr>
          <a:lstStyle>
            <a:lvl1pPr defTabSz="949325" eaLnBrk="1" hangingPunct="1">
              <a:spcBef>
                <a:spcPct val="0"/>
              </a:spcBef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5198" tIns="47598" rIns="95198" bIns="47598" numCol="1" anchor="b" anchorCtr="0" compatLnSpc="1">
            <a:prstTxWarp prst="textNoShape">
              <a:avLst/>
            </a:prstTxWarp>
          </a:bodyPr>
          <a:lstStyle>
            <a:lvl1pPr algn="r" defTabSz="949325" eaLnBrk="1" hangingPunct="1">
              <a:spcBef>
                <a:spcPct val="0"/>
              </a:spcBef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CC939BF2-CB7E-4881-AEBF-2683DD6904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2296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49325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49325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49325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49325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50745D1-F6CA-4DF8-B850-3E275E99B7FD}" type="slidenum">
              <a:rPr lang="en-US" altLang="zh-CN" sz="1200" smtClean="0">
                <a:solidFill>
                  <a:schemeClr val="tx1"/>
                </a:solidFill>
                <a:ea typeface="仿宋_GB2312" pitchFamily="49" charset="-122"/>
              </a:rPr>
              <a:pPr eaLnBrk="1" hangingPunct="1"/>
              <a:t>1</a:t>
            </a:fld>
            <a:endParaRPr lang="en-US" altLang="zh-CN" sz="1200" smtClean="0">
              <a:solidFill>
                <a:schemeClr val="tx1"/>
              </a:solidFill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49325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49325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49325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49325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DD5985E-40AA-4A84-BC1C-3BD0762F739A}" type="slidenum">
              <a:rPr lang="en-US" altLang="zh-CN" sz="1200" smtClean="0">
                <a:solidFill>
                  <a:schemeClr val="tx1"/>
                </a:solidFill>
                <a:ea typeface="仿宋_GB2312" pitchFamily="49" charset="-122"/>
              </a:rPr>
              <a:pPr eaLnBrk="1" hangingPunct="1"/>
              <a:t>11</a:t>
            </a:fld>
            <a:endParaRPr lang="en-US" altLang="zh-CN" sz="1200" smtClean="0">
              <a:solidFill>
                <a:schemeClr val="tx1"/>
              </a:solidFill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49325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49325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49325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49325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6562EFD-4A63-4D57-8693-C04A36E1F2DB}" type="slidenum">
              <a:rPr lang="en-US" altLang="zh-CN" sz="1200" smtClean="0">
                <a:solidFill>
                  <a:schemeClr val="tx1"/>
                </a:solidFill>
                <a:ea typeface="仿宋_GB2312" pitchFamily="49" charset="-122"/>
              </a:rPr>
              <a:pPr eaLnBrk="1" hangingPunct="1"/>
              <a:t>52</a:t>
            </a:fld>
            <a:endParaRPr lang="en-US" altLang="zh-CN" sz="1200" smtClean="0">
              <a:solidFill>
                <a:schemeClr val="tx1"/>
              </a:solidFill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ED7F9-2FC3-4CE1-935A-A68FBF92F2D0}" type="datetimeFigureOut">
              <a:rPr lang="zh-CN" altLang="en-US"/>
              <a:pPr>
                <a:defRPr/>
              </a:pPr>
              <a:t>2018-6-3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6C684-2CB2-4361-9632-9EF0D24D1A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868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F1D2B-7EDA-4068-A192-C09F051CA99A}" type="datetimeFigureOut">
              <a:rPr lang="zh-CN" altLang="en-US"/>
              <a:pPr>
                <a:defRPr/>
              </a:pPr>
              <a:t>2018-6-3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F5DB0-6274-47E7-9CF4-70B4284F03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79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4F598-D5FC-4C0D-B778-B11164893605}" type="datetimeFigureOut">
              <a:rPr lang="zh-CN" altLang="en-US"/>
              <a:pPr>
                <a:defRPr/>
              </a:pPr>
              <a:t>2018-6-3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51A81-BD87-47D3-B520-06EF4B34C5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4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6B732-C341-41B9-85B1-9885ECAD24E4}" type="datetimeFigureOut">
              <a:rPr lang="zh-CN" altLang="en-US"/>
              <a:pPr>
                <a:defRPr/>
              </a:pPr>
              <a:t>2018-6-3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4A505-5629-4CE3-AD8D-E699C44B24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10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D108F-3CB8-4A8F-AFFF-2521ECE93533}" type="datetimeFigureOut">
              <a:rPr lang="zh-CN" altLang="en-US"/>
              <a:pPr>
                <a:defRPr/>
              </a:pPr>
              <a:t>2018-6-3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FF6D8-9F6C-41E8-9FE3-D3E5519AFE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83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D89DD-62AD-46EE-9336-90CD1ED860C5}" type="datetimeFigureOut">
              <a:rPr lang="zh-CN" altLang="en-US"/>
              <a:pPr>
                <a:defRPr/>
              </a:pPr>
              <a:t>2018-6-3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FD9ED-4D79-4E62-B55B-F6F810973B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37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C5DC4-2FC3-4FC0-902D-88EB5E277793}" type="datetimeFigureOut">
              <a:rPr lang="zh-CN" altLang="en-US"/>
              <a:pPr>
                <a:defRPr/>
              </a:pPr>
              <a:t>2018-6-3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81FC0-2817-485B-AC18-DB0CAD332C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638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A0C64-C1AA-4C3A-93F1-9EFD4AAE626E}" type="datetimeFigureOut">
              <a:rPr lang="zh-CN" altLang="en-US"/>
              <a:pPr>
                <a:defRPr/>
              </a:pPr>
              <a:t>2018-6-3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9D425-EC2D-42CB-AEF0-5C7B389601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87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BDBD1-7E81-4AC6-A693-99070153F3AC}" type="datetimeFigureOut">
              <a:rPr lang="zh-CN" altLang="en-US"/>
              <a:pPr>
                <a:defRPr/>
              </a:pPr>
              <a:t>2018-6-3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2EADC-AFCD-46C6-9649-D9940F98D7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25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83BF2-D2BD-45E4-9F40-EE102E77880B}" type="datetimeFigureOut">
              <a:rPr lang="zh-CN" altLang="en-US"/>
              <a:pPr>
                <a:defRPr/>
              </a:pPr>
              <a:t>2018-6-3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5E4CF-9140-4EA7-A8E2-935A65B9BD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70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74456-B5E3-44B5-BBB2-B1BA0FBDBFAB}" type="datetimeFigureOut">
              <a:rPr lang="zh-CN" altLang="en-US"/>
              <a:pPr>
                <a:defRPr/>
              </a:pPr>
              <a:t>2018-6-3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755F3-41B8-4669-9B1B-AD7FA84A9A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70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5DE504E-A190-4991-A67A-29560B1199CD}" type="datetimeFigureOut">
              <a:rPr lang="zh-CN" altLang="en-US"/>
              <a:pPr>
                <a:defRPr/>
              </a:pPr>
              <a:t>2018-6-3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1F56517-E699-4277-94F8-3ABA9D4722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Text Box 11"/>
          <p:cNvSpPr txBox="1">
            <a:spLocks noChangeArrowheads="1"/>
          </p:cNvSpPr>
          <p:nvPr/>
        </p:nvSpPr>
        <p:spPr bwMode="auto">
          <a:xfrm>
            <a:off x="323850" y="6515100"/>
            <a:ext cx="2663825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zh-CN" altLang="en-US" sz="1200" b="1" smtClean="0">
                <a:solidFill>
                  <a:schemeClr val="tx1"/>
                </a:solidFill>
                <a:latin typeface="Calibri" pitchFamily="34" charset="0"/>
              </a:rPr>
              <a:t>第</a:t>
            </a:r>
            <a:r>
              <a:rPr kumimoji="0" lang="en-US" altLang="zh-CN" sz="1200" b="1" smtClean="0">
                <a:solidFill>
                  <a:schemeClr val="tx1"/>
                </a:solidFill>
                <a:latin typeface="Calibri" pitchFamily="34" charset="0"/>
              </a:rPr>
              <a:t> 7  </a:t>
            </a:r>
            <a:r>
              <a:rPr kumimoji="0" lang="zh-CN" altLang="en-US" sz="1200" b="1" smtClean="0">
                <a:solidFill>
                  <a:schemeClr val="tx1"/>
                </a:solidFill>
                <a:latin typeface="Calibri" pitchFamily="34" charset="0"/>
              </a:rPr>
              <a:t>章  约束优化：理论</a:t>
            </a:r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CN" sz="1200" b="1" smtClean="0">
                <a:solidFill>
                  <a:schemeClr val="tx1"/>
                </a:solidFill>
                <a:latin typeface="Calibri" pitchFamily="34" charset="0"/>
              </a:rPr>
              <a:t>LHY-SMSS-BUAA</a:t>
            </a:r>
            <a:endParaRPr kumimoji="0" lang="zh-CN" altLang="en-US" sz="1200" b="1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4699000" y="6510338"/>
            <a:ext cx="2033588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zh-CN" altLang="en-US" sz="1200" b="1" smtClean="0">
                <a:solidFill>
                  <a:schemeClr val="tx1"/>
                </a:solidFill>
                <a:latin typeface="Calibri" pitchFamily="34" charset="0"/>
              </a:rPr>
              <a:t>数学规划基础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6.png"/><Relationship Id="rId7" Type="http://schemas.openxmlformats.org/officeDocument/2006/relationships/image" Target="../media/image8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5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18" Type="http://schemas.openxmlformats.org/officeDocument/2006/relationships/image" Target="../media/image107.png"/><Relationship Id="rId3" Type="http://schemas.openxmlformats.org/officeDocument/2006/relationships/image" Target="../media/image92.png"/><Relationship Id="rId21" Type="http://schemas.openxmlformats.org/officeDocument/2006/relationships/image" Target="../media/image1090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17" Type="http://schemas.openxmlformats.org/officeDocument/2006/relationships/image" Target="../media/image106.png"/><Relationship Id="rId2" Type="http://schemas.openxmlformats.org/officeDocument/2006/relationships/image" Target="../media/image91.png"/><Relationship Id="rId16" Type="http://schemas.openxmlformats.org/officeDocument/2006/relationships/image" Target="../media/image105.png"/><Relationship Id="rId20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19" Type="http://schemas.openxmlformats.org/officeDocument/2006/relationships/image" Target="../media/image108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oleObject" Target="../embeddings/oleObject9.bin"/><Relationship Id="rId7" Type="http://schemas.openxmlformats.org/officeDocument/2006/relationships/image" Target="../media/image116.png"/><Relationship Id="rId12" Type="http://schemas.openxmlformats.org/officeDocument/2006/relationships/image" Target="../media/image1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0" Type="http://schemas.openxmlformats.org/officeDocument/2006/relationships/image" Target="../media/image119.png"/><Relationship Id="rId4" Type="http://schemas.openxmlformats.org/officeDocument/2006/relationships/image" Target="../media/image113.emf"/><Relationship Id="rId9" Type="http://schemas.openxmlformats.org/officeDocument/2006/relationships/image" Target="../media/image1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//upload.wikimedia.org/wikipedia/commons/b/bf/LagrangeMultipliers2D.svg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3.png"/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12" Type="http://schemas.openxmlformats.org/officeDocument/2006/relationships/image" Target="../media/image142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7.png"/><Relationship Id="rId11" Type="http://schemas.openxmlformats.org/officeDocument/2006/relationships/image" Target="../media/image141.png"/><Relationship Id="rId5" Type="http://schemas.openxmlformats.org/officeDocument/2006/relationships/image" Target="../media/image136.png"/><Relationship Id="rId10" Type="http://schemas.openxmlformats.org/officeDocument/2006/relationships/image" Target="../media/image40.png"/><Relationship Id="rId4" Type="http://schemas.openxmlformats.org/officeDocument/2006/relationships/image" Target="../media/image135.png"/><Relationship Id="rId9" Type="http://schemas.openxmlformats.org/officeDocument/2006/relationships/image" Target="../media/image140.png"/><Relationship Id="rId14" Type="http://schemas.openxmlformats.org/officeDocument/2006/relationships/image" Target="../media/image1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1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147.png"/><Relationship Id="rId7" Type="http://schemas.openxmlformats.org/officeDocument/2006/relationships/image" Target="../media/image150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0.png"/><Relationship Id="rId9" Type="http://schemas.openxmlformats.org/officeDocument/2006/relationships/image" Target="../media/image15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2.png"/><Relationship Id="rId3" Type="http://schemas.openxmlformats.org/officeDocument/2006/relationships/image" Target="../media/image154.png"/><Relationship Id="rId7" Type="http://schemas.openxmlformats.org/officeDocument/2006/relationships/image" Target="../media/image156.png"/><Relationship Id="rId12" Type="http://schemas.openxmlformats.org/officeDocument/2006/relationships/image" Target="../media/image161.png"/><Relationship Id="rId17" Type="http://schemas.openxmlformats.org/officeDocument/2006/relationships/image" Target="../media/image166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5.png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3.emf"/><Relationship Id="rId11" Type="http://schemas.openxmlformats.org/officeDocument/2006/relationships/image" Target="../media/image160.png"/><Relationship Id="rId5" Type="http://schemas.openxmlformats.org/officeDocument/2006/relationships/oleObject" Target="../embeddings/oleObject10.bin"/><Relationship Id="rId15" Type="http://schemas.openxmlformats.org/officeDocument/2006/relationships/image" Target="../media/image164.png"/><Relationship Id="rId10" Type="http://schemas.openxmlformats.org/officeDocument/2006/relationships/image" Target="../media/image159.png"/><Relationship Id="rId4" Type="http://schemas.openxmlformats.org/officeDocument/2006/relationships/image" Target="../media/image155.png"/><Relationship Id="rId9" Type="http://schemas.openxmlformats.org/officeDocument/2006/relationships/image" Target="../media/image158.png"/><Relationship Id="rId14" Type="http://schemas.openxmlformats.org/officeDocument/2006/relationships/image" Target="../media/image16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68.png"/><Relationship Id="rId4" Type="http://schemas.openxmlformats.org/officeDocument/2006/relationships/image" Target="../media/image167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13" Type="http://schemas.openxmlformats.org/officeDocument/2006/relationships/image" Target="../media/image180.png"/><Relationship Id="rId3" Type="http://schemas.openxmlformats.org/officeDocument/2006/relationships/image" Target="../media/image170.png"/><Relationship Id="rId7" Type="http://schemas.openxmlformats.org/officeDocument/2006/relationships/image" Target="../media/image174.png"/><Relationship Id="rId12" Type="http://schemas.openxmlformats.org/officeDocument/2006/relationships/image" Target="../media/image179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5" Type="http://schemas.openxmlformats.org/officeDocument/2006/relationships/image" Target="../media/image172.png"/><Relationship Id="rId15" Type="http://schemas.openxmlformats.org/officeDocument/2006/relationships/image" Target="../media/image182.png"/><Relationship Id="rId10" Type="http://schemas.openxmlformats.org/officeDocument/2006/relationships/image" Target="../media/image177.png"/><Relationship Id="rId4" Type="http://schemas.openxmlformats.org/officeDocument/2006/relationships/image" Target="../media/image171.png"/><Relationship Id="rId9" Type="http://schemas.openxmlformats.org/officeDocument/2006/relationships/image" Target="../media/image176.png"/><Relationship Id="rId14" Type="http://schemas.openxmlformats.org/officeDocument/2006/relationships/image" Target="../media/image18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83.png"/><Relationship Id="rId7" Type="http://schemas.openxmlformats.org/officeDocument/2006/relationships/image" Target="../media/image17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85.png"/><Relationship Id="rId4" Type="http://schemas.openxmlformats.org/officeDocument/2006/relationships/image" Target="../media/image18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3" Type="http://schemas.openxmlformats.org/officeDocument/2006/relationships/image" Target="../media/image189.png"/><Relationship Id="rId7" Type="http://schemas.openxmlformats.org/officeDocument/2006/relationships/image" Target="../media/image193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2.png"/><Relationship Id="rId5" Type="http://schemas.openxmlformats.org/officeDocument/2006/relationships/image" Target="../media/image191.png"/><Relationship Id="rId10" Type="http://schemas.openxmlformats.org/officeDocument/2006/relationships/image" Target="../media/image196.png"/><Relationship Id="rId4" Type="http://schemas.openxmlformats.org/officeDocument/2006/relationships/image" Target="../media/image190.png"/><Relationship Id="rId9" Type="http://schemas.openxmlformats.org/officeDocument/2006/relationships/image" Target="../media/image19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ame_theory" TargetMode="External"/><Relationship Id="rId7" Type="http://schemas.openxmlformats.org/officeDocument/2006/relationships/hyperlink" Target="https://en.wikipedia.org/wiki/Nash_equilibrium" TargetMode="External"/><Relationship Id="rId2" Type="http://schemas.openxmlformats.org/officeDocument/2006/relationships/hyperlink" Target="https://en.wikipedia.org/wiki/Max%E2%80%93min_inequality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Minimax" TargetMode="External"/><Relationship Id="rId5" Type="http://schemas.openxmlformats.org/officeDocument/2006/relationships/hyperlink" Target="https://en.wikipedia.org/wiki/Minimax_theorem" TargetMode="External"/><Relationship Id="rId4" Type="http://schemas.openxmlformats.org/officeDocument/2006/relationships/hyperlink" Target="https://en.wikipedia.org/wiki/John_von_Neumann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3" Type="http://schemas.openxmlformats.org/officeDocument/2006/relationships/image" Target="../media/image198.png"/><Relationship Id="rId7" Type="http://schemas.openxmlformats.org/officeDocument/2006/relationships/image" Target="../media/image202.png"/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1.png"/><Relationship Id="rId5" Type="http://schemas.openxmlformats.org/officeDocument/2006/relationships/image" Target="../media/image200.png"/><Relationship Id="rId4" Type="http://schemas.openxmlformats.org/officeDocument/2006/relationships/image" Target="../media/image19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png"/><Relationship Id="rId3" Type="http://schemas.openxmlformats.org/officeDocument/2006/relationships/image" Target="../media/image205.png"/><Relationship Id="rId7" Type="http://schemas.openxmlformats.org/officeDocument/2006/relationships/image" Target="../media/image208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1.png"/><Relationship Id="rId5" Type="http://schemas.openxmlformats.org/officeDocument/2006/relationships/image" Target="../media/image207.png"/><Relationship Id="rId4" Type="http://schemas.openxmlformats.org/officeDocument/2006/relationships/image" Target="../media/image206.png"/><Relationship Id="rId9" Type="http://schemas.openxmlformats.org/officeDocument/2006/relationships/image" Target="../media/image21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3" Type="http://schemas.openxmlformats.org/officeDocument/2006/relationships/image" Target="../media/image210.png"/><Relationship Id="rId7" Type="http://schemas.openxmlformats.org/officeDocument/2006/relationships/image" Target="../media/image213.pn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2.png"/><Relationship Id="rId5" Type="http://schemas.openxmlformats.org/officeDocument/2006/relationships/image" Target="../media/image211.png"/><Relationship Id="rId10" Type="http://schemas.openxmlformats.org/officeDocument/2006/relationships/image" Target="../media/image216.png"/><Relationship Id="rId4" Type="http://schemas.openxmlformats.org/officeDocument/2006/relationships/image" Target="../media/image206.png"/><Relationship Id="rId9" Type="http://schemas.openxmlformats.org/officeDocument/2006/relationships/image" Target="../media/image21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png"/><Relationship Id="rId3" Type="http://schemas.openxmlformats.org/officeDocument/2006/relationships/image" Target="../media/image218.png"/><Relationship Id="rId7" Type="http://schemas.openxmlformats.org/officeDocument/2006/relationships/image" Target="../media/image222.png"/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1.png"/><Relationship Id="rId5" Type="http://schemas.openxmlformats.org/officeDocument/2006/relationships/image" Target="../media/image220.png"/><Relationship Id="rId4" Type="http://schemas.openxmlformats.org/officeDocument/2006/relationships/image" Target="../media/image2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png"/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8.png"/><Relationship Id="rId5" Type="http://schemas.openxmlformats.org/officeDocument/2006/relationships/image" Target="../media/image227.png"/><Relationship Id="rId4" Type="http://schemas.openxmlformats.org/officeDocument/2006/relationships/image" Target="../media/image2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emf"/><Relationship Id="rId9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3" Type="http://schemas.openxmlformats.org/officeDocument/2006/relationships/image" Target="../media/image230.png"/><Relationship Id="rId7" Type="http://schemas.openxmlformats.org/officeDocument/2006/relationships/image" Target="../media/image234.png"/><Relationship Id="rId12" Type="http://schemas.openxmlformats.org/officeDocument/2006/relationships/image" Target="../media/image239.png"/><Relationship Id="rId2" Type="http://schemas.openxmlformats.org/officeDocument/2006/relationships/image" Target="../media/image2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3.png"/><Relationship Id="rId11" Type="http://schemas.openxmlformats.org/officeDocument/2006/relationships/image" Target="../media/image238.png"/><Relationship Id="rId5" Type="http://schemas.openxmlformats.org/officeDocument/2006/relationships/image" Target="../media/image232.png"/><Relationship Id="rId10" Type="http://schemas.openxmlformats.org/officeDocument/2006/relationships/image" Target="../media/image237.png"/><Relationship Id="rId4" Type="http://schemas.openxmlformats.org/officeDocument/2006/relationships/image" Target="../media/image231.png"/><Relationship Id="rId9" Type="http://schemas.openxmlformats.org/officeDocument/2006/relationships/image" Target="../media/image23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png"/><Relationship Id="rId3" Type="http://schemas.openxmlformats.org/officeDocument/2006/relationships/image" Target="../media/image241.png"/><Relationship Id="rId7" Type="http://schemas.openxmlformats.org/officeDocument/2006/relationships/image" Target="../media/image24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4.png"/><Relationship Id="rId5" Type="http://schemas.openxmlformats.org/officeDocument/2006/relationships/image" Target="../media/image243.png"/><Relationship Id="rId4" Type="http://schemas.openxmlformats.org/officeDocument/2006/relationships/image" Target="../media/image24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png"/><Relationship Id="rId3" Type="http://schemas.openxmlformats.org/officeDocument/2006/relationships/image" Target="../media/image247.png"/><Relationship Id="rId7" Type="http://schemas.openxmlformats.org/officeDocument/2006/relationships/image" Target="../media/image251.png"/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0.png"/><Relationship Id="rId5" Type="http://schemas.openxmlformats.org/officeDocument/2006/relationships/image" Target="../media/image249.png"/><Relationship Id="rId4" Type="http://schemas.openxmlformats.org/officeDocument/2006/relationships/image" Target="../media/image248.png"/><Relationship Id="rId9" Type="http://schemas.openxmlformats.org/officeDocument/2006/relationships/image" Target="../media/image25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png"/><Relationship Id="rId3" Type="http://schemas.openxmlformats.org/officeDocument/2006/relationships/image" Target="../media/image206.png"/><Relationship Id="rId7" Type="http://schemas.openxmlformats.org/officeDocument/2006/relationships/image" Target="../media/image257.png"/><Relationship Id="rId2" Type="http://schemas.openxmlformats.org/officeDocument/2006/relationships/image" Target="../media/image2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6.png"/><Relationship Id="rId5" Type="http://schemas.openxmlformats.org/officeDocument/2006/relationships/image" Target="../media/image255.png"/><Relationship Id="rId4" Type="http://schemas.openxmlformats.org/officeDocument/2006/relationships/image" Target="../media/image205.png"/><Relationship Id="rId9" Type="http://schemas.openxmlformats.org/officeDocument/2006/relationships/image" Target="../media/image25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7" Type="http://schemas.openxmlformats.org/officeDocument/2006/relationships/image" Target="../media/image265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4.png"/><Relationship Id="rId5" Type="http://schemas.openxmlformats.org/officeDocument/2006/relationships/image" Target="../media/image263.png"/><Relationship Id="rId4" Type="http://schemas.openxmlformats.org/officeDocument/2006/relationships/image" Target="../media/image26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wmf"/><Relationship Id="rId3" Type="http://schemas.openxmlformats.org/officeDocument/2006/relationships/image" Target="../media/image266.png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9.png"/><Relationship Id="rId5" Type="http://schemas.openxmlformats.org/officeDocument/2006/relationships/image" Target="../media/image268.png"/><Relationship Id="rId4" Type="http://schemas.openxmlformats.org/officeDocument/2006/relationships/image" Target="../media/image26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png"/><Relationship Id="rId3" Type="http://schemas.openxmlformats.org/officeDocument/2006/relationships/image" Target="../media/image270.png"/><Relationship Id="rId7" Type="http://schemas.openxmlformats.org/officeDocument/2006/relationships/image" Target="../media/image24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71.png"/><Relationship Id="rId9" Type="http://schemas.openxmlformats.org/officeDocument/2006/relationships/image" Target="../media/image27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275.png"/><Relationship Id="rId7" Type="http://schemas.openxmlformats.org/officeDocument/2006/relationships/image" Target="../media/image279.png"/><Relationship Id="rId2" Type="http://schemas.openxmlformats.org/officeDocument/2006/relationships/image" Target="../media/image2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8.png"/><Relationship Id="rId5" Type="http://schemas.openxmlformats.org/officeDocument/2006/relationships/image" Target="../media/image277.png"/><Relationship Id="rId4" Type="http://schemas.openxmlformats.org/officeDocument/2006/relationships/image" Target="../media/image276.png"/><Relationship Id="rId9" Type="http://schemas.openxmlformats.org/officeDocument/2006/relationships/image" Target="../media/image28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emf"/><Relationship Id="rId9" Type="http://schemas.openxmlformats.org/officeDocument/2006/relationships/image" Target="../media/image3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3.png"/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6.png"/><Relationship Id="rId5" Type="http://schemas.openxmlformats.org/officeDocument/2006/relationships/image" Target="../media/image285.png"/><Relationship Id="rId4" Type="http://schemas.openxmlformats.org/officeDocument/2006/relationships/image" Target="../media/image28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png"/><Relationship Id="rId3" Type="http://schemas.openxmlformats.org/officeDocument/2006/relationships/image" Target="../media/image287.png"/><Relationship Id="rId7" Type="http://schemas.openxmlformats.org/officeDocument/2006/relationships/image" Target="../media/image284.png"/><Relationship Id="rId2" Type="http://schemas.openxmlformats.org/officeDocument/2006/relationships/image" Target="../media/image2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5" Type="http://schemas.openxmlformats.org/officeDocument/2006/relationships/image" Target="../media/image289.png"/><Relationship Id="rId4" Type="http://schemas.openxmlformats.org/officeDocument/2006/relationships/image" Target="../media/image288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png"/><Relationship Id="rId13" Type="http://schemas.openxmlformats.org/officeDocument/2006/relationships/image" Target="../media/image300.png"/><Relationship Id="rId3" Type="http://schemas.openxmlformats.org/officeDocument/2006/relationships/image" Target="../media/image290.png"/><Relationship Id="rId7" Type="http://schemas.openxmlformats.org/officeDocument/2006/relationships/image" Target="../media/image294.png"/><Relationship Id="rId12" Type="http://schemas.openxmlformats.org/officeDocument/2006/relationships/image" Target="../media/image29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3.png"/><Relationship Id="rId11" Type="http://schemas.openxmlformats.org/officeDocument/2006/relationships/image" Target="../media/image298.png"/><Relationship Id="rId5" Type="http://schemas.openxmlformats.org/officeDocument/2006/relationships/image" Target="../media/image292.png"/><Relationship Id="rId15" Type="http://schemas.openxmlformats.org/officeDocument/2006/relationships/image" Target="../media/image302.png"/><Relationship Id="rId10" Type="http://schemas.openxmlformats.org/officeDocument/2006/relationships/image" Target="../media/image297.png"/><Relationship Id="rId4" Type="http://schemas.openxmlformats.org/officeDocument/2006/relationships/image" Target="../media/image284.png"/><Relationship Id="rId9" Type="http://schemas.openxmlformats.org/officeDocument/2006/relationships/image" Target="../media/image296.png"/><Relationship Id="rId14" Type="http://schemas.openxmlformats.org/officeDocument/2006/relationships/image" Target="../media/image301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png"/><Relationship Id="rId3" Type="http://schemas.openxmlformats.org/officeDocument/2006/relationships/image" Target="../media/image304.png"/><Relationship Id="rId7" Type="http://schemas.openxmlformats.org/officeDocument/2006/relationships/image" Target="../media/image308.png"/><Relationship Id="rId2" Type="http://schemas.openxmlformats.org/officeDocument/2006/relationships/image" Target="../media/image3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7.png"/><Relationship Id="rId5" Type="http://schemas.openxmlformats.org/officeDocument/2006/relationships/image" Target="../media/image306.png"/><Relationship Id="rId4" Type="http://schemas.openxmlformats.org/officeDocument/2006/relationships/image" Target="../media/image30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7" Type="http://schemas.openxmlformats.org/officeDocument/2006/relationships/image" Target="../media/image3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10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1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5.png"/><Relationship Id="rId2" Type="http://schemas.openxmlformats.org/officeDocument/2006/relationships/image" Target="../media/image3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8.png"/><Relationship Id="rId5" Type="http://schemas.openxmlformats.org/officeDocument/2006/relationships/image" Target="../media/image317.png"/><Relationship Id="rId4" Type="http://schemas.openxmlformats.org/officeDocument/2006/relationships/image" Target="../media/image31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2.png"/><Relationship Id="rId4" Type="http://schemas.openxmlformats.org/officeDocument/2006/relationships/image" Target="../media/image32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9.png"/><Relationship Id="rId3" Type="http://schemas.openxmlformats.org/officeDocument/2006/relationships/image" Target="../media/image324.png"/><Relationship Id="rId7" Type="http://schemas.openxmlformats.org/officeDocument/2006/relationships/image" Target="../media/image328.png"/><Relationship Id="rId2" Type="http://schemas.openxmlformats.org/officeDocument/2006/relationships/image" Target="../media/image3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7.png"/><Relationship Id="rId5" Type="http://schemas.openxmlformats.org/officeDocument/2006/relationships/image" Target="../media/image326.wmf"/><Relationship Id="rId4" Type="http://schemas.openxmlformats.org/officeDocument/2006/relationships/image" Target="../media/image325.png"/><Relationship Id="rId9" Type="http://schemas.openxmlformats.org/officeDocument/2006/relationships/image" Target="../media/image33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2.png"/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6.png"/><Relationship Id="rId2" Type="http://schemas.openxmlformats.org/officeDocument/2006/relationships/image" Target="../media/image3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7.png"/><Relationship Id="rId2" Type="http://schemas.openxmlformats.org/officeDocument/2006/relationships/image" Target="../media/image3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1.png"/><Relationship Id="rId5" Type="http://schemas.openxmlformats.org/officeDocument/2006/relationships/image" Target="../media/image340.png"/><Relationship Id="rId4" Type="http://schemas.openxmlformats.org/officeDocument/2006/relationships/image" Target="../media/image33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3.png"/><Relationship Id="rId7" Type="http://schemas.openxmlformats.org/officeDocument/2006/relationships/image" Target="../media/image347.png"/><Relationship Id="rId2" Type="http://schemas.openxmlformats.org/officeDocument/2006/relationships/image" Target="../media/image3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6.png"/><Relationship Id="rId5" Type="http://schemas.openxmlformats.org/officeDocument/2006/relationships/image" Target="../media/image345.png"/><Relationship Id="rId4" Type="http://schemas.openxmlformats.org/officeDocument/2006/relationships/image" Target="../media/image34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1.emf"/><Relationship Id="rId11" Type="http://schemas.openxmlformats.org/officeDocument/2006/relationships/image" Target="../media/image56.png"/><Relationship Id="rId5" Type="http://schemas.openxmlformats.org/officeDocument/2006/relationships/oleObject" Target="../embeddings/oleObject6.bin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50.emf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990600" y="127635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lnSpc>
                <a:spcPct val="160000"/>
              </a:lnSpc>
            </a:pPr>
            <a:endParaRPr lang="zh-CN" altLang="zh-CN" b="1">
              <a:solidFill>
                <a:schemeClr val="tx1"/>
              </a:solidFill>
              <a:ea typeface="仿宋_GB2312" pitchFamily="49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755650" y="1225550"/>
            <a:ext cx="7772400" cy="19685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3600" b="1" smtClean="0">
                <a:latin typeface="大黑体"/>
                <a:ea typeface="大黑体"/>
                <a:cs typeface="大黑体"/>
              </a:rPr>
              <a:t>约束优化：理论</a:t>
            </a:r>
            <a:br>
              <a:rPr lang="zh-CN" altLang="en-US" sz="3600" b="1" smtClean="0">
                <a:latin typeface="大黑体"/>
                <a:ea typeface="大黑体"/>
                <a:cs typeface="大黑体"/>
              </a:rPr>
            </a:br>
            <a:r>
              <a:rPr lang="zh-CN" altLang="en-US" sz="3600" b="1" smtClean="0">
                <a:latin typeface="大黑体"/>
                <a:ea typeface="大黑体"/>
                <a:cs typeface="大黑体"/>
              </a:rPr>
              <a:t> </a:t>
            </a:r>
            <a:r>
              <a:rPr lang="en-US" altLang="zh-CN" sz="3200" b="1" smtClean="0">
                <a:ea typeface="大黑体"/>
                <a:cs typeface="大黑体"/>
              </a:rPr>
              <a:t>Theory of Constrained Optimization</a:t>
            </a:r>
          </a:p>
        </p:txBody>
      </p:sp>
      <p:sp>
        <p:nvSpPr>
          <p:cNvPr id="2052" name="TextBox 3"/>
          <p:cNvSpPr txBox="1">
            <a:spLocks noChangeArrowheads="1"/>
          </p:cNvSpPr>
          <p:nvPr/>
        </p:nvSpPr>
        <p:spPr bwMode="auto">
          <a:xfrm>
            <a:off x="1587500" y="3251200"/>
            <a:ext cx="67437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rgbClr val="C00000"/>
                </a:solidFill>
              </a:rPr>
              <a:t>预习</a:t>
            </a:r>
            <a:r>
              <a:rPr lang="en-US" altLang="zh-CN" b="1">
                <a:solidFill>
                  <a:srgbClr val="C00000"/>
                </a:solidFill>
              </a:rPr>
              <a:t>:</a:t>
            </a:r>
            <a:endParaRPr lang="en-US" altLang="zh-CN" b="1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b="1">
                <a:solidFill>
                  <a:schemeClr val="tx1"/>
                </a:solidFill>
              </a:rPr>
              <a:t> 前言：阅读导图</a:t>
            </a:r>
            <a:endParaRPr lang="en-US" altLang="zh-CN" b="1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b="1">
                <a:solidFill>
                  <a:schemeClr val="tx1"/>
                </a:solidFill>
              </a:rPr>
              <a:t> 附录：</a:t>
            </a:r>
            <a:endParaRPr lang="en-US" altLang="zh-CN" b="1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u"/>
            </a:pPr>
            <a:r>
              <a:rPr lang="zh-CN" altLang="en-US" b="1">
                <a:solidFill>
                  <a:schemeClr val="tx1"/>
                </a:solidFill>
              </a:rPr>
              <a:t>   </a:t>
            </a:r>
            <a:r>
              <a:rPr lang="en-US" altLang="zh-CN" b="1">
                <a:solidFill>
                  <a:schemeClr val="tx1"/>
                </a:solidFill>
              </a:rPr>
              <a:t>B.1.1</a:t>
            </a:r>
            <a:r>
              <a:rPr lang="zh-CN" altLang="en-US" b="1">
                <a:solidFill>
                  <a:schemeClr val="tx1"/>
                </a:solidFill>
              </a:rPr>
              <a:t>  </a:t>
            </a:r>
            <a:r>
              <a:rPr lang="en-US" altLang="zh-CN" b="1">
                <a:solidFill>
                  <a:schemeClr val="tx1"/>
                </a:solidFill>
              </a:rPr>
              <a:t>KKT</a:t>
            </a:r>
            <a:r>
              <a:rPr lang="zh-CN" altLang="en-US" b="1">
                <a:solidFill>
                  <a:schemeClr val="tx1"/>
                </a:solidFill>
              </a:rPr>
              <a:t>条件的力学解释；</a:t>
            </a:r>
            <a:endParaRPr lang="en-US" altLang="zh-CN" b="1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u"/>
            </a:pPr>
            <a:r>
              <a:rPr lang="zh-CN" altLang="en-US" b="1">
                <a:solidFill>
                  <a:schemeClr val="tx1"/>
                </a:solidFill>
              </a:rPr>
              <a:t>   </a:t>
            </a:r>
            <a:r>
              <a:rPr lang="en-US" altLang="zh-CN" b="1">
                <a:solidFill>
                  <a:schemeClr val="tx1"/>
                </a:solidFill>
              </a:rPr>
              <a:t>B.1.2 </a:t>
            </a:r>
            <a:r>
              <a:rPr lang="zh-CN" altLang="en-US" b="1">
                <a:solidFill>
                  <a:schemeClr val="tx1"/>
                </a:solidFill>
              </a:rPr>
              <a:t>求使信道容量最大的功率分配方法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chemeClr val="tx1"/>
                </a:solidFill>
              </a:rPr>
              <a:t>          </a:t>
            </a:r>
            <a:r>
              <a:rPr lang="zh-CN" altLang="en-US" b="1">
                <a:solidFill>
                  <a:schemeClr val="tx1"/>
                </a:solidFill>
              </a:rPr>
              <a:t>－</a:t>
            </a:r>
            <a:r>
              <a:rPr lang="en-US" altLang="zh-CN" b="1">
                <a:solidFill>
                  <a:schemeClr val="tx1"/>
                </a:solidFill>
              </a:rPr>
              <a:t>watering filling</a:t>
            </a:r>
            <a:r>
              <a:rPr lang="zh-CN" altLang="en-US" b="1">
                <a:solidFill>
                  <a:schemeClr val="tx1"/>
                </a:solidFill>
              </a:rPr>
              <a:t>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1587500" y="533400"/>
            <a:ext cx="61341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4400">
                <a:latin typeface="Arial" pitchFamily="34" charset="0"/>
                <a:ea typeface="黑体" pitchFamily="2" charset="-122"/>
                <a:cs typeface="Arial" pitchFamily="34" charset="0"/>
              </a:rPr>
              <a:t>KKT</a:t>
            </a:r>
            <a:r>
              <a:rPr lang="zh-CN" altLang="en-US" sz="4400">
                <a:latin typeface="Arial" pitchFamily="34" charset="0"/>
                <a:ea typeface="黑体" pitchFamily="2" charset="-122"/>
                <a:cs typeface="Arial" pitchFamily="34" charset="0"/>
              </a:rPr>
              <a:t>条件是必要条件</a:t>
            </a:r>
          </a:p>
        </p:txBody>
      </p:sp>
      <p:graphicFrame>
        <p:nvGraphicFramePr>
          <p:cNvPr id="10243" name="对象 2"/>
          <p:cNvGraphicFramePr>
            <a:graphicFrameLocks noChangeAspect="1"/>
          </p:cNvGraphicFramePr>
          <p:nvPr/>
        </p:nvGraphicFramePr>
        <p:xfrm>
          <a:off x="2705100" y="3175000"/>
          <a:ext cx="2819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Equation" r:id="rId3" imgW="2819400" imgH="876300" progId="Equation.DSMT4">
                  <p:embed/>
                </p:oleObj>
              </mc:Choice>
              <mc:Fallback>
                <p:oleObj name="Equation" r:id="rId3" imgW="2819400" imgH="8763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3175000"/>
                        <a:ext cx="28194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1333500" y="4110038"/>
            <a:ext cx="71247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易见 </a:t>
            </a:r>
            <a:r>
              <a:rPr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* </a:t>
            </a:r>
            <a:r>
              <a:rPr lang="en-US" altLang="zh-CN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=</a:t>
            </a:r>
            <a:r>
              <a:rPr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0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是</a:t>
            </a:r>
            <a:r>
              <a:rPr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KKT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点，也满足线性约束规范</a:t>
            </a:r>
            <a:r>
              <a:rPr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(LCQ)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，但</a:t>
            </a:r>
            <a:r>
              <a:rPr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* </a:t>
            </a:r>
            <a:r>
              <a:rPr lang="en-US" altLang="zh-CN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= 0 </a:t>
            </a:r>
            <a:r>
              <a:rPr lang="zh-CN" altLang="en-US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不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是局部极小点</a:t>
            </a:r>
            <a:r>
              <a:rPr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. </a:t>
            </a:r>
            <a:endParaRPr lang="zh-CN" altLang="en-US">
              <a:solidFill>
                <a:schemeClr val="tx1"/>
              </a:solidFill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0245" name="TextBox 1"/>
          <p:cNvSpPr txBox="1">
            <a:spLocks noChangeArrowheads="1"/>
          </p:cNvSpPr>
          <p:nvPr/>
        </p:nvSpPr>
        <p:spPr bwMode="auto">
          <a:xfrm>
            <a:off x="952500" y="1384300"/>
            <a:ext cx="7645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l"/>
            </a:pP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仅当所考虑的点是目标函数和约束函数的</a:t>
            </a:r>
            <a:r>
              <a:rPr lang="zh-CN" altLang="en-US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可微点，且正则性条件成立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时，</a:t>
            </a:r>
            <a:r>
              <a:rPr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KKT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点才是最优解的必要条件！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939800" y="2243138"/>
            <a:ext cx="7404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KKT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条件也仅仅是一个必要条件！</a:t>
            </a:r>
            <a:r>
              <a:rPr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endParaRPr lang="zh-CN" altLang="en-US">
              <a:solidFill>
                <a:schemeClr val="tx1"/>
              </a:solidFill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781050" y="3556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2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乘子的解释－灵敏度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927100" y="2890838"/>
            <a:ext cx="4368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</a:rPr>
              <a:t>对约束进行</a:t>
            </a:r>
            <a:r>
              <a:rPr lang="zh-CN" altLang="en-US" b="1">
                <a:solidFill>
                  <a:srgbClr val="7030A0"/>
                </a:solidFill>
              </a:rPr>
              <a:t>扰动</a:t>
            </a:r>
            <a:r>
              <a:rPr lang="zh-CN" altLang="en-US" b="1">
                <a:solidFill>
                  <a:schemeClr val="tx1"/>
                </a:solidFill>
              </a:rPr>
              <a:t>，得扰动问题</a:t>
            </a:r>
          </a:p>
        </p:txBody>
      </p:sp>
      <p:sp>
        <p:nvSpPr>
          <p:cNvPr id="11268" name="Text Box 20"/>
          <p:cNvSpPr txBox="1">
            <a:spLocks noChangeArrowheads="1"/>
          </p:cNvSpPr>
          <p:nvPr/>
        </p:nvSpPr>
        <p:spPr bwMode="auto">
          <a:xfrm>
            <a:off x="977900" y="1062038"/>
            <a:ext cx="176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考虑</a:t>
            </a:r>
          </a:p>
        </p:txBody>
      </p:sp>
      <p:pic>
        <p:nvPicPr>
          <p:cNvPr id="11269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88" y="1501775"/>
            <a:ext cx="426402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800" y="2433638"/>
            <a:ext cx="1577975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1" name="Picture 3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363" y="3365500"/>
            <a:ext cx="5246687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2" name="Picture 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5210175"/>
            <a:ext cx="26320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3" name="Picture 3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13" y="5233988"/>
            <a:ext cx="1250950" cy="328612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11274" name="Picture 3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4495800"/>
            <a:ext cx="323532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5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409825"/>
            <a:ext cx="3106738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76" name="Text Box 20"/>
          <p:cNvSpPr txBox="1">
            <a:spLocks noChangeArrowheads="1"/>
          </p:cNvSpPr>
          <p:nvPr/>
        </p:nvSpPr>
        <p:spPr bwMode="auto">
          <a:xfrm>
            <a:off x="919163" y="2366963"/>
            <a:ext cx="703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得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476750" y="5791200"/>
            <a:ext cx="4054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大黑体"/>
              </a:rPr>
              <a:t>灵敏度问题的实例：</a:t>
            </a:r>
            <a:r>
              <a:rPr lang="zh-CN" altLang="en-US" b="1">
                <a:solidFill>
                  <a:srgbClr val="7030A0"/>
                </a:solidFill>
                <a:latin typeface="大黑体"/>
                <a:ea typeface="黑体" pitchFamily="2" charset="-122"/>
                <a:cs typeface="大黑体"/>
              </a:rPr>
              <a:t>习题</a:t>
            </a:r>
            <a:r>
              <a:rPr lang="en-US" altLang="zh-CN" b="1">
                <a:solidFill>
                  <a:srgbClr val="7030A0"/>
                </a:solidFill>
                <a:latin typeface="大黑体"/>
                <a:ea typeface="黑体" pitchFamily="2" charset="-122"/>
                <a:cs typeface="大黑体"/>
              </a:rPr>
              <a:t>7.4</a:t>
            </a:r>
            <a:endParaRPr lang="zh-CN" altLang="en-US" b="1">
              <a:solidFill>
                <a:srgbClr val="7030A0"/>
              </a:solidFill>
              <a:latin typeface="大黑体"/>
              <a:ea typeface="黑体" pitchFamily="2" charset="-122"/>
              <a:cs typeface="大黑体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781050" y="3556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2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乘子的解释－灵敏度</a:t>
            </a:r>
            <a:r>
              <a:rPr lang="en-US" altLang="zh-CN" sz="32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(</a:t>
            </a:r>
            <a:r>
              <a:rPr lang="zh-CN" altLang="en-US" sz="32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续</a:t>
            </a:r>
            <a:r>
              <a:rPr lang="en-US" altLang="zh-CN" sz="32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)</a:t>
            </a:r>
            <a:endParaRPr lang="zh-CN" altLang="en-US" sz="3200" b="1">
              <a:solidFill>
                <a:srgbClr val="0070C0"/>
              </a:solidFill>
              <a:latin typeface="大黑体"/>
              <a:ea typeface="大黑体"/>
              <a:cs typeface="大黑体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876300" y="2743200"/>
            <a:ext cx="276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342900" indent="-3429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b="1">
                <a:solidFill>
                  <a:srgbClr val="7030A0"/>
                </a:solidFill>
              </a:rPr>
              <a:t>扰动问题：</a:t>
            </a:r>
          </a:p>
        </p:txBody>
      </p:sp>
      <p:sp>
        <p:nvSpPr>
          <p:cNvPr id="703496" name="Text Box 8"/>
          <p:cNvSpPr txBox="1">
            <a:spLocks noChangeArrowheads="1"/>
          </p:cNvSpPr>
          <p:nvPr/>
        </p:nvSpPr>
        <p:spPr bwMode="auto">
          <a:xfrm>
            <a:off x="863600" y="5583238"/>
            <a:ext cx="76708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>
              <a:spcBef>
                <a:spcPct val="100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b="1" dirty="0" smtClean="0">
                <a:solidFill>
                  <a:schemeClr val="tx1"/>
                </a:solidFill>
              </a:rPr>
              <a:t>Lagrange</a:t>
            </a:r>
            <a:r>
              <a:rPr lang="zh-CN" altLang="en-US" b="1" dirty="0" smtClean="0">
                <a:solidFill>
                  <a:schemeClr val="tx1"/>
                </a:solidFill>
              </a:rPr>
              <a:t>乘子的</a:t>
            </a:r>
            <a:r>
              <a:rPr lang="zh-CN" altLang="en-US" b="1" dirty="0" smtClean="0">
                <a:solidFill>
                  <a:srgbClr val="7030A0"/>
                </a:solidFill>
              </a:rPr>
              <a:t>解释</a:t>
            </a:r>
            <a:r>
              <a:rPr lang="zh-CN" altLang="en-US" b="1" dirty="0" smtClean="0">
                <a:solidFill>
                  <a:schemeClr val="tx1"/>
                </a:solidFill>
              </a:rPr>
              <a:t>：最优值关于约束的灵敏度；</a:t>
            </a:r>
          </a:p>
          <a:p>
            <a:pPr>
              <a:spcBef>
                <a:spcPct val="10000"/>
              </a:spcBef>
              <a:defRPr/>
            </a:pPr>
            <a:r>
              <a:rPr lang="zh-CN" altLang="en-US" b="1" dirty="0" smtClean="0">
                <a:solidFill>
                  <a:schemeClr val="tx1"/>
                </a:solidFill>
              </a:rPr>
              <a:t>     即当扰动约束右端项时，最优值变化率的相反数！</a:t>
            </a:r>
          </a:p>
        </p:txBody>
      </p:sp>
      <p:grpSp>
        <p:nvGrpSpPr>
          <p:cNvPr id="12293" name="组合 1"/>
          <p:cNvGrpSpPr>
            <a:grpSpLocks/>
          </p:cNvGrpSpPr>
          <p:nvPr/>
        </p:nvGrpSpPr>
        <p:grpSpPr bwMode="auto">
          <a:xfrm>
            <a:off x="952500" y="1939925"/>
            <a:ext cx="7797800" cy="862013"/>
            <a:chOff x="800100" y="1951832"/>
            <a:chExt cx="7797800" cy="862013"/>
          </a:xfrm>
        </p:grpSpPr>
        <p:sp>
          <p:nvSpPr>
            <p:cNvPr id="13335" name="Text Box 17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800100" y="1951832"/>
              <a:ext cx="7797800" cy="862013"/>
            </a:xfrm>
            <a:prstGeom prst="rect">
              <a:avLst/>
            </a:prstGeom>
            <a:blipFill rotWithShape="1">
              <a:blip r:embed="rId2"/>
              <a:stretch>
                <a:fillRect l="-1173" t="-2817" b="-16901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pic>
          <p:nvPicPr>
            <p:cNvPr id="12312" name="Picture 1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3050" y="2034382"/>
              <a:ext cx="2298700" cy="39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3" name="Picture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6863" y="2395538"/>
              <a:ext cx="38735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294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1143000"/>
            <a:ext cx="4098925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Text Box 20"/>
          <p:cNvSpPr txBox="1">
            <a:spLocks noChangeArrowheads="1"/>
          </p:cNvSpPr>
          <p:nvPr/>
        </p:nvSpPr>
        <p:spPr bwMode="auto">
          <a:xfrm>
            <a:off x="1130300" y="10668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设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850900" y="4089400"/>
            <a:ext cx="7073900" cy="457200"/>
            <a:chOff x="863600" y="4089400"/>
            <a:chExt cx="7073900" cy="457200"/>
          </a:xfrm>
        </p:grpSpPr>
        <p:sp>
          <p:nvSpPr>
            <p:cNvPr id="13332" name="Text Box 10"/>
            <p:cNvSpPr txBox="1">
              <a:spLocks noChangeArrowheads="1"/>
            </p:cNvSpPr>
            <p:nvPr/>
          </p:nvSpPr>
          <p:spPr bwMode="auto">
            <a:xfrm>
              <a:off x="863600" y="4089400"/>
              <a:ext cx="70739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342900" indent="-342900">
                <a:spcBef>
                  <a:spcPct val="50000"/>
                </a:spcBef>
                <a:buFont typeface="Wingdings" panose="05000000000000000000" pitchFamily="2" charset="2"/>
                <a:buChar char="l"/>
                <a:defRPr/>
              </a:pPr>
              <a:r>
                <a:rPr lang="zh-CN" altLang="en-US" b="1" dirty="0" smtClean="0">
                  <a:solidFill>
                    <a:schemeClr val="tx1"/>
                  </a:solidFill>
                </a:rPr>
                <a:t>记扰动问题的解和乘子分别为           和           </a:t>
              </a:r>
              <a:r>
                <a:rPr lang="en-US" altLang="zh-CN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</a:t>
              </a:r>
              <a:r>
                <a:rPr lang="zh-CN" altLang="en-US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则</a:t>
              </a:r>
            </a:p>
          </p:txBody>
        </p:sp>
        <p:pic>
          <p:nvPicPr>
            <p:cNvPr id="12309" name="Picture 2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1463" y="4143375"/>
              <a:ext cx="711200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0" name="Picture 2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8113" y="4162425"/>
              <a:ext cx="690563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1206500" y="3670300"/>
            <a:ext cx="5438775" cy="457200"/>
            <a:chOff x="560" y="2432"/>
            <a:chExt cx="3426" cy="288"/>
          </a:xfrm>
        </p:grpSpPr>
        <p:pic>
          <p:nvPicPr>
            <p:cNvPr id="12306" name="Picture 2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" y="2488"/>
              <a:ext cx="3101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7" name="Text Box 26"/>
            <p:cNvSpPr txBox="1">
              <a:spLocks noChangeArrowheads="1"/>
            </p:cNvSpPr>
            <p:nvPr/>
          </p:nvSpPr>
          <p:spPr bwMode="auto">
            <a:xfrm>
              <a:off x="560" y="2432"/>
              <a:ext cx="4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令</a:t>
              </a:r>
            </a:p>
          </p:txBody>
        </p:sp>
      </p:grpSp>
      <p:pic>
        <p:nvPicPr>
          <p:cNvPr id="11290" name="Picture 2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38" y="2832100"/>
            <a:ext cx="409575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91" name="Picture 2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4535488"/>
            <a:ext cx="54594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1206500" y="5029200"/>
            <a:ext cx="2532063" cy="457200"/>
            <a:chOff x="850900" y="5194300"/>
            <a:chExt cx="2531987" cy="457200"/>
          </a:xfrm>
        </p:grpSpPr>
        <p:sp>
          <p:nvSpPr>
            <p:cNvPr id="12304" name="Text Box 29"/>
            <p:cNvSpPr txBox="1">
              <a:spLocks noChangeArrowheads="1"/>
            </p:cNvSpPr>
            <p:nvPr/>
          </p:nvSpPr>
          <p:spPr bwMode="auto">
            <a:xfrm>
              <a:off x="850900" y="5194300"/>
              <a:ext cx="25319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则</a:t>
              </a:r>
              <a:r>
                <a:rPr lang="zh-CN" altLang="en-US" b="1"/>
                <a:t>                         </a:t>
              </a:r>
              <a:r>
                <a:rPr lang="en-US" altLang="zh-CN" b="1"/>
                <a:t>. </a:t>
              </a:r>
              <a:endParaRPr lang="zh-CN" altLang="en-US" b="1"/>
            </a:p>
          </p:txBody>
        </p:sp>
        <p:pic>
          <p:nvPicPr>
            <p:cNvPr id="12305" name="Picture 28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5557" y="5288176"/>
              <a:ext cx="1886743" cy="337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3725863" y="5040313"/>
            <a:ext cx="4432300" cy="460375"/>
            <a:chOff x="3370187" y="5204768"/>
            <a:chExt cx="4432376" cy="461665"/>
          </a:xfrm>
        </p:grpSpPr>
        <p:sp>
          <p:nvSpPr>
            <p:cNvPr id="12302" name="矩形 1"/>
            <p:cNvSpPr>
              <a:spLocks noChangeArrowheads="1"/>
            </p:cNvSpPr>
            <p:nvPr/>
          </p:nvSpPr>
          <p:spPr bwMode="auto">
            <a:xfrm>
              <a:off x="3370187" y="5204768"/>
              <a:ext cx="443237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/>
                <a:t>从而                                            </a:t>
              </a:r>
              <a:r>
                <a:rPr lang="en-US" altLang="zh-CN" b="1"/>
                <a:t>.</a:t>
              </a:r>
              <a:endParaRPr lang="zh-CN" altLang="en-US"/>
            </a:p>
          </p:txBody>
        </p:sp>
        <p:pic>
          <p:nvPicPr>
            <p:cNvPr id="12303" name="Picture 29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1133" y="5237608"/>
              <a:ext cx="3290267" cy="3757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3000"/>
                                        <p:tgtEl>
                                          <p:spTgt spid="70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7034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562100" y="3805238"/>
            <a:ext cx="6235700" cy="1465262"/>
            <a:chOff x="1000" y="2101"/>
            <a:chExt cx="3928" cy="923"/>
          </a:xfrm>
        </p:grpSpPr>
        <p:pic>
          <p:nvPicPr>
            <p:cNvPr id="13331" name="Picture 2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6" y="2101"/>
              <a:ext cx="2798" cy="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32" name="组合 21"/>
            <p:cNvGrpSpPr>
              <a:grpSpLocks/>
            </p:cNvGrpSpPr>
            <p:nvPr/>
          </p:nvGrpSpPr>
          <p:grpSpPr bwMode="auto">
            <a:xfrm>
              <a:off x="1000" y="2736"/>
              <a:ext cx="3928" cy="288"/>
              <a:chOff x="1587500" y="4191294"/>
              <a:chExt cx="6235700" cy="456906"/>
            </a:xfrm>
          </p:grpSpPr>
          <p:sp>
            <p:nvSpPr>
              <p:cNvPr id="13333" name="Text Box 23"/>
              <p:cNvSpPr txBox="1">
                <a:spLocks noChangeArrowheads="1"/>
              </p:cNvSpPr>
              <p:nvPr/>
            </p:nvSpPr>
            <p:spPr bwMode="auto">
              <a:xfrm>
                <a:off x="1587500" y="4191294"/>
                <a:ext cx="6235700" cy="4569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tx1"/>
                    </a:solidFill>
                  </a:rPr>
                  <a:t>其中                                                 ，是凸函数</a:t>
                </a:r>
                <a:r>
                  <a:rPr lang="en-US" altLang="zh-CN" b="1">
                    <a:solidFill>
                      <a:schemeClr val="tx1"/>
                    </a:solidFill>
                  </a:rPr>
                  <a:t>.</a:t>
                </a:r>
              </a:p>
            </p:txBody>
          </p:sp>
          <p:pic>
            <p:nvPicPr>
              <p:cNvPr id="13334" name="Picture 2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22513" y="4286250"/>
                <a:ext cx="3686175" cy="298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819150" y="508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kumimoji="0" lang="zh-CN" altLang="en-US" sz="3600" b="1">
                <a:solidFill>
                  <a:srgbClr val="0070C0"/>
                </a:solidFill>
              </a:rPr>
              <a:t>凸规划</a:t>
            </a:r>
            <a:r>
              <a:rPr kumimoji="0" lang="en-US" altLang="zh-CN" sz="3600" b="1">
                <a:solidFill>
                  <a:srgbClr val="0070C0"/>
                </a:solidFill>
              </a:rPr>
              <a:t>(convex programming)</a:t>
            </a:r>
          </a:p>
        </p:txBody>
      </p:sp>
      <p:sp>
        <p:nvSpPr>
          <p:cNvPr id="693258" name="Text Box 10"/>
          <p:cNvSpPr txBox="1">
            <a:spLocks noChangeArrowheads="1"/>
          </p:cNvSpPr>
          <p:nvPr/>
        </p:nvSpPr>
        <p:spPr bwMode="auto">
          <a:xfrm>
            <a:off x="814388" y="5287963"/>
            <a:ext cx="604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>
                <a:solidFill>
                  <a:srgbClr val="7030A0"/>
                </a:solidFill>
              </a:rPr>
              <a:t>定理</a:t>
            </a:r>
            <a:r>
              <a:rPr kumimoji="0" lang="en-US" altLang="zh-CN" b="1">
                <a:solidFill>
                  <a:schemeClr val="tx1"/>
                </a:solidFill>
              </a:rPr>
              <a:t>  </a:t>
            </a:r>
            <a:r>
              <a:rPr kumimoji="0" lang="zh-CN" altLang="en-US" b="1">
                <a:solidFill>
                  <a:schemeClr val="tx1"/>
                </a:solidFill>
              </a:rPr>
              <a:t>凸规划的任一</a:t>
            </a:r>
            <a:r>
              <a:rPr kumimoji="0" lang="en-US" altLang="zh-CN" b="1">
                <a:solidFill>
                  <a:schemeClr val="tx1"/>
                </a:solidFill>
              </a:rPr>
              <a:t>KKT</a:t>
            </a:r>
            <a:r>
              <a:rPr kumimoji="0" lang="zh-CN" altLang="en-US" b="1">
                <a:solidFill>
                  <a:schemeClr val="tx1"/>
                </a:solidFill>
              </a:rPr>
              <a:t>点是全局极小点</a:t>
            </a:r>
            <a:r>
              <a:rPr kumimoji="0" lang="en-US" altLang="zh-CN" b="1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13317" name="组合 18"/>
          <p:cNvGrpSpPr>
            <a:grpSpLocks/>
          </p:cNvGrpSpPr>
          <p:nvPr/>
        </p:nvGrpSpPr>
        <p:grpSpPr bwMode="auto">
          <a:xfrm>
            <a:off x="673100" y="985838"/>
            <a:ext cx="6407150" cy="461962"/>
            <a:chOff x="673099" y="1443335"/>
            <a:chExt cx="6407151" cy="461665"/>
          </a:xfrm>
        </p:grpSpPr>
        <p:grpSp>
          <p:nvGrpSpPr>
            <p:cNvPr id="13327" name="Group 14"/>
            <p:cNvGrpSpPr>
              <a:grpSpLocks/>
            </p:cNvGrpSpPr>
            <p:nvPr/>
          </p:nvGrpSpPr>
          <p:grpSpPr bwMode="auto">
            <a:xfrm>
              <a:off x="2381250" y="1446213"/>
              <a:ext cx="4699000" cy="457200"/>
              <a:chOff x="1932" y="1031"/>
              <a:chExt cx="2960" cy="288"/>
            </a:xfrm>
          </p:grpSpPr>
          <p:sp>
            <p:nvSpPr>
              <p:cNvPr id="13329" name="Text Box 6"/>
              <p:cNvSpPr txBox="1">
                <a:spLocks noChangeArrowheads="1"/>
              </p:cNvSpPr>
              <p:nvPr/>
            </p:nvSpPr>
            <p:spPr bwMode="auto">
              <a:xfrm>
                <a:off x="1932" y="1031"/>
                <a:ext cx="29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0" lang="zh-CN" altLang="en-US" b="1">
                    <a:solidFill>
                      <a:schemeClr val="tx1"/>
                    </a:solidFill>
                  </a:rPr>
                  <a:t>凸集                 上极小化凸函数</a:t>
                </a:r>
                <a:r>
                  <a:rPr kumimoji="0" lang="en-US" altLang="zh-CN" b="1">
                    <a:solidFill>
                      <a:schemeClr val="tx1"/>
                    </a:solidFill>
                  </a:rPr>
                  <a:t>.</a:t>
                </a:r>
              </a:p>
            </p:txBody>
          </p:sp>
          <p:pic>
            <p:nvPicPr>
              <p:cNvPr id="13330" name="Picture 1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9" y="1073"/>
                <a:ext cx="776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328" name="Text Box 16"/>
            <p:cNvSpPr txBox="1">
              <a:spLocks noChangeArrowheads="1"/>
            </p:cNvSpPr>
            <p:nvPr/>
          </p:nvSpPr>
          <p:spPr bwMode="auto">
            <a:xfrm>
              <a:off x="673099" y="1443335"/>
              <a:ext cx="241300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dirty="0" smtClean="0">
                  <a:solidFill>
                    <a:srgbClr val="7030A0"/>
                  </a:solidFill>
                </a:rPr>
                <a:t>(</a:t>
              </a:r>
              <a:r>
                <a:rPr lang="zh-CN" altLang="en-US" b="1" dirty="0" smtClean="0">
                  <a:solidFill>
                    <a:srgbClr val="7030A0"/>
                  </a:solidFill>
                </a:rPr>
                <a:t>广义</a:t>
              </a:r>
              <a:r>
                <a:rPr lang="en-US" altLang="zh-CN" b="1" dirty="0" smtClean="0">
                  <a:solidFill>
                    <a:srgbClr val="7030A0"/>
                  </a:solidFill>
                </a:rPr>
                <a:t>)</a:t>
              </a:r>
              <a:r>
                <a:rPr lang="zh-CN" altLang="en-US" b="1" dirty="0" smtClean="0">
                  <a:solidFill>
                    <a:srgbClr val="7030A0"/>
                  </a:solidFill>
                </a:rPr>
                <a:t>凸规划</a:t>
              </a:r>
              <a:r>
                <a:rPr lang="zh-CN" altLang="en-US" b="1" dirty="0"/>
                <a:t>：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647700" y="2433638"/>
            <a:ext cx="7059613" cy="873125"/>
            <a:chOff x="416" y="1301"/>
            <a:chExt cx="4447" cy="550"/>
          </a:xfrm>
        </p:grpSpPr>
        <p:pic>
          <p:nvPicPr>
            <p:cNvPr id="13325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9" y="1352"/>
              <a:ext cx="3104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6" name="Text Box 17"/>
            <p:cNvSpPr txBox="1">
              <a:spLocks noChangeArrowheads="1"/>
            </p:cNvSpPr>
            <p:nvPr/>
          </p:nvSpPr>
          <p:spPr bwMode="auto">
            <a:xfrm>
              <a:off x="416" y="1301"/>
              <a:ext cx="15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dirty="0" smtClean="0">
                  <a:solidFill>
                    <a:srgbClr val="7030A0"/>
                  </a:solidFill>
                </a:rPr>
                <a:t>(</a:t>
              </a:r>
              <a:r>
                <a:rPr lang="zh-CN" altLang="en-US" b="1" dirty="0" smtClean="0">
                  <a:solidFill>
                    <a:srgbClr val="7030A0"/>
                  </a:solidFill>
                </a:rPr>
                <a:t>狭义</a:t>
              </a:r>
              <a:r>
                <a:rPr lang="en-US" altLang="zh-CN" b="1" dirty="0" smtClean="0">
                  <a:solidFill>
                    <a:srgbClr val="7030A0"/>
                  </a:solidFill>
                </a:rPr>
                <a:t>)</a:t>
              </a:r>
              <a:r>
                <a:rPr lang="zh-CN" altLang="en-US" b="1" dirty="0" smtClean="0">
                  <a:solidFill>
                    <a:srgbClr val="7030A0"/>
                  </a:solidFill>
                </a:rPr>
                <a:t>凸规划</a:t>
              </a:r>
              <a:endParaRPr lang="zh-CN" alt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1600200" y="3289300"/>
            <a:ext cx="6515100" cy="457200"/>
            <a:chOff x="488" y="2072"/>
            <a:chExt cx="4104" cy="288"/>
          </a:xfrm>
        </p:grpSpPr>
        <p:sp>
          <p:nvSpPr>
            <p:cNvPr id="13323" name="Text Box 19"/>
            <p:cNvSpPr txBox="1">
              <a:spLocks noChangeArrowheads="1"/>
            </p:cNvSpPr>
            <p:nvPr/>
          </p:nvSpPr>
          <p:spPr bwMode="auto">
            <a:xfrm>
              <a:off x="488" y="2072"/>
              <a:ext cx="4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其中                                                 ，是凸函数</a:t>
              </a:r>
              <a:r>
                <a:rPr lang="en-US" altLang="zh-CN" b="1">
                  <a:solidFill>
                    <a:schemeClr val="tx1"/>
                  </a:solidFill>
                </a:rPr>
                <a:t>.</a:t>
              </a:r>
            </a:p>
          </p:txBody>
        </p:sp>
        <p:pic>
          <p:nvPicPr>
            <p:cNvPr id="13324" name="Picture 1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" y="2132"/>
              <a:ext cx="2322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408" name="Text Box 2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60400" y="1501259"/>
            <a:ext cx="8280400" cy="860941"/>
          </a:xfrm>
          <a:prstGeom prst="rect">
            <a:avLst/>
          </a:prstGeom>
          <a:blipFill rotWithShape="1">
            <a:blip r:embed="rId6"/>
            <a:stretch>
              <a:fillRect l="-1104" t="-6338" b="-16901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693251" name="Rectangle 3"/>
          <p:cNvSpPr>
            <a:spLocks noChangeArrowheads="1"/>
          </p:cNvSpPr>
          <p:nvPr/>
        </p:nvSpPr>
        <p:spPr bwMode="auto">
          <a:xfrm>
            <a:off x="6351588" y="701675"/>
            <a:ext cx="2589212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>
                <a:solidFill>
                  <a:schemeClr val="tx1"/>
                </a:solidFill>
              </a:rPr>
              <a:t>注</a:t>
            </a:r>
            <a:r>
              <a:rPr lang="en-US" altLang="zh-CN" sz="2000" b="1">
                <a:solidFill>
                  <a:schemeClr val="tx1"/>
                </a:solidFill>
              </a:rPr>
              <a:t>1  </a:t>
            </a:r>
            <a:r>
              <a:rPr lang="zh-CN" altLang="en-US" sz="2000" b="1">
                <a:solidFill>
                  <a:schemeClr val="tx1"/>
                </a:solidFill>
              </a:rPr>
              <a:t>凸规划的所有</a:t>
            </a:r>
            <a:r>
              <a:rPr lang="zh-CN" altLang="en-US" sz="2000" b="1" u="sng">
                <a:solidFill>
                  <a:schemeClr val="tx1"/>
                </a:solidFill>
              </a:rPr>
              <a:t>局部解也是全局解</a:t>
            </a:r>
            <a:r>
              <a:rPr lang="en-US" altLang="zh-CN" sz="2000" b="1">
                <a:solidFill>
                  <a:schemeClr val="tx1"/>
                </a:solidFill>
              </a:rPr>
              <a:t>.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798513" y="5800725"/>
            <a:ext cx="75231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b="1" dirty="0">
                <a:solidFill>
                  <a:schemeClr val="tx1"/>
                </a:solidFill>
              </a:rPr>
              <a:t>注</a:t>
            </a:r>
            <a:r>
              <a:rPr lang="en-US" altLang="zh-CN" sz="2000" b="1" dirty="0">
                <a:solidFill>
                  <a:schemeClr val="tx1"/>
                </a:solidFill>
              </a:rPr>
              <a:t>2  </a:t>
            </a:r>
            <a:r>
              <a:rPr lang="zh-CN" altLang="en-US" sz="2000" b="1" u="sng" dirty="0">
                <a:solidFill>
                  <a:schemeClr val="tx1"/>
                </a:solidFill>
              </a:rPr>
              <a:t>线性规划</a:t>
            </a:r>
            <a:r>
              <a:rPr lang="zh-CN" altLang="en-US" sz="2000" b="1" dirty="0">
                <a:solidFill>
                  <a:schemeClr val="tx1"/>
                </a:solidFill>
              </a:rPr>
              <a:t>是凸规划；如果</a:t>
            </a:r>
            <a:r>
              <a:rPr lang="zh-CN" altLang="en-US" sz="2000" b="1" u="sng" dirty="0">
                <a:solidFill>
                  <a:schemeClr val="tx1"/>
                </a:solidFill>
              </a:rPr>
              <a:t>二次规划</a:t>
            </a:r>
            <a:r>
              <a:rPr lang="zh-CN" altLang="en-US" sz="2000" b="1" dirty="0">
                <a:solidFill>
                  <a:schemeClr val="tx1"/>
                </a:solidFill>
              </a:rPr>
              <a:t>中目标函数的</a:t>
            </a:r>
            <a:r>
              <a:rPr lang="en-US" altLang="zh-CN" sz="2000" b="1" dirty="0">
                <a:solidFill>
                  <a:schemeClr val="tx1"/>
                </a:solidFill>
              </a:rPr>
              <a:t>Hessian</a:t>
            </a:r>
            <a:r>
              <a:rPr lang="zh-CN" altLang="en-US" sz="2000" b="1" dirty="0">
                <a:solidFill>
                  <a:schemeClr val="tx1"/>
                </a:solidFill>
              </a:rPr>
              <a:t>阵半正定，则它也是凸规划</a:t>
            </a:r>
            <a:r>
              <a:rPr lang="en-US" altLang="zh-CN" sz="2000" b="1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69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69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8" grpId="0"/>
      <p:bldP spid="693251" grpId="0"/>
      <p:bldP spid="164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kumimoji="0" lang="zh-CN" altLang="en-US" sz="3600" b="1" dirty="0">
                <a:solidFill>
                  <a:srgbClr val="0070C0"/>
                </a:solidFill>
              </a:rPr>
              <a:t>凸规划</a:t>
            </a:r>
            <a:r>
              <a:rPr kumimoji="0" lang="en-US" altLang="zh-CN" sz="3600" b="1" dirty="0">
                <a:solidFill>
                  <a:srgbClr val="0070C0"/>
                </a:solidFill>
              </a:rPr>
              <a:t>(convex programming)</a:t>
            </a:r>
          </a:p>
        </p:txBody>
      </p:sp>
      <p:pic>
        <p:nvPicPr>
          <p:cNvPr id="14339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168400"/>
            <a:ext cx="5167313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6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3922713"/>
            <a:ext cx="58356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4763" name="Object 11"/>
          <p:cNvGraphicFramePr>
            <a:graphicFrameLocks noChangeAspect="1"/>
          </p:cNvGraphicFramePr>
          <p:nvPr/>
        </p:nvGraphicFramePr>
        <p:xfrm>
          <a:off x="4984750" y="1270000"/>
          <a:ext cx="3735388" cy="257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1" name="Visio" r:id="rId5" imgW="2910149" imgH="2010217" progId="Visio.Drawing.11">
                  <p:embed/>
                </p:oleObj>
              </mc:Choice>
              <mc:Fallback>
                <p:oleObj name="Visio" r:id="rId5" imgW="2910149" imgH="2010217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1270000"/>
                        <a:ext cx="3735388" cy="257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4769" name="Picture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3482975"/>
            <a:ext cx="191135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850900" y="5219700"/>
            <a:ext cx="5022850" cy="477838"/>
            <a:chOff x="336" y="3248"/>
            <a:chExt cx="3164" cy="301"/>
          </a:xfrm>
        </p:grpSpPr>
        <p:pic>
          <p:nvPicPr>
            <p:cNvPr id="14345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2" y="3259"/>
              <a:ext cx="175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6" name="Text Box 18"/>
            <p:cNvSpPr txBox="1">
              <a:spLocks noChangeArrowheads="1"/>
            </p:cNvSpPr>
            <p:nvPr/>
          </p:nvSpPr>
          <p:spPr bwMode="auto">
            <a:xfrm>
              <a:off x="336" y="3248"/>
              <a:ext cx="1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得</a:t>
              </a:r>
              <a:r>
                <a:rPr lang="en-US" altLang="zh-CN" b="1">
                  <a:solidFill>
                    <a:schemeClr val="tx1"/>
                  </a:solidFill>
                </a:rPr>
                <a:t>Lagrange</a:t>
              </a:r>
              <a:r>
                <a:rPr lang="zh-CN" altLang="en-US" b="1">
                  <a:solidFill>
                    <a:schemeClr val="tx1"/>
                  </a:solidFill>
                </a:rPr>
                <a:t>乘子</a:t>
              </a:r>
            </a:p>
          </p:txBody>
        </p:sp>
      </p:grpSp>
      <p:sp>
        <p:nvSpPr>
          <p:cNvPr id="74772" name="Text Box 20"/>
          <p:cNvSpPr txBox="1">
            <a:spLocks noChangeArrowheads="1"/>
          </p:cNvSpPr>
          <p:nvPr/>
        </p:nvSpPr>
        <p:spPr bwMode="auto">
          <a:xfrm>
            <a:off x="812800" y="5791200"/>
            <a:ext cx="637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</a:rPr>
              <a:t>又因为待求问题是凸规划，所以 </a:t>
            </a:r>
            <a:r>
              <a:rPr lang="en-US" altLang="zh-CN" b="1" i="1">
                <a:solidFill>
                  <a:schemeClr val="tx1"/>
                </a:solidFill>
              </a:rPr>
              <a:t>x</a:t>
            </a:r>
            <a:r>
              <a:rPr lang="en-US" altLang="zh-CN" b="1">
                <a:solidFill>
                  <a:schemeClr val="tx1"/>
                </a:solidFill>
              </a:rPr>
              <a:t>*</a:t>
            </a:r>
            <a:r>
              <a:rPr lang="zh-CN" altLang="en-US" b="1">
                <a:solidFill>
                  <a:schemeClr val="tx1"/>
                </a:solidFill>
              </a:rPr>
              <a:t>是全局解</a:t>
            </a:r>
            <a:r>
              <a:rPr lang="en-US" altLang="zh-CN" b="1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63" y="2869628"/>
            <a:ext cx="5380037" cy="127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kumimoji="0" lang="zh-CN" altLang="en-US" sz="3600" b="1" dirty="0" smtClean="0">
                <a:solidFill>
                  <a:srgbClr val="0070C0"/>
                </a:solidFill>
              </a:rPr>
              <a:t>凸规划的解不一定是</a:t>
            </a:r>
            <a:r>
              <a:rPr kumimoji="0" lang="en-US" altLang="zh-CN" sz="3600" b="1" dirty="0" smtClean="0">
                <a:solidFill>
                  <a:srgbClr val="0070C0"/>
                </a:solidFill>
              </a:rPr>
              <a:t>KKT</a:t>
            </a:r>
            <a:r>
              <a:rPr kumimoji="0" lang="zh-CN" altLang="en-US" sz="3600" b="1" dirty="0" smtClean="0">
                <a:solidFill>
                  <a:srgbClr val="0070C0"/>
                </a:solidFill>
              </a:rPr>
              <a:t>点</a:t>
            </a:r>
            <a:endParaRPr kumimoji="0" lang="en-US" altLang="zh-CN" sz="3600" b="1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9500" y="1371600"/>
            <a:ext cx="727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反例：本身是凸规划，但最优解不满足</a:t>
            </a:r>
            <a:r>
              <a:rPr lang="en-US" altLang="zh-CN" dirty="0" smtClean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KKT</a:t>
            </a:r>
            <a:r>
              <a:rPr lang="zh-CN" altLang="en-US" dirty="0" smtClean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条件</a:t>
            </a:r>
            <a:r>
              <a:rPr lang="en-US" altLang="zh-CN" dirty="0" smtClean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dirty="0">
              <a:solidFill>
                <a:schemeClr val="tx1"/>
              </a:solidFill>
              <a:ea typeface="黑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35200" y="1498600"/>
            <a:ext cx="48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57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031875" y="2038350"/>
            <a:ext cx="716280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5400" b="1">
                <a:solidFill>
                  <a:schemeClr val="accent1"/>
                </a:solidFill>
                <a:ea typeface="大黑体"/>
                <a:cs typeface="大黑体"/>
              </a:rPr>
              <a:t>一阶条件的证明</a:t>
            </a:r>
          </a:p>
          <a:p>
            <a:pPr algn="ctr"/>
            <a:endParaRPr lang="en-US" altLang="zh-CN" sz="4800" b="1">
              <a:solidFill>
                <a:schemeClr val="accent1"/>
              </a:solidFill>
              <a:ea typeface="大黑体"/>
              <a:cs typeface="大黑体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14300" y="444500"/>
            <a:ext cx="89154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可行增量、可行方向和序列可行方向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685800" y="4254945"/>
            <a:ext cx="8040333" cy="461665"/>
            <a:chOff x="685800" y="4254945"/>
            <a:chExt cx="8040333" cy="461665"/>
          </a:xfrm>
        </p:grpSpPr>
        <p:sp>
          <p:nvSpPr>
            <p:cNvPr id="16410" name="Text Box 14"/>
            <p:cNvSpPr txBox="1">
              <a:spLocks noChangeArrowheads="1"/>
            </p:cNvSpPr>
            <p:nvPr/>
          </p:nvSpPr>
          <p:spPr bwMode="auto">
            <a:xfrm>
              <a:off x="685800" y="4254945"/>
              <a:ext cx="804033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 smtClean="0">
                  <a:solidFill>
                    <a:schemeClr val="tx1"/>
                  </a:solidFill>
                </a:rPr>
                <a:t>若存在</a:t>
              </a:r>
              <a:r>
                <a:rPr lang="zh-CN" altLang="en-US" b="1" dirty="0" smtClean="0">
                  <a:solidFill>
                    <a:srgbClr val="7030A0"/>
                  </a:solidFill>
                </a:rPr>
                <a:t>可行</a:t>
              </a:r>
              <a:r>
                <a:rPr lang="zh-CN" altLang="en-US" b="1" dirty="0">
                  <a:solidFill>
                    <a:srgbClr val="7030A0"/>
                  </a:solidFill>
                </a:rPr>
                <a:t>序列        </a:t>
              </a:r>
              <a:r>
                <a:rPr lang="zh-CN" altLang="en-US" b="1" dirty="0" smtClean="0">
                  <a:solidFill>
                    <a:schemeClr val="tx1"/>
                  </a:solidFill>
                </a:rPr>
                <a:t>，</a:t>
              </a:r>
              <a:r>
                <a:rPr lang="zh-CN" altLang="en-US" b="1" dirty="0">
                  <a:solidFill>
                    <a:schemeClr val="tx1"/>
                  </a:solidFill>
                </a:rPr>
                <a:t>其满足                    </a:t>
              </a:r>
              <a:r>
                <a:rPr lang="en-US" altLang="zh-CN" b="1" dirty="0">
                  <a:solidFill>
                    <a:schemeClr val="tx1"/>
                  </a:solidFill>
                </a:rPr>
                <a:t>, </a:t>
              </a:r>
              <a:r>
                <a:rPr lang="zh-CN" altLang="en-US" b="1" dirty="0">
                  <a:solidFill>
                    <a:schemeClr val="tx1"/>
                  </a:solidFill>
                </a:rPr>
                <a:t>且对所有 </a:t>
              </a:r>
              <a:r>
                <a:rPr lang="en-US" altLang="zh-CN" b="1" i="1" dirty="0">
                  <a:solidFill>
                    <a:schemeClr val="tx1"/>
                  </a:solidFill>
                </a:rPr>
                <a:t>k</a:t>
              </a:r>
              <a:r>
                <a:rPr lang="en-US" altLang="zh-CN" b="1" dirty="0">
                  <a:solidFill>
                    <a:schemeClr val="tx1"/>
                  </a:solidFill>
                </a:rPr>
                <a:t> </a:t>
              </a:r>
              <a:r>
                <a:rPr lang="zh-CN" altLang="en-US" b="1" dirty="0">
                  <a:solidFill>
                    <a:schemeClr val="tx1"/>
                  </a:solidFill>
                </a:rPr>
                <a:t>有                                                     </a:t>
              </a:r>
            </a:p>
          </p:txBody>
        </p:sp>
        <p:pic>
          <p:nvPicPr>
            <p:cNvPr id="16412" name="Picture 3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5363" y="4324367"/>
              <a:ext cx="1400175" cy="306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13" name="Picture 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1763" y="4298963"/>
              <a:ext cx="771525" cy="343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组合 10"/>
          <p:cNvGrpSpPr/>
          <p:nvPr/>
        </p:nvGrpSpPr>
        <p:grpSpPr>
          <a:xfrm>
            <a:off x="825500" y="4737250"/>
            <a:ext cx="5422900" cy="461813"/>
            <a:chOff x="825500" y="4737250"/>
            <a:chExt cx="5422900" cy="461813"/>
          </a:xfrm>
        </p:grpSpPr>
        <p:grpSp>
          <p:nvGrpSpPr>
            <p:cNvPr id="9" name="组合 8"/>
            <p:cNvGrpSpPr/>
            <p:nvPr/>
          </p:nvGrpSpPr>
          <p:grpSpPr>
            <a:xfrm>
              <a:off x="825500" y="4737250"/>
              <a:ext cx="5422900" cy="461813"/>
              <a:chOff x="825500" y="4737250"/>
              <a:chExt cx="5422900" cy="461813"/>
            </a:xfrm>
          </p:grpSpPr>
          <p:sp>
            <p:nvSpPr>
              <p:cNvPr id="16411" name="TextBox 36"/>
              <p:cNvSpPr txBox="1">
                <a:spLocks noChangeArrowheads="1"/>
              </p:cNvSpPr>
              <p:nvPr/>
            </p:nvSpPr>
            <p:spPr bwMode="auto">
              <a:xfrm>
                <a:off x="2286000" y="4737250"/>
                <a:ext cx="3962400" cy="4618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b="1" dirty="0">
                    <a:solidFill>
                      <a:schemeClr val="tx1"/>
                    </a:solidFill>
                  </a:rPr>
                  <a:t>,  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则                  是</a:t>
                </a:r>
                <a:r>
                  <a:rPr lang="zh-CN" altLang="en-US" b="1" dirty="0">
                    <a:solidFill>
                      <a:srgbClr val="7030A0"/>
                    </a:solidFill>
                  </a:rPr>
                  <a:t>可行增量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，</a:t>
                </a:r>
              </a:p>
            </p:txBody>
          </p:sp>
          <p:pic>
            <p:nvPicPr>
              <p:cNvPr id="16414" name="Picture 3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5500" y="4749954"/>
                <a:ext cx="1397000" cy="398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6415" name="Picture 3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813" y="4765095"/>
              <a:ext cx="1258887" cy="329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398" name="Picture 3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5143500"/>
            <a:ext cx="287496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24"/>
          <p:cNvGrpSpPr>
            <a:grpSpLocks/>
          </p:cNvGrpSpPr>
          <p:nvPr/>
        </p:nvGrpSpPr>
        <p:grpSpPr bwMode="auto">
          <a:xfrm>
            <a:off x="673100" y="5580063"/>
            <a:ext cx="7061200" cy="477837"/>
            <a:chOff x="673100" y="3395663"/>
            <a:chExt cx="7061200" cy="477837"/>
          </a:xfrm>
        </p:grpSpPr>
        <p:sp>
          <p:nvSpPr>
            <p:cNvPr id="16406" name="Text Box 17"/>
            <p:cNvSpPr txBox="1">
              <a:spLocks noChangeArrowheads="1"/>
            </p:cNvSpPr>
            <p:nvPr/>
          </p:nvSpPr>
          <p:spPr bwMode="auto">
            <a:xfrm>
              <a:off x="673100" y="3416300"/>
              <a:ext cx="7061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其中　　　  且                ，　    是</a:t>
              </a:r>
              <a:r>
                <a:rPr lang="zh-CN" altLang="en-US" b="1">
                  <a:solidFill>
                    <a:srgbClr val="7030A0"/>
                  </a:solidFill>
                </a:rPr>
                <a:t>长度固定</a:t>
              </a:r>
              <a:r>
                <a:rPr lang="zh-CN" altLang="en-US" b="1">
                  <a:solidFill>
                    <a:schemeClr val="tx1"/>
                  </a:solidFill>
                </a:rPr>
                <a:t>的向量</a:t>
              </a:r>
              <a:r>
                <a:rPr lang="en-US" altLang="zh-CN" b="1">
                  <a:solidFill>
                    <a:schemeClr val="tx1"/>
                  </a:solidFill>
                </a:rPr>
                <a:t>.</a:t>
              </a:r>
              <a:r>
                <a:rPr lang="zh-CN" altLang="en-US" b="1">
                  <a:solidFill>
                    <a:schemeClr val="tx1"/>
                  </a:solidFill>
                </a:rPr>
                <a:t>　</a:t>
              </a:r>
            </a:p>
          </p:txBody>
        </p:sp>
        <p:pic>
          <p:nvPicPr>
            <p:cNvPr id="16407" name="Picture 3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238" y="3484563"/>
              <a:ext cx="989012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08" name="Picture 4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000" y="3494088"/>
              <a:ext cx="11430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09" name="Picture 4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6413" y="3395663"/>
              <a:ext cx="6000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698500" y="6149975"/>
            <a:ext cx="8724900" cy="430213"/>
            <a:chOff x="698500" y="6149541"/>
            <a:chExt cx="8724900" cy="430887"/>
          </a:xfrm>
        </p:grpSpPr>
        <p:grpSp>
          <p:nvGrpSpPr>
            <p:cNvPr id="16400" name="组合 8"/>
            <p:cNvGrpSpPr>
              <a:grpSpLocks/>
            </p:cNvGrpSpPr>
            <p:nvPr/>
          </p:nvGrpSpPr>
          <p:grpSpPr bwMode="auto">
            <a:xfrm>
              <a:off x="698500" y="6149541"/>
              <a:ext cx="8724900" cy="430887"/>
              <a:chOff x="698500" y="6149541"/>
              <a:chExt cx="8724900" cy="430887"/>
            </a:xfrm>
          </p:grpSpPr>
          <p:sp>
            <p:nvSpPr>
              <p:cNvPr id="16402" name="Text Box 23"/>
              <p:cNvSpPr txBox="1">
                <a:spLocks noChangeArrowheads="1"/>
              </p:cNvSpPr>
              <p:nvPr/>
            </p:nvSpPr>
            <p:spPr bwMode="auto">
              <a:xfrm>
                <a:off x="698500" y="6149541"/>
                <a:ext cx="872490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200" b="1">
                    <a:solidFill>
                      <a:schemeClr val="tx1"/>
                    </a:solidFill>
                  </a:rPr>
                  <a:t>称　 　　的任一聚点  </a:t>
                </a:r>
                <a:r>
                  <a:rPr lang="en-US" altLang="zh-CN" sz="2200" b="1" i="1">
                    <a:solidFill>
                      <a:schemeClr val="tx1"/>
                    </a:solidFill>
                  </a:rPr>
                  <a:t>p</a:t>
                </a:r>
                <a:r>
                  <a:rPr lang="en-US" altLang="zh-CN" sz="2200" b="1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200" b="1">
                    <a:solidFill>
                      <a:schemeClr val="tx1"/>
                    </a:solidFill>
                  </a:rPr>
                  <a:t>是    在　 的</a:t>
                </a:r>
                <a:r>
                  <a:rPr lang="zh-CN" altLang="en-US" sz="2200" b="1">
                    <a:solidFill>
                      <a:srgbClr val="7030A0"/>
                    </a:solidFill>
                  </a:rPr>
                  <a:t>序列可行方向</a:t>
                </a:r>
                <a:r>
                  <a:rPr lang="zh-CN" altLang="en-US" sz="2200" b="1">
                    <a:solidFill>
                      <a:schemeClr val="tx1"/>
                    </a:solidFill>
                  </a:rPr>
                  <a:t>，全体记为       </a:t>
                </a:r>
                <a:r>
                  <a:rPr lang="en-US" altLang="zh-CN" sz="2200" b="1">
                    <a:solidFill>
                      <a:schemeClr val="tx1"/>
                    </a:solidFill>
                  </a:rPr>
                  <a:t>.</a:t>
                </a:r>
              </a:p>
            </p:txBody>
          </p:sp>
          <p:pic>
            <p:nvPicPr>
              <p:cNvPr id="16403" name="Picture 43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31483" y="6252379"/>
                <a:ext cx="394650" cy="294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404" name="Picture 29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3199" y="6252378"/>
                <a:ext cx="315913" cy="302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405" name="Picture 31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6450" y="6224365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6401" name="Picture 4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0619" y="6167192"/>
              <a:ext cx="771525" cy="367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6016625" y="4735513"/>
            <a:ext cx="1809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>
                <a:solidFill>
                  <a:schemeClr val="tx1"/>
                </a:solidFill>
              </a:rPr>
              <a:t>可以表示成 </a:t>
            </a:r>
            <a:endParaRPr lang="zh-CN" altLang="en-US"/>
          </a:p>
        </p:txBody>
      </p:sp>
      <p:pic>
        <p:nvPicPr>
          <p:cNvPr id="16392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2324100"/>
            <a:ext cx="3400425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3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2514600"/>
            <a:ext cx="2820987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54513" y="1054100"/>
            <a:ext cx="3182474" cy="465961"/>
          </a:xfrm>
          <a:prstGeom prst="rect">
            <a:avLst/>
          </a:prstGeom>
          <a:blipFill rotWithShape="1">
            <a:blip r:embed="rId16"/>
            <a:stretch>
              <a:fillRect b="-394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39801" y="1585595"/>
            <a:ext cx="3976687" cy="461665"/>
          </a:xfrm>
          <a:prstGeom prst="rect">
            <a:avLst/>
          </a:prstGeom>
          <a:blipFill rotWithShape="1">
            <a:blip r:embed="rId17"/>
            <a:stretch>
              <a:fillRect t="-10526" b="-2894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7" name="TextBox 2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68888" y="1570990"/>
            <a:ext cx="2777237" cy="461665"/>
          </a:xfrm>
          <a:prstGeom prst="rect">
            <a:avLst/>
          </a:prstGeom>
          <a:blipFill rotWithShape="1">
            <a:blip r:embed="rId18"/>
            <a:stretch>
              <a:fillRect l="-1978" b="-2000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29080" y="1943755"/>
            <a:ext cx="2208490" cy="922176"/>
          </a:xfrm>
          <a:prstGeom prst="rect">
            <a:avLst/>
          </a:prstGeom>
          <a:blipFill rotWithShape="1">
            <a:blip r:embed="rId19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8" name="TextBox 2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41780" y="2807355"/>
            <a:ext cx="2838406" cy="937308"/>
          </a:xfrm>
          <a:prstGeom prst="rect">
            <a:avLst/>
          </a:prstGeom>
          <a:blipFill rotWithShape="1">
            <a:blip r:embed="rId20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65202" y="1054100"/>
                <a:ext cx="3205954" cy="509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altLang="zh-CN" b="1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𝛀</m:t>
                    </m:r>
                    <m:r>
                      <a:rPr lang="zh-CN" altLang="en-US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＝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≥</m:t>
                        </m:r>
                        <m:sSubSup>
                          <m:sSubSupPr>
                            <m:ctrlPr>
                              <a:rPr lang="en-US" altLang="zh-CN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b="1" dirty="0" smtClean="0">
                    <a:solidFill>
                      <a:schemeClr val="tx1"/>
                    </a:solidFill>
                  </a:rPr>
                  <a:t>，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2" y="1054100"/>
                <a:ext cx="3205954" cy="509242"/>
              </a:xfrm>
              <a:prstGeom prst="rect">
                <a:avLst/>
              </a:prstGeom>
              <a:blipFill rotWithShape="1">
                <a:blip r:embed="rId21"/>
                <a:stretch>
                  <a:fillRect t="-9639" r="-12548" b="-18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14300" y="368300"/>
            <a:ext cx="89154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一阶必要条件</a:t>
            </a:r>
          </a:p>
        </p:txBody>
      </p:sp>
      <p:grpSp>
        <p:nvGrpSpPr>
          <p:cNvPr id="2" name="组合 27"/>
          <p:cNvGrpSpPr>
            <a:grpSpLocks/>
          </p:cNvGrpSpPr>
          <p:nvPr/>
        </p:nvGrpSpPr>
        <p:grpSpPr bwMode="auto">
          <a:xfrm>
            <a:off x="698500" y="2174875"/>
            <a:ext cx="7696200" cy="830263"/>
            <a:chOff x="711200" y="4853106"/>
            <a:chExt cx="7696200" cy="831732"/>
          </a:xfrm>
        </p:grpSpPr>
        <p:sp>
          <p:nvSpPr>
            <p:cNvPr id="17416" name="Text Box 6"/>
            <p:cNvSpPr txBox="1">
              <a:spLocks noChangeArrowheads="1"/>
            </p:cNvSpPr>
            <p:nvPr/>
          </p:nvSpPr>
          <p:spPr bwMode="auto">
            <a:xfrm>
              <a:off x="711200" y="4853106"/>
              <a:ext cx="7696200" cy="831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7030A0"/>
                  </a:solidFill>
                </a:rPr>
                <a:t>引理</a:t>
              </a:r>
              <a:r>
                <a:rPr lang="zh-CN" altLang="en-US" b="1"/>
                <a:t> </a:t>
              </a:r>
              <a:r>
                <a:rPr lang="en-US" altLang="zh-CN" b="1">
                  <a:solidFill>
                    <a:schemeClr val="tx1"/>
                  </a:solidFill>
                </a:rPr>
                <a:t>  </a:t>
              </a:r>
              <a:r>
                <a:rPr lang="zh-CN" altLang="en-US" b="1">
                  <a:solidFill>
                    <a:schemeClr val="tx1"/>
                  </a:solidFill>
                </a:rPr>
                <a:t>设 </a:t>
              </a:r>
              <a:r>
                <a:rPr lang="en-US" altLang="zh-CN" b="1" i="1">
                  <a:solidFill>
                    <a:schemeClr val="tx1"/>
                  </a:solidFill>
                </a:rPr>
                <a:t>x</a:t>
              </a:r>
              <a:r>
                <a:rPr lang="en-US" altLang="zh-CN" b="1">
                  <a:solidFill>
                    <a:schemeClr val="tx1"/>
                  </a:solidFill>
                </a:rPr>
                <a:t>* </a:t>
              </a:r>
              <a:r>
                <a:rPr lang="zh-CN" altLang="en-US" b="1">
                  <a:solidFill>
                    <a:schemeClr val="tx1"/>
                  </a:solidFill>
                </a:rPr>
                <a:t>是约束问题的局部极小点，则在 </a:t>
              </a:r>
              <a:r>
                <a:rPr lang="en-US" altLang="zh-CN" b="1" i="1">
                  <a:solidFill>
                    <a:schemeClr val="tx1"/>
                  </a:solidFill>
                </a:rPr>
                <a:t>x</a:t>
              </a:r>
              <a:r>
                <a:rPr lang="en-US" altLang="zh-CN" b="1">
                  <a:solidFill>
                    <a:schemeClr val="tx1"/>
                  </a:solidFill>
                </a:rPr>
                <a:t>* </a:t>
              </a:r>
              <a:r>
                <a:rPr lang="zh-CN" altLang="en-US" b="1">
                  <a:solidFill>
                    <a:schemeClr val="tx1"/>
                  </a:solidFill>
                </a:rPr>
                <a:t>处</a:t>
              </a:r>
              <a:r>
                <a:rPr lang="zh-CN" altLang="en-US" b="1">
                  <a:solidFill>
                    <a:srgbClr val="7030A0"/>
                  </a:solidFill>
                </a:rPr>
                <a:t>没有</a:t>
              </a:r>
              <a:r>
                <a:rPr lang="zh-CN" altLang="en-US" b="1">
                  <a:solidFill>
                    <a:schemeClr val="tx1"/>
                  </a:solidFill>
                </a:rPr>
                <a:t> </a:t>
              </a:r>
              <a:r>
                <a:rPr lang="zh-CN" altLang="en-US" b="1">
                  <a:solidFill>
                    <a:srgbClr val="0070C0"/>
                  </a:solidFill>
                </a:rPr>
                <a:t>序列可行方向</a:t>
              </a:r>
              <a:r>
                <a:rPr lang="zh-CN" altLang="en-US" b="1">
                  <a:solidFill>
                    <a:srgbClr val="002060"/>
                  </a:solidFill>
                </a:rPr>
                <a:t>是</a:t>
              </a:r>
              <a:r>
                <a:rPr lang="zh-CN" altLang="en-US" b="1">
                  <a:solidFill>
                    <a:srgbClr val="008080"/>
                  </a:solidFill>
                </a:rPr>
                <a:t>下降</a:t>
              </a:r>
              <a:r>
                <a:rPr lang="zh-CN" altLang="en-US" b="1">
                  <a:solidFill>
                    <a:schemeClr val="tx1"/>
                  </a:solidFill>
                </a:rPr>
                <a:t>方向，即                             </a:t>
              </a:r>
              <a:r>
                <a:rPr lang="en-US" altLang="zh-CN" b="1">
                  <a:solidFill>
                    <a:schemeClr val="tx1"/>
                  </a:solidFill>
                </a:rPr>
                <a:t>.</a:t>
              </a:r>
            </a:p>
          </p:txBody>
        </p:sp>
        <p:pic>
          <p:nvPicPr>
            <p:cNvPr id="17417" name="Picture 3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3800" y="5311776"/>
              <a:ext cx="2103438" cy="29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787400" y="1198563"/>
            <a:ext cx="3263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i="1">
                <a:solidFill>
                  <a:schemeClr val="tx1"/>
                </a:solidFill>
              </a:rPr>
              <a:t>f </a:t>
            </a:r>
            <a:r>
              <a:rPr lang="zh-CN" altLang="en-US" b="1">
                <a:solidFill>
                  <a:schemeClr val="tx1"/>
                </a:solidFill>
              </a:rPr>
              <a:t>在     的</a:t>
            </a:r>
            <a:r>
              <a:rPr lang="zh-CN" altLang="en-US" b="1">
                <a:solidFill>
                  <a:srgbClr val="7030A0"/>
                </a:solidFill>
              </a:rPr>
              <a:t>下降方向</a:t>
            </a:r>
            <a:r>
              <a:rPr lang="zh-CN" altLang="en-US" b="1">
                <a:solidFill>
                  <a:schemeClr val="tx1"/>
                </a:solidFill>
              </a:rPr>
              <a:t>集：</a:t>
            </a: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0" y="1295400"/>
            <a:ext cx="344488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2" name="Picture 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1254125"/>
            <a:ext cx="3692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61" name="Text Box 29"/>
          <p:cNvSpPr txBox="1">
            <a:spLocks noChangeArrowheads="1"/>
          </p:cNvSpPr>
          <p:nvPr/>
        </p:nvSpPr>
        <p:spPr bwMode="auto">
          <a:xfrm>
            <a:off x="698500" y="4122738"/>
            <a:ext cx="76327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7030A0"/>
                </a:solidFill>
                <a:ea typeface="黑体" pitchFamily="2" charset="-122"/>
              </a:rPr>
              <a:t>解释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</a:rPr>
              <a:t>：若 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</a:rPr>
              <a:t>*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</a:rPr>
              <a:t>是局部极小点，</a:t>
            </a:r>
            <a:r>
              <a:rPr lang="zh-CN" altLang="en-US" dirty="0" smtClean="0">
                <a:solidFill>
                  <a:schemeClr val="tx1"/>
                </a:solidFill>
                <a:ea typeface="黑体" pitchFamily="2" charset="-122"/>
              </a:rPr>
              <a:t>则目标函数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</a:rPr>
              <a:t>在 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</a:rPr>
              <a:t>x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</a:rPr>
              <a:t>* 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</a:rPr>
              <a:t>处沿任一序列可行方向的方向导数非负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</a:rPr>
              <a:t>.</a:t>
            </a:r>
            <a:endParaRPr lang="zh-CN" altLang="en-US" dirty="0">
              <a:solidFill>
                <a:schemeClr val="tx1"/>
              </a:solidFill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819150" y="1651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6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线性化可行方向与约束规范</a:t>
            </a:r>
          </a:p>
        </p:txBody>
      </p:sp>
      <p:sp>
        <p:nvSpPr>
          <p:cNvPr id="18435" name="Text Box 27"/>
          <p:cNvSpPr txBox="1">
            <a:spLocks noChangeArrowheads="1"/>
          </p:cNvSpPr>
          <p:nvPr/>
        </p:nvSpPr>
        <p:spPr bwMode="auto">
          <a:xfrm>
            <a:off x="736600" y="939800"/>
            <a:ext cx="5118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7030A0"/>
                </a:solidFill>
              </a:rPr>
              <a:t>线性化</a:t>
            </a:r>
            <a:r>
              <a:rPr lang="en-US" altLang="zh-CN" b="1" dirty="0">
                <a:solidFill>
                  <a:schemeClr val="tx1"/>
                </a:solidFill>
              </a:rPr>
              <a:t>(</a:t>
            </a:r>
            <a:r>
              <a:rPr lang="en-US" altLang="zh-CN" b="1" dirty="0"/>
              <a:t>linearized</a:t>
            </a:r>
            <a:r>
              <a:rPr lang="en-US" altLang="zh-CN" b="1" dirty="0">
                <a:solidFill>
                  <a:schemeClr val="tx1"/>
                </a:solidFill>
              </a:rPr>
              <a:t>)</a:t>
            </a:r>
            <a:r>
              <a:rPr lang="zh-CN" altLang="en-US" b="1" dirty="0">
                <a:solidFill>
                  <a:schemeClr val="tx1"/>
                </a:solidFill>
              </a:rPr>
              <a:t>可行方向集：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graphicFrame>
        <p:nvGraphicFramePr>
          <p:cNvPr id="16409" name="Object 25"/>
          <p:cNvGraphicFramePr>
            <a:graphicFrameLocks noChangeAspect="1"/>
          </p:cNvGraphicFramePr>
          <p:nvPr/>
        </p:nvGraphicFramePr>
        <p:xfrm>
          <a:off x="4597400" y="1893888"/>
          <a:ext cx="3048000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4" name="Visio" r:id="rId3" imgW="2034276" imgH="1393789" progId="Visio.Drawing.11">
                  <p:embed/>
                </p:oleObj>
              </mc:Choice>
              <mc:Fallback>
                <p:oleObj name="Visio" r:id="rId3" imgW="2034276" imgH="1393789" progId="Visio.Drawing.11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0" y="1893888"/>
                        <a:ext cx="3048000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7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1382713"/>
            <a:ext cx="7594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21"/>
          <p:cNvGrpSpPr>
            <a:grpSpLocks/>
          </p:cNvGrpSpPr>
          <p:nvPr/>
        </p:nvGrpSpPr>
        <p:grpSpPr bwMode="auto">
          <a:xfrm>
            <a:off x="762000" y="2006600"/>
            <a:ext cx="2106613" cy="457200"/>
            <a:chOff x="762000" y="2006600"/>
            <a:chExt cx="2106488" cy="457200"/>
          </a:xfrm>
        </p:grpSpPr>
        <p:sp>
          <p:nvSpPr>
            <p:cNvPr id="18458" name="Text Box 30"/>
            <p:cNvSpPr txBox="1">
              <a:spLocks noChangeArrowheads="1"/>
            </p:cNvSpPr>
            <p:nvPr/>
          </p:nvSpPr>
          <p:spPr bwMode="auto">
            <a:xfrm>
              <a:off x="762000" y="2006600"/>
              <a:ext cx="990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70C0"/>
                  </a:solidFill>
                </a:rPr>
                <a:t>引理</a:t>
              </a:r>
              <a:r>
                <a:rPr lang="en-US" altLang="zh-CN" b="1">
                  <a:solidFill>
                    <a:srgbClr val="0070C0"/>
                  </a:solidFill>
                </a:rPr>
                <a:t>.</a:t>
              </a:r>
            </a:p>
          </p:txBody>
        </p:sp>
        <p:pic>
          <p:nvPicPr>
            <p:cNvPr id="18459" name="Picture 2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3225" y="2120899"/>
              <a:ext cx="119526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22"/>
          <p:cNvGrpSpPr>
            <a:grpSpLocks/>
          </p:cNvGrpSpPr>
          <p:nvPr/>
        </p:nvGrpSpPr>
        <p:grpSpPr bwMode="auto">
          <a:xfrm>
            <a:off x="750888" y="2514600"/>
            <a:ext cx="3540125" cy="1270000"/>
            <a:chOff x="750888" y="2514600"/>
            <a:chExt cx="3189287" cy="1270000"/>
          </a:xfrm>
        </p:grpSpPr>
        <p:sp>
          <p:nvSpPr>
            <p:cNvPr id="18455" name="Text Box 4"/>
            <p:cNvSpPr txBox="1">
              <a:spLocks noChangeArrowheads="1"/>
            </p:cNvSpPr>
            <p:nvPr/>
          </p:nvSpPr>
          <p:spPr bwMode="auto">
            <a:xfrm>
              <a:off x="750888" y="2514600"/>
              <a:ext cx="234791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>
                  <a:solidFill>
                    <a:srgbClr val="0070C0"/>
                  </a:solidFill>
                  <a:latin typeface="Arial" pitchFamily="34" charset="0"/>
                </a:rPr>
                <a:t>反例</a:t>
              </a:r>
              <a:r>
                <a:rPr kumimoji="0" lang="en-US" altLang="zh-CN" b="1">
                  <a:solidFill>
                    <a:srgbClr val="0070C0"/>
                  </a:solidFill>
                  <a:latin typeface="Arial" pitchFamily="34" charset="0"/>
                </a:rPr>
                <a:t>.  </a:t>
              </a:r>
              <a:r>
                <a:rPr kumimoji="0" lang="zh-CN" altLang="en-US" b="1">
                  <a:solidFill>
                    <a:schemeClr val="tx1"/>
                  </a:solidFill>
                  <a:latin typeface="Arial" pitchFamily="34" charset="0"/>
                </a:rPr>
                <a:t>对约束条件  </a:t>
              </a:r>
            </a:p>
          </p:txBody>
        </p:sp>
        <p:pic>
          <p:nvPicPr>
            <p:cNvPr id="18456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750" y="2919413"/>
              <a:ext cx="238442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7" name="Rectangle 29"/>
            <p:cNvSpPr>
              <a:spLocks noChangeArrowheads="1"/>
            </p:cNvSpPr>
            <p:nvPr/>
          </p:nvSpPr>
          <p:spPr bwMode="auto">
            <a:xfrm>
              <a:off x="1250950" y="3322935"/>
              <a:ext cx="25779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b="1">
                  <a:solidFill>
                    <a:schemeClr val="tx1"/>
                  </a:solidFill>
                </a:rPr>
                <a:t>考虑点 </a:t>
              </a:r>
              <a:r>
                <a:rPr kumimoji="0" lang="en-US" altLang="zh-CN" b="1" i="1">
                  <a:solidFill>
                    <a:schemeClr val="tx1"/>
                  </a:solidFill>
                </a:rPr>
                <a:t>x’</a:t>
              </a:r>
              <a:r>
                <a:rPr kumimoji="0" lang="en-US" altLang="zh-CN" b="1">
                  <a:solidFill>
                    <a:schemeClr val="tx1"/>
                  </a:solidFill>
                </a:rPr>
                <a:t> = (0, 0)</a:t>
              </a:r>
              <a:r>
                <a:rPr kumimoji="0" lang="en-US" altLang="zh-CN" b="1" baseline="30000">
                  <a:solidFill>
                    <a:schemeClr val="tx1"/>
                  </a:solidFill>
                </a:rPr>
                <a:t>T</a:t>
              </a:r>
              <a:endParaRPr kumimoji="0" lang="zh-CN" altLang="en-US" b="1" baseline="3000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736600" y="4056063"/>
            <a:ext cx="8153400" cy="457200"/>
            <a:chOff x="464" y="2555"/>
            <a:chExt cx="5136" cy="288"/>
          </a:xfrm>
        </p:grpSpPr>
        <p:sp>
          <p:nvSpPr>
            <p:cNvPr id="18453" name="Text Box 8"/>
            <p:cNvSpPr txBox="1">
              <a:spLocks noChangeArrowheads="1"/>
            </p:cNvSpPr>
            <p:nvPr/>
          </p:nvSpPr>
          <p:spPr bwMode="auto">
            <a:xfrm>
              <a:off x="464" y="2555"/>
              <a:ext cx="51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7030A0"/>
                  </a:solidFill>
                </a:rPr>
                <a:t>约束规范</a:t>
              </a:r>
              <a:r>
                <a:rPr lang="en-US" altLang="zh-CN" b="1">
                  <a:solidFill>
                    <a:schemeClr val="tx1"/>
                  </a:solidFill>
                </a:rPr>
                <a:t>(</a:t>
              </a:r>
              <a:r>
                <a:rPr lang="en-US" altLang="zh-CN" sz="2000" b="1">
                  <a:solidFill>
                    <a:schemeClr val="tx1"/>
                  </a:solidFill>
                </a:rPr>
                <a:t>constraint quality, CQ</a:t>
              </a:r>
              <a:r>
                <a:rPr lang="en-US" altLang="zh-CN" b="1">
                  <a:solidFill>
                    <a:schemeClr val="tx1"/>
                  </a:solidFill>
                </a:rPr>
                <a:t>)</a:t>
              </a:r>
              <a:r>
                <a:rPr lang="zh-CN" altLang="en-US" b="1">
                  <a:solidFill>
                    <a:schemeClr val="tx1"/>
                  </a:solidFill>
                </a:rPr>
                <a:t>指保证                  的假设</a:t>
              </a:r>
              <a:r>
                <a:rPr lang="en-US" altLang="zh-CN" b="1">
                  <a:solidFill>
                    <a:schemeClr val="tx1"/>
                  </a:solidFill>
                </a:rPr>
                <a:t>/</a:t>
              </a:r>
              <a:r>
                <a:rPr lang="zh-CN" altLang="en-US" b="1">
                  <a:solidFill>
                    <a:schemeClr val="tx1"/>
                  </a:solidFill>
                </a:rPr>
                <a:t>条件</a:t>
              </a:r>
              <a:r>
                <a:rPr lang="en-US" altLang="zh-CN" b="1">
                  <a:solidFill>
                    <a:schemeClr val="tx1"/>
                  </a:solidFill>
                </a:rPr>
                <a:t>.</a:t>
              </a:r>
            </a:p>
          </p:txBody>
        </p:sp>
        <p:pic>
          <p:nvPicPr>
            <p:cNvPr id="18454" name="Picture 3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6" y="2608"/>
              <a:ext cx="77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组合 26"/>
          <p:cNvGrpSpPr>
            <a:grpSpLocks/>
          </p:cNvGrpSpPr>
          <p:nvPr/>
        </p:nvGrpSpPr>
        <p:grpSpPr bwMode="auto">
          <a:xfrm>
            <a:off x="1436688" y="5084763"/>
            <a:ext cx="6500812" cy="457200"/>
            <a:chOff x="1436688" y="5148263"/>
            <a:chExt cx="6500812" cy="457200"/>
          </a:xfrm>
        </p:grpSpPr>
        <p:sp>
          <p:nvSpPr>
            <p:cNvPr id="18451" name="Text Box 14"/>
            <p:cNvSpPr txBox="1">
              <a:spLocks noChangeArrowheads="1"/>
            </p:cNvSpPr>
            <p:nvPr/>
          </p:nvSpPr>
          <p:spPr bwMode="auto">
            <a:xfrm>
              <a:off x="4559300" y="5148263"/>
              <a:ext cx="3378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tx1"/>
                  </a:solidFill>
                </a:rPr>
                <a:t>  ，是线性函数</a:t>
              </a:r>
              <a:r>
                <a:rPr lang="en-US" altLang="zh-CN" b="1" dirty="0">
                  <a:solidFill>
                    <a:schemeClr val="tx1"/>
                  </a:solidFill>
                </a:rPr>
                <a:t> </a:t>
              </a:r>
              <a:r>
                <a:rPr lang="zh-CN" altLang="en-US" b="1" dirty="0">
                  <a:solidFill>
                    <a:schemeClr val="tx1"/>
                  </a:solidFill>
                </a:rPr>
                <a:t>，或者</a:t>
              </a:r>
            </a:p>
          </p:txBody>
        </p:sp>
        <p:pic>
          <p:nvPicPr>
            <p:cNvPr id="18452" name="Picture 3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6688" y="5205413"/>
              <a:ext cx="3362325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27"/>
          <p:cNvGrpSpPr>
            <a:grpSpLocks/>
          </p:cNvGrpSpPr>
          <p:nvPr/>
        </p:nvGrpSpPr>
        <p:grpSpPr bwMode="auto">
          <a:xfrm>
            <a:off x="1358900" y="5537200"/>
            <a:ext cx="4927600" cy="457200"/>
            <a:chOff x="1320800" y="5575300"/>
            <a:chExt cx="4927600" cy="457200"/>
          </a:xfrm>
        </p:grpSpPr>
        <p:sp>
          <p:nvSpPr>
            <p:cNvPr id="18449" name="Text Box 15"/>
            <p:cNvSpPr txBox="1">
              <a:spLocks noChangeArrowheads="1"/>
            </p:cNvSpPr>
            <p:nvPr/>
          </p:nvSpPr>
          <p:spPr bwMode="auto">
            <a:xfrm>
              <a:off x="4483100" y="5575300"/>
              <a:ext cx="17653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，线性无关</a:t>
              </a:r>
            </a:p>
          </p:txBody>
        </p:sp>
        <p:pic>
          <p:nvPicPr>
            <p:cNvPr id="18450" name="Picture 3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0800" y="5621338"/>
              <a:ext cx="3241675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28"/>
          <p:cNvGrpSpPr>
            <a:grpSpLocks/>
          </p:cNvGrpSpPr>
          <p:nvPr/>
        </p:nvGrpSpPr>
        <p:grpSpPr bwMode="auto">
          <a:xfrm>
            <a:off x="1282700" y="5994400"/>
            <a:ext cx="3008313" cy="457200"/>
            <a:chOff x="1282700" y="6032500"/>
            <a:chExt cx="3009016" cy="457200"/>
          </a:xfrm>
        </p:grpSpPr>
        <p:sp>
          <p:nvSpPr>
            <p:cNvPr id="18447" name="Text Box 34"/>
            <p:cNvSpPr txBox="1">
              <a:spLocks noChangeArrowheads="1"/>
            </p:cNvSpPr>
            <p:nvPr/>
          </p:nvSpPr>
          <p:spPr bwMode="auto">
            <a:xfrm>
              <a:off x="1282700" y="6032500"/>
              <a:ext cx="1981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成立，则有</a:t>
              </a:r>
            </a:p>
          </p:txBody>
        </p:sp>
        <p:pic>
          <p:nvPicPr>
            <p:cNvPr id="18448" name="Picture 3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2749" y="6134100"/>
              <a:ext cx="1338967" cy="293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749300" y="4652963"/>
            <a:ext cx="7480300" cy="457200"/>
            <a:chOff x="472" y="2931"/>
            <a:chExt cx="4712" cy="288"/>
          </a:xfrm>
        </p:grpSpPr>
        <p:sp>
          <p:nvSpPr>
            <p:cNvPr id="18445" name="Text Box 11"/>
            <p:cNvSpPr txBox="1">
              <a:spLocks noChangeArrowheads="1"/>
            </p:cNvSpPr>
            <p:nvPr/>
          </p:nvSpPr>
          <p:spPr bwMode="auto">
            <a:xfrm>
              <a:off x="472" y="2931"/>
              <a:ext cx="47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70C0"/>
                  </a:solidFill>
                </a:rPr>
                <a:t>引理</a:t>
              </a:r>
              <a:r>
                <a:rPr lang="en-US" altLang="zh-CN" b="1">
                  <a:solidFill>
                    <a:schemeClr val="tx1"/>
                  </a:solidFill>
                </a:rPr>
                <a:t>  (</a:t>
              </a:r>
              <a:r>
                <a:rPr lang="zh-CN" altLang="en-US" b="1">
                  <a:solidFill>
                    <a:schemeClr val="tx1"/>
                  </a:solidFill>
                </a:rPr>
                <a:t>约束规范</a:t>
              </a:r>
              <a:r>
                <a:rPr lang="en-US" altLang="zh-CN" b="1">
                  <a:solidFill>
                    <a:schemeClr val="tx1"/>
                  </a:solidFill>
                </a:rPr>
                <a:t>). </a:t>
              </a:r>
              <a:r>
                <a:rPr lang="zh-CN" altLang="en-US" b="1">
                  <a:solidFill>
                    <a:schemeClr val="tx1"/>
                  </a:solidFill>
                </a:rPr>
                <a:t> 在可行点      处，如果条件     </a:t>
              </a:r>
            </a:p>
          </p:txBody>
        </p:sp>
        <p:pic>
          <p:nvPicPr>
            <p:cNvPr id="18446" name="Picture 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4" y="2984"/>
              <a:ext cx="21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6235700" y="5518150"/>
            <a:ext cx="1778000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需要隐函数定理来证明！</a:t>
            </a:r>
            <a:endParaRPr lang="zh-CN" altLang="en-US" dirty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5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13" y="4000500"/>
            <a:ext cx="2452687" cy="3556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25500" y="3924300"/>
            <a:ext cx="2857500" cy="477838"/>
          </a:xfrm>
          <a:prstGeom prst="rect">
            <a:avLst/>
          </a:prstGeom>
          <a:solidFill>
            <a:srgbClr val="92D050">
              <a:alpha val="5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243388" y="3448050"/>
            <a:ext cx="4541837" cy="3232150"/>
            <a:chOff x="2529" y="1824"/>
            <a:chExt cx="3355" cy="2416"/>
          </a:xfrm>
        </p:grpSpPr>
        <p:pic>
          <p:nvPicPr>
            <p:cNvPr id="3096" name="Picture 3" descr="File:LagrangeMultipliers2D.sv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" y="1824"/>
              <a:ext cx="3355" cy="2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097" name="Group 6"/>
            <p:cNvGrpSpPr>
              <a:grpSpLocks/>
            </p:cNvGrpSpPr>
            <p:nvPr/>
          </p:nvGrpSpPr>
          <p:grpSpPr bwMode="auto">
            <a:xfrm>
              <a:off x="4062" y="3096"/>
              <a:ext cx="1084" cy="349"/>
              <a:chOff x="3918" y="3096"/>
              <a:chExt cx="1084" cy="349"/>
            </a:xfrm>
          </p:grpSpPr>
          <p:sp>
            <p:nvSpPr>
              <p:cNvPr id="3098" name="Text Box 7"/>
              <p:cNvSpPr txBox="1">
                <a:spLocks noChangeArrowheads="1"/>
              </p:cNvSpPr>
              <p:nvPr/>
            </p:nvSpPr>
            <p:spPr bwMode="auto">
              <a:xfrm>
                <a:off x="3918" y="3100"/>
                <a:ext cx="1084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(</a:t>
                </a:r>
                <a:r>
                  <a:rPr lang="en-US" altLang="zh-CN" b="1" i="1"/>
                  <a:t>x*,y*</a:t>
                </a:r>
                <a:r>
                  <a:rPr lang="en-US" altLang="zh-CN" b="1"/>
                  <a:t>)</a:t>
                </a:r>
              </a:p>
            </p:txBody>
          </p:sp>
          <p:sp>
            <p:nvSpPr>
              <p:cNvPr id="3099" name="Oval 8"/>
              <p:cNvSpPr>
                <a:spLocks noChangeArrowheads="1"/>
              </p:cNvSpPr>
              <p:nvPr/>
            </p:nvSpPr>
            <p:spPr bwMode="auto">
              <a:xfrm>
                <a:off x="3944" y="309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</p:grpSp>
      <p:pic>
        <p:nvPicPr>
          <p:cNvPr id="3077" name="Picture 2" descr="LagrangeMultipliers3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71463"/>
            <a:ext cx="4776787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Text Box 4"/>
          <p:cNvSpPr txBox="1">
            <a:spLocks noChangeArrowheads="1"/>
          </p:cNvSpPr>
          <p:nvPr/>
        </p:nvSpPr>
        <p:spPr bwMode="auto">
          <a:xfrm>
            <a:off x="1374775" y="215900"/>
            <a:ext cx="6908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0070C0"/>
                </a:solidFill>
              </a:rPr>
              <a:t>Lagrange </a:t>
            </a:r>
            <a:r>
              <a:rPr lang="zh-CN" altLang="en-US" sz="32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乘子法及乘子的几何意义</a:t>
            </a:r>
          </a:p>
        </p:txBody>
      </p:sp>
      <p:sp>
        <p:nvSpPr>
          <p:cNvPr id="3079" name="Text Box 5"/>
          <p:cNvSpPr txBox="1">
            <a:spLocks noChangeArrowheads="1"/>
          </p:cNvSpPr>
          <p:nvPr/>
        </p:nvSpPr>
        <p:spPr bwMode="auto">
          <a:xfrm>
            <a:off x="5270500" y="749300"/>
            <a:ext cx="185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7030A0"/>
                </a:solidFill>
              </a:rPr>
              <a:t>几何意义：</a:t>
            </a:r>
          </a:p>
        </p:txBody>
      </p:sp>
      <p:grpSp>
        <p:nvGrpSpPr>
          <p:cNvPr id="4" name="组合 21"/>
          <p:cNvGrpSpPr>
            <a:grpSpLocks/>
          </p:cNvGrpSpPr>
          <p:nvPr/>
        </p:nvGrpSpPr>
        <p:grpSpPr bwMode="auto">
          <a:xfrm>
            <a:off x="5308600" y="1239838"/>
            <a:ext cx="3581400" cy="1935162"/>
            <a:chOff x="5219700" y="1240135"/>
            <a:chExt cx="3581400" cy="1934865"/>
          </a:xfrm>
        </p:grpSpPr>
        <p:sp>
          <p:nvSpPr>
            <p:cNvPr id="3092" name="Text Box 10"/>
            <p:cNvSpPr txBox="1">
              <a:spLocks noChangeArrowheads="1"/>
            </p:cNvSpPr>
            <p:nvPr/>
          </p:nvSpPr>
          <p:spPr bwMode="auto">
            <a:xfrm>
              <a:off x="5219700" y="1240135"/>
              <a:ext cx="35179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曲面 </a:t>
              </a:r>
              <a:r>
                <a:rPr lang="en-US" altLang="zh-CN" b="1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z</a:t>
              </a:r>
              <a:r>
                <a:rPr lang="en-US" altLang="zh-CN" b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 = </a:t>
              </a:r>
              <a:r>
                <a:rPr lang="en-US" altLang="zh-CN" b="1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f </a:t>
              </a:r>
              <a:r>
                <a:rPr lang="en-US" altLang="zh-CN" b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(</a:t>
              </a:r>
              <a:r>
                <a:rPr lang="en-US" altLang="zh-CN" b="1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x</a:t>
              </a:r>
              <a:r>
                <a:rPr lang="en-US" altLang="zh-CN" b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, </a:t>
              </a:r>
              <a:r>
                <a:rPr lang="en-US" altLang="zh-CN" b="1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y</a:t>
              </a:r>
              <a:r>
                <a:rPr lang="en-US" altLang="zh-CN" b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) </a:t>
              </a:r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的等高线</a:t>
              </a:r>
              <a:endParaRPr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3093" name="Rectangle 11"/>
            <p:cNvSpPr>
              <a:spLocks noChangeArrowheads="1"/>
            </p:cNvSpPr>
            <p:nvPr/>
          </p:nvSpPr>
          <p:spPr bwMode="auto">
            <a:xfrm>
              <a:off x="5264150" y="1974671"/>
              <a:ext cx="353695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与曲线 </a:t>
              </a:r>
              <a:r>
                <a:rPr lang="en-US" altLang="zh-CN" b="1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g </a:t>
              </a:r>
              <a:r>
                <a:rPr lang="en-US" altLang="zh-CN" b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(</a:t>
              </a:r>
              <a:r>
                <a:rPr lang="en-US" altLang="zh-CN" b="1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x</a:t>
              </a:r>
              <a:r>
                <a:rPr lang="en-US" altLang="zh-CN" b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, </a:t>
              </a:r>
              <a:r>
                <a:rPr lang="en-US" altLang="zh-CN" b="1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y</a:t>
              </a:r>
              <a:r>
                <a:rPr lang="en-US" altLang="zh-CN" b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) = </a:t>
              </a:r>
              <a:r>
                <a:rPr lang="en-US" altLang="zh-CN" b="1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c </a:t>
              </a:r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在最优解               处具有</a:t>
              </a:r>
              <a:r>
                <a:rPr lang="zh-CN" altLang="en-US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公共切线</a:t>
              </a:r>
              <a:r>
                <a:rPr lang="en-US" altLang="zh-CN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.</a:t>
              </a:r>
              <a:endParaRPr lang="zh-CN" altLang="en-US">
                <a:solidFill>
                  <a:srgbClr val="7030A0"/>
                </a:solidFill>
                <a:ea typeface="黑体" pitchFamily="2" charset="-122"/>
                <a:cs typeface="Times New Roman" pitchFamily="18" charset="0"/>
              </a:endParaRPr>
            </a:p>
          </p:txBody>
        </p:sp>
        <p:pic>
          <p:nvPicPr>
            <p:cNvPr id="3094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050" y="1684338"/>
              <a:ext cx="2822575" cy="32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5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3250" y="2413000"/>
              <a:ext cx="1101725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81" name="Text Box 17"/>
          <p:cNvSpPr txBox="1">
            <a:spLocks noChangeArrowheads="1"/>
          </p:cNvSpPr>
          <p:nvPr/>
        </p:nvSpPr>
        <p:spPr bwMode="auto">
          <a:xfrm>
            <a:off x="469900" y="2616200"/>
            <a:ext cx="2222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7030A0"/>
                </a:solidFill>
              </a:rPr>
              <a:t>代数表述：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92100" y="3094038"/>
            <a:ext cx="5207000" cy="830262"/>
            <a:chOff x="292100" y="3094038"/>
            <a:chExt cx="5207000" cy="830262"/>
          </a:xfrm>
        </p:grpSpPr>
        <p:sp>
          <p:nvSpPr>
            <p:cNvPr id="3090" name="Text Box 19"/>
            <p:cNvSpPr txBox="1">
              <a:spLocks noChangeArrowheads="1"/>
            </p:cNvSpPr>
            <p:nvPr/>
          </p:nvSpPr>
          <p:spPr bwMode="auto">
            <a:xfrm>
              <a:off x="292100" y="3094038"/>
              <a:ext cx="5207000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设              是 </a:t>
              </a:r>
              <a:r>
                <a:rPr lang="en-US" altLang="zh-CN" b="1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f </a:t>
              </a:r>
              <a:r>
                <a:rPr lang="en-US" altLang="zh-CN" b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(</a:t>
              </a:r>
              <a:r>
                <a:rPr lang="en-US" altLang="zh-CN" b="1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x</a:t>
              </a:r>
              <a:r>
                <a:rPr lang="en-US" altLang="zh-CN" b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, </a:t>
              </a:r>
              <a:r>
                <a:rPr lang="en-US" altLang="zh-CN" b="1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y</a:t>
              </a:r>
              <a:r>
                <a:rPr lang="en-US" altLang="zh-CN" b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)</a:t>
              </a:r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在曲线 </a:t>
              </a:r>
              <a:r>
                <a:rPr lang="en-US" altLang="zh-CN" b="1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g</a:t>
              </a:r>
              <a:r>
                <a:rPr lang="en-US" altLang="zh-CN" b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(</a:t>
              </a:r>
              <a:r>
                <a:rPr lang="en-US" altLang="zh-CN" b="1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x</a:t>
              </a:r>
              <a:r>
                <a:rPr lang="en-US" altLang="zh-CN" b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, </a:t>
              </a:r>
              <a:r>
                <a:rPr lang="en-US" altLang="zh-CN" b="1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y</a:t>
              </a:r>
              <a:r>
                <a:rPr lang="en-US" altLang="zh-CN" b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) = </a:t>
              </a:r>
              <a:r>
                <a:rPr lang="en-US" altLang="zh-CN" b="1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c</a:t>
              </a:r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上的局部极小</a:t>
              </a:r>
              <a:r>
                <a:rPr lang="en-US" altLang="zh-CN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/</a:t>
              </a:r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极大点，且</a:t>
              </a:r>
            </a:p>
          </p:txBody>
        </p:sp>
        <p:pic>
          <p:nvPicPr>
            <p:cNvPr id="3091" name="Picture 2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263" y="3186113"/>
              <a:ext cx="1071562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组合 24"/>
          <p:cNvGrpSpPr>
            <a:grpSpLocks/>
          </p:cNvGrpSpPr>
          <p:nvPr/>
        </p:nvGrpSpPr>
        <p:grpSpPr bwMode="auto">
          <a:xfrm>
            <a:off x="374650" y="4402138"/>
            <a:ext cx="5075238" cy="1284287"/>
            <a:chOff x="374650" y="5024735"/>
            <a:chExt cx="5075238" cy="1283990"/>
          </a:xfrm>
        </p:grpSpPr>
        <p:grpSp>
          <p:nvGrpSpPr>
            <p:cNvPr id="3085" name="组合 22"/>
            <p:cNvGrpSpPr>
              <a:grpSpLocks/>
            </p:cNvGrpSpPr>
            <p:nvPr/>
          </p:nvGrpSpPr>
          <p:grpSpPr bwMode="auto">
            <a:xfrm>
              <a:off x="374650" y="5024735"/>
              <a:ext cx="2185214" cy="461665"/>
              <a:chOff x="374650" y="5050135"/>
              <a:chExt cx="2185214" cy="461665"/>
            </a:xfrm>
          </p:grpSpPr>
          <p:sp>
            <p:nvSpPr>
              <p:cNvPr id="3088" name="Rectangle 21"/>
              <p:cNvSpPr>
                <a:spLocks noChangeArrowheads="1"/>
              </p:cNvSpPr>
              <p:nvPr/>
            </p:nvSpPr>
            <p:spPr bwMode="auto">
              <a:xfrm>
                <a:off x="374650" y="5050135"/>
                <a:ext cx="21852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b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zh-CN" altLang="en-US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则存在   使得</a:t>
                </a:r>
              </a:p>
            </p:txBody>
          </p:sp>
          <p:pic>
            <p:nvPicPr>
              <p:cNvPr id="3089" name="Picture 23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8275" y="5160963"/>
                <a:ext cx="361950" cy="282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086" name="Picture 2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138" y="5445125"/>
              <a:ext cx="2365375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7" name="Picture 2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738" y="5953125"/>
              <a:ext cx="501015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300" name="Text Box 26"/>
          <p:cNvSpPr txBox="1">
            <a:spLocks noChangeArrowheads="1"/>
          </p:cNvSpPr>
          <p:nvPr/>
        </p:nvSpPr>
        <p:spPr bwMode="auto">
          <a:xfrm>
            <a:off x="317500" y="5803900"/>
            <a:ext cx="367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用</a:t>
            </a:r>
            <a:r>
              <a:rPr lang="zh-CN" altLang="en-US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隐函数定理</a:t>
            </a: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证明！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30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1714500"/>
            <a:ext cx="8760278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19150" y="3302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600" dirty="0" smtClean="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各种约束</a:t>
            </a:r>
            <a:r>
              <a:rPr lang="zh-CN" altLang="en-US" sz="36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规范</a:t>
            </a:r>
          </a:p>
        </p:txBody>
      </p:sp>
    </p:spTree>
    <p:extLst>
      <p:ext uri="{BB962C8B-B14F-4D97-AF65-F5344CB8AC3E}">
        <p14:creationId xmlns:p14="http://schemas.microsoft.com/office/powerpoint/2010/main" val="394944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39763" y="285750"/>
            <a:ext cx="78438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36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点与闭凸集的分离定理及</a:t>
            </a:r>
            <a:r>
              <a:rPr kumimoji="0" lang="en-US" altLang="zh-CN" sz="3600" b="1">
                <a:solidFill>
                  <a:srgbClr val="0070C0"/>
                </a:solidFill>
                <a:ea typeface="黑体" pitchFamily="2" charset="-122"/>
                <a:cs typeface="Times New Roman" pitchFamily="18" charset="0"/>
              </a:rPr>
              <a:t>Farkas</a:t>
            </a:r>
            <a:r>
              <a:rPr kumimoji="0" lang="zh-CN" altLang="en-US" sz="3600">
                <a:solidFill>
                  <a:srgbClr val="0070C0"/>
                </a:solidFill>
                <a:ea typeface="黑体" pitchFamily="2" charset="-122"/>
                <a:cs typeface="Times New Roman" pitchFamily="18" charset="0"/>
              </a:rPr>
              <a:t>引理</a:t>
            </a:r>
          </a:p>
        </p:txBody>
      </p:sp>
      <p:sp>
        <p:nvSpPr>
          <p:cNvPr id="19477" name="Rectangle 31"/>
          <p:cNvSpPr>
            <a:spLocks noChangeArrowheads="1"/>
          </p:cNvSpPr>
          <p:nvPr/>
        </p:nvSpPr>
        <p:spPr bwMode="auto">
          <a:xfrm>
            <a:off x="639763" y="3632200"/>
            <a:ext cx="309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0070C0"/>
                </a:solidFill>
              </a:rPr>
              <a:t>Farkas</a:t>
            </a:r>
            <a:r>
              <a:rPr lang="zh-CN" altLang="en-US" b="1">
                <a:solidFill>
                  <a:srgbClr val="0070C0"/>
                </a:solidFill>
              </a:rPr>
              <a:t>引理</a:t>
            </a:r>
            <a:r>
              <a:rPr lang="en-US" altLang="zh-CN" b="1">
                <a:solidFill>
                  <a:srgbClr val="0070C0"/>
                </a:solidFill>
              </a:rPr>
              <a:t>(1902).</a:t>
            </a: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800100" y="952500"/>
            <a:ext cx="4219575" cy="457200"/>
            <a:chOff x="800100" y="952500"/>
            <a:chExt cx="4219575" cy="457200"/>
          </a:xfrm>
        </p:grpSpPr>
        <p:grpSp>
          <p:nvGrpSpPr>
            <p:cNvPr id="19482" name="组合 5"/>
            <p:cNvGrpSpPr>
              <a:grpSpLocks/>
            </p:cNvGrpSpPr>
            <p:nvPr/>
          </p:nvGrpSpPr>
          <p:grpSpPr bwMode="auto">
            <a:xfrm>
              <a:off x="800100" y="952500"/>
              <a:ext cx="4219575" cy="457200"/>
              <a:chOff x="800100" y="952500"/>
              <a:chExt cx="4219575" cy="457200"/>
            </a:xfrm>
          </p:grpSpPr>
          <p:sp>
            <p:nvSpPr>
              <p:cNvPr id="19484" name="Text Box 22"/>
              <p:cNvSpPr txBox="1">
                <a:spLocks noChangeArrowheads="1"/>
              </p:cNvSpPr>
              <p:nvPr/>
            </p:nvSpPr>
            <p:spPr bwMode="auto">
              <a:xfrm>
                <a:off x="800100" y="952500"/>
                <a:ext cx="30734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tx1"/>
                    </a:solidFill>
                  </a:rPr>
                  <a:t>给定      中的向量</a:t>
                </a:r>
              </a:p>
            </p:txBody>
          </p:sp>
          <p:pic>
            <p:nvPicPr>
              <p:cNvPr id="19485" name="Picture 2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8025" y="1068388"/>
                <a:ext cx="1771650" cy="295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9483" name="Picture 2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0350" y="1028700"/>
              <a:ext cx="412750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787400" y="1314450"/>
            <a:ext cx="5988050" cy="941388"/>
            <a:chOff x="787400" y="1441450"/>
            <a:chExt cx="5988050" cy="941388"/>
          </a:xfrm>
        </p:grpSpPr>
        <p:sp>
          <p:nvSpPr>
            <p:cNvPr id="19480" name="Text Box 25"/>
            <p:cNvSpPr txBox="1">
              <a:spLocks noChangeArrowheads="1"/>
            </p:cNvSpPr>
            <p:nvPr/>
          </p:nvSpPr>
          <p:spPr bwMode="auto">
            <a:xfrm>
              <a:off x="787400" y="1651000"/>
              <a:ext cx="838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令</a:t>
              </a:r>
            </a:p>
          </p:txBody>
        </p:sp>
        <p:pic>
          <p:nvPicPr>
            <p:cNvPr id="19481" name="Picture 2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6350" y="1441450"/>
              <a:ext cx="5499100" cy="941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465" name="Text Box 27"/>
          <p:cNvSpPr txBox="1">
            <a:spLocks noChangeArrowheads="1"/>
          </p:cNvSpPr>
          <p:nvPr/>
        </p:nvSpPr>
        <p:spPr bwMode="auto">
          <a:xfrm>
            <a:off x="7023100" y="1841500"/>
            <a:ext cx="1460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7030A0"/>
                </a:solidFill>
              </a:rPr>
              <a:t>闭凸锥！</a:t>
            </a:r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741363" y="2268538"/>
            <a:ext cx="8069262" cy="830262"/>
            <a:chOff x="741363" y="2394803"/>
            <a:chExt cx="8069262" cy="830997"/>
          </a:xfrm>
        </p:grpSpPr>
        <p:sp>
          <p:nvSpPr>
            <p:cNvPr id="5" name="Rectangle 26"/>
            <p:cNvSpPr>
              <a:spLocks noChangeArrowheads="1"/>
            </p:cNvSpPr>
            <p:nvPr/>
          </p:nvSpPr>
          <p:spPr bwMode="auto">
            <a:xfrm>
              <a:off x="741363" y="2394803"/>
              <a:ext cx="806926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/>
            <a:p>
              <a:pPr eaLnBrk="0" hangingPunct="0"/>
              <a:r>
                <a:rPr lang="zh-CN" altLang="en-US" b="1">
                  <a:solidFill>
                    <a:srgbClr val="0070C0"/>
                  </a:solidFill>
                </a:rPr>
                <a:t>分离定理</a:t>
              </a:r>
              <a:r>
                <a:rPr lang="en-US" altLang="zh-CN" b="1">
                  <a:solidFill>
                    <a:srgbClr val="0070C0"/>
                  </a:solidFill>
                </a:rPr>
                <a:t>. </a:t>
              </a:r>
              <a:r>
                <a:rPr lang="zh-CN" altLang="en-US" b="1">
                  <a:solidFill>
                    <a:schemeClr val="tx1"/>
                  </a:solidFill>
                </a:rPr>
                <a:t>若向量             ，则存在超平面分离 </a:t>
              </a:r>
              <a:r>
                <a:rPr lang="en-US" altLang="zh-CN" b="1" i="1">
                  <a:solidFill>
                    <a:schemeClr val="tx1"/>
                  </a:solidFill>
                </a:rPr>
                <a:t>C </a:t>
              </a:r>
              <a:r>
                <a:rPr lang="zh-CN" altLang="en-US" b="1">
                  <a:solidFill>
                    <a:schemeClr val="tx1"/>
                  </a:solidFill>
                </a:rPr>
                <a:t>和 </a:t>
              </a:r>
              <a:r>
                <a:rPr lang="en-US" altLang="zh-CN" b="1" i="1">
                  <a:solidFill>
                    <a:schemeClr val="tx1"/>
                  </a:solidFill>
                </a:rPr>
                <a:t>a</a:t>
              </a:r>
              <a:r>
                <a:rPr lang="zh-CN" altLang="en-US" b="1">
                  <a:solidFill>
                    <a:schemeClr val="tx1"/>
                  </a:solidFill>
                </a:rPr>
                <a:t>，即存在非零向量      使得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pic>
          <p:nvPicPr>
            <p:cNvPr id="19478" name="Picture 2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5000" y="2497138"/>
              <a:ext cx="914400" cy="32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79" name="Picture 3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9200" y="2921000"/>
              <a:ext cx="231875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439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25" y="3005138"/>
            <a:ext cx="42830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795338" y="3589338"/>
            <a:ext cx="8013700" cy="914400"/>
            <a:chOff x="541" y="2533"/>
            <a:chExt cx="5048" cy="576"/>
          </a:xfrm>
        </p:grpSpPr>
        <p:sp>
          <p:nvSpPr>
            <p:cNvPr id="19475" name="Text Box 36"/>
            <p:cNvSpPr txBox="1">
              <a:spLocks noChangeArrowheads="1"/>
            </p:cNvSpPr>
            <p:nvPr/>
          </p:nvSpPr>
          <p:spPr bwMode="auto">
            <a:xfrm>
              <a:off x="2084" y="2533"/>
              <a:ext cx="31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tx1"/>
                  </a:solidFill>
                </a:rPr>
                <a:t>给定</a:t>
              </a:r>
              <a:r>
                <a:rPr lang="en-US" altLang="zh-CN" b="1" i="1" dirty="0">
                  <a:solidFill>
                    <a:schemeClr val="tx1"/>
                  </a:solidFill>
                </a:rPr>
                <a:t>n</a:t>
              </a:r>
              <a:r>
                <a:rPr lang="zh-CN" altLang="en-US" b="1" dirty="0">
                  <a:solidFill>
                    <a:schemeClr val="tx1"/>
                  </a:solidFill>
                </a:rPr>
                <a:t>维向量</a:t>
              </a:r>
              <a:r>
                <a:rPr lang="en-US" altLang="zh-CN" b="1" i="1" dirty="0">
                  <a:solidFill>
                    <a:schemeClr val="tx1"/>
                  </a:solidFill>
                </a:rPr>
                <a:t>a</a:t>
              </a:r>
              <a:r>
                <a:rPr lang="en-US" altLang="zh-CN" b="1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zh-CN" b="1" dirty="0">
                  <a:solidFill>
                    <a:schemeClr val="tx1"/>
                  </a:solidFill>
                </a:rPr>
                <a:t>,…, </a:t>
              </a:r>
              <a:r>
                <a:rPr lang="en-US" altLang="zh-CN" b="1" i="1" dirty="0">
                  <a:solidFill>
                    <a:schemeClr val="tx1"/>
                  </a:solidFill>
                </a:rPr>
                <a:t>a</a:t>
              </a:r>
              <a:r>
                <a:rPr lang="en-US" altLang="zh-CN" b="1" i="1" baseline="-25000" dirty="0">
                  <a:solidFill>
                    <a:schemeClr val="tx1"/>
                  </a:solidFill>
                </a:rPr>
                <a:t>m</a:t>
              </a:r>
              <a:r>
                <a:rPr lang="zh-CN" altLang="en-US" b="1" dirty="0">
                  <a:solidFill>
                    <a:schemeClr val="tx1"/>
                  </a:solidFill>
                </a:rPr>
                <a:t>和 </a:t>
              </a:r>
              <a:r>
                <a:rPr lang="en-US" altLang="zh-CN" b="1" i="1" dirty="0">
                  <a:solidFill>
                    <a:schemeClr val="tx1"/>
                  </a:solidFill>
                </a:rPr>
                <a:t>g</a:t>
              </a:r>
              <a:r>
                <a:rPr lang="zh-CN" altLang="en-US" b="1" dirty="0" smtClean="0">
                  <a:solidFill>
                    <a:schemeClr val="tx1"/>
                  </a:solidFill>
                </a:rPr>
                <a:t>，集合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19476" name="Picture 3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" y="2841"/>
              <a:ext cx="5048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25"/>
          <p:cNvGrpSpPr>
            <a:grpSpLocks/>
          </p:cNvGrpSpPr>
          <p:nvPr/>
        </p:nvGrpSpPr>
        <p:grpSpPr bwMode="auto">
          <a:xfrm>
            <a:off x="647700" y="4610100"/>
            <a:ext cx="7835900" cy="457200"/>
            <a:chOff x="787400" y="4711700"/>
            <a:chExt cx="7835900" cy="457200"/>
          </a:xfrm>
        </p:grpSpPr>
        <p:sp>
          <p:nvSpPr>
            <p:cNvPr id="19473" name="Text Box 37"/>
            <p:cNvSpPr txBox="1">
              <a:spLocks noChangeArrowheads="1"/>
            </p:cNvSpPr>
            <p:nvPr/>
          </p:nvSpPr>
          <p:spPr bwMode="auto">
            <a:xfrm>
              <a:off x="787400" y="4711700"/>
              <a:ext cx="78359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是空集</a:t>
              </a:r>
              <a:r>
                <a:rPr lang="zh-CN" altLang="en-US" b="1">
                  <a:solidFill>
                    <a:srgbClr val="7030A0"/>
                  </a:solidFill>
                </a:rPr>
                <a:t>当且仅当</a:t>
              </a:r>
              <a:r>
                <a:rPr lang="zh-CN" altLang="en-US" b="1">
                  <a:solidFill>
                    <a:schemeClr val="tx1"/>
                  </a:solidFill>
                </a:rPr>
                <a:t>存在                                            </a:t>
              </a:r>
              <a:r>
                <a:rPr lang="en-US" altLang="zh-CN" b="1">
                  <a:solidFill>
                    <a:schemeClr val="tx1"/>
                  </a:solidFill>
                </a:rPr>
                <a:t>,</a:t>
              </a:r>
              <a:r>
                <a:rPr lang="zh-CN" altLang="en-US" b="1">
                  <a:solidFill>
                    <a:schemeClr val="tx1"/>
                  </a:solidFill>
                </a:rPr>
                <a:t>  使得</a:t>
              </a:r>
            </a:p>
          </p:txBody>
        </p:sp>
        <p:pic>
          <p:nvPicPr>
            <p:cNvPr id="19474" name="Picture 3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6500" y="4756150"/>
              <a:ext cx="31750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447" name="Picture 3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0" y="5073650"/>
            <a:ext cx="22606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1" name="TextBox 21"/>
          <p:cNvSpPr txBox="1">
            <a:spLocks noChangeArrowheads="1"/>
          </p:cNvSpPr>
          <p:nvPr/>
        </p:nvSpPr>
        <p:spPr bwMode="auto">
          <a:xfrm>
            <a:off x="625476" y="5053013"/>
            <a:ext cx="2095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 dirty="0">
                <a:solidFill>
                  <a:srgbClr val="7030A0"/>
                </a:solidFill>
              </a:rPr>
              <a:t>择一定理</a:t>
            </a:r>
          </a:p>
          <a:p>
            <a:r>
              <a:rPr lang="en-US" altLang="zh-CN" b="1" dirty="0" smtClean="0">
                <a:solidFill>
                  <a:srgbClr val="7030A0"/>
                </a:solidFill>
              </a:rPr>
              <a:t>(</a:t>
            </a:r>
            <a:r>
              <a:rPr lang="en-US" altLang="zh-CN" b="1" dirty="0">
                <a:solidFill>
                  <a:srgbClr val="7030A0"/>
                </a:solidFill>
              </a:rPr>
              <a:t>alternative</a:t>
            </a:r>
            <a:r>
              <a:rPr lang="en-US" altLang="zh-CN" b="1" dirty="0" smtClean="0">
                <a:solidFill>
                  <a:srgbClr val="7030A0"/>
                </a:solidFill>
              </a:rPr>
              <a:t>)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23" name="TextBox 21"/>
          <p:cNvSpPr txBox="1">
            <a:spLocks noChangeArrowheads="1"/>
          </p:cNvSpPr>
          <p:nvPr/>
        </p:nvSpPr>
        <p:spPr bwMode="auto">
          <a:xfrm>
            <a:off x="750888" y="6016625"/>
            <a:ext cx="3263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rgbClr val="7030A0"/>
                </a:solidFill>
              </a:rPr>
              <a:t>p.49</a:t>
            </a:r>
            <a:r>
              <a:rPr lang="zh-CN" altLang="en-US" b="1">
                <a:solidFill>
                  <a:srgbClr val="7030A0"/>
                </a:solidFill>
              </a:rPr>
              <a:t>，习题</a:t>
            </a:r>
            <a:r>
              <a:rPr lang="en-US" altLang="zh-CN" b="1">
                <a:solidFill>
                  <a:srgbClr val="7030A0"/>
                </a:solidFill>
              </a:rPr>
              <a:t>2.25</a:t>
            </a:r>
            <a:endParaRPr lang="zh-CN" altLang="en-US" b="1">
              <a:solidFill>
                <a:srgbClr val="7030A0"/>
              </a:solidFill>
            </a:endParaRPr>
          </a:p>
        </p:txBody>
      </p:sp>
      <p:sp>
        <p:nvSpPr>
          <p:cNvPr id="27" name="TextBox 2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730750" y="4996244"/>
            <a:ext cx="4161845" cy="914225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0" name="上下箭头 9"/>
          <p:cNvSpPr>
            <a:spLocks noChangeArrowheads="1"/>
          </p:cNvSpPr>
          <p:nvPr/>
        </p:nvSpPr>
        <p:spPr bwMode="auto">
          <a:xfrm>
            <a:off x="6521450" y="5702300"/>
            <a:ext cx="247650" cy="546100"/>
          </a:xfrm>
          <a:prstGeom prst="upDownArrow">
            <a:avLst>
              <a:gd name="adj1" fmla="val 50000"/>
              <a:gd name="adj2" fmla="val 5000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pPr eaLnBrk="0" hangingPunct="0"/>
            <a:endParaRPr lang="zh-CN" altLang="en-US"/>
          </a:p>
        </p:txBody>
      </p:sp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628263" y="6135370"/>
            <a:ext cx="5115568" cy="461665"/>
          </a:xfrm>
          <a:prstGeom prst="rect">
            <a:avLst/>
          </a:prstGeom>
          <a:blipFill rotWithShape="1">
            <a:blip r:embed="rId12"/>
            <a:stretch>
              <a:fillRect t="-10526" b="-2894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7" grpId="0"/>
      <p:bldP spid="19465" grpId="0"/>
      <p:bldP spid="19471" grpId="0"/>
      <p:bldP spid="23" grpId="0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8" name="Rectangle 14"/>
          <p:cNvSpPr>
            <a:spLocks noChangeArrowheads="1"/>
          </p:cNvSpPr>
          <p:nvPr/>
        </p:nvSpPr>
        <p:spPr bwMode="auto">
          <a:xfrm>
            <a:off x="584200" y="4179888"/>
            <a:ext cx="7785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0" hangingPunct="0"/>
            <a:r>
              <a:rPr lang="zh-CN" altLang="en-US" b="1" dirty="0">
                <a:solidFill>
                  <a:schemeClr val="tx1"/>
                </a:solidFill>
              </a:rPr>
              <a:t>若 </a:t>
            </a:r>
            <a:r>
              <a:rPr lang="en-US" altLang="zh-CN" b="1" i="1" dirty="0">
                <a:solidFill>
                  <a:schemeClr val="tx1"/>
                </a:solidFill>
              </a:rPr>
              <a:t>x</a:t>
            </a:r>
            <a:r>
              <a:rPr lang="en-US" altLang="zh-CN" b="1" dirty="0">
                <a:solidFill>
                  <a:schemeClr val="tx1"/>
                </a:solidFill>
              </a:rPr>
              <a:t>* </a:t>
            </a:r>
            <a:r>
              <a:rPr lang="zh-CN" altLang="en-US" b="1" dirty="0">
                <a:solidFill>
                  <a:schemeClr val="tx1"/>
                </a:solidFill>
              </a:rPr>
              <a:t>是局部极小点，</a:t>
            </a:r>
            <a:r>
              <a:rPr lang="zh-CN" altLang="en-US" b="1" dirty="0">
                <a:solidFill>
                  <a:srgbClr val="7030A0"/>
                </a:solidFill>
              </a:rPr>
              <a:t>且</a:t>
            </a:r>
            <a:r>
              <a:rPr lang="zh-CN" altLang="en-US" b="1" dirty="0">
                <a:solidFill>
                  <a:schemeClr val="tx1"/>
                </a:solidFill>
              </a:rPr>
              <a:t>在 </a:t>
            </a:r>
            <a:r>
              <a:rPr lang="en-US" altLang="zh-CN" b="1" i="1" dirty="0">
                <a:solidFill>
                  <a:schemeClr val="tx1"/>
                </a:solidFill>
              </a:rPr>
              <a:t>x</a:t>
            </a:r>
            <a:r>
              <a:rPr lang="en-US" altLang="zh-CN" b="1" dirty="0">
                <a:solidFill>
                  <a:schemeClr val="tx1"/>
                </a:solidFill>
              </a:rPr>
              <a:t>* </a:t>
            </a:r>
            <a:r>
              <a:rPr lang="zh-CN" altLang="en-US" b="1" dirty="0">
                <a:solidFill>
                  <a:schemeClr val="tx1"/>
                </a:solidFill>
              </a:rPr>
              <a:t>处正则性假设 </a:t>
            </a:r>
            <a:r>
              <a:rPr lang="en-US" altLang="zh-CN" b="1" dirty="0">
                <a:solidFill>
                  <a:schemeClr val="tx1"/>
                </a:solidFill>
              </a:rPr>
              <a:t>1 </a:t>
            </a:r>
            <a:r>
              <a:rPr lang="zh-CN" altLang="en-US" b="1" dirty="0">
                <a:solidFill>
                  <a:schemeClr val="tx1"/>
                </a:solidFill>
              </a:rPr>
              <a:t>成立，则</a:t>
            </a:r>
          </a:p>
        </p:txBody>
      </p:sp>
      <p:sp>
        <p:nvSpPr>
          <p:cNvPr id="20483" name="Text Box 6"/>
          <p:cNvSpPr txBox="1">
            <a:spLocks noChangeArrowheads="1"/>
          </p:cNvSpPr>
          <p:nvPr/>
        </p:nvSpPr>
        <p:spPr bwMode="auto">
          <a:xfrm>
            <a:off x="622300" y="5969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70C0"/>
                </a:solidFill>
              </a:rPr>
              <a:t>Farkas</a:t>
            </a:r>
            <a:r>
              <a:rPr lang="zh-CN" altLang="en-US" b="1">
                <a:solidFill>
                  <a:srgbClr val="0070C0"/>
                </a:solidFill>
              </a:rPr>
              <a:t>引理</a:t>
            </a:r>
            <a:r>
              <a:rPr lang="en-US" altLang="zh-CN" b="1">
                <a:solidFill>
                  <a:srgbClr val="0070C0"/>
                </a:solidFill>
              </a:rPr>
              <a:t>.</a:t>
            </a:r>
          </a:p>
        </p:txBody>
      </p:sp>
      <p:grpSp>
        <p:nvGrpSpPr>
          <p:cNvPr id="20484" name="组合 27"/>
          <p:cNvGrpSpPr>
            <a:grpSpLocks/>
          </p:cNvGrpSpPr>
          <p:nvPr/>
        </p:nvGrpSpPr>
        <p:grpSpPr bwMode="auto">
          <a:xfrm>
            <a:off x="647700" y="1054100"/>
            <a:ext cx="8089900" cy="466725"/>
            <a:chOff x="660400" y="1219200"/>
            <a:chExt cx="8089900" cy="466725"/>
          </a:xfrm>
        </p:grpSpPr>
        <p:grpSp>
          <p:nvGrpSpPr>
            <p:cNvPr id="20515" name="Group 16"/>
            <p:cNvGrpSpPr>
              <a:grpSpLocks/>
            </p:cNvGrpSpPr>
            <p:nvPr/>
          </p:nvGrpSpPr>
          <p:grpSpPr bwMode="auto">
            <a:xfrm>
              <a:off x="660400" y="1219200"/>
              <a:ext cx="8089900" cy="457200"/>
              <a:chOff x="416" y="808"/>
              <a:chExt cx="5096" cy="288"/>
            </a:xfrm>
          </p:grpSpPr>
          <p:sp>
            <p:nvSpPr>
              <p:cNvPr id="20517" name="Text Box 4"/>
              <p:cNvSpPr txBox="1">
                <a:spLocks noChangeArrowheads="1"/>
              </p:cNvSpPr>
              <p:nvPr/>
            </p:nvSpPr>
            <p:spPr bwMode="auto">
              <a:xfrm>
                <a:off x="416" y="808"/>
                <a:ext cx="50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tx1"/>
                    </a:solidFill>
                  </a:rPr>
                  <a:t>给定       中的向量                                                     ，则集合</a:t>
                </a:r>
                <a:endParaRPr lang="en-US" altLang="zh-CN" b="1">
                  <a:solidFill>
                    <a:schemeClr val="tx1"/>
                  </a:solidFill>
                </a:endParaRPr>
              </a:p>
            </p:txBody>
          </p:sp>
          <p:pic>
            <p:nvPicPr>
              <p:cNvPr id="20518" name="Picture 1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2" y="858"/>
                <a:ext cx="257" cy="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0516" name="Picture 1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1350" y="1271588"/>
              <a:ext cx="3975100" cy="414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485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503363"/>
            <a:ext cx="8248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606425" y="2014538"/>
            <a:ext cx="7470775" cy="1236662"/>
            <a:chOff x="382" y="1269"/>
            <a:chExt cx="4706" cy="779"/>
          </a:xfrm>
        </p:grpSpPr>
        <p:grpSp>
          <p:nvGrpSpPr>
            <p:cNvPr id="20510" name="组合 28"/>
            <p:cNvGrpSpPr>
              <a:grpSpLocks/>
            </p:cNvGrpSpPr>
            <p:nvPr/>
          </p:nvGrpSpPr>
          <p:grpSpPr bwMode="auto">
            <a:xfrm>
              <a:off x="382" y="1269"/>
              <a:ext cx="4706" cy="299"/>
              <a:chOff x="606425" y="2446338"/>
              <a:chExt cx="7470775" cy="474662"/>
            </a:xfrm>
          </p:grpSpPr>
          <p:sp>
            <p:nvSpPr>
              <p:cNvPr id="20512" name="Text Box 9"/>
              <p:cNvSpPr txBox="1">
                <a:spLocks noChangeArrowheads="1"/>
              </p:cNvSpPr>
              <p:nvPr/>
            </p:nvSpPr>
            <p:spPr bwMode="auto">
              <a:xfrm>
                <a:off x="606425" y="2446338"/>
                <a:ext cx="58864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US" b="1">
                    <a:solidFill>
                      <a:schemeClr val="tx1"/>
                    </a:solidFill>
                  </a:rPr>
                  <a:t>是空集当且仅当存在</a:t>
                </a:r>
              </a:p>
            </p:txBody>
          </p:sp>
          <p:sp>
            <p:nvSpPr>
              <p:cNvPr id="20513" name="Text Box 11"/>
              <p:cNvSpPr txBox="1">
                <a:spLocks noChangeArrowheads="1"/>
              </p:cNvSpPr>
              <p:nvPr/>
            </p:nvSpPr>
            <p:spPr bwMode="auto">
              <a:xfrm>
                <a:off x="7150100" y="2463800"/>
                <a:ext cx="9271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1"/>
                    </a:solidFill>
                  </a:rPr>
                  <a:t>,</a:t>
                </a:r>
                <a:r>
                  <a:rPr lang="zh-CN" altLang="en-US" b="1">
                    <a:solidFill>
                      <a:schemeClr val="tx1"/>
                    </a:solidFill>
                  </a:rPr>
                  <a:t>使得</a:t>
                </a:r>
              </a:p>
            </p:txBody>
          </p:sp>
          <p:pic>
            <p:nvPicPr>
              <p:cNvPr id="20514" name="Picture 1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29013" y="2513194"/>
                <a:ext cx="3659187" cy="387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0511" name="Picture 1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" y="1576"/>
              <a:ext cx="2627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596900" y="6146800"/>
            <a:ext cx="7010400" cy="457200"/>
            <a:chOff x="448" y="2648"/>
            <a:chExt cx="4416" cy="288"/>
          </a:xfrm>
        </p:grpSpPr>
        <p:sp>
          <p:nvSpPr>
            <p:cNvPr id="20506" name="Text Box 22"/>
            <p:cNvSpPr txBox="1">
              <a:spLocks noChangeArrowheads="1"/>
            </p:cNvSpPr>
            <p:nvPr/>
          </p:nvSpPr>
          <p:spPr bwMode="auto">
            <a:xfrm>
              <a:off x="448" y="2648"/>
              <a:ext cx="44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tx1"/>
                  </a:solidFill>
                </a:rPr>
                <a:t>当                     ，有                        此时令              </a:t>
              </a:r>
              <a:r>
                <a:rPr lang="en-US" altLang="zh-CN" b="1" dirty="0" smtClean="0">
                  <a:solidFill>
                    <a:schemeClr val="tx1"/>
                  </a:solidFill>
                </a:rPr>
                <a:t>.  </a:t>
              </a:r>
              <a:endParaRPr lang="en-US" altLang="zh-CN" b="1" dirty="0">
                <a:solidFill>
                  <a:schemeClr val="tx1"/>
                </a:solidFill>
              </a:endParaRPr>
            </a:p>
          </p:txBody>
        </p:sp>
        <p:pic>
          <p:nvPicPr>
            <p:cNvPr id="20507" name="Picture 2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" y="2703"/>
              <a:ext cx="9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" name="Picture 2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9" y="2688"/>
              <a:ext cx="10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9" name="Picture 2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" y="2697"/>
              <a:ext cx="604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584200" y="3276600"/>
            <a:ext cx="535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</a:rPr>
              <a:t>由</a:t>
            </a:r>
            <a:r>
              <a:rPr lang="en-US" altLang="zh-CN" b="1">
                <a:solidFill>
                  <a:srgbClr val="7030A0"/>
                </a:solidFill>
              </a:rPr>
              <a:t>Farkas</a:t>
            </a:r>
            <a:r>
              <a:rPr lang="zh-CN" altLang="en-US" b="1">
                <a:solidFill>
                  <a:srgbClr val="7030A0"/>
                </a:solidFill>
              </a:rPr>
              <a:t>引理</a:t>
            </a:r>
            <a:r>
              <a:rPr lang="zh-CN" altLang="en-US" b="1">
                <a:solidFill>
                  <a:schemeClr val="tx1"/>
                </a:solidFill>
              </a:rPr>
              <a:t>可以证明</a:t>
            </a:r>
            <a:r>
              <a:rPr lang="en-US" altLang="zh-CN" b="1">
                <a:solidFill>
                  <a:schemeClr val="tx1"/>
                </a:solidFill>
              </a:rPr>
              <a:t>KKT</a:t>
            </a:r>
            <a:r>
              <a:rPr lang="zh-CN" altLang="en-US" b="1">
                <a:solidFill>
                  <a:schemeClr val="tx1"/>
                </a:solidFill>
              </a:rPr>
              <a:t>条件：</a:t>
            </a:r>
          </a:p>
        </p:txBody>
      </p: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584200" y="3721100"/>
            <a:ext cx="5105400" cy="457200"/>
            <a:chOff x="384" y="1176"/>
            <a:chExt cx="3216" cy="288"/>
          </a:xfrm>
        </p:grpSpPr>
        <p:sp>
          <p:nvSpPr>
            <p:cNvPr id="20504" name="Text Box 7"/>
            <p:cNvSpPr txBox="1">
              <a:spLocks noChangeArrowheads="1"/>
            </p:cNvSpPr>
            <p:nvPr/>
          </p:nvSpPr>
          <p:spPr bwMode="auto">
            <a:xfrm>
              <a:off x="384" y="1176"/>
              <a:ext cx="14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70C0"/>
                  </a:solidFill>
                </a:rPr>
                <a:t>正则性假设</a:t>
              </a:r>
              <a:r>
                <a:rPr lang="en-US" altLang="zh-CN" b="1">
                  <a:solidFill>
                    <a:srgbClr val="0070C0"/>
                  </a:solidFill>
                </a:rPr>
                <a:t>1</a:t>
              </a:r>
              <a:r>
                <a:rPr lang="zh-CN" altLang="en-US" b="1">
                  <a:solidFill>
                    <a:schemeClr val="tx1"/>
                  </a:solidFill>
                </a:rPr>
                <a:t>：</a:t>
              </a:r>
            </a:p>
          </p:txBody>
        </p:sp>
        <p:pic>
          <p:nvPicPr>
            <p:cNvPr id="20505" name="Picture 3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5" y="1235"/>
              <a:ext cx="198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468" name="Picture 36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890713" y="5408613"/>
            <a:ext cx="4560887" cy="758825"/>
          </a:xfrm>
          <a:prstGeom prst="rect">
            <a:avLst/>
          </a:prstGeom>
          <a:solidFill>
            <a:schemeClr val="accent1">
              <a:alpha val="70000"/>
            </a:schemeClr>
          </a:solidFill>
          <a:ln w="9525">
            <a:solidFill>
              <a:srgbClr val="FFCCFF">
                <a:alpha val="53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45"/>
          <p:cNvGrpSpPr>
            <a:grpSpLocks/>
          </p:cNvGrpSpPr>
          <p:nvPr/>
        </p:nvGrpSpPr>
        <p:grpSpPr bwMode="auto">
          <a:xfrm>
            <a:off x="3287713" y="4579938"/>
            <a:ext cx="1890712" cy="466725"/>
            <a:chOff x="2071" y="2885"/>
            <a:chExt cx="1191" cy="294"/>
          </a:xfrm>
        </p:grpSpPr>
        <p:pic>
          <p:nvPicPr>
            <p:cNvPr id="20499" name="Picture 31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1" y="2963"/>
              <a:ext cx="785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500" name="Group 37"/>
            <p:cNvGrpSpPr>
              <a:grpSpLocks noChangeAspect="1"/>
            </p:cNvGrpSpPr>
            <p:nvPr/>
          </p:nvGrpSpPr>
          <p:grpSpPr bwMode="auto">
            <a:xfrm>
              <a:off x="2819" y="2885"/>
              <a:ext cx="443" cy="294"/>
              <a:chOff x="2507" y="2941"/>
              <a:chExt cx="443" cy="294"/>
            </a:xfrm>
          </p:grpSpPr>
          <p:sp>
            <p:nvSpPr>
              <p:cNvPr id="20501" name="AutoShape 36"/>
              <p:cNvSpPr>
                <a:spLocks noChangeAspect="1" noChangeArrowheads="1" noTextEdit="1"/>
              </p:cNvSpPr>
              <p:nvPr/>
            </p:nvSpPr>
            <p:spPr bwMode="auto">
              <a:xfrm>
                <a:off x="2507" y="2960"/>
                <a:ext cx="443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2" name="Rectangle 38"/>
              <p:cNvSpPr>
                <a:spLocks noChangeArrowheads="1"/>
              </p:cNvSpPr>
              <p:nvPr/>
            </p:nvSpPr>
            <p:spPr bwMode="auto">
              <a:xfrm>
                <a:off x="2540" y="2966"/>
                <a:ext cx="18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CN" sz="2800" b="1">
                    <a:solidFill>
                      <a:srgbClr val="000000"/>
                    </a:solidFill>
                  </a:rPr>
                  <a:t>= </a:t>
                </a:r>
                <a:endParaRPr lang="en-US" altLang="zh-CN"/>
              </a:p>
            </p:txBody>
          </p:sp>
          <p:sp>
            <p:nvSpPr>
              <p:cNvPr id="20503" name="Rectangle 39"/>
              <p:cNvSpPr>
                <a:spLocks noChangeArrowheads="1"/>
              </p:cNvSpPr>
              <p:nvPr/>
            </p:nvSpPr>
            <p:spPr bwMode="auto">
              <a:xfrm>
                <a:off x="2720" y="2941"/>
                <a:ext cx="18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CN" sz="2800" b="1">
                    <a:solidFill>
                      <a:srgbClr val="000000"/>
                    </a:solidFill>
                    <a:latin typeface="Symbol" pitchFamily="18" charset="2"/>
                  </a:rPr>
                  <a:t>Æ</a:t>
                </a:r>
                <a:endParaRPr lang="en-US" altLang="zh-CN"/>
              </a:p>
            </p:txBody>
          </p:sp>
        </p:grpSp>
      </p:grpSp>
      <p:grpSp>
        <p:nvGrpSpPr>
          <p:cNvPr id="12" name="Group 46"/>
          <p:cNvGrpSpPr>
            <a:grpSpLocks/>
          </p:cNvGrpSpPr>
          <p:nvPr/>
        </p:nvGrpSpPr>
        <p:grpSpPr bwMode="auto">
          <a:xfrm>
            <a:off x="584200" y="4902200"/>
            <a:ext cx="7823200" cy="512763"/>
            <a:chOff x="368" y="3088"/>
            <a:chExt cx="4928" cy="323"/>
          </a:xfrm>
        </p:grpSpPr>
        <p:sp>
          <p:nvSpPr>
            <p:cNvPr id="20493" name="Text Box 38"/>
            <p:cNvSpPr txBox="1">
              <a:spLocks noChangeArrowheads="1"/>
            </p:cNvSpPr>
            <p:nvPr/>
          </p:nvSpPr>
          <p:spPr bwMode="auto">
            <a:xfrm>
              <a:off x="2952" y="3088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且</a:t>
              </a:r>
            </a:p>
          </p:txBody>
        </p:sp>
        <p:grpSp>
          <p:nvGrpSpPr>
            <p:cNvPr id="20494" name="Group 42"/>
            <p:cNvGrpSpPr>
              <a:grpSpLocks/>
            </p:cNvGrpSpPr>
            <p:nvPr/>
          </p:nvGrpSpPr>
          <p:grpSpPr bwMode="auto">
            <a:xfrm>
              <a:off x="368" y="3112"/>
              <a:ext cx="4928" cy="299"/>
              <a:chOff x="360" y="3072"/>
              <a:chExt cx="4928" cy="299"/>
            </a:xfrm>
          </p:grpSpPr>
          <p:sp>
            <p:nvSpPr>
              <p:cNvPr id="20495" name="Rectangle 40"/>
              <p:cNvSpPr>
                <a:spLocks noChangeArrowheads="1"/>
              </p:cNvSpPr>
              <p:nvPr/>
            </p:nvSpPr>
            <p:spPr bwMode="auto">
              <a:xfrm>
                <a:off x="360" y="3083"/>
                <a:ext cx="26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/>
              <a:p>
                <a:pPr eaLnBrk="0" hangingPunct="0"/>
                <a:r>
                  <a:rPr lang="zh-CN" altLang="en-US" b="1">
                    <a:solidFill>
                      <a:schemeClr val="tx1"/>
                    </a:solidFill>
                  </a:rPr>
                  <a:t>由</a:t>
                </a:r>
                <a:r>
                  <a:rPr lang="en-US" altLang="zh-CN" b="1">
                    <a:solidFill>
                      <a:schemeClr val="tx1"/>
                    </a:solidFill>
                  </a:rPr>
                  <a:t>Farkas</a:t>
                </a:r>
                <a:r>
                  <a:rPr lang="zh-CN" altLang="en-US" b="1">
                    <a:solidFill>
                      <a:schemeClr val="tx1"/>
                    </a:solidFill>
                  </a:rPr>
                  <a:t>引理，存在                                                       </a:t>
                </a:r>
              </a:p>
            </p:txBody>
          </p:sp>
          <p:pic>
            <p:nvPicPr>
              <p:cNvPr id="20496" name="Picture 3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6" y="3127"/>
                <a:ext cx="716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" name="Picture 37"/>
              <p:cNvPicPr>
                <a:picLocks noChangeAspect="1" noChangeArrowheads="1"/>
              </p:cNvPicPr>
              <p:nvPr/>
            </p:nvPicPr>
            <p:blipFill>
              <a:blip r:embed="rId14"/>
              <a:srcRect/>
              <a:stretch>
                <a:fillRect/>
              </a:stretch>
            </p:blipFill>
            <p:spPr bwMode="auto">
              <a:xfrm>
                <a:off x="3240" y="3101"/>
                <a:ext cx="1392" cy="244"/>
              </a:xfrm>
              <a:prstGeom prst="rect">
                <a:avLst/>
              </a:prstGeom>
              <a:solidFill>
                <a:schemeClr val="accent1">
                  <a:alpha val="70000"/>
                </a:schemeClr>
              </a:solidFill>
              <a:ln w="9525">
                <a:solidFill>
                  <a:srgbClr val="FFCCFF">
                    <a:alpha val="53000"/>
                  </a:srgb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0498" name="Text Box 41"/>
              <p:cNvSpPr txBox="1">
                <a:spLocks noChangeArrowheads="1"/>
              </p:cNvSpPr>
              <p:nvPr/>
            </p:nvSpPr>
            <p:spPr bwMode="auto">
              <a:xfrm>
                <a:off x="4560" y="3072"/>
                <a:ext cx="728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tx1"/>
                    </a:solidFill>
                  </a:rPr>
                  <a:t>，使得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8" grpId="0"/>
      <p:bldP spid="1845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ChangeArrowheads="1"/>
          </p:cNvSpPr>
          <p:nvPr/>
        </p:nvSpPr>
        <p:spPr bwMode="auto">
          <a:xfrm>
            <a:off x="819150" y="3683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200" b="1">
                <a:solidFill>
                  <a:srgbClr val="0070C0"/>
                </a:solidFill>
                <a:ea typeface="大黑体"/>
                <a:cs typeface="大黑体"/>
              </a:rPr>
              <a:t>一阶必要条件：</a:t>
            </a:r>
            <a:r>
              <a:rPr lang="en-US" altLang="zh-CN" sz="3200" b="1">
                <a:solidFill>
                  <a:srgbClr val="0070C0"/>
                </a:solidFill>
                <a:ea typeface="大黑体"/>
                <a:cs typeface="大黑体"/>
              </a:rPr>
              <a:t>KKT</a:t>
            </a:r>
            <a:r>
              <a:rPr lang="zh-CN" altLang="en-US" sz="32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条件</a:t>
            </a:r>
          </a:p>
        </p:txBody>
      </p:sp>
      <p:sp>
        <p:nvSpPr>
          <p:cNvPr id="21507" name="Rectangle 14"/>
          <p:cNvSpPr>
            <a:spLocks noChangeArrowheads="1"/>
          </p:cNvSpPr>
          <p:nvPr/>
        </p:nvSpPr>
        <p:spPr bwMode="auto">
          <a:xfrm>
            <a:off x="673100" y="1419225"/>
            <a:ext cx="77851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0070C0"/>
                </a:solidFill>
              </a:rPr>
              <a:t> </a:t>
            </a:r>
            <a:r>
              <a:rPr lang="zh-CN" altLang="en-US" b="1">
                <a:solidFill>
                  <a:srgbClr val="0070C0"/>
                </a:solidFill>
              </a:rPr>
              <a:t>定理</a:t>
            </a:r>
            <a:r>
              <a:rPr lang="en-US" altLang="zh-CN" b="1">
                <a:solidFill>
                  <a:srgbClr val="0070C0"/>
                </a:solidFill>
              </a:rPr>
              <a:t>(</a:t>
            </a:r>
            <a:r>
              <a:rPr lang="zh-CN" altLang="en-US" b="1">
                <a:solidFill>
                  <a:srgbClr val="0070C0"/>
                </a:solidFill>
              </a:rPr>
              <a:t>一阶条件</a:t>
            </a:r>
            <a:r>
              <a:rPr lang="en-US" altLang="zh-CN" b="1">
                <a:solidFill>
                  <a:srgbClr val="0070C0"/>
                </a:solidFill>
              </a:rPr>
              <a:t>). </a:t>
            </a:r>
            <a:r>
              <a:rPr lang="zh-CN" altLang="en-US" b="1">
                <a:solidFill>
                  <a:schemeClr val="tx1"/>
                </a:solidFill>
              </a:rPr>
              <a:t>若 </a:t>
            </a:r>
            <a:r>
              <a:rPr lang="en-US" altLang="zh-CN" b="1" i="1">
                <a:solidFill>
                  <a:schemeClr val="tx1"/>
                </a:solidFill>
              </a:rPr>
              <a:t>x</a:t>
            </a:r>
            <a:r>
              <a:rPr lang="en-US" altLang="zh-CN" b="1">
                <a:solidFill>
                  <a:schemeClr val="tx1"/>
                </a:solidFill>
              </a:rPr>
              <a:t>* </a:t>
            </a:r>
            <a:r>
              <a:rPr lang="zh-CN" altLang="en-US" b="1">
                <a:solidFill>
                  <a:schemeClr val="tx1"/>
                </a:solidFill>
              </a:rPr>
              <a:t>是局部极小点，且在 </a:t>
            </a:r>
            <a:r>
              <a:rPr lang="en-US" altLang="zh-CN" b="1" i="1">
                <a:solidFill>
                  <a:schemeClr val="tx1"/>
                </a:solidFill>
              </a:rPr>
              <a:t>x</a:t>
            </a:r>
            <a:r>
              <a:rPr lang="en-US" altLang="zh-CN" b="1">
                <a:solidFill>
                  <a:schemeClr val="tx1"/>
                </a:solidFill>
              </a:rPr>
              <a:t>* </a:t>
            </a:r>
            <a:r>
              <a:rPr lang="zh-CN" altLang="en-US" b="1">
                <a:solidFill>
                  <a:schemeClr val="tx1"/>
                </a:solidFill>
              </a:rPr>
              <a:t>处正则性假设 </a:t>
            </a:r>
            <a:r>
              <a:rPr lang="en-US" altLang="zh-CN" b="1">
                <a:solidFill>
                  <a:schemeClr val="tx1"/>
                </a:solidFill>
              </a:rPr>
              <a:t>1 </a:t>
            </a:r>
            <a:r>
              <a:rPr lang="zh-CN" altLang="en-US" b="1">
                <a:solidFill>
                  <a:schemeClr val="tx1"/>
                </a:solidFill>
              </a:rPr>
              <a:t>成立，则存在</a:t>
            </a:r>
            <a:r>
              <a:rPr lang="en-US" altLang="zh-CN" b="1">
                <a:solidFill>
                  <a:schemeClr val="tx1"/>
                </a:solidFill>
              </a:rPr>
              <a:t>Lagrange</a:t>
            </a:r>
            <a:r>
              <a:rPr lang="zh-CN" altLang="en-US" b="1">
                <a:solidFill>
                  <a:schemeClr val="tx1"/>
                </a:solidFill>
              </a:rPr>
              <a:t>乘子      使得             满足</a:t>
            </a:r>
          </a:p>
        </p:txBody>
      </p:sp>
      <p:pic>
        <p:nvPicPr>
          <p:cNvPr id="21508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963" y="1893888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711200" y="5184775"/>
            <a:ext cx="8102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70C0"/>
                </a:solidFill>
              </a:rPr>
              <a:t>定理</a:t>
            </a:r>
            <a:r>
              <a:rPr lang="en-US" altLang="zh-CN" b="1">
                <a:solidFill>
                  <a:srgbClr val="0070C0"/>
                </a:solidFill>
              </a:rPr>
              <a:t>(*****)</a:t>
            </a:r>
            <a:r>
              <a:rPr lang="zh-CN" altLang="en-US" b="1">
                <a:solidFill>
                  <a:srgbClr val="0070C0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设  </a:t>
            </a:r>
            <a:r>
              <a:rPr lang="en-US" altLang="zh-CN" b="1" i="1">
                <a:solidFill>
                  <a:schemeClr val="tx1"/>
                </a:solidFill>
              </a:rPr>
              <a:t>x</a:t>
            </a:r>
            <a:r>
              <a:rPr lang="en-US" altLang="zh-CN" b="1">
                <a:solidFill>
                  <a:schemeClr val="tx1"/>
                </a:solidFill>
              </a:rPr>
              <a:t>* </a:t>
            </a:r>
            <a:r>
              <a:rPr lang="zh-CN" altLang="en-US" b="1">
                <a:solidFill>
                  <a:schemeClr val="tx1"/>
                </a:solidFill>
              </a:rPr>
              <a:t>是约束问题的局部极小点，且</a:t>
            </a:r>
            <a:r>
              <a:rPr lang="zh-CN" altLang="en-US" b="1">
                <a:solidFill>
                  <a:srgbClr val="7030A0"/>
                </a:solidFill>
              </a:rPr>
              <a:t>在 </a:t>
            </a:r>
            <a:r>
              <a:rPr lang="en-US" altLang="zh-CN" b="1" i="1">
                <a:solidFill>
                  <a:srgbClr val="7030A0"/>
                </a:solidFill>
              </a:rPr>
              <a:t>x</a:t>
            </a:r>
            <a:r>
              <a:rPr lang="en-US" altLang="zh-CN" b="1">
                <a:solidFill>
                  <a:srgbClr val="7030A0"/>
                </a:solidFill>
              </a:rPr>
              <a:t>* </a:t>
            </a:r>
            <a:r>
              <a:rPr lang="zh-CN" altLang="en-US" b="1">
                <a:solidFill>
                  <a:srgbClr val="7030A0"/>
                </a:solidFill>
              </a:rPr>
              <a:t>处</a:t>
            </a:r>
            <a:r>
              <a:rPr lang="en-US" altLang="zh-CN" b="1">
                <a:solidFill>
                  <a:srgbClr val="7030A0"/>
                </a:solidFill>
              </a:rPr>
              <a:t>LCQ</a:t>
            </a:r>
            <a:r>
              <a:rPr lang="zh-CN" altLang="en-US" b="1">
                <a:solidFill>
                  <a:srgbClr val="7030A0"/>
                </a:solidFill>
              </a:rPr>
              <a:t>或者</a:t>
            </a:r>
            <a:r>
              <a:rPr lang="en-US" altLang="zh-CN" b="1">
                <a:solidFill>
                  <a:srgbClr val="7030A0"/>
                </a:solidFill>
              </a:rPr>
              <a:t>LICQ</a:t>
            </a:r>
            <a:r>
              <a:rPr lang="zh-CN" altLang="en-US" b="1">
                <a:solidFill>
                  <a:srgbClr val="7030A0"/>
                </a:solidFill>
              </a:rPr>
              <a:t>成立</a:t>
            </a:r>
            <a:r>
              <a:rPr lang="en-US" altLang="zh-CN" b="1">
                <a:solidFill>
                  <a:schemeClr val="tx1"/>
                </a:solidFill>
              </a:rPr>
              <a:t>,  </a:t>
            </a:r>
            <a:r>
              <a:rPr lang="zh-CN" altLang="en-US" b="1">
                <a:solidFill>
                  <a:schemeClr val="tx1"/>
                </a:solidFill>
              </a:rPr>
              <a:t>则 </a:t>
            </a:r>
            <a:r>
              <a:rPr lang="en-US" altLang="zh-CN" b="1" i="1">
                <a:solidFill>
                  <a:schemeClr val="tx1"/>
                </a:solidFill>
              </a:rPr>
              <a:t>x</a:t>
            </a:r>
            <a:r>
              <a:rPr lang="en-US" altLang="zh-CN" b="1">
                <a:solidFill>
                  <a:schemeClr val="tx1"/>
                </a:solidFill>
              </a:rPr>
              <a:t>* </a:t>
            </a:r>
            <a:r>
              <a:rPr lang="zh-CN" altLang="en-US" b="1">
                <a:solidFill>
                  <a:schemeClr val="tx1"/>
                </a:solidFill>
              </a:rPr>
              <a:t>满足</a:t>
            </a:r>
            <a:r>
              <a:rPr lang="en-US" altLang="zh-CN" b="1">
                <a:solidFill>
                  <a:schemeClr val="tx1"/>
                </a:solidFill>
              </a:rPr>
              <a:t>KKT</a:t>
            </a:r>
            <a:r>
              <a:rPr lang="zh-CN" altLang="en-US" b="1">
                <a:solidFill>
                  <a:schemeClr val="tx1"/>
                </a:solidFill>
              </a:rPr>
              <a:t>条件</a:t>
            </a:r>
            <a:r>
              <a:rPr lang="en-US" altLang="zh-CN" b="1">
                <a:solidFill>
                  <a:schemeClr val="tx1"/>
                </a:solidFill>
              </a:rPr>
              <a:t>.   </a:t>
            </a:r>
            <a:endParaRPr lang="en-US" altLang="zh-CN" b="1">
              <a:solidFill>
                <a:srgbClr val="C00000"/>
              </a:solidFill>
            </a:endParaRPr>
          </a:p>
        </p:txBody>
      </p:sp>
      <p:pic>
        <p:nvPicPr>
          <p:cNvPr id="21510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538" y="1879600"/>
            <a:ext cx="919162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88" y="2220913"/>
            <a:ext cx="35528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2" name="Group 18"/>
          <p:cNvGrpSpPr>
            <a:grpSpLocks/>
          </p:cNvGrpSpPr>
          <p:nvPr/>
        </p:nvGrpSpPr>
        <p:grpSpPr bwMode="auto">
          <a:xfrm>
            <a:off x="762000" y="977900"/>
            <a:ext cx="5105400" cy="457200"/>
            <a:chOff x="384" y="1176"/>
            <a:chExt cx="3216" cy="288"/>
          </a:xfrm>
        </p:grpSpPr>
        <p:sp>
          <p:nvSpPr>
            <p:cNvPr id="21513" name="Text Box 7"/>
            <p:cNvSpPr txBox="1">
              <a:spLocks noChangeArrowheads="1"/>
            </p:cNvSpPr>
            <p:nvPr/>
          </p:nvSpPr>
          <p:spPr bwMode="auto">
            <a:xfrm>
              <a:off x="384" y="1176"/>
              <a:ext cx="14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70C0"/>
                  </a:solidFill>
                </a:rPr>
                <a:t>正则性假设</a:t>
              </a:r>
              <a:r>
                <a:rPr lang="en-US" altLang="zh-CN" b="1">
                  <a:solidFill>
                    <a:srgbClr val="0070C0"/>
                  </a:solidFill>
                </a:rPr>
                <a:t>1</a:t>
              </a:r>
              <a:r>
                <a:rPr lang="zh-CN" altLang="en-US" b="1">
                  <a:solidFill>
                    <a:schemeClr val="tx1"/>
                  </a:solidFill>
                </a:rPr>
                <a:t>：</a:t>
              </a:r>
            </a:p>
          </p:txBody>
        </p:sp>
        <p:pic>
          <p:nvPicPr>
            <p:cNvPr id="21514" name="Picture 2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5" y="1235"/>
              <a:ext cx="198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ChangeArrowheads="1"/>
          </p:cNvSpPr>
          <p:nvPr/>
        </p:nvSpPr>
        <p:spPr bwMode="auto">
          <a:xfrm>
            <a:off x="819150" y="3556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正则性假设</a:t>
            </a:r>
            <a:r>
              <a:rPr lang="en-US" altLang="zh-CN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1</a:t>
            </a:r>
            <a:endParaRPr lang="en-US" altLang="zh-CN" sz="3200" b="1">
              <a:solidFill>
                <a:srgbClr val="0070C0"/>
              </a:solidFill>
              <a:latin typeface="大黑体"/>
              <a:ea typeface="大黑体"/>
              <a:cs typeface="大黑体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977900" y="2654300"/>
            <a:ext cx="3914775" cy="884238"/>
            <a:chOff x="536" y="632"/>
            <a:chExt cx="2466" cy="557"/>
          </a:xfrm>
        </p:grpSpPr>
        <p:pic>
          <p:nvPicPr>
            <p:cNvPr id="22541" name="Picture 1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0" y="913"/>
              <a:ext cx="1502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2" name="Text Box 20"/>
            <p:cNvSpPr txBox="1">
              <a:spLocks noChangeArrowheads="1"/>
            </p:cNvSpPr>
            <p:nvPr/>
          </p:nvSpPr>
          <p:spPr bwMode="auto">
            <a:xfrm>
              <a:off x="536" y="632"/>
              <a:ext cx="15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minimize  </a:t>
              </a:r>
              <a:r>
                <a:rPr lang="en-US" altLang="zh-CN" b="1" i="1"/>
                <a:t>x</a:t>
              </a:r>
              <a:r>
                <a:rPr lang="en-US" altLang="zh-CN" b="1" baseline="-25000"/>
                <a:t>2</a:t>
              </a:r>
            </a:p>
          </p:txBody>
        </p:sp>
        <p:sp>
          <p:nvSpPr>
            <p:cNvPr id="22543" name="Text Box 21"/>
            <p:cNvSpPr txBox="1">
              <a:spLocks noChangeArrowheads="1"/>
            </p:cNvSpPr>
            <p:nvPr/>
          </p:nvSpPr>
          <p:spPr bwMode="auto">
            <a:xfrm>
              <a:off x="544" y="896"/>
              <a:ext cx="10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subject to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965200" y="3911600"/>
            <a:ext cx="3914775" cy="884238"/>
            <a:chOff x="3128" y="632"/>
            <a:chExt cx="2466" cy="557"/>
          </a:xfrm>
        </p:grpSpPr>
        <p:pic>
          <p:nvPicPr>
            <p:cNvPr id="22538" name="Picture 2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2" y="913"/>
              <a:ext cx="1502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9" name="Text Box 24"/>
            <p:cNvSpPr txBox="1">
              <a:spLocks noChangeArrowheads="1"/>
            </p:cNvSpPr>
            <p:nvPr/>
          </p:nvSpPr>
          <p:spPr bwMode="auto">
            <a:xfrm>
              <a:off x="3128" y="632"/>
              <a:ext cx="15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minimize  </a:t>
              </a:r>
              <a:r>
                <a:rPr lang="en-US" altLang="zh-CN" b="1" i="1"/>
                <a:t>x</a:t>
              </a:r>
              <a:r>
                <a:rPr lang="en-US" altLang="zh-CN" b="1" baseline="-25000"/>
                <a:t>1</a:t>
              </a:r>
            </a:p>
          </p:txBody>
        </p:sp>
        <p:sp>
          <p:nvSpPr>
            <p:cNvPr id="22540" name="Text Box 25"/>
            <p:cNvSpPr txBox="1">
              <a:spLocks noChangeArrowheads="1"/>
            </p:cNvSpPr>
            <p:nvPr/>
          </p:nvSpPr>
          <p:spPr bwMode="auto">
            <a:xfrm>
              <a:off x="3136" y="896"/>
              <a:ext cx="10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subject to</a:t>
              </a:r>
            </a:p>
          </p:txBody>
        </p:sp>
      </p:grp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814388" y="2032000"/>
            <a:ext cx="798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>
                <a:solidFill>
                  <a:srgbClr val="0070C0"/>
                </a:solidFill>
                <a:latin typeface="Arial" pitchFamily="34" charset="0"/>
              </a:rPr>
              <a:t>例</a:t>
            </a:r>
            <a:r>
              <a:rPr kumimoji="0" lang="en-US" altLang="zh-CN" b="1">
                <a:solidFill>
                  <a:srgbClr val="0070C0"/>
                </a:solidFill>
                <a:latin typeface="Arial" pitchFamily="34" charset="0"/>
              </a:rPr>
              <a:t>.  </a:t>
            </a:r>
            <a:r>
              <a:rPr kumimoji="0" lang="zh-CN" altLang="en-US" b="1">
                <a:solidFill>
                  <a:schemeClr val="tx1"/>
                </a:solidFill>
                <a:latin typeface="Arial" pitchFamily="34" charset="0"/>
              </a:rPr>
              <a:t>考虑约束条件                           在 </a:t>
            </a:r>
            <a:r>
              <a:rPr kumimoji="0" lang="en-US" altLang="zh-CN" b="1" i="1">
                <a:solidFill>
                  <a:schemeClr val="tx1"/>
                </a:solidFill>
              </a:rPr>
              <a:t>x</a:t>
            </a:r>
            <a:r>
              <a:rPr kumimoji="0" lang="en-US" altLang="zh-CN" b="1">
                <a:solidFill>
                  <a:schemeClr val="tx1"/>
                </a:solidFill>
                <a:latin typeface="Arial" pitchFamily="34" charset="0"/>
              </a:rPr>
              <a:t>* = (0, 0)</a:t>
            </a:r>
            <a:r>
              <a:rPr kumimoji="0" lang="en-US" altLang="zh-CN" b="1" baseline="30000">
                <a:solidFill>
                  <a:schemeClr val="tx1"/>
                </a:solidFill>
                <a:latin typeface="Arial" pitchFamily="34" charset="0"/>
              </a:rPr>
              <a:t>T </a:t>
            </a:r>
            <a:r>
              <a:rPr kumimoji="0" lang="zh-CN" altLang="en-US" b="1">
                <a:solidFill>
                  <a:schemeClr val="tx1"/>
                </a:solidFill>
                <a:latin typeface="Arial" pitchFamily="34" charset="0"/>
              </a:rPr>
              <a:t>的情况</a:t>
            </a:r>
          </a:p>
        </p:txBody>
      </p:sp>
      <p:pic>
        <p:nvPicPr>
          <p:cNvPr id="225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2068513"/>
            <a:ext cx="2181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5" name="Group 18"/>
          <p:cNvGrpSpPr>
            <a:grpSpLocks/>
          </p:cNvGrpSpPr>
          <p:nvPr/>
        </p:nvGrpSpPr>
        <p:grpSpPr bwMode="auto">
          <a:xfrm>
            <a:off x="812800" y="1511300"/>
            <a:ext cx="5105400" cy="457200"/>
            <a:chOff x="384" y="1176"/>
            <a:chExt cx="3216" cy="288"/>
          </a:xfrm>
        </p:grpSpPr>
        <p:sp>
          <p:nvSpPr>
            <p:cNvPr id="22536" name="Text Box 7"/>
            <p:cNvSpPr txBox="1">
              <a:spLocks noChangeArrowheads="1"/>
            </p:cNvSpPr>
            <p:nvPr/>
          </p:nvSpPr>
          <p:spPr bwMode="auto">
            <a:xfrm>
              <a:off x="384" y="1176"/>
              <a:ext cx="14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70C0"/>
                  </a:solidFill>
                </a:rPr>
                <a:t>正则性假设</a:t>
              </a:r>
              <a:r>
                <a:rPr lang="en-US" altLang="zh-CN" b="1">
                  <a:solidFill>
                    <a:srgbClr val="0070C0"/>
                  </a:solidFill>
                </a:rPr>
                <a:t>1</a:t>
              </a:r>
              <a:r>
                <a:rPr lang="zh-CN" altLang="en-US" b="1">
                  <a:solidFill>
                    <a:schemeClr val="tx1"/>
                  </a:solidFill>
                </a:rPr>
                <a:t>：</a:t>
              </a:r>
            </a:p>
          </p:txBody>
        </p:sp>
        <p:pic>
          <p:nvPicPr>
            <p:cNvPr id="22537" name="Picture 2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5" y="1235"/>
              <a:ext cx="198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3"/>
          <p:cNvGrpSpPr>
            <a:grpSpLocks/>
          </p:cNvGrpSpPr>
          <p:nvPr/>
        </p:nvGrpSpPr>
        <p:grpSpPr bwMode="auto">
          <a:xfrm>
            <a:off x="635000" y="2260600"/>
            <a:ext cx="7531100" cy="1200150"/>
            <a:chOff x="647700" y="1739721"/>
            <a:chExt cx="7531100" cy="1200329"/>
          </a:xfrm>
        </p:grpSpPr>
        <p:grpSp>
          <p:nvGrpSpPr>
            <p:cNvPr id="23570" name="组合 33"/>
            <p:cNvGrpSpPr>
              <a:grpSpLocks/>
            </p:cNvGrpSpPr>
            <p:nvPr/>
          </p:nvGrpSpPr>
          <p:grpSpPr bwMode="auto">
            <a:xfrm>
              <a:off x="647700" y="1739721"/>
              <a:ext cx="7531100" cy="1200329"/>
              <a:chOff x="647700" y="1765121"/>
              <a:chExt cx="7531100" cy="1200508"/>
            </a:xfrm>
          </p:grpSpPr>
          <p:sp>
            <p:nvSpPr>
              <p:cNvPr id="23572" name="Text Box 24"/>
              <p:cNvSpPr txBox="1">
                <a:spLocks noChangeArrowheads="1"/>
              </p:cNvSpPr>
              <p:nvPr/>
            </p:nvSpPr>
            <p:spPr bwMode="auto">
              <a:xfrm>
                <a:off x="647700" y="1765121"/>
                <a:ext cx="7531100" cy="1200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b="1" dirty="0">
                    <a:solidFill>
                      <a:srgbClr val="0070C0"/>
                    </a:solidFill>
                  </a:rPr>
                  <a:t>定理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二阶</a:t>
                </a:r>
                <a:r>
                  <a:rPr lang="zh-CN" altLang="en-US" b="1" dirty="0">
                    <a:solidFill>
                      <a:srgbClr val="7030A0"/>
                    </a:solidFill>
                  </a:rPr>
                  <a:t>必要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条件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设 </a:t>
                </a:r>
                <a:r>
                  <a:rPr lang="en-US" altLang="zh-CN" b="1" i="1" dirty="0">
                    <a:solidFill>
                      <a:schemeClr val="tx1"/>
                    </a:solidFill>
                  </a:rPr>
                  <a:t>x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* 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是问题的局部极小点，且满足 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KKT 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条件</a:t>
                </a:r>
                <a:r>
                  <a:rPr lang="zh-CN" altLang="en-US" b="1" dirty="0" smtClean="0">
                    <a:solidFill>
                      <a:schemeClr val="tx1"/>
                    </a:solidFill>
                  </a:rPr>
                  <a:t>，设对应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的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Lagrange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乘子为      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,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  则对任一</a:t>
                </a:r>
                <a:r>
                  <a:rPr lang="zh-CN" altLang="en-US" b="1" dirty="0">
                    <a:solidFill>
                      <a:srgbClr val="7030A0"/>
                    </a:solidFill>
                  </a:rPr>
                  <a:t>序列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可行方向 </a:t>
                </a:r>
                <a:r>
                  <a:rPr lang="en-US" altLang="zh-CN" b="1" i="1" dirty="0">
                    <a:solidFill>
                      <a:schemeClr val="tx1"/>
                    </a:solidFill>
                  </a:rPr>
                  <a:t>p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，必有                       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.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       </a:t>
                </a:r>
              </a:p>
            </p:txBody>
          </p:sp>
          <p:pic>
            <p:nvPicPr>
              <p:cNvPr id="23573" name="Picture 19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8400" y="2222498"/>
                <a:ext cx="3556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3571" name="Picture 2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0476" y="2510107"/>
              <a:ext cx="1609724" cy="388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819150" y="139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等式约束问题</a:t>
            </a:r>
            <a:r>
              <a:rPr lang="en-US" altLang="zh-CN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--</a:t>
            </a:r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二阶条件</a:t>
            </a:r>
          </a:p>
        </p:txBody>
      </p:sp>
      <p:grpSp>
        <p:nvGrpSpPr>
          <p:cNvPr id="4" name="组合 36"/>
          <p:cNvGrpSpPr>
            <a:grpSpLocks/>
          </p:cNvGrpSpPr>
          <p:nvPr/>
        </p:nvGrpSpPr>
        <p:grpSpPr bwMode="auto">
          <a:xfrm>
            <a:off x="635000" y="5003800"/>
            <a:ext cx="7531100" cy="830263"/>
            <a:chOff x="635000" y="4889500"/>
            <a:chExt cx="7531100" cy="830997"/>
          </a:xfrm>
        </p:grpSpPr>
        <p:sp>
          <p:nvSpPr>
            <p:cNvPr id="23568" name="Text Box 24"/>
            <p:cNvSpPr txBox="1">
              <a:spLocks noChangeArrowheads="1"/>
            </p:cNvSpPr>
            <p:nvPr/>
          </p:nvSpPr>
          <p:spPr bwMode="auto">
            <a:xfrm>
              <a:off x="635000" y="4889500"/>
              <a:ext cx="75311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70C0"/>
                  </a:solidFill>
                </a:rPr>
                <a:t>定理</a:t>
              </a:r>
              <a:r>
                <a:rPr lang="en-US" altLang="zh-CN" b="1">
                  <a:solidFill>
                    <a:schemeClr val="tx1"/>
                  </a:solidFill>
                </a:rPr>
                <a:t>(</a:t>
              </a:r>
              <a:r>
                <a:rPr lang="zh-CN" altLang="en-US" b="1">
                  <a:solidFill>
                    <a:schemeClr val="tx1"/>
                  </a:solidFill>
                </a:rPr>
                <a:t>二阶</a:t>
              </a:r>
              <a:r>
                <a:rPr lang="zh-CN" altLang="en-US" b="1">
                  <a:solidFill>
                    <a:srgbClr val="7030A0"/>
                  </a:solidFill>
                </a:rPr>
                <a:t>充分</a:t>
              </a:r>
              <a:r>
                <a:rPr lang="zh-CN" altLang="en-US" b="1">
                  <a:solidFill>
                    <a:schemeClr val="tx1"/>
                  </a:solidFill>
                </a:rPr>
                <a:t>条件</a:t>
              </a:r>
              <a:r>
                <a:rPr lang="en-US" altLang="zh-CN" b="1">
                  <a:solidFill>
                    <a:schemeClr val="tx1"/>
                  </a:solidFill>
                </a:rPr>
                <a:t>)</a:t>
              </a:r>
              <a:r>
                <a:rPr lang="zh-CN" altLang="en-US" b="1">
                  <a:solidFill>
                    <a:schemeClr val="tx1"/>
                  </a:solidFill>
                </a:rPr>
                <a:t> 设 </a:t>
              </a:r>
              <a:r>
                <a:rPr lang="en-US" altLang="zh-CN" b="1" i="1">
                  <a:solidFill>
                    <a:schemeClr val="tx1"/>
                  </a:solidFill>
                </a:rPr>
                <a:t>x</a:t>
              </a:r>
              <a:r>
                <a:rPr lang="en-US" altLang="zh-CN" b="1">
                  <a:solidFill>
                    <a:schemeClr val="tx1"/>
                  </a:solidFill>
                </a:rPr>
                <a:t>* </a:t>
              </a:r>
              <a:r>
                <a:rPr lang="zh-CN" altLang="en-US" b="1">
                  <a:solidFill>
                    <a:schemeClr val="tx1"/>
                  </a:solidFill>
                </a:rPr>
                <a:t>是问题的</a:t>
              </a:r>
              <a:r>
                <a:rPr lang="en-US" altLang="zh-CN" b="1">
                  <a:solidFill>
                    <a:schemeClr val="tx1"/>
                  </a:solidFill>
                </a:rPr>
                <a:t>KKT</a:t>
              </a:r>
              <a:r>
                <a:rPr lang="zh-CN" altLang="en-US" b="1">
                  <a:solidFill>
                    <a:schemeClr val="tx1"/>
                  </a:solidFill>
                </a:rPr>
                <a:t>点，对应的</a:t>
              </a:r>
              <a:r>
                <a:rPr lang="en-US" altLang="zh-CN" b="1">
                  <a:solidFill>
                    <a:schemeClr val="tx1"/>
                  </a:solidFill>
                </a:rPr>
                <a:t>Lagrange</a:t>
              </a:r>
              <a:r>
                <a:rPr lang="zh-CN" altLang="en-US" b="1">
                  <a:solidFill>
                    <a:schemeClr val="tx1"/>
                  </a:solidFill>
                </a:rPr>
                <a:t>乘子为      </a:t>
              </a:r>
              <a:r>
                <a:rPr lang="en-US" altLang="zh-CN" b="1">
                  <a:solidFill>
                    <a:schemeClr val="tx1"/>
                  </a:solidFill>
                </a:rPr>
                <a:t>,</a:t>
              </a:r>
              <a:r>
                <a:rPr lang="zh-CN" altLang="en-US" b="1">
                  <a:solidFill>
                    <a:schemeClr val="tx1"/>
                  </a:solidFill>
                </a:rPr>
                <a:t>  若条件</a:t>
              </a:r>
            </a:p>
          </p:txBody>
        </p:sp>
        <p:pic>
          <p:nvPicPr>
            <p:cNvPr id="23569" name="Picture 1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5334000"/>
              <a:ext cx="3556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557" name="TextBox 31"/>
          <p:cNvSpPr txBox="1">
            <a:spLocks noChangeArrowheads="1"/>
          </p:cNvSpPr>
          <p:nvPr/>
        </p:nvSpPr>
        <p:spPr bwMode="auto">
          <a:xfrm>
            <a:off x="723900" y="6146800"/>
            <a:ext cx="558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chemeClr val="tx1"/>
                </a:solidFill>
              </a:rPr>
              <a:t>成立，则 </a:t>
            </a:r>
            <a:r>
              <a:rPr lang="en-US" altLang="zh-CN" b="1" i="1">
                <a:solidFill>
                  <a:schemeClr val="tx1"/>
                </a:solidFill>
              </a:rPr>
              <a:t>x</a:t>
            </a:r>
            <a:r>
              <a:rPr lang="en-US" altLang="zh-CN" b="1">
                <a:solidFill>
                  <a:schemeClr val="tx1"/>
                </a:solidFill>
              </a:rPr>
              <a:t>* </a:t>
            </a:r>
            <a:r>
              <a:rPr lang="zh-CN" altLang="en-US" b="1">
                <a:solidFill>
                  <a:schemeClr val="tx1"/>
                </a:solidFill>
              </a:rPr>
              <a:t>是问题的严格局部极小点</a:t>
            </a:r>
            <a:r>
              <a:rPr lang="en-US" altLang="zh-CN" b="1">
                <a:solidFill>
                  <a:schemeClr val="tx1"/>
                </a:solidFill>
              </a:rPr>
              <a:t>.</a:t>
            </a:r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23558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923925"/>
            <a:ext cx="482917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1736725"/>
            <a:ext cx="2447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63" y="1743075"/>
            <a:ext cx="3602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1" name="TextBox 25"/>
          <p:cNvSpPr txBox="1">
            <a:spLocks noChangeArrowheads="1"/>
          </p:cNvSpPr>
          <p:nvPr/>
        </p:nvSpPr>
        <p:spPr bwMode="auto">
          <a:xfrm>
            <a:off x="1206500" y="16383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chemeClr val="tx1"/>
                </a:solidFill>
              </a:rPr>
              <a:t>记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47700" y="3594100"/>
            <a:ext cx="7696200" cy="1200150"/>
            <a:chOff x="647700" y="3594100"/>
            <a:chExt cx="7696200" cy="1200150"/>
          </a:xfrm>
        </p:grpSpPr>
        <p:sp>
          <p:nvSpPr>
            <p:cNvPr id="3" name="Text Box 24"/>
            <p:cNvSpPr txBox="1">
              <a:spLocks noChangeArrowheads="1"/>
            </p:cNvSpPr>
            <p:nvPr/>
          </p:nvSpPr>
          <p:spPr bwMode="auto">
            <a:xfrm>
              <a:off x="647700" y="3594100"/>
              <a:ext cx="7696200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70C0"/>
                  </a:solidFill>
                </a:rPr>
                <a:t>定理</a:t>
              </a:r>
              <a:r>
                <a:rPr lang="en-US" altLang="zh-CN" b="1" dirty="0">
                  <a:solidFill>
                    <a:schemeClr val="tx1"/>
                  </a:solidFill>
                </a:rPr>
                <a:t>(</a:t>
              </a:r>
              <a:r>
                <a:rPr lang="zh-CN" altLang="en-US" b="1" dirty="0">
                  <a:solidFill>
                    <a:schemeClr val="tx1"/>
                  </a:solidFill>
                </a:rPr>
                <a:t>二阶</a:t>
              </a:r>
              <a:r>
                <a:rPr lang="zh-CN" altLang="en-US" b="1" dirty="0">
                  <a:solidFill>
                    <a:srgbClr val="7030A0"/>
                  </a:solidFill>
                </a:rPr>
                <a:t>必要</a:t>
              </a:r>
              <a:r>
                <a:rPr lang="zh-CN" altLang="en-US" b="1" dirty="0">
                  <a:solidFill>
                    <a:schemeClr val="tx1"/>
                  </a:solidFill>
                </a:rPr>
                <a:t>条件</a:t>
              </a:r>
              <a:r>
                <a:rPr lang="en-US" altLang="zh-CN" b="1" dirty="0">
                  <a:solidFill>
                    <a:schemeClr val="tx1"/>
                  </a:solidFill>
                </a:rPr>
                <a:t>)</a:t>
              </a:r>
              <a:r>
                <a:rPr lang="zh-CN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zh-CN" b="1" dirty="0">
                  <a:solidFill>
                    <a:schemeClr val="tx1"/>
                  </a:solidFill>
                </a:rPr>
                <a:t>. </a:t>
              </a:r>
              <a:r>
                <a:rPr lang="zh-CN" altLang="en-US" b="1" dirty="0">
                  <a:solidFill>
                    <a:schemeClr val="tx1"/>
                  </a:solidFill>
                </a:rPr>
                <a:t>设 </a:t>
              </a:r>
              <a:r>
                <a:rPr lang="en-US" altLang="zh-CN" b="1" i="1" dirty="0">
                  <a:solidFill>
                    <a:schemeClr val="tx1"/>
                  </a:solidFill>
                </a:rPr>
                <a:t>x</a:t>
              </a:r>
              <a:r>
                <a:rPr lang="en-US" altLang="zh-CN" b="1" dirty="0">
                  <a:solidFill>
                    <a:schemeClr val="tx1"/>
                  </a:solidFill>
                </a:rPr>
                <a:t>* </a:t>
              </a:r>
              <a:r>
                <a:rPr lang="zh-CN" altLang="en-US" b="1" dirty="0">
                  <a:solidFill>
                    <a:schemeClr val="tx1"/>
                  </a:solidFill>
                </a:rPr>
                <a:t>是问题的局部极小点，且满足 </a:t>
              </a:r>
              <a:r>
                <a:rPr lang="en-US" altLang="zh-CN" b="1" dirty="0">
                  <a:solidFill>
                    <a:schemeClr val="tx1"/>
                  </a:solidFill>
                </a:rPr>
                <a:t>KKT </a:t>
              </a:r>
              <a:r>
                <a:rPr lang="zh-CN" altLang="en-US" b="1" dirty="0">
                  <a:solidFill>
                    <a:schemeClr val="tx1"/>
                  </a:solidFill>
                </a:rPr>
                <a:t>条件</a:t>
              </a:r>
              <a:r>
                <a:rPr lang="zh-CN" altLang="en-US" b="1" dirty="0" smtClean="0">
                  <a:solidFill>
                    <a:schemeClr val="tx1"/>
                  </a:solidFill>
                </a:rPr>
                <a:t>，设对应</a:t>
              </a:r>
              <a:r>
                <a:rPr lang="zh-CN" altLang="en-US" b="1" dirty="0">
                  <a:solidFill>
                    <a:schemeClr val="tx1"/>
                  </a:solidFill>
                </a:rPr>
                <a:t>的</a:t>
              </a:r>
              <a:r>
                <a:rPr lang="en-US" altLang="zh-CN" b="1" dirty="0">
                  <a:solidFill>
                    <a:schemeClr val="tx1"/>
                  </a:solidFill>
                </a:rPr>
                <a:t>Lagrange</a:t>
              </a:r>
              <a:r>
                <a:rPr lang="zh-CN" altLang="en-US" b="1" dirty="0">
                  <a:solidFill>
                    <a:schemeClr val="tx1"/>
                  </a:solidFill>
                </a:rPr>
                <a:t>乘子为  </a:t>
              </a:r>
              <a:r>
                <a:rPr lang="en-US" altLang="zh-CN" b="1" dirty="0" smtClean="0">
                  <a:solidFill>
                    <a:schemeClr val="tx1"/>
                  </a:solidFill>
                </a:rPr>
                <a:t>,</a:t>
              </a:r>
              <a:r>
                <a:rPr lang="zh-CN" altLang="en-US" b="1" dirty="0" smtClean="0">
                  <a:solidFill>
                    <a:schemeClr val="tx1"/>
                  </a:solidFill>
                </a:rPr>
                <a:t>  </a:t>
              </a:r>
              <a:r>
                <a:rPr lang="zh-CN" altLang="en-US" b="1" dirty="0">
                  <a:solidFill>
                    <a:srgbClr val="7030A0"/>
                  </a:solidFill>
                </a:rPr>
                <a:t>若</a:t>
              </a:r>
              <a:r>
                <a:rPr lang="zh-CN" altLang="en-US" b="1" dirty="0">
                  <a:solidFill>
                    <a:schemeClr val="tx1"/>
                  </a:solidFill>
                </a:rPr>
                <a:t>                 </a:t>
              </a:r>
              <a:r>
                <a:rPr lang="en-US" altLang="zh-CN" b="1" dirty="0">
                  <a:solidFill>
                    <a:schemeClr val="tx1"/>
                  </a:solidFill>
                </a:rPr>
                <a:t>, </a:t>
              </a:r>
              <a:r>
                <a:rPr lang="zh-CN" altLang="en-US" b="1" dirty="0">
                  <a:solidFill>
                    <a:schemeClr val="tx1"/>
                  </a:solidFill>
                </a:rPr>
                <a:t>则必有</a:t>
              </a:r>
            </a:p>
          </p:txBody>
        </p:sp>
        <p:pic>
          <p:nvPicPr>
            <p:cNvPr id="6" name="Picture 2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850" y="4106863"/>
              <a:ext cx="1123950" cy="230187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567" name="Picture 1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5500" y="4064000"/>
              <a:ext cx="3556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3565" name="Picture 2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4457700"/>
            <a:ext cx="33337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6" name="Picture 2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38" y="5792788"/>
            <a:ext cx="3192462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00" y="1828800"/>
            <a:ext cx="36068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二阶条件</a:t>
            </a:r>
            <a:r>
              <a:rPr lang="en-US" altLang="zh-CN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(</a:t>
            </a:r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续</a:t>
            </a:r>
            <a:r>
              <a:rPr lang="en-US" altLang="zh-CN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)</a:t>
            </a:r>
          </a:p>
        </p:txBody>
      </p:sp>
      <p:pic>
        <p:nvPicPr>
          <p:cNvPr id="2458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4170363"/>
            <a:ext cx="6477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Box 12"/>
          <p:cNvSpPr txBox="1">
            <a:spLocks noChangeArrowheads="1"/>
          </p:cNvSpPr>
          <p:nvPr/>
        </p:nvSpPr>
        <p:spPr bwMode="auto">
          <a:xfrm>
            <a:off x="647700" y="4127500"/>
            <a:ext cx="1676400" cy="469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24582" name="Object 15"/>
          <p:cNvGraphicFramePr>
            <a:graphicFrameLocks noChangeAspect="1"/>
          </p:cNvGraphicFramePr>
          <p:nvPr/>
        </p:nvGraphicFramePr>
        <p:xfrm>
          <a:off x="4678363" y="2638425"/>
          <a:ext cx="4275137" cy="382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2" name="Visio" r:id="rId5" imgW="2846426" imgH="2546990" progId="Visio.Drawing.11">
                  <p:embed/>
                </p:oleObj>
              </mc:Choice>
              <mc:Fallback>
                <p:oleObj name="Visio" r:id="rId5" imgW="2846426" imgH="2546990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8363" y="2638425"/>
                        <a:ext cx="4275137" cy="382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3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147763"/>
            <a:ext cx="5148262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84" name="Group 31"/>
          <p:cNvGrpSpPr>
            <a:grpSpLocks/>
          </p:cNvGrpSpPr>
          <p:nvPr/>
        </p:nvGrpSpPr>
        <p:grpSpPr bwMode="auto">
          <a:xfrm>
            <a:off x="622300" y="2001838"/>
            <a:ext cx="4254500" cy="830262"/>
            <a:chOff x="392" y="1221"/>
            <a:chExt cx="2680" cy="523"/>
          </a:xfrm>
        </p:grpSpPr>
        <p:sp>
          <p:nvSpPr>
            <p:cNvPr id="24605" name="Text Box 6"/>
            <p:cNvSpPr txBox="1">
              <a:spLocks noChangeArrowheads="1"/>
            </p:cNvSpPr>
            <p:nvPr/>
          </p:nvSpPr>
          <p:spPr bwMode="auto">
            <a:xfrm>
              <a:off x="392" y="1221"/>
              <a:ext cx="268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70C0"/>
                  </a:solidFill>
                </a:rPr>
                <a:t>问题</a:t>
              </a:r>
              <a:r>
                <a:rPr lang="zh-CN" altLang="en-US" b="1">
                  <a:solidFill>
                    <a:schemeClr val="tx1"/>
                  </a:solidFill>
                </a:rPr>
                <a:t>：讨论参数     取何值时，</a:t>
              </a:r>
            </a:p>
            <a:p>
              <a:r>
                <a:rPr lang="zh-CN" altLang="en-US" b="1">
                  <a:solidFill>
                    <a:schemeClr val="tx1"/>
                  </a:solidFill>
                </a:rPr>
                <a:t>                       是局部极小点</a:t>
              </a:r>
              <a:r>
                <a:rPr lang="en-US" altLang="zh-CN" b="1">
                  <a:solidFill>
                    <a:schemeClr val="tx1"/>
                  </a:solidFill>
                </a:rPr>
                <a:t>?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pic>
          <p:nvPicPr>
            <p:cNvPr id="24606" name="Picture 1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4" y="1264"/>
              <a:ext cx="1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07" name="Picture 1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" y="1496"/>
              <a:ext cx="1037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9" name="Picture 3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4826000"/>
            <a:ext cx="29384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9"/>
          <p:cNvGrpSpPr>
            <a:grpSpLocks/>
          </p:cNvGrpSpPr>
          <p:nvPr/>
        </p:nvGrpSpPr>
        <p:grpSpPr bwMode="auto">
          <a:xfrm>
            <a:off x="647700" y="2692400"/>
            <a:ext cx="3949700" cy="768350"/>
            <a:chOff x="812800" y="2832100"/>
            <a:chExt cx="3949700" cy="768350"/>
          </a:xfrm>
        </p:grpSpPr>
        <p:pic>
          <p:nvPicPr>
            <p:cNvPr id="24603" name="Picture 3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100" y="3178175"/>
              <a:ext cx="3835400" cy="422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604" name="TextBox 35"/>
            <p:cNvSpPr txBox="1">
              <a:spLocks noChangeArrowheads="1"/>
            </p:cNvSpPr>
            <p:nvPr/>
          </p:nvSpPr>
          <p:spPr bwMode="auto">
            <a:xfrm>
              <a:off x="812800" y="2832100"/>
              <a:ext cx="889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b="1"/>
                <a:t>因为</a:t>
              </a:r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800100" y="3698875"/>
            <a:ext cx="4038600" cy="847725"/>
            <a:chOff x="504" y="2330"/>
            <a:chExt cx="2544" cy="534"/>
          </a:xfrm>
        </p:grpSpPr>
        <p:pic>
          <p:nvPicPr>
            <p:cNvPr id="24599" name="Picture 3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0" y="2330"/>
              <a:ext cx="1668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4600" name="组合 36"/>
            <p:cNvGrpSpPr>
              <a:grpSpLocks/>
            </p:cNvGrpSpPr>
            <p:nvPr/>
          </p:nvGrpSpPr>
          <p:grpSpPr bwMode="auto">
            <a:xfrm>
              <a:off x="504" y="2416"/>
              <a:ext cx="952" cy="288"/>
              <a:chOff x="762000" y="3937000"/>
              <a:chExt cx="1511300" cy="456906"/>
            </a:xfrm>
          </p:grpSpPr>
          <p:pic>
            <p:nvPicPr>
              <p:cNvPr id="24601" name="Picture 31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00" y="3981450"/>
                <a:ext cx="990600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602" name="TextBox 30"/>
              <p:cNvSpPr txBox="1">
                <a:spLocks noChangeArrowheads="1"/>
              </p:cNvSpPr>
              <p:nvPr/>
            </p:nvSpPr>
            <p:spPr bwMode="auto">
              <a:xfrm>
                <a:off x="1651000" y="3937000"/>
                <a:ext cx="622300" cy="4569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/>
                  <a:t>,</a:t>
                </a:r>
                <a:endParaRPr lang="zh-CN" altLang="en-US"/>
              </a:p>
            </p:txBody>
          </p:sp>
        </p:grpSp>
      </p:grpSp>
      <p:sp>
        <p:nvSpPr>
          <p:cNvPr id="7192" name="TextBox 37"/>
          <p:cNvSpPr txBox="1">
            <a:spLocks noChangeArrowheads="1"/>
          </p:cNvSpPr>
          <p:nvPr/>
        </p:nvSpPr>
        <p:spPr bwMode="auto">
          <a:xfrm>
            <a:off x="647700" y="3467100"/>
            <a:ext cx="328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chemeClr val="tx1"/>
                </a:solidFill>
              </a:rPr>
              <a:t>所以 </a:t>
            </a:r>
            <a:r>
              <a:rPr lang="en-US" altLang="zh-CN" b="1" i="1">
                <a:solidFill>
                  <a:schemeClr val="tx1"/>
                </a:solidFill>
              </a:rPr>
              <a:t>x</a:t>
            </a:r>
            <a:r>
              <a:rPr lang="en-US" altLang="zh-CN" b="1">
                <a:solidFill>
                  <a:schemeClr val="tx1"/>
                </a:solidFill>
              </a:rPr>
              <a:t>* </a:t>
            </a:r>
            <a:r>
              <a:rPr lang="zh-CN" altLang="en-US" b="1">
                <a:solidFill>
                  <a:schemeClr val="tx1"/>
                </a:solidFill>
              </a:rPr>
              <a:t>是</a:t>
            </a:r>
            <a:r>
              <a:rPr lang="en-US" altLang="zh-CN" b="1">
                <a:solidFill>
                  <a:schemeClr val="tx1"/>
                </a:solidFill>
              </a:rPr>
              <a:t>KKT</a:t>
            </a:r>
            <a:r>
              <a:rPr lang="zh-CN" altLang="en-US" b="1">
                <a:solidFill>
                  <a:schemeClr val="tx1"/>
                </a:solidFill>
              </a:rPr>
              <a:t>点，且</a:t>
            </a:r>
          </a:p>
        </p:txBody>
      </p:sp>
      <p:grpSp>
        <p:nvGrpSpPr>
          <p:cNvPr id="6" name="组合 46"/>
          <p:cNvGrpSpPr>
            <a:grpSpLocks/>
          </p:cNvGrpSpPr>
          <p:nvPr/>
        </p:nvGrpSpPr>
        <p:grpSpPr bwMode="auto">
          <a:xfrm>
            <a:off x="609600" y="6146800"/>
            <a:ext cx="5130800" cy="508000"/>
            <a:chOff x="647700" y="6108700"/>
            <a:chExt cx="5130800" cy="508000"/>
          </a:xfrm>
        </p:grpSpPr>
        <p:sp>
          <p:nvSpPr>
            <p:cNvPr id="24597" name="矩形 43"/>
            <p:cNvSpPr>
              <a:spLocks noChangeArrowheads="1"/>
            </p:cNvSpPr>
            <p:nvPr/>
          </p:nvSpPr>
          <p:spPr bwMode="auto">
            <a:xfrm>
              <a:off x="647700" y="6116935"/>
              <a:ext cx="5130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b="1"/>
                <a:t>当              时， </a:t>
              </a:r>
              <a:r>
                <a:rPr lang="en-US" altLang="zh-CN" b="1" i="1"/>
                <a:t>x</a:t>
              </a:r>
              <a:r>
                <a:rPr lang="en-US" altLang="zh-CN" b="1"/>
                <a:t>*</a:t>
              </a:r>
              <a:r>
                <a:rPr lang="zh-CN" altLang="zh-CN" b="1">
                  <a:solidFill>
                    <a:srgbClr val="7030A0"/>
                  </a:solidFill>
                </a:rPr>
                <a:t>是</a:t>
              </a:r>
              <a:r>
                <a:rPr lang="zh-CN" altLang="en-US" b="1"/>
                <a:t>严格局部极小点</a:t>
              </a:r>
              <a:endParaRPr lang="zh-CN" altLang="en-US"/>
            </a:p>
          </p:txBody>
        </p:sp>
        <p:pic>
          <p:nvPicPr>
            <p:cNvPr id="24598" name="Picture 38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6108700"/>
              <a:ext cx="9398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47"/>
          <p:cNvGrpSpPr>
            <a:grpSpLocks/>
          </p:cNvGrpSpPr>
          <p:nvPr/>
        </p:nvGrpSpPr>
        <p:grpSpPr bwMode="auto">
          <a:xfrm>
            <a:off x="609600" y="5194300"/>
            <a:ext cx="5461000" cy="495300"/>
            <a:chOff x="609600" y="5194300"/>
            <a:chExt cx="5461000" cy="495300"/>
          </a:xfrm>
        </p:grpSpPr>
        <p:sp>
          <p:nvSpPr>
            <p:cNvPr id="24595" name="TextBox 38"/>
            <p:cNvSpPr txBox="1">
              <a:spLocks noChangeArrowheads="1"/>
            </p:cNvSpPr>
            <p:nvPr/>
          </p:nvSpPr>
          <p:spPr bwMode="auto">
            <a:xfrm>
              <a:off x="609600" y="5194300"/>
              <a:ext cx="5461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b="1"/>
                <a:t>从而            时， </a:t>
              </a:r>
              <a:r>
                <a:rPr lang="en-US" altLang="zh-CN" b="1" i="1"/>
                <a:t>x</a:t>
              </a:r>
              <a:r>
                <a:rPr lang="en-US" altLang="zh-CN" b="1"/>
                <a:t>*</a:t>
              </a:r>
              <a:r>
                <a:rPr lang="zh-CN" altLang="en-US" b="1">
                  <a:solidFill>
                    <a:srgbClr val="7030A0"/>
                  </a:solidFill>
                </a:rPr>
                <a:t>是</a:t>
              </a:r>
              <a:r>
                <a:rPr lang="zh-CN" altLang="en-US" b="1"/>
                <a:t>严格局部极小点</a:t>
              </a:r>
            </a:p>
          </p:txBody>
        </p:sp>
        <p:pic>
          <p:nvPicPr>
            <p:cNvPr id="24596" name="Picture 39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0800" y="5232400"/>
              <a:ext cx="8763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48"/>
          <p:cNvGrpSpPr>
            <a:grpSpLocks/>
          </p:cNvGrpSpPr>
          <p:nvPr/>
        </p:nvGrpSpPr>
        <p:grpSpPr bwMode="auto">
          <a:xfrm>
            <a:off x="609600" y="5702300"/>
            <a:ext cx="5080000" cy="482600"/>
            <a:chOff x="609600" y="5702300"/>
            <a:chExt cx="5080000" cy="482600"/>
          </a:xfrm>
        </p:grpSpPr>
        <p:sp>
          <p:nvSpPr>
            <p:cNvPr id="24593" name="TextBox 42"/>
            <p:cNvSpPr txBox="1">
              <a:spLocks noChangeArrowheads="1"/>
            </p:cNvSpPr>
            <p:nvPr/>
          </p:nvSpPr>
          <p:spPr bwMode="auto">
            <a:xfrm>
              <a:off x="609600" y="5702300"/>
              <a:ext cx="5080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b="1"/>
                <a:t>当             时， </a:t>
              </a:r>
              <a:r>
                <a:rPr lang="en-US" altLang="zh-CN" b="1" i="1"/>
                <a:t>x</a:t>
              </a:r>
              <a:r>
                <a:rPr lang="en-US" altLang="zh-CN" b="1"/>
                <a:t>*</a:t>
              </a:r>
              <a:r>
                <a:rPr lang="zh-CN" altLang="en-US" b="1">
                  <a:solidFill>
                    <a:srgbClr val="7030A0"/>
                  </a:solidFill>
                </a:rPr>
                <a:t>不是</a:t>
              </a:r>
              <a:r>
                <a:rPr lang="zh-CN" altLang="en-US" b="1"/>
                <a:t>局部极小点；</a:t>
              </a:r>
            </a:p>
          </p:txBody>
        </p:sp>
        <p:pic>
          <p:nvPicPr>
            <p:cNvPr id="24594" name="Picture 4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200" y="5727700"/>
              <a:ext cx="863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80" name="Picture 3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4445000"/>
            <a:ext cx="37465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819150" y="3683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弱积极约束与强积极约束</a:t>
            </a:r>
            <a:endParaRPr lang="zh-CN" altLang="en-US" sz="3200" b="1">
              <a:solidFill>
                <a:srgbClr val="0070C0"/>
              </a:solidFill>
              <a:latin typeface="大黑体"/>
              <a:ea typeface="大黑体"/>
              <a:cs typeface="大黑体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23888" y="2947988"/>
            <a:ext cx="703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en-US" b="1" dirty="0">
                <a:solidFill>
                  <a:schemeClr val="tx1"/>
                </a:solidFill>
              </a:rPr>
              <a:t>◎</a:t>
            </a:r>
            <a:r>
              <a:rPr kumimoji="0" lang="en-US" altLang="zh-CN" b="1" dirty="0">
                <a:solidFill>
                  <a:schemeClr val="tx1"/>
                </a:solidFill>
              </a:rPr>
              <a:t> </a:t>
            </a:r>
            <a:r>
              <a:rPr kumimoji="0" lang="zh-CN" altLang="en-US" b="1" dirty="0">
                <a:solidFill>
                  <a:srgbClr val="7030A0"/>
                </a:solidFill>
              </a:rPr>
              <a:t>非积极</a:t>
            </a:r>
            <a:r>
              <a:rPr kumimoji="0" lang="zh-CN" altLang="en-US" b="1" dirty="0">
                <a:solidFill>
                  <a:schemeClr val="tx1"/>
                </a:solidFill>
              </a:rPr>
              <a:t>约束；</a:t>
            </a:r>
            <a:r>
              <a:rPr kumimoji="0" lang="zh-CN" altLang="en-US" b="1" dirty="0">
                <a:solidFill>
                  <a:srgbClr val="7030A0"/>
                </a:solidFill>
              </a:rPr>
              <a:t>积极</a:t>
            </a:r>
            <a:r>
              <a:rPr kumimoji="0" lang="zh-CN" altLang="en-US" b="1" dirty="0">
                <a:solidFill>
                  <a:schemeClr val="tx1"/>
                </a:solidFill>
              </a:rPr>
              <a:t>约束</a:t>
            </a:r>
            <a:r>
              <a:rPr kumimoji="0" lang="en-US" altLang="zh-CN" b="1" dirty="0">
                <a:solidFill>
                  <a:schemeClr val="tx1"/>
                </a:solidFill>
              </a:rPr>
              <a:t>(</a:t>
            </a:r>
            <a:r>
              <a:rPr kumimoji="0" lang="zh-CN" altLang="en-US" b="1" dirty="0">
                <a:solidFill>
                  <a:srgbClr val="7030A0"/>
                </a:solidFill>
              </a:rPr>
              <a:t>弱</a:t>
            </a:r>
            <a:r>
              <a:rPr kumimoji="0" lang="zh-CN" altLang="en-US" b="1" dirty="0">
                <a:solidFill>
                  <a:schemeClr val="tx1"/>
                </a:solidFill>
              </a:rPr>
              <a:t>积极约束</a:t>
            </a:r>
            <a:r>
              <a:rPr kumimoji="0" lang="en-US" altLang="zh-CN" b="1" dirty="0">
                <a:solidFill>
                  <a:schemeClr val="tx1"/>
                </a:solidFill>
              </a:rPr>
              <a:t>/</a:t>
            </a:r>
            <a:r>
              <a:rPr kumimoji="0" lang="zh-CN" altLang="en-US" b="1" dirty="0">
                <a:solidFill>
                  <a:srgbClr val="7030A0"/>
                </a:solidFill>
              </a:rPr>
              <a:t>强</a:t>
            </a:r>
            <a:r>
              <a:rPr kumimoji="0" lang="zh-CN" altLang="en-US" b="1" dirty="0">
                <a:solidFill>
                  <a:schemeClr val="tx1"/>
                </a:solidFill>
              </a:rPr>
              <a:t>积极约束</a:t>
            </a:r>
            <a:r>
              <a:rPr kumimoji="0" lang="en-US" altLang="zh-CN" b="1" dirty="0">
                <a:solidFill>
                  <a:schemeClr val="tx1"/>
                </a:solidFill>
              </a:rPr>
              <a:t>)</a:t>
            </a:r>
            <a:endParaRPr kumimoji="0" lang="en-US" altLang="zh-CN" b="1" dirty="0">
              <a:solidFill>
                <a:srgbClr val="CC0000"/>
              </a:solidFill>
            </a:endParaRPr>
          </a:p>
        </p:txBody>
      </p:sp>
      <p:graphicFrame>
        <p:nvGraphicFramePr>
          <p:cNvPr id="8194" name="Object 6"/>
          <p:cNvGraphicFramePr>
            <a:graphicFrameLocks noChangeAspect="1"/>
          </p:cNvGraphicFramePr>
          <p:nvPr/>
        </p:nvGraphicFramePr>
        <p:xfrm>
          <a:off x="528638" y="3675063"/>
          <a:ext cx="7986712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2" name="Visio" r:id="rId3" imgW="4611502" imgH="1359327" progId="Visio.Drawing.11">
                  <p:embed/>
                </p:oleObj>
              </mc:Choice>
              <mc:Fallback>
                <p:oleObj name="Visio" r:id="rId3" imgW="4611502" imgH="1359327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3675063"/>
                        <a:ext cx="7986712" cy="213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571500" y="1125538"/>
            <a:ext cx="7696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en-US" b="1">
                <a:solidFill>
                  <a:schemeClr val="tx1"/>
                </a:solidFill>
              </a:rPr>
              <a:t>◎ </a:t>
            </a:r>
            <a:r>
              <a:rPr lang="zh-CN" altLang="en-US" b="1">
                <a:solidFill>
                  <a:schemeClr val="tx1"/>
                </a:solidFill>
              </a:rPr>
              <a:t>当严格互补条件成立时，二阶必要</a:t>
            </a:r>
            <a:r>
              <a:rPr lang="en-US" altLang="zh-CN" b="1">
                <a:solidFill>
                  <a:schemeClr val="tx1"/>
                </a:solidFill>
              </a:rPr>
              <a:t>/</a:t>
            </a:r>
            <a:r>
              <a:rPr lang="zh-CN" altLang="en-US" b="1">
                <a:solidFill>
                  <a:schemeClr val="tx1"/>
                </a:solidFill>
              </a:rPr>
              <a:t>充分条件与</a:t>
            </a:r>
          </a:p>
        </p:txBody>
      </p:sp>
      <p:sp>
        <p:nvSpPr>
          <p:cNvPr id="25606" name="Text Box 3"/>
          <p:cNvSpPr txBox="1">
            <a:spLocks noChangeArrowheads="1"/>
          </p:cNvSpPr>
          <p:nvPr/>
        </p:nvSpPr>
        <p:spPr bwMode="auto">
          <a:xfrm>
            <a:off x="1041400" y="225583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</a:rPr>
              <a:t>的相同</a:t>
            </a:r>
            <a:r>
              <a:rPr lang="en-US" altLang="zh-CN" b="1">
                <a:solidFill>
                  <a:schemeClr val="tx1"/>
                </a:solidFill>
              </a:rPr>
              <a:t>.</a:t>
            </a:r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511300"/>
            <a:ext cx="44069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3900" y="1158240"/>
            <a:ext cx="5958554" cy="461665"/>
          </a:xfrm>
          <a:prstGeom prst="rect">
            <a:avLst/>
          </a:prstGeom>
          <a:blipFill rotWithShape="1">
            <a:blip r:embed="rId2"/>
            <a:stretch>
              <a:fillRect l="-1638" t="-14474" r="-512" b="-30263"/>
            </a:stretch>
          </a:blipFill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901700" y="3970338"/>
            <a:ext cx="3429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70C0"/>
                </a:solidFill>
              </a:rPr>
              <a:t>                     </a:t>
            </a:r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二阶正则性假设</a:t>
            </a: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647700" y="3149600"/>
            <a:ext cx="7861300" cy="1092200"/>
            <a:chOff x="647700" y="3225800"/>
            <a:chExt cx="7861300" cy="1092200"/>
          </a:xfrm>
        </p:grpSpPr>
        <p:sp>
          <p:nvSpPr>
            <p:cNvPr id="26651" name="Text Box 4"/>
            <p:cNvSpPr txBox="1">
              <a:spLocks noChangeArrowheads="1"/>
            </p:cNvSpPr>
            <p:nvPr/>
          </p:nvSpPr>
          <p:spPr bwMode="auto">
            <a:xfrm>
              <a:off x="647700" y="3225800"/>
              <a:ext cx="23749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marL="342900" indent="-3429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Char char="l"/>
              </a:pPr>
              <a:r>
                <a:rPr lang="zh-CN" altLang="en-US" b="1">
                  <a:solidFill>
                    <a:srgbClr val="0070C0"/>
                  </a:solidFill>
                </a:rPr>
                <a:t>定义</a:t>
              </a:r>
            </a:p>
          </p:txBody>
        </p:sp>
        <p:grpSp>
          <p:nvGrpSpPr>
            <p:cNvPr id="26652" name="组合 20"/>
            <p:cNvGrpSpPr>
              <a:grpSpLocks/>
            </p:cNvGrpSpPr>
            <p:nvPr/>
          </p:nvGrpSpPr>
          <p:grpSpPr bwMode="auto">
            <a:xfrm>
              <a:off x="1708150" y="3441700"/>
              <a:ext cx="6800850" cy="876300"/>
              <a:chOff x="1708150" y="1524000"/>
              <a:chExt cx="6800850" cy="876300"/>
            </a:xfrm>
          </p:grpSpPr>
          <p:pic>
            <p:nvPicPr>
              <p:cNvPr id="26653" name="Picture 18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08150" y="1549400"/>
                <a:ext cx="21717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654" name="TextBox 17"/>
              <p:cNvSpPr txBox="1">
                <a:spLocks noChangeArrowheads="1"/>
              </p:cNvSpPr>
              <p:nvPr/>
            </p:nvSpPr>
            <p:spPr bwMode="auto">
              <a:xfrm>
                <a:off x="3987800" y="1524000"/>
                <a:ext cx="45212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US" b="1">
                    <a:solidFill>
                      <a:schemeClr val="tx1"/>
                    </a:solidFill>
                  </a:rPr>
                  <a:t>且确定 </a:t>
                </a:r>
                <a:r>
                  <a:rPr lang="en-US" altLang="zh-CN" b="1" i="1">
                    <a:solidFill>
                      <a:schemeClr val="tx1"/>
                    </a:solidFill>
                  </a:rPr>
                  <a:t>p</a:t>
                </a:r>
                <a:r>
                  <a:rPr lang="en-US" altLang="zh-CN" b="1">
                    <a:solidFill>
                      <a:schemeClr val="tx1"/>
                    </a:solidFill>
                  </a:rPr>
                  <a:t> </a:t>
                </a:r>
                <a:r>
                  <a:rPr lang="zh-CN" altLang="en-US" b="1">
                    <a:solidFill>
                      <a:schemeClr val="tx1"/>
                    </a:solidFill>
                  </a:rPr>
                  <a:t>的可行序列           使得</a:t>
                </a:r>
              </a:p>
            </p:txBody>
          </p:sp>
          <p:pic>
            <p:nvPicPr>
              <p:cNvPr id="26655" name="Picture 19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1650" y="1549400"/>
                <a:ext cx="837293" cy="412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656" name="Picture 20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4750" y="1943100"/>
                <a:ext cx="33909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6631" name="组合 35"/>
          <p:cNvGrpSpPr>
            <a:grpSpLocks/>
          </p:cNvGrpSpPr>
          <p:nvPr/>
        </p:nvGrpSpPr>
        <p:grpSpPr bwMode="auto">
          <a:xfrm>
            <a:off x="584200" y="6070600"/>
            <a:ext cx="3384550" cy="457200"/>
            <a:chOff x="660400" y="5930900"/>
            <a:chExt cx="3384550" cy="457200"/>
          </a:xfrm>
        </p:grpSpPr>
        <p:sp>
          <p:nvSpPr>
            <p:cNvPr id="26649" name="Text Box 13"/>
            <p:cNvSpPr txBox="1">
              <a:spLocks noChangeArrowheads="1"/>
            </p:cNvSpPr>
            <p:nvPr/>
          </p:nvSpPr>
          <p:spPr bwMode="auto">
            <a:xfrm>
              <a:off x="660400" y="5930900"/>
              <a:ext cx="2387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70C0"/>
                  </a:solidFill>
                </a:rPr>
                <a:t>正则性假设</a:t>
              </a:r>
              <a:r>
                <a:rPr lang="en-US" altLang="zh-CN" b="1">
                  <a:solidFill>
                    <a:srgbClr val="0070C0"/>
                  </a:solidFill>
                </a:rPr>
                <a:t>2</a:t>
              </a:r>
              <a:r>
                <a:rPr lang="zh-CN" altLang="en-US" b="1">
                  <a:solidFill>
                    <a:srgbClr val="0070C0"/>
                  </a:solidFill>
                </a:rPr>
                <a:t>：</a:t>
              </a:r>
            </a:p>
          </p:txBody>
        </p:sp>
        <p:pic>
          <p:nvPicPr>
            <p:cNvPr id="26650" name="Picture 2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050" y="5994400"/>
              <a:ext cx="13589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632" name="组合 34"/>
          <p:cNvGrpSpPr>
            <a:grpSpLocks/>
          </p:cNvGrpSpPr>
          <p:nvPr/>
        </p:nvGrpSpPr>
        <p:grpSpPr bwMode="auto">
          <a:xfrm>
            <a:off x="685800" y="5100638"/>
            <a:ext cx="3162300" cy="461962"/>
            <a:chOff x="685800" y="5101232"/>
            <a:chExt cx="3162300" cy="461368"/>
          </a:xfrm>
        </p:grpSpPr>
        <p:sp>
          <p:nvSpPr>
            <p:cNvPr id="26647" name="Text Box 9"/>
            <p:cNvSpPr txBox="1">
              <a:spLocks noChangeArrowheads="1"/>
            </p:cNvSpPr>
            <p:nvPr/>
          </p:nvSpPr>
          <p:spPr bwMode="auto">
            <a:xfrm>
              <a:off x="685800" y="5101232"/>
              <a:ext cx="1924050" cy="461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marL="342900" indent="-3429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Char char="l"/>
              </a:pPr>
              <a:r>
                <a:rPr lang="zh-CN" altLang="en-US" b="1">
                  <a:solidFill>
                    <a:srgbClr val="0070C0"/>
                  </a:solidFill>
                </a:rPr>
                <a:t>事 实</a:t>
              </a:r>
              <a:r>
                <a:rPr lang="zh-CN" altLang="en-US" b="1">
                  <a:solidFill>
                    <a:srgbClr val="0070C0"/>
                  </a:solidFill>
                  <a:sym typeface="Wingdings" pitchFamily="2" charset="2"/>
                </a:rPr>
                <a:t>：</a:t>
              </a:r>
              <a:r>
                <a:rPr lang="en-US" altLang="zh-CN" b="1">
                  <a:solidFill>
                    <a:schemeClr val="tx1"/>
                  </a:solidFill>
                  <a:sym typeface="Wingdings" pitchFamily="2" charset="2"/>
                </a:rPr>
                <a:t>(1)</a:t>
              </a:r>
              <a:r>
                <a:rPr lang="zh-CN" altLang="en-US" b="1">
                  <a:solidFill>
                    <a:srgbClr val="0070C0"/>
                  </a:solidFill>
                </a:rPr>
                <a:t>               </a:t>
              </a:r>
            </a:p>
          </p:txBody>
        </p:sp>
        <p:pic>
          <p:nvPicPr>
            <p:cNvPr id="26648" name="Picture 2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300" y="5105416"/>
              <a:ext cx="13208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633" name="Text Box 4"/>
          <p:cNvSpPr txBox="1">
            <a:spLocks noChangeArrowheads="1"/>
          </p:cNvSpPr>
          <p:nvPr/>
        </p:nvSpPr>
        <p:spPr bwMode="auto">
          <a:xfrm>
            <a:off x="711200" y="1633538"/>
            <a:ext cx="7353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342900" indent="-3429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b="1">
                <a:solidFill>
                  <a:srgbClr val="7030A0"/>
                </a:solidFill>
              </a:rPr>
              <a:t>强</a:t>
            </a:r>
            <a:r>
              <a:rPr lang="en-US" altLang="zh-CN" b="1">
                <a:solidFill>
                  <a:srgbClr val="7030A0"/>
                </a:solidFill>
              </a:rPr>
              <a:t>(</a:t>
            </a:r>
            <a:r>
              <a:rPr lang="zh-CN" altLang="en-US" b="1">
                <a:solidFill>
                  <a:srgbClr val="7030A0"/>
                </a:solidFill>
              </a:rPr>
              <a:t>严格</a:t>
            </a:r>
            <a:r>
              <a:rPr lang="en-US" altLang="zh-CN" b="1">
                <a:solidFill>
                  <a:srgbClr val="7030A0"/>
                </a:solidFill>
              </a:rPr>
              <a:t>)</a:t>
            </a:r>
            <a:r>
              <a:rPr lang="zh-CN" altLang="en-US" b="1">
                <a:solidFill>
                  <a:srgbClr val="7030A0"/>
                </a:solidFill>
              </a:rPr>
              <a:t>积极</a:t>
            </a:r>
            <a:r>
              <a:rPr lang="en-US" altLang="zh-CN" b="1">
                <a:solidFill>
                  <a:srgbClr val="7030A0"/>
                </a:solidFill>
              </a:rPr>
              <a:t>(strongly/strictly</a:t>
            </a:r>
            <a:r>
              <a:rPr lang="en-US" altLang="zh-CN">
                <a:solidFill>
                  <a:srgbClr val="7030A0"/>
                </a:solidFill>
              </a:rPr>
              <a:t> </a:t>
            </a:r>
            <a:r>
              <a:rPr lang="en-US" altLang="zh-CN" b="1">
                <a:solidFill>
                  <a:srgbClr val="7030A0"/>
                </a:solidFill>
              </a:rPr>
              <a:t>active)</a:t>
            </a:r>
            <a:r>
              <a:rPr lang="zh-CN" altLang="en-US" b="1">
                <a:solidFill>
                  <a:schemeClr val="tx1"/>
                </a:solidFill>
              </a:rPr>
              <a:t>约束集</a:t>
            </a:r>
          </a:p>
        </p:txBody>
      </p:sp>
      <p:pic>
        <p:nvPicPr>
          <p:cNvPr id="2663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2044700"/>
            <a:ext cx="581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35" name="组合 28"/>
          <p:cNvGrpSpPr>
            <a:grpSpLocks/>
          </p:cNvGrpSpPr>
          <p:nvPr/>
        </p:nvGrpSpPr>
        <p:grpSpPr bwMode="auto">
          <a:xfrm>
            <a:off x="673100" y="2662238"/>
            <a:ext cx="7391400" cy="461962"/>
            <a:chOff x="977900" y="6167735"/>
            <a:chExt cx="7391400" cy="461665"/>
          </a:xfrm>
        </p:grpSpPr>
        <p:sp>
          <p:nvSpPr>
            <p:cNvPr id="26643" name="Text Box 3"/>
            <p:cNvSpPr txBox="1">
              <a:spLocks noChangeArrowheads="1"/>
            </p:cNvSpPr>
            <p:nvPr/>
          </p:nvSpPr>
          <p:spPr bwMode="auto">
            <a:xfrm>
              <a:off x="977900" y="6167735"/>
              <a:ext cx="7391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tx1"/>
                  </a:solidFill>
                </a:rPr>
                <a:t>从      中删除</a:t>
              </a:r>
              <a:r>
                <a:rPr lang="zh-CN" altLang="en-US" b="1" dirty="0">
                  <a:solidFill>
                    <a:srgbClr val="7030A0"/>
                  </a:solidFill>
                </a:rPr>
                <a:t>弱积极约束</a:t>
              </a:r>
              <a:r>
                <a:rPr lang="zh-CN" altLang="en-US" b="1" dirty="0">
                  <a:solidFill>
                    <a:schemeClr val="tx1"/>
                  </a:solidFill>
                </a:rPr>
                <a:t>，即                           ，得</a:t>
              </a:r>
            </a:p>
          </p:txBody>
        </p:sp>
        <p:pic>
          <p:nvPicPr>
            <p:cNvPr id="26644" name="Picture 1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0650" y="6286500"/>
              <a:ext cx="419100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5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9350" y="6223000"/>
              <a:ext cx="19685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6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1900" y="6223000"/>
              <a:ext cx="558800" cy="4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636" name="组合 37"/>
          <p:cNvGrpSpPr>
            <a:grpSpLocks/>
          </p:cNvGrpSpPr>
          <p:nvPr/>
        </p:nvGrpSpPr>
        <p:grpSpPr bwMode="auto">
          <a:xfrm>
            <a:off x="6604000" y="2336800"/>
            <a:ext cx="1905000" cy="461963"/>
            <a:chOff x="6438900" y="1346200"/>
            <a:chExt cx="1905000" cy="461665"/>
          </a:xfrm>
        </p:grpSpPr>
        <p:sp>
          <p:nvSpPr>
            <p:cNvPr id="26641" name="TextBox 27"/>
            <p:cNvSpPr txBox="1">
              <a:spLocks noChangeArrowheads="1"/>
            </p:cNvSpPr>
            <p:nvPr/>
          </p:nvSpPr>
          <p:spPr bwMode="auto">
            <a:xfrm>
              <a:off x="6438900" y="1346200"/>
              <a:ext cx="1905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b="1"/>
                <a:t>与      有关！</a:t>
              </a:r>
            </a:p>
          </p:txBody>
        </p:sp>
        <p:pic>
          <p:nvPicPr>
            <p:cNvPr id="26642" name="Picture 9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8950" y="1416050"/>
              <a:ext cx="3683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673100" y="4122738"/>
            <a:ext cx="7416800" cy="1217612"/>
            <a:chOff x="673100" y="4123035"/>
            <a:chExt cx="7416800" cy="1217315"/>
          </a:xfrm>
        </p:grpSpPr>
        <p:pic>
          <p:nvPicPr>
            <p:cNvPr id="26638" name="Picture 15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9400" y="4375150"/>
              <a:ext cx="6019800" cy="54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9" name="Picture 16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6300" y="4870450"/>
              <a:ext cx="34036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40" name="Text Box 4"/>
            <p:cNvSpPr txBox="1">
              <a:spLocks noChangeArrowheads="1"/>
            </p:cNvSpPr>
            <p:nvPr/>
          </p:nvSpPr>
          <p:spPr bwMode="auto">
            <a:xfrm>
              <a:off x="673100" y="4123035"/>
              <a:ext cx="1524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marL="342900" indent="-3429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Char char="l"/>
              </a:pPr>
              <a:r>
                <a:rPr lang="zh-CN" altLang="en-US" b="1">
                  <a:solidFill>
                    <a:srgbClr val="0070C0"/>
                  </a:solidFill>
                </a:rPr>
                <a:t>定义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027237" y="5568947"/>
                <a:ext cx="5965826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chemeClr val="tx1"/>
                    </a:solidFill>
                    <a:ea typeface="黑体" panose="02010600030101010101" pitchFamily="2" charset="-122"/>
                    <a:cs typeface="Times New Roman" panose="02020603050405020304" pitchFamily="18" charset="0"/>
                  </a:rPr>
                  <a:t>(2)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黑体" panose="02010600030101010101" pitchFamily="2" charset="-122"/>
                      </a:rPr>
                      <m:t>𝒑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𝑭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 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0030101010101" pitchFamily="2" charset="-122"/>
                          </a:rPr>
                          <m:t>𝒑</m:t>
                        </m:r>
                      </m:e>
                      <m:sup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0030101010101" pitchFamily="2" charset="-122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0030101010101" pitchFamily="2" charset="-122"/>
                          </a:rPr>
                          <m:t>𝒈</m:t>
                        </m:r>
                      </m:e>
                      <m:sup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0030101010101" pitchFamily="2" charset="-122"/>
                          </a:rPr>
                          <m:t>∗</m:t>
                        </m:r>
                      </m:sup>
                    </m:sSup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ea typeface="黑体" panose="02010600030101010101" pitchFamily="2" charset="-122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ea typeface="黑体" panose="02010600030101010101" pitchFamily="2" charset="-122"/>
                      </a:rPr>
                      <m:t>𝟎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  <a:ea typeface="黑体" panose="02010600030101010101" pitchFamily="2" charset="-122"/>
                      </a:rPr>
                      <m:t>𝒑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𝑮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237" y="5568947"/>
                <a:ext cx="5965826" cy="468205"/>
              </a:xfrm>
              <a:prstGeom prst="rect">
                <a:avLst/>
              </a:prstGeom>
              <a:blipFill rotWithShape="1">
                <a:blip r:embed="rId15"/>
                <a:stretch>
                  <a:fillRect l="-1636" t="-13158" b="-3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3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819150" y="2159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一般约束问题－－二阶条件</a:t>
            </a:r>
          </a:p>
        </p:txBody>
      </p:sp>
      <p:grpSp>
        <p:nvGrpSpPr>
          <p:cNvPr id="27651" name="组合 17"/>
          <p:cNvGrpSpPr>
            <a:grpSpLocks/>
          </p:cNvGrpSpPr>
          <p:nvPr/>
        </p:nvGrpSpPr>
        <p:grpSpPr bwMode="auto">
          <a:xfrm>
            <a:off x="431800" y="2886075"/>
            <a:ext cx="8077200" cy="1495425"/>
            <a:chOff x="444500" y="1412841"/>
            <a:chExt cx="8077200" cy="1495444"/>
          </a:xfrm>
        </p:grpSpPr>
        <p:sp>
          <p:nvSpPr>
            <p:cNvPr id="27661" name="Rectangle 5"/>
            <p:cNvSpPr>
              <a:spLocks noChangeArrowheads="1"/>
            </p:cNvSpPr>
            <p:nvPr/>
          </p:nvSpPr>
          <p:spPr bwMode="auto">
            <a:xfrm>
              <a:off x="444500" y="1412841"/>
              <a:ext cx="8077200" cy="1108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/>
            <a:p>
              <a:pPr eaLnBrk="0" hangingPunct="0"/>
              <a:r>
                <a:rPr lang="en-US" altLang="zh-CN" sz="2200" b="1">
                  <a:solidFill>
                    <a:schemeClr val="tx1"/>
                  </a:solidFill>
                </a:rPr>
                <a:t> </a:t>
              </a:r>
              <a:r>
                <a:rPr lang="zh-CN" altLang="en-US" sz="2200" b="1">
                  <a:solidFill>
                    <a:srgbClr val="0070C0"/>
                  </a:solidFill>
                </a:rPr>
                <a:t>定理</a:t>
              </a:r>
              <a:r>
                <a:rPr lang="en-US" altLang="zh-CN" sz="2200" b="1">
                  <a:solidFill>
                    <a:schemeClr val="tx1"/>
                  </a:solidFill>
                </a:rPr>
                <a:t>(</a:t>
              </a:r>
              <a:r>
                <a:rPr lang="zh-CN" altLang="en-US" sz="2200" b="1">
                  <a:solidFill>
                    <a:schemeClr val="tx1"/>
                  </a:solidFill>
                </a:rPr>
                <a:t>二阶</a:t>
              </a:r>
              <a:r>
                <a:rPr lang="zh-CN" altLang="en-US" sz="2200" b="1">
                  <a:solidFill>
                    <a:srgbClr val="7030A0"/>
                  </a:solidFill>
                </a:rPr>
                <a:t>必要</a:t>
              </a:r>
              <a:r>
                <a:rPr lang="zh-CN" altLang="en-US" sz="2200" b="1">
                  <a:solidFill>
                    <a:schemeClr val="tx1"/>
                  </a:solidFill>
                </a:rPr>
                <a:t>条件</a:t>
              </a:r>
              <a:r>
                <a:rPr lang="en-US" altLang="zh-CN" sz="2200" b="1">
                  <a:solidFill>
                    <a:schemeClr val="tx1"/>
                  </a:solidFill>
                </a:rPr>
                <a:t>) </a:t>
              </a:r>
              <a:r>
                <a:rPr lang="zh-CN" altLang="en-US" sz="2200" b="1">
                  <a:solidFill>
                    <a:schemeClr val="tx1"/>
                  </a:solidFill>
                </a:rPr>
                <a:t>若 </a:t>
              </a:r>
              <a:r>
                <a:rPr lang="en-US" altLang="zh-CN" sz="2200" b="1" i="1">
                  <a:solidFill>
                    <a:schemeClr val="tx1"/>
                  </a:solidFill>
                </a:rPr>
                <a:t>x</a:t>
              </a:r>
              <a:r>
                <a:rPr lang="en-US" altLang="zh-CN" sz="2200" b="1">
                  <a:solidFill>
                    <a:schemeClr val="tx1"/>
                  </a:solidFill>
                </a:rPr>
                <a:t>* </a:t>
              </a:r>
              <a:r>
                <a:rPr lang="zh-CN" altLang="en-US" sz="2200" b="1">
                  <a:solidFill>
                    <a:schemeClr val="tx1"/>
                  </a:solidFill>
                </a:rPr>
                <a:t>是局部极小点，且 </a:t>
              </a:r>
              <a:r>
                <a:rPr lang="en-US" altLang="zh-CN" sz="2200" b="1" i="1">
                  <a:solidFill>
                    <a:schemeClr val="tx1"/>
                  </a:solidFill>
                </a:rPr>
                <a:t>x</a:t>
              </a:r>
              <a:r>
                <a:rPr lang="en-US" altLang="zh-CN" sz="2200" b="1">
                  <a:solidFill>
                    <a:schemeClr val="tx1"/>
                  </a:solidFill>
                </a:rPr>
                <a:t>* </a:t>
              </a:r>
              <a:r>
                <a:rPr lang="zh-CN" altLang="en-US" sz="2200" b="1">
                  <a:solidFill>
                    <a:schemeClr val="tx1"/>
                  </a:solidFill>
                </a:rPr>
                <a:t>约束优化问题的</a:t>
              </a:r>
              <a:r>
                <a:rPr lang="en-US" altLang="zh-CN" sz="2200" b="1">
                  <a:solidFill>
                    <a:schemeClr val="tx1"/>
                  </a:solidFill>
                </a:rPr>
                <a:t>KKT</a:t>
              </a:r>
              <a:r>
                <a:rPr lang="zh-CN" altLang="en-US" sz="2200" b="1">
                  <a:solidFill>
                    <a:schemeClr val="tx1"/>
                  </a:solidFill>
                </a:rPr>
                <a:t>点，</a:t>
              </a:r>
              <a:r>
                <a:rPr lang="en-US" altLang="zh-CN" sz="2200" b="1">
                  <a:solidFill>
                    <a:schemeClr val="tx1"/>
                  </a:solidFill>
                </a:rPr>
                <a:t>Lagrange</a:t>
              </a:r>
              <a:r>
                <a:rPr lang="zh-CN" altLang="en-US" sz="2200" b="1">
                  <a:solidFill>
                    <a:schemeClr val="tx1"/>
                  </a:solidFill>
                </a:rPr>
                <a:t>乘子为  </a:t>
              </a:r>
              <a:r>
                <a:rPr lang="en-US" altLang="zh-CN" sz="2200" b="1">
                  <a:solidFill>
                    <a:schemeClr val="tx1"/>
                  </a:solidFill>
                </a:rPr>
                <a:t>    .   </a:t>
              </a:r>
              <a:r>
                <a:rPr lang="zh-CN" altLang="en-US" sz="2200" b="1">
                  <a:solidFill>
                    <a:schemeClr val="tx1"/>
                  </a:solidFill>
                </a:rPr>
                <a:t>对任一这样的乘子      ，如果正则性假设 </a:t>
              </a:r>
              <a:r>
                <a:rPr lang="en-US" altLang="zh-CN" sz="2200" b="1">
                  <a:solidFill>
                    <a:schemeClr val="tx1"/>
                  </a:solidFill>
                </a:rPr>
                <a:t>2 </a:t>
              </a:r>
              <a:r>
                <a:rPr lang="zh-CN" altLang="en-US" sz="2200" b="1">
                  <a:solidFill>
                    <a:schemeClr val="tx1"/>
                  </a:solidFill>
                </a:rPr>
                <a:t>成立，则            </a:t>
              </a:r>
            </a:p>
          </p:txBody>
        </p:sp>
        <p:pic>
          <p:nvPicPr>
            <p:cNvPr id="27662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5000" y="1833532"/>
              <a:ext cx="3651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63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7963" y="1830390"/>
              <a:ext cx="3651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64" name="Picture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1150" y="2451085"/>
              <a:ext cx="34163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52" name="组合 16"/>
          <p:cNvGrpSpPr>
            <a:grpSpLocks/>
          </p:cNvGrpSpPr>
          <p:nvPr/>
        </p:nvGrpSpPr>
        <p:grpSpPr bwMode="auto">
          <a:xfrm>
            <a:off x="457200" y="4495800"/>
            <a:ext cx="7785100" cy="1663700"/>
            <a:chOff x="520700" y="3757781"/>
            <a:chExt cx="7785100" cy="1665119"/>
          </a:xfrm>
        </p:grpSpPr>
        <p:sp>
          <p:nvSpPr>
            <p:cNvPr id="27656" name="Rectangle 10"/>
            <p:cNvSpPr>
              <a:spLocks noChangeArrowheads="1"/>
            </p:cNvSpPr>
            <p:nvPr/>
          </p:nvSpPr>
          <p:spPr bwMode="auto">
            <a:xfrm>
              <a:off x="520700" y="3757781"/>
              <a:ext cx="7785100" cy="769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/>
            <a:p>
              <a:pPr eaLnBrk="0" hangingPunct="0"/>
              <a:r>
                <a:rPr lang="en-US" altLang="zh-CN" sz="2200" b="1">
                  <a:solidFill>
                    <a:srgbClr val="0070C0"/>
                  </a:solidFill>
                </a:rPr>
                <a:t> </a:t>
              </a:r>
              <a:r>
                <a:rPr lang="zh-CN" altLang="en-US" sz="2200" b="1">
                  <a:solidFill>
                    <a:srgbClr val="0070C0"/>
                  </a:solidFill>
                </a:rPr>
                <a:t>定理</a:t>
              </a:r>
              <a:r>
                <a:rPr lang="en-US" altLang="zh-CN" sz="2200" b="1">
                  <a:solidFill>
                    <a:schemeClr val="tx1"/>
                  </a:solidFill>
                </a:rPr>
                <a:t>(</a:t>
              </a:r>
              <a:r>
                <a:rPr lang="zh-CN" altLang="en-US" sz="2200" b="1">
                  <a:solidFill>
                    <a:schemeClr val="tx1"/>
                  </a:solidFill>
                </a:rPr>
                <a:t>二阶</a:t>
              </a:r>
              <a:r>
                <a:rPr lang="zh-CN" altLang="en-US" sz="2200" b="1">
                  <a:solidFill>
                    <a:srgbClr val="7030A0"/>
                  </a:solidFill>
                </a:rPr>
                <a:t>充分</a:t>
              </a:r>
              <a:r>
                <a:rPr lang="zh-CN" altLang="en-US" sz="2200" b="1">
                  <a:solidFill>
                    <a:schemeClr val="tx1"/>
                  </a:solidFill>
                </a:rPr>
                <a:t>条件</a:t>
              </a:r>
              <a:r>
                <a:rPr lang="en-US" altLang="zh-CN" sz="2200" b="1">
                  <a:solidFill>
                    <a:schemeClr val="tx1"/>
                  </a:solidFill>
                </a:rPr>
                <a:t>)  </a:t>
              </a:r>
              <a:r>
                <a:rPr lang="zh-CN" altLang="en-US" sz="2200" b="1">
                  <a:solidFill>
                    <a:schemeClr val="tx1"/>
                  </a:solidFill>
                </a:rPr>
                <a:t>如果在 </a:t>
              </a:r>
              <a:r>
                <a:rPr lang="en-US" altLang="zh-CN" sz="2200" b="1" i="1">
                  <a:solidFill>
                    <a:schemeClr val="tx1"/>
                  </a:solidFill>
                </a:rPr>
                <a:t>x</a:t>
              </a:r>
              <a:r>
                <a:rPr lang="en-US" altLang="zh-CN" sz="2200" b="1">
                  <a:solidFill>
                    <a:schemeClr val="tx1"/>
                  </a:solidFill>
                </a:rPr>
                <a:t>* </a:t>
              </a:r>
              <a:r>
                <a:rPr lang="zh-CN" altLang="en-US" sz="2200" b="1">
                  <a:solidFill>
                    <a:schemeClr val="tx1"/>
                  </a:solidFill>
                </a:rPr>
                <a:t>处存在</a:t>
              </a:r>
              <a:r>
                <a:rPr lang="en-US" altLang="zh-CN" sz="2200" b="1">
                  <a:solidFill>
                    <a:schemeClr val="tx1"/>
                  </a:solidFill>
                </a:rPr>
                <a:t>Lagrange</a:t>
              </a:r>
              <a:r>
                <a:rPr lang="zh-CN" altLang="en-US" sz="2200" b="1">
                  <a:solidFill>
                    <a:schemeClr val="tx1"/>
                  </a:solidFill>
                </a:rPr>
                <a:t>乘子      使得</a:t>
              </a:r>
              <a:r>
                <a:rPr lang="en-US" altLang="zh-CN" sz="2200" b="1">
                  <a:solidFill>
                    <a:schemeClr val="tx1"/>
                  </a:solidFill>
                </a:rPr>
                <a:t>KKT</a:t>
              </a:r>
              <a:r>
                <a:rPr lang="zh-CN" altLang="en-US" sz="2200" b="1">
                  <a:solidFill>
                    <a:schemeClr val="tx1"/>
                  </a:solidFill>
                </a:rPr>
                <a:t>条件成立，且对该乘子       ，满足</a:t>
              </a:r>
            </a:p>
          </p:txBody>
        </p:sp>
        <p:pic>
          <p:nvPicPr>
            <p:cNvPr id="27657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6863" y="4179899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58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9463" y="3837010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9" name="Rectangle 14"/>
            <p:cNvSpPr>
              <a:spLocks noChangeArrowheads="1"/>
            </p:cNvSpPr>
            <p:nvPr/>
          </p:nvSpPr>
          <p:spPr bwMode="auto">
            <a:xfrm>
              <a:off x="609600" y="4991829"/>
              <a:ext cx="4650632" cy="431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/>
            <a:p>
              <a:pPr eaLnBrk="0" hangingPunct="0"/>
              <a:r>
                <a:rPr lang="zh-CN" altLang="en-US" sz="2200" b="1">
                  <a:solidFill>
                    <a:schemeClr val="tx1"/>
                  </a:solidFill>
                </a:rPr>
                <a:t>则 </a:t>
              </a:r>
              <a:r>
                <a:rPr lang="en-US" altLang="zh-CN" sz="2200" b="1" i="1">
                  <a:solidFill>
                    <a:schemeClr val="tx1"/>
                  </a:solidFill>
                </a:rPr>
                <a:t>x</a:t>
              </a:r>
              <a:r>
                <a:rPr lang="en-US" altLang="zh-CN" sz="2200" b="1">
                  <a:solidFill>
                    <a:schemeClr val="tx1"/>
                  </a:solidFill>
                </a:rPr>
                <a:t>* </a:t>
              </a:r>
              <a:r>
                <a:rPr lang="zh-CN" altLang="en-US" sz="2200" b="1">
                  <a:solidFill>
                    <a:schemeClr val="tx1"/>
                  </a:solidFill>
                </a:rPr>
                <a:t>是约束问题的严格局部极小点</a:t>
              </a:r>
              <a:r>
                <a:rPr lang="en-US" altLang="zh-CN" sz="2200" b="1">
                  <a:solidFill>
                    <a:schemeClr val="tx1"/>
                  </a:solidFill>
                </a:rPr>
                <a:t>.</a:t>
              </a:r>
            </a:p>
          </p:txBody>
        </p:sp>
        <p:pic>
          <p:nvPicPr>
            <p:cNvPr id="27660" name="Picture 1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4489450"/>
              <a:ext cx="3454400" cy="44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765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906463"/>
            <a:ext cx="3916363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2184400"/>
            <a:ext cx="581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2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1320800"/>
            <a:ext cx="36068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819150" y="635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200" b="1">
                <a:solidFill>
                  <a:srgbClr val="002060"/>
                </a:solidFill>
                <a:latin typeface="大黑体"/>
                <a:ea typeface="大黑体"/>
                <a:cs typeface="大黑体"/>
              </a:rPr>
              <a:t>等式约束问题的</a:t>
            </a:r>
            <a:r>
              <a:rPr lang="en-US" altLang="zh-CN" sz="3200" b="1">
                <a:solidFill>
                  <a:srgbClr val="002060"/>
                </a:solidFill>
                <a:latin typeface="大黑体"/>
                <a:ea typeface="大黑体"/>
                <a:cs typeface="大黑体"/>
              </a:rPr>
              <a:t>Lagrange</a:t>
            </a:r>
            <a:r>
              <a:rPr lang="zh-CN" altLang="en-US" sz="3200" b="1">
                <a:solidFill>
                  <a:srgbClr val="002060"/>
                </a:solidFill>
                <a:latin typeface="大黑体"/>
                <a:ea typeface="大黑体"/>
                <a:cs typeface="大黑体"/>
              </a:rPr>
              <a:t>乘子法</a:t>
            </a:r>
          </a:p>
        </p:txBody>
      </p:sp>
      <p:pic>
        <p:nvPicPr>
          <p:cNvPr id="4099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766763"/>
            <a:ext cx="5718175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698500" y="2344738"/>
            <a:ext cx="7607300" cy="830262"/>
            <a:chOff x="863600" y="2140069"/>
            <a:chExt cx="7607300" cy="831732"/>
          </a:xfrm>
        </p:grpSpPr>
        <p:sp>
          <p:nvSpPr>
            <p:cNvPr id="4118" name="Text Box 6"/>
            <p:cNvSpPr txBox="1">
              <a:spLocks noChangeArrowheads="1"/>
            </p:cNvSpPr>
            <p:nvPr/>
          </p:nvSpPr>
          <p:spPr bwMode="auto">
            <a:xfrm>
              <a:off x="863600" y="2140069"/>
              <a:ext cx="7607300" cy="831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定理   设 </a:t>
              </a:r>
              <a:r>
                <a:rPr lang="en-US" altLang="zh-CN" b="1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x</a:t>
              </a:r>
              <a:r>
                <a:rPr lang="en-US" altLang="zh-CN" b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*</a:t>
              </a:r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是问题的解，且                         </a:t>
              </a:r>
              <a:r>
                <a:rPr lang="zh-CN" altLang="en-US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线性无关</a:t>
              </a:r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，则存在                       满足</a:t>
              </a:r>
            </a:p>
          </p:txBody>
        </p:sp>
        <p:pic>
          <p:nvPicPr>
            <p:cNvPr id="4119" name="Picture 1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5988" y="2205038"/>
              <a:ext cx="1524000" cy="401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0" name="Picture 1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1800" y="2604763"/>
              <a:ext cx="1498600" cy="35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235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3222625"/>
            <a:ext cx="41846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6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3741738"/>
            <a:ext cx="38576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8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00" y="2847975"/>
            <a:ext cx="154463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6146800" y="3175000"/>
            <a:ext cx="2159000" cy="1028700"/>
            <a:chOff x="6692900" y="3556000"/>
            <a:chExt cx="2159000" cy="1028700"/>
          </a:xfrm>
        </p:grpSpPr>
        <p:sp>
          <p:nvSpPr>
            <p:cNvPr id="4116" name="Text Box 21"/>
            <p:cNvSpPr txBox="1">
              <a:spLocks noChangeArrowheads="1"/>
            </p:cNvSpPr>
            <p:nvPr/>
          </p:nvSpPr>
          <p:spPr bwMode="auto">
            <a:xfrm>
              <a:off x="6692900" y="4127500"/>
              <a:ext cx="2159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Lagrange</a:t>
              </a:r>
              <a:r>
                <a:rPr lang="zh-CN" altLang="en-US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乘子</a:t>
              </a:r>
            </a:p>
          </p:txBody>
        </p:sp>
        <p:sp>
          <p:nvSpPr>
            <p:cNvPr id="4117" name="AutoShape 23"/>
            <p:cNvSpPr>
              <a:spLocks noChangeArrowheads="1"/>
            </p:cNvSpPr>
            <p:nvPr/>
          </p:nvSpPr>
          <p:spPr bwMode="auto">
            <a:xfrm>
              <a:off x="7518400" y="3556000"/>
              <a:ext cx="165100" cy="584200"/>
            </a:xfrm>
            <a:prstGeom prst="upArrow">
              <a:avLst>
                <a:gd name="adj1" fmla="val 50000"/>
                <a:gd name="adj2" fmla="val 8846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grpSp>
        <p:nvGrpSpPr>
          <p:cNvPr id="4" name="组合 20"/>
          <p:cNvGrpSpPr>
            <a:grpSpLocks/>
          </p:cNvGrpSpPr>
          <p:nvPr/>
        </p:nvGrpSpPr>
        <p:grpSpPr bwMode="auto">
          <a:xfrm>
            <a:off x="749300" y="4178300"/>
            <a:ext cx="7251700" cy="876300"/>
            <a:chOff x="889000" y="4241800"/>
            <a:chExt cx="7251700" cy="876300"/>
          </a:xfrm>
        </p:grpSpPr>
        <p:sp>
          <p:nvSpPr>
            <p:cNvPr id="4114" name="Text Box 4"/>
            <p:cNvSpPr txBox="1">
              <a:spLocks noChangeArrowheads="1"/>
            </p:cNvSpPr>
            <p:nvPr/>
          </p:nvSpPr>
          <p:spPr bwMode="auto">
            <a:xfrm>
              <a:off x="889000" y="4241800"/>
              <a:ext cx="2971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引入</a:t>
              </a:r>
              <a:r>
                <a:rPr lang="en-US" altLang="zh-CN" b="1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Lagrange</a:t>
              </a:r>
              <a:r>
                <a:rPr lang="zh-CN" altLang="en-US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函数</a:t>
              </a:r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：</a:t>
              </a:r>
            </a:p>
          </p:txBody>
        </p:sp>
        <p:pic>
          <p:nvPicPr>
            <p:cNvPr id="4115" name="Picture 2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0475" y="4756150"/>
              <a:ext cx="6880225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组合 21"/>
          <p:cNvGrpSpPr>
            <a:grpSpLocks/>
          </p:cNvGrpSpPr>
          <p:nvPr/>
        </p:nvGrpSpPr>
        <p:grpSpPr bwMode="auto">
          <a:xfrm>
            <a:off x="749300" y="5181600"/>
            <a:ext cx="5934075" cy="1179513"/>
            <a:chOff x="889000" y="5245100"/>
            <a:chExt cx="5934075" cy="1179513"/>
          </a:xfrm>
        </p:grpSpPr>
        <p:sp>
          <p:nvSpPr>
            <p:cNvPr id="4109" name="Text Box 12"/>
            <p:cNvSpPr txBox="1">
              <a:spLocks noChangeArrowheads="1"/>
            </p:cNvSpPr>
            <p:nvPr/>
          </p:nvSpPr>
          <p:spPr bwMode="auto">
            <a:xfrm>
              <a:off x="889000" y="5245100"/>
              <a:ext cx="2387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一阶必要条件即</a:t>
              </a:r>
            </a:p>
          </p:txBody>
        </p:sp>
        <p:pic>
          <p:nvPicPr>
            <p:cNvPr id="4110" name="Picture 2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9738" y="5772150"/>
              <a:ext cx="2625725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111" name="Group 28"/>
            <p:cNvGrpSpPr>
              <a:grpSpLocks/>
            </p:cNvGrpSpPr>
            <p:nvPr/>
          </p:nvGrpSpPr>
          <p:grpSpPr bwMode="auto">
            <a:xfrm>
              <a:off x="4406900" y="5487988"/>
              <a:ext cx="2416175" cy="936625"/>
              <a:chOff x="2776" y="3457"/>
              <a:chExt cx="1522" cy="590"/>
            </a:xfrm>
          </p:grpSpPr>
          <p:pic>
            <p:nvPicPr>
              <p:cNvPr id="4112" name="Picture 26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3" y="3457"/>
                <a:ext cx="1025" cy="5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13" name="Text Box 27"/>
              <p:cNvSpPr txBox="1">
                <a:spLocks noChangeArrowheads="1"/>
              </p:cNvSpPr>
              <p:nvPr/>
            </p:nvSpPr>
            <p:spPr bwMode="auto">
              <a:xfrm>
                <a:off x="2776" y="3576"/>
                <a:ext cx="6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tx1"/>
                    </a:solidFill>
                  </a:rPr>
                  <a:t>其中</a:t>
                </a:r>
              </a:p>
            </p:txBody>
          </p:sp>
        </p:grpSp>
      </p:grpSp>
      <p:pic>
        <p:nvPicPr>
          <p:cNvPr id="4107" name="Picture 2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3" y="1841500"/>
            <a:ext cx="61674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8" name="TextBox 23"/>
          <p:cNvSpPr txBox="1">
            <a:spLocks noChangeArrowheads="1"/>
          </p:cNvSpPr>
          <p:nvPr/>
        </p:nvSpPr>
        <p:spPr bwMode="auto">
          <a:xfrm>
            <a:off x="1079500" y="1816100"/>
            <a:ext cx="113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记号：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990600" y="127635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lnSpc>
                <a:spcPct val="160000"/>
              </a:lnSpc>
            </a:pPr>
            <a:endParaRPr lang="zh-CN" altLang="en-US" b="1">
              <a:solidFill>
                <a:schemeClr val="tx1"/>
              </a:solidFill>
              <a:ea typeface="仿宋_GB2312" pitchFamily="49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730250" y="1390650"/>
            <a:ext cx="7772400" cy="28829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altLang="zh-CN" sz="3600" b="1" smtClean="0">
                <a:ea typeface="大黑体"/>
                <a:cs typeface="大黑体"/>
              </a:rPr>
              <a:t>Lagrange </a:t>
            </a:r>
            <a:r>
              <a:rPr lang="zh-CN" altLang="en-US" sz="3600" b="1" smtClean="0">
                <a:ea typeface="大黑体"/>
                <a:cs typeface="大黑体"/>
              </a:rPr>
              <a:t>对偶</a:t>
            </a:r>
            <a:r>
              <a:rPr lang="en-US" altLang="zh-CN" sz="3600" b="1" smtClean="0">
                <a:ea typeface="大黑体"/>
                <a:cs typeface="大黑体"/>
              </a:rPr>
              <a:t>(7.7</a:t>
            </a:r>
            <a:r>
              <a:rPr lang="zh-CN" altLang="en-US" sz="3600" b="1" smtClean="0">
                <a:ea typeface="大黑体"/>
                <a:cs typeface="大黑体"/>
              </a:rPr>
              <a:t>节</a:t>
            </a:r>
            <a:r>
              <a:rPr lang="en-US" altLang="zh-CN" sz="3600" b="1" smtClean="0">
                <a:ea typeface="大黑体"/>
                <a:cs typeface="大黑体"/>
              </a:rPr>
              <a:t>)</a:t>
            </a:r>
            <a:endParaRPr lang="zh-CN" altLang="en-US" sz="3600" b="1" smtClean="0">
              <a:ea typeface="大黑体"/>
              <a:cs typeface="大黑体"/>
            </a:endParaRPr>
          </a:p>
        </p:txBody>
      </p:sp>
      <p:sp>
        <p:nvSpPr>
          <p:cNvPr id="28676" name="TextBox 3"/>
          <p:cNvSpPr txBox="1">
            <a:spLocks noChangeArrowheads="1"/>
          </p:cNvSpPr>
          <p:nvPr/>
        </p:nvSpPr>
        <p:spPr bwMode="auto">
          <a:xfrm>
            <a:off x="850900" y="3492500"/>
            <a:ext cx="8051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/>
              <a:t>需要两个重要的概念：</a:t>
            </a:r>
            <a:endParaRPr lang="en-US" altLang="zh-CN" b="1"/>
          </a:p>
          <a:p>
            <a:pPr>
              <a:buFont typeface="Wingdings" pitchFamily="2" charset="2"/>
              <a:buChar char="l"/>
            </a:pPr>
            <a:r>
              <a:rPr lang="zh-CN" altLang="en-US" b="1"/>
              <a:t> 上方图</a:t>
            </a:r>
            <a:r>
              <a:rPr lang="en-US" altLang="zh-CN" b="1"/>
              <a:t> (</a:t>
            </a:r>
            <a:r>
              <a:rPr lang="en-US" altLang="zh-CN" b="1">
                <a:solidFill>
                  <a:srgbClr val="7030A0"/>
                </a:solidFill>
              </a:rPr>
              <a:t>epi</a:t>
            </a:r>
            <a:r>
              <a:rPr lang="en-US" altLang="zh-CN" b="1"/>
              <a:t>graph</a:t>
            </a:r>
            <a:r>
              <a:rPr lang="en-US" altLang="zh-CN"/>
              <a:t> or </a:t>
            </a:r>
            <a:r>
              <a:rPr lang="en-US" altLang="zh-CN" b="1">
                <a:solidFill>
                  <a:srgbClr val="7030A0"/>
                </a:solidFill>
              </a:rPr>
              <a:t>super</a:t>
            </a:r>
            <a:r>
              <a:rPr lang="en-US" altLang="zh-CN" b="1"/>
              <a:t>graph, </a:t>
            </a:r>
            <a:r>
              <a:rPr lang="zh-CN" altLang="en-US" b="1"/>
              <a:t>习题</a:t>
            </a:r>
            <a:r>
              <a:rPr lang="en-US" altLang="zh-CN" b="1"/>
              <a:t>7.10)</a:t>
            </a:r>
          </a:p>
          <a:p>
            <a:pPr>
              <a:buFont typeface="Wingdings" pitchFamily="2" charset="2"/>
              <a:buChar char="l"/>
            </a:pPr>
            <a:r>
              <a:rPr lang="zh-CN" altLang="en-US" b="1"/>
              <a:t> 次梯度</a:t>
            </a:r>
            <a:r>
              <a:rPr lang="en-US" altLang="zh-CN" b="1"/>
              <a:t>(</a:t>
            </a:r>
            <a:r>
              <a:rPr lang="en-US" altLang="zh-CN" sz="2000" b="1">
                <a:solidFill>
                  <a:srgbClr val="7030A0"/>
                </a:solidFill>
              </a:rPr>
              <a:t>sub</a:t>
            </a:r>
            <a:r>
              <a:rPr lang="en-US" altLang="zh-CN" sz="2000" b="1"/>
              <a:t>derivative</a:t>
            </a:r>
            <a:r>
              <a:rPr lang="en-US" altLang="zh-CN" sz="2000"/>
              <a:t>, </a:t>
            </a:r>
            <a:r>
              <a:rPr lang="en-US" altLang="zh-CN" sz="2000" b="1">
                <a:solidFill>
                  <a:srgbClr val="7030A0"/>
                </a:solidFill>
              </a:rPr>
              <a:t>sub</a:t>
            </a:r>
            <a:r>
              <a:rPr lang="en-US" altLang="zh-CN" sz="2000" b="1"/>
              <a:t>gradient</a:t>
            </a:r>
            <a:r>
              <a:rPr lang="en-US" altLang="zh-CN" sz="2000"/>
              <a:t>, and </a:t>
            </a:r>
            <a:r>
              <a:rPr lang="en-US" altLang="zh-CN" sz="2000" b="1">
                <a:solidFill>
                  <a:srgbClr val="7030A0"/>
                </a:solidFill>
              </a:rPr>
              <a:t>sub</a:t>
            </a:r>
            <a:r>
              <a:rPr lang="en-US" altLang="zh-CN" sz="2000" b="1"/>
              <a:t>differential</a:t>
            </a:r>
            <a:r>
              <a:rPr lang="en-US" altLang="zh-CN" b="1"/>
              <a:t>, </a:t>
            </a:r>
            <a:r>
              <a:rPr lang="zh-CN" altLang="en-US" b="1"/>
              <a:t>习题</a:t>
            </a:r>
            <a:r>
              <a:rPr lang="en-US" altLang="zh-CN" b="1"/>
              <a:t>7.11)</a:t>
            </a:r>
            <a:endParaRPr lang="zh-CN" alt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线性规划的对偶理论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600075" y="2098675"/>
            <a:ext cx="8048625" cy="177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b="1"/>
              <a:t>原始问题－</a:t>
            </a:r>
            <a:r>
              <a:rPr lang="en-US" altLang="zh-CN" b="1">
                <a:solidFill>
                  <a:srgbClr val="7030A0"/>
                </a:solidFill>
              </a:rPr>
              <a:t>minimize</a:t>
            </a:r>
            <a:r>
              <a:rPr lang="zh-CN" altLang="en-US" b="1"/>
              <a:t>，对偶问题－</a:t>
            </a:r>
            <a:r>
              <a:rPr lang="en-US" altLang="zh-CN" b="1">
                <a:solidFill>
                  <a:srgbClr val="7030A0"/>
                </a:solidFill>
              </a:rPr>
              <a:t>maximize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b="1"/>
              <a:t>原始问题最优解所对应的单纯形乘子是对偶问题的解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b="1">
                <a:solidFill>
                  <a:srgbClr val="7030A0"/>
                </a:solidFill>
              </a:rPr>
              <a:t>弱</a:t>
            </a:r>
            <a:r>
              <a:rPr lang="zh-CN" altLang="en-US" b="1"/>
              <a:t>对偶性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b="1">
                <a:solidFill>
                  <a:srgbClr val="7030A0"/>
                </a:solidFill>
              </a:rPr>
              <a:t>强</a:t>
            </a:r>
            <a:r>
              <a:rPr lang="zh-CN" altLang="en-US" b="1"/>
              <a:t>对偶性</a:t>
            </a:r>
            <a:r>
              <a:rPr lang="en-US" altLang="zh-CN" b="1"/>
              <a:t>(</a:t>
            </a:r>
            <a:r>
              <a:rPr lang="zh-CN" altLang="en-US" b="1"/>
              <a:t>之一有解，则另一个必有解，且最优值相等</a:t>
            </a:r>
            <a:r>
              <a:rPr lang="en-US" altLang="zh-CN" b="1"/>
              <a:t>)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11188" y="1700213"/>
            <a:ext cx="3889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>
                <a:solidFill>
                  <a:schemeClr val="tx1"/>
                </a:solidFill>
                <a:latin typeface="Arial" pitchFamily="34" charset="0"/>
              </a:rPr>
              <a:t>线性规划的对偶理论：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3722688" y="1687513"/>
            <a:ext cx="3673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>
                <a:solidFill>
                  <a:schemeClr val="tx1"/>
                </a:solidFill>
                <a:latin typeface="Arial" pitchFamily="34" charset="0"/>
              </a:rPr>
              <a:t>原始问题←→对偶问题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  <p:bldP spid="4608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819150" y="2811463"/>
            <a:ext cx="657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>
                <a:solidFill>
                  <a:schemeClr val="tx1"/>
                </a:solidFill>
              </a:rPr>
              <a:t>◎</a:t>
            </a:r>
            <a:r>
              <a:rPr kumimoji="0" lang="zh-CN" altLang="en-US">
                <a:solidFill>
                  <a:schemeClr val="tx1"/>
                </a:solidFill>
              </a:rPr>
              <a:t> </a:t>
            </a:r>
            <a:r>
              <a:rPr kumimoji="0" lang="en-US" altLang="zh-CN" b="1">
                <a:solidFill>
                  <a:schemeClr val="tx1"/>
                </a:solidFill>
              </a:rPr>
              <a:t>Lagrange</a:t>
            </a:r>
            <a:r>
              <a:rPr kumimoji="0" lang="zh-CN" altLang="en-US" b="1">
                <a:solidFill>
                  <a:schemeClr val="tx1"/>
                </a:solidFill>
              </a:rPr>
              <a:t>对偶</a:t>
            </a:r>
            <a:r>
              <a:rPr kumimoji="0" lang="en-US" altLang="zh-CN" b="1">
                <a:solidFill>
                  <a:schemeClr val="tx1"/>
                </a:solidFill>
              </a:rPr>
              <a:t>(</a:t>
            </a:r>
            <a:r>
              <a:rPr kumimoji="0" lang="zh-CN" altLang="en-US" b="1">
                <a:solidFill>
                  <a:srgbClr val="7030A0"/>
                </a:solidFill>
              </a:rPr>
              <a:t>计算</a:t>
            </a:r>
            <a:r>
              <a:rPr kumimoji="0" lang="en-US" altLang="zh-CN" b="1">
                <a:solidFill>
                  <a:schemeClr val="tx1"/>
                </a:solidFill>
              </a:rPr>
              <a:t>)</a:t>
            </a:r>
            <a:r>
              <a:rPr kumimoji="0" lang="zh-CN" altLang="en-US" b="1">
                <a:solidFill>
                  <a:schemeClr val="tx1"/>
                </a:solidFill>
              </a:rPr>
              <a:t>与</a:t>
            </a:r>
            <a:r>
              <a:rPr kumimoji="0" lang="en-US" altLang="zh-CN" b="1">
                <a:solidFill>
                  <a:schemeClr val="tx1"/>
                </a:solidFill>
              </a:rPr>
              <a:t>Fenchel</a:t>
            </a:r>
            <a:r>
              <a:rPr kumimoji="0" lang="zh-CN" altLang="en-US" b="1">
                <a:solidFill>
                  <a:schemeClr val="tx1"/>
                </a:solidFill>
              </a:rPr>
              <a:t>对偶</a:t>
            </a:r>
            <a:r>
              <a:rPr kumimoji="0" lang="en-US" altLang="zh-CN" b="1">
                <a:solidFill>
                  <a:schemeClr val="tx1"/>
                </a:solidFill>
              </a:rPr>
              <a:t>(</a:t>
            </a:r>
            <a:r>
              <a:rPr kumimoji="0" lang="zh-CN" altLang="en-US" b="1">
                <a:solidFill>
                  <a:srgbClr val="7030A0"/>
                </a:solidFill>
              </a:rPr>
              <a:t>理论</a:t>
            </a:r>
            <a:r>
              <a:rPr kumimoji="0" lang="en-US" altLang="zh-CN" b="1">
                <a:solidFill>
                  <a:schemeClr val="tx1"/>
                </a:solidFill>
              </a:rPr>
              <a:t>)</a:t>
            </a:r>
            <a:r>
              <a:rPr kumimoji="0" lang="zh-CN" altLang="en-US" b="1">
                <a:solidFill>
                  <a:schemeClr val="tx1"/>
                </a:solidFill>
              </a:rPr>
              <a:t>！</a:t>
            </a: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796925" y="1628775"/>
            <a:ext cx="7312025" cy="1190625"/>
            <a:chOff x="158" y="754"/>
            <a:chExt cx="4606" cy="750"/>
          </a:xfrm>
        </p:grpSpPr>
        <p:sp>
          <p:nvSpPr>
            <p:cNvPr id="30733" name="Text Box 4"/>
            <p:cNvSpPr txBox="1">
              <a:spLocks noChangeArrowheads="1"/>
            </p:cNvSpPr>
            <p:nvPr/>
          </p:nvSpPr>
          <p:spPr bwMode="auto">
            <a:xfrm>
              <a:off x="158" y="754"/>
              <a:ext cx="21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>
                  <a:solidFill>
                    <a:schemeClr val="tx1"/>
                  </a:solidFill>
                  <a:latin typeface="宋体" pitchFamily="2" charset="-122"/>
                </a:rPr>
                <a:t>◎ 希望解决的</a:t>
              </a:r>
              <a:r>
                <a:rPr kumimoji="0" lang="zh-CN" altLang="en-US" b="1">
                  <a:solidFill>
                    <a:srgbClr val="7030A0"/>
                  </a:solidFill>
                  <a:latin typeface="宋体" pitchFamily="2" charset="-122"/>
                </a:rPr>
                <a:t>问题</a:t>
              </a:r>
            </a:p>
          </p:txBody>
        </p:sp>
        <p:grpSp>
          <p:nvGrpSpPr>
            <p:cNvPr id="30734" name="Group 5"/>
            <p:cNvGrpSpPr>
              <a:grpSpLocks/>
            </p:cNvGrpSpPr>
            <p:nvPr/>
          </p:nvGrpSpPr>
          <p:grpSpPr bwMode="auto">
            <a:xfrm>
              <a:off x="410" y="973"/>
              <a:ext cx="4354" cy="288"/>
              <a:chOff x="386" y="1117"/>
              <a:chExt cx="4354" cy="288"/>
            </a:xfrm>
          </p:grpSpPr>
          <p:sp>
            <p:nvSpPr>
              <p:cNvPr id="30736" name="Rectangle 6"/>
              <p:cNvSpPr>
                <a:spLocks noChangeArrowheads="1"/>
              </p:cNvSpPr>
              <p:nvPr/>
            </p:nvSpPr>
            <p:spPr bwMode="auto">
              <a:xfrm>
                <a:off x="386" y="1117"/>
                <a:ext cx="435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0" lang="zh-CN" altLang="en-US" b="1">
                    <a:solidFill>
                      <a:schemeClr val="tx1"/>
                    </a:solidFill>
                    <a:latin typeface="宋体" pitchFamily="2" charset="-122"/>
                  </a:rPr>
                  <a:t>⊙ 定义新问题，以  为变量？且解是   </a:t>
                </a:r>
                <a:r>
                  <a:rPr kumimoji="0" lang="en-US" altLang="zh-CN" b="1">
                    <a:solidFill>
                      <a:schemeClr val="tx1"/>
                    </a:solidFill>
                    <a:latin typeface="宋体" pitchFamily="2" charset="-122"/>
                  </a:rPr>
                  <a:t>!</a:t>
                </a:r>
              </a:p>
            </p:txBody>
          </p:sp>
          <p:pic>
            <p:nvPicPr>
              <p:cNvPr id="30737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7" y="1170"/>
                <a:ext cx="18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738" name="Picture 8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04" y="1211"/>
                <a:ext cx="236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735" name="Rectangle 9"/>
            <p:cNvSpPr>
              <a:spLocks noChangeArrowheads="1"/>
            </p:cNvSpPr>
            <p:nvPr/>
          </p:nvSpPr>
          <p:spPr bwMode="auto">
            <a:xfrm>
              <a:off x="417" y="1216"/>
              <a:ext cx="38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 b="1">
                  <a:solidFill>
                    <a:schemeClr val="tx1"/>
                  </a:solidFill>
                  <a:latin typeface="宋体" pitchFamily="2" charset="-122"/>
                </a:rPr>
                <a:t>⊙ 新问题的解可给原始问题提供一个下界！</a:t>
              </a:r>
            </a:p>
          </p:txBody>
        </p:sp>
      </p:grpSp>
      <p:sp>
        <p:nvSpPr>
          <p:cNvPr id="28678" name="Text Box 11"/>
          <p:cNvSpPr txBox="1">
            <a:spLocks noChangeArrowheads="1"/>
          </p:cNvSpPr>
          <p:nvPr/>
        </p:nvSpPr>
        <p:spPr bwMode="auto">
          <a:xfrm>
            <a:off x="825500" y="3302000"/>
            <a:ext cx="4686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>
                <a:solidFill>
                  <a:schemeClr val="tx1"/>
                </a:solidFill>
              </a:rPr>
              <a:t>◎ 建立对偶理论的</a:t>
            </a:r>
            <a:r>
              <a:rPr kumimoji="0" lang="zh-CN" altLang="en-US" b="1">
                <a:solidFill>
                  <a:srgbClr val="7030A0"/>
                </a:solidFill>
              </a:rPr>
              <a:t>基本思路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146175" y="3822700"/>
            <a:ext cx="6778625" cy="457200"/>
            <a:chOff x="386" y="3008"/>
            <a:chExt cx="4270" cy="288"/>
          </a:xfrm>
        </p:grpSpPr>
        <p:sp>
          <p:nvSpPr>
            <p:cNvPr id="30731" name="Text Box 13"/>
            <p:cNvSpPr txBox="1">
              <a:spLocks noChangeArrowheads="1"/>
            </p:cNvSpPr>
            <p:nvPr/>
          </p:nvSpPr>
          <p:spPr bwMode="auto">
            <a:xfrm>
              <a:off x="386" y="3008"/>
              <a:ext cx="42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>
                  <a:solidFill>
                    <a:schemeClr val="tx1"/>
                  </a:solidFill>
                </a:rPr>
                <a:t>⊙ 将约束极小化问题             “</a:t>
              </a:r>
              <a:r>
                <a:rPr kumimoji="0" lang="en-US" altLang="zh-CN" b="1">
                  <a:solidFill>
                    <a:schemeClr val="tx1"/>
                  </a:solidFill>
                </a:rPr>
                <a:t>min-max”</a:t>
              </a:r>
              <a:r>
                <a:rPr kumimoji="0" lang="zh-CN" altLang="en-US" b="1">
                  <a:solidFill>
                    <a:schemeClr val="tx1"/>
                  </a:solidFill>
                </a:rPr>
                <a:t>问题</a:t>
              </a:r>
            </a:p>
          </p:txBody>
        </p:sp>
        <p:sp>
          <p:nvSpPr>
            <p:cNvPr id="30732" name="Line 14"/>
            <p:cNvSpPr>
              <a:spLocks noChangeShapeType="1"/>
            </p:cNvSpPr>
            <p:nvPr/>
          </p:nvSpPr>
          <p:spPr bwMode="auto">
            <a:xfrm>
              <a:off x="2328" y="3150"/>
              <a:ext cx="4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146175" y="4429125"/>
            <a:ext cx="6265863" cy="457200"/>
            <a:chOff x="386" y="3526"/>
            <a:chExt cx="3947" cy="288"/>
          </a:xfrm>
        </p:grpSpPr>
        <p:sp>
          <p:nvSpPr>
            <p:cNvPr id="30729" name="Text Box 16"/>
            <p:cNvSpPr txBox="1">
              <a:spLocks noChangeArrowheads="1"/>
            </p:cNvSpPr>
            <p:nvPr/>
          </p:nvSpPr>
          <p:spPr bwMode="auto">
            <a:xfrm>
              <a:off x="386" y="3526"/>
              <a:ext cx="39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>
                  <a:solidFill>
                    <a:schemeClr val="tx1"/>
                  </a:solidFill>
                </a:rPr>
                <a:t>⊙ 定义对偶问题是                 “</a:t>
              </a:r>
              <a:r>
                <a:rPr kumimoji="0" lang="en-US" altLang="zh-CN" b="1">
                  <a:solidFill>
                    <a:schemeClr val="tx1"/>
                  </a:solidFill>
                </a:rPr>
                <a:t>max-min”</a:t>
              </a:r>
              <a:r>
                <a:rPr kumimoji="0" lang="zh-CN" altLang="en-US" b="1">
                  <a:solidFill>
                    <a:schemeClr val="tx1"/>
                  </a:solidFill>
                </a:rPr>
                <a:t>问题</a:t>
              </a:r>
            </a:p>
          </p:txBody>
        </p:sp>
        <p:sp>
          <p:nvSpPr>
            <p:cNvPr id="30730" name="Line 17"/>
            <p:cNvSpPr>
              <a:spLocks noChangeShapeType="1"/>
            </p:cNvSpPr>
            <p:nvPr/>
          </p:nvSpPr>
          <p:spPr bwMode="auto">
            <a:xfrm>
              <a:off x="2312" y="3659"/>
              <a:ext cx="4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27" name="Rectangle 18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建立对偶理论的基本思路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825500" y="4953000"/>
            <a:ext cx="7099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>
                <a:solidFill>
                  <a:schemeClr val="tx1"/>
                </a:solidFill>
              </a:rPr>
              <a:t>◎ 对偶性</a:t>
            </a:r>
            <a:r>
              <a:rPr kumimoji="0" lang="en-US" altLang="zh-CN" b="1">
                <a:solidFill>
                  <a:schemeClr val="tx1"/>
                </a:solidFill>
              </a:rPr>
              <a:t>(</a:t>
            </a:r>
            <a:r>
              <a:rPr kumimoji="0" lang="zh-CN" altLang="en-US" b="1">
                <a:solidFill>
                  <a:schemeClr val="tx1"/>
                </a:solidFill>
              </a:rPr>
              <a:t>对偶函数、弱对偶、强对偶</a:t>
            </a:r>
            <a:r>
              <a:rPr kumimoji="0" lang="en-US" altLang="zh-CN" b="1">
                <a:solidFill>
                  <a:schemeClr val="tx1"/>
                </a:solidFill>
              </a:rPr>
              <a:t>)</a:t>
            </a:r>
            <a:r>
              <a:rPr kumimoji="0" lang="zh-CN" altLang="en-US" b="1">
                <a:solidFill>
                  <a:schemeClr val="tx1"/>
                </a:solidFill>
              </a:rPr>
              <a:t>的</a:t>
            </a:r>
            <a:r>
              <a:rPr kumimoji="0" lang="zh-CN" altLang="en-US" b="1">
                <a:solidFill>
                  <a:srgbClr val="7030A0"/>
                </a:solidFill>
              </a:rPr>
              <a:t>几何直观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  <p:bldP spid="28678" grpId="0"/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二人零和博弈</a:t>
            </a:r>
            <a:r>
              <a:rPr kumimoji="0" lang="en-US" altLang="zh-CN" sz="2800" b="1">
                <a:solidFill>
                  <a:srgbClr val="0070C0"/>
                </a:solidFill>
              </a:rPr>
              <a:t>(zero-sum game)</a:t>
            </a:r>
          </a:p>
        </p:txBody>
      </p:sp>
      <p:sp>
        <p:nvSpPr>
          <p:cNvPr id="31777" name="Rectangle 4"/>
          <p:cNvSpPr>
            <a:spLocks noChangeArrowheads="1"/>
          </p:cNvSpPr>
          <p:nvPr/>
        </p:nvSpPr>
        <p:spPr bwMode="auto">
          <a:xfrm>
            <a:off x="407988" y="2608263"/>
            <a:ext cx="4727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 b="1">
                <a:solidFill>
                  <a:schemeClr val="tx1"/>
                </a:solidFill>
              </a:rPr>
              <a:t>◎ </a:t>
            </a:r>
            <a:r>
              <a:rPr kumimoji="0" lang="zh-CN" altLang="en-US" b="1">
                <a:solidFill>
                  <a:srgbClr val="7030A0"/>
                </a:solidFill>
              </a:rPr>
              <a:t>前提</a:t>
            </a:r>
            <a:r>
              <a:rPr kumimoji="0" lang="en-US" altLang="zh-CN" b="1">
                <a:solidFill>
                  <a:schemeClr val="tx1"/>
                </a:solidFill>
              </a:rPr>
              <a:t>: </a:t>
            </a:r>
            <a:r>
              <a:rPr kumimoji="0" lang="zh-CN" altLang="en-US" b="1">
                <a:solidFill>
                  <a:schemeClr val="tx1"/>
                </a:solidFill>
              </a:rPr>
              <a:t>两人采取理性行为</a:t>
            </a:r>
          </a:p>
        </p:txBody>
      </p:sp>
      <p:sp>
        <p:nvSpPr>
          <p:cNvPr id="31778" name="Rectangle 5"/>
          <p:cNvSpPr>
            <a:spLocks noChangeArrowheads="1"/>
          </p:cNvSpPr>
          <p:nvPr/>
        </p:nvSpPr>
        <p:spPr bwMode="auto">
          <a:xfrm>
            <a:off x="425450" y="3171825"/>
            <a:ext cx="8183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 b="1">
                <a:solidFill>
                  <a:schemeClr val="tx1"/>
                </a:solidFill>
                <a:latin typeface="Arial" pitchFamily="34" charset="0"/>
              </a:rPr>
              <a:t>－不管对方采取何种策略，该行为都能保证自己的最大获益</a:t>
            </a:r>
          </a:p>
        </p:txBody>
      </p:sp>
      <p:sp>
        <p:nvSpPr>
          <p:cNvPr id="31749" name="Text Box 8"/>
          <p:cNvSpPr txBox="1">
            <a:spLocks noChangeArrowheads="1"/>
          </p:cNvSpPr>
          <p:nvPr/>
        </p:nvSpPr>
        <p:spPr bwMode="auto">
          <a:xfrm>
            <a:off x="387350" y="1179513"/>
            <a:ext cx="587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>
                <a:solidFill>
                  <a:schemeClr val="tx1"/>
                </a:solidFill>
              </a:rPr>
              <a:t>◎ </a:t>
            </a:r>
            <a:r>
              <a:rPr kumimoji="0" lang="en-US" altLang="zh-CN" b="1">
                <a:solidFill>
                  <a:schemeClr val="tx1"/>
                </a:solidFill>
              </a:rPr>
              <a:t>Peter</a:t>
            </a:r>
            <a:r>
              <a:rPr kumimoji="0" lang="zh-CN" altLang="en-US" b="1">
                <a:solidFill>
                  <a:schemeClr val="tx1"/>
                </a:solidFill>
              </a:rPr>
              <a:t>和</a:t>
            </a:r>
            <a:r>
              <a:rPr kumimoji="0" lang="en-US" altLang="zh-CN" b="1">
                <a:solidFill>
                  <a:schemeClr val="tx1"/>
                </a:solidFill>
              </a:rPr>
              <a:t>Harriet</a:t>
            </a:r>
            <a:r>
              <a:rPr kumimoji="0" lang="zh-CN" altLang="en-US" b="1">
                <a:solidFill>
                  <a:schemeClr val="tx1"/>
                </a:solidFill>
              </a:rPr>
              <a:t>的策略集分别为</a:t>
            </a:r>
            <a:r>
              <a:rPr kumimoji="0" lang="en-US" altLang="zh-CN" b="1" i="1">
                <a:solidFill>
                  <a:schemeClr val="tx1"/>
                </a:solidFill>
              </a:rPr>
              <a:t>X </a:t>
            </a:r>
            <a:r>
              <a:rPr kumimoji="0" lang="zh-CN" altLang="en-US" b="1">
                <a:solidFill>
                  <a:schemeClr val="tx1"/>
                </a:solidFill>
              </a:rPr>
              <a:t>和</a:t>
            </a:r>
            <a:r>
              <a:rPr kumimoji="0" lang="en-US" altLang="zh-CN" b="1" i="1">
                <a:solidFill>
                  <a:schemeClr val="tx1"/>
                </a:solidFill>
              </a:rPr>
              <a:t>Y</a:t>
            </a:r>
            <a:endParaRPr kumimoji="0" lang="en-US" altLang="zh-CN" b="1">
              <a:solidFill>
                <a:schemeClr val="tx1"/>
              </a:solidFill>
            </a:endParaRPr>
          </a:p>
        </p:txBody>
      </p:sp>
      <p:sp>
        <p:nvSpPr>
          <p:cNvPr id="31750" name="Text Box 9"/>
          <p:cNvSpPr txBox="1">
            <a:spLocks noChangeArrowheads="1"/>
          </p:cNvSpPr>
          <p:nvPr/>
        </p:nvSpPr>
        <p:spPr bwMode="auto">
          <a:xfrm>
            <a:off x="387350" y="1577975"/>
            <a:ext cx="2232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>
                <a:solidFill>
                  <a:schemeClr val="tx1"/>
                </a:solidFill>
                <a:latin typeface="宋体" pitchFamily="2" charset="-122"/>
              </a:rPr>
              <a:t>◎ 博弈规则</a:t>
            </a:r>
            <a:r>
              <a:rPr kumimoji="0" lang="en-US" altLang="zh-CN" b="1">
                <a:solidFill>
                  <a:schemeClr val="tx1"/>
                </a:solidFill>
                <a:latin typeface="宋体" pitchFamily="2" charset="-122"/>
              </a:rPr>
              <a:t>:</a:t>
            </a:r>
            <a:r>
              <a:rPr kumimoji="0" lang="en-US" altLang="zh-CN" sz="3200" b="1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 </a:t>
            </a:r>
          </a:p>
        </p:txBody>
      </p:sp>
      <p:sp>
        <p:nvSpPr>
          <p:cNvPr id="31751" name="Rectangle 10"/>
          <p:cNvSpPr>
            <a:spLocks noChangeArrowheads="1"/>
          </p:cNvSpPr>
          <p:nvPr/>
        </p:nvSpPr>
        <p:spPr bwMode="auto">
          <a:xfrm>
            <a:off x="2546350" y="1639888"/>
            <a:ext cx="3529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 b="1">
                <a:solidFill>
                  <a:schemeClr val="tx1"/>
                </a:solidFill>
              </a:rPr>
              <a:t>同时公布所选策略，</a:t>
            </a:r>
          </a:p>
        </p:txBody>
      </p:sp>
      <p:sp>
        <p:nvSpPr>
          <p:cNvPr id="29705" name="Rectangle 24"/>
          <p:cNvSpPr>
            <a:spLocks noChangeArrowheads="1"/>
          </p:cNvSpPr>
          <p:nvPr/>
        </p:nvSpPr>
        <p:spPr bwMode="auto">
          <a:xfrm>
            <a:off x="815975" y="6126163"/>
            <a:ext cx="3836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b="1">
                <a:solidFill>
                  <a:srgbClr val="7030A0"/>
                </a:solidFill>
              </a:rPr>
              <a:t>min-max</a:t>
            </a:r>
            <a:r>
              <a:rPr kumimoji="0" lang="zh-CN" altLang="en-US" b="1">
                <a:solidFill>
                  <a:schemeClr val="tx1"/>
                </a:solidFill>
              </a:rPr>
              <a:t>问题←→</a:t>
            </a:r>
            <a:r>
              <a:rPr kumimoji="0" lang="zh-CN" altLang="en-US" b="1">
                <a:solidFill>
                  <a:srgbClr val="7030A0"/>
                </a:solidFill>
              </a:rPr>
              <a:t>原始</a:t>
            </a:r>
            <a:r>
              <a:rPr kumimoji="0" lang="zh-CN" altLang="en-US" b="1">
                <a:solidFill>
                  <a:schemeClr val="tx1"/>
                </a:solidFill>
              </a:rPr>
              <a:t>问题</a:t>
            </a:r>
          </a:p>
        </p:txBody>
      </p:sp>
      <p:sp>
        <p:nvSpPr>
          <p:cNvPr id="29707" name="Rectangle 28"/>
          <p:cNvSpPr>
            <a:spLocks noChangeArrowheads="1"/>
          </p:cNvSpPr>
          <p:nvPr/>
        </p:nvSpPr>
        <p:spPr bwMode="auto">
          <a:xfrm>
            <a:off x="4668838" y="6119813"/>
            <a:ext cx="3803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b="1">
                <a:solidFill>
                  <a:srgbClr val="7030A0"/>
                </a:solidFill>
              </a:rPr>
              <a:t>max-min</a:t>
            </a:r>
            <a:r>
              <a:rPr kumimoji="0" lang="zh-CN" altLang="en-US" b="1">
                <a:solidFill>
                  <a:schemeClr val="tx1"/>
                </a:solidFill>
              </a:rPr>
              <a:t>问题←→</a:t>
            </a:r>
            <a:r>
              <a:rPr kumimoji="0" lang="zh-CN" altLang="en-US" b="1">
                <a:solidFill>
                  <a:srgbClr val="7030A0"/>
                </a:solidFill>
              </a:rPr>
              <a:t>对偶</a:t>
            </a:r>
            <a:r>
              <a:rPr kumimoji="0" lang="zh-CN" altLang="en-US" b="1">
                <a:solidFill>
                  <a:schemeClr val="tx1"/>
                </a:solidFill>
              </a:rPr>
              <a:t>问题</a:t>
            </a:r>
          </a:p>
        </p:txBody>
      </p:sp>
      <p:grpSp>
        <p:nvGrpSpPr>
          <p:cNvPr id="31754" name="组合 36"/>
          <p:cNvGrpSpPr>
            <a:grpSpLocks/>
          </p:cNvGrpSpPr>
          <p:nvPr/>
        </p:nvGrpSpPr>
        <p:grpSpPr bwMode="auto">
          <a:xfrm>
            <a:off x="603250" y="2063750"/>
            <a:ext cx="8166100" cy="552450"/>
            <a:chOff x="603250" y="2063751"/>
            <a:chExt cx="8166100" cy="552449"/>
          </a:xfrm>
        </p:grpSpPr>
        <p:sp>
          <p:nvSpPr>
            <p:cNvPr id="31772" name="Rectangle 13"/>
            <p:cNvSpPr>
              <a:spLocks noChangeArrowheads="1"/>
            </p:cNvSpPr>
            <p:nvPr/>
          </p:nvSpPr>
          <p:spPr bwMode="auto">
            <a:xfrm>
              <a:off x="2935288" y="2063751"/>
              <a:ext cx="27495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 sz="2800" b="1">
                  <a:solidFill>
                    <a:schemeClr val="tx1"/>
                  </a:solidFill>
                  <a:latin typeface="Arial" pitchFamily="34" charset="0"/>
                  <a:ea typeface="黑体" pitchFamily="2" charset="-122"/>
                </a:rPr>
                <a:t> </a:t>
              </a:r>
              <a:r>
                <a:rPr kumimoji="0" lang="en-US" altLang="zh-CN" b="1">
                  <a:solidFill>
                    <a:schemeClr val="tx1"/>
                  </a:solidFill>
                </a:rPr>
                <a:t>Harriet</a:t>
              </a:r>
              <a:r>
                <a:rPr kumimoji="0" lang="zh-CN" altLang="en-US" b="1">
                  <a:solidFill>
                    <a:schemeClr val="tx1"/>
                  </a:solidFill>
                </a:rPr>
                <a:t>选           </a:t>
              </a:r>
              <a:endParaRPr kumimoji="0"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31773" name="Rectangle 11"/>
            <p:cNvSpPr>
              <a:spLocks noChangeArrowheads="1"/>
            </p:cNvSpPr>
            <p:nvPr/>
          </p:nvSpPr>
          <p:spPr bwMode="auto">
            <a:xfrm>
              <a:off x="603250" y="2127251"/>
              <a:ext cx="31146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 b="1">
                  <a:solidFill>
                    <a:schemeClr val="tx1"/>
                  </a:solidFill>
                </a:rPr>
                <a:t>若</a:t>
              </a:r>
              <a:r>
                <a:rPr kumimoji="0" lang="en-US" altLang="zh-CN" b="1">
                  <a:solidFill>
                    <a:schemeClr val="tx1"/>
                  </a:solidFill>
                </a:rPr>
                <a:t>Peter</a:t>
              </a:r>
              <a:r>
                <a:rPr kumimoji="0" lang="zh-CN" altLang="en-US" b="1">
                  <a:solidFill>
                    <a:schemeClr val="tx1"/>
                  </a:solidFill>
                </a:rPr>
                <a:t>选            </a:t>
              </a:r>
            </a:p>
          </p:txBody>
        </p:sp>
        <p:sp>
          <p:nvSpPr>
            <p:cNvPr id="31774" name="Rectangle 15"/>
            <p:cNvSpPr>
              <a:spLocks noChangeArrowheads="1"/>
            </p:cNvSpPr>
            <p:nvPr/>
          </p:nvSpPr>
          <p:spPr bwMode="auto">
            <a:xfrm>
              <a:off x="5276850" y="2144713"/>
              <a:ext cx="24685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b="1">
                  <a:solidFill>
                    <a:schemeClr val="tx1"/>
                  </a:solidFill>
                </a:rPr>
                <a:t>Peter</a:t>
              </a:r>
              <a:r>
                <a:rPr kumimoji="0" lang="zh-CN" altLang="en-US" b="1">
                  <a:solidFill>
                    <a:srgbClr val="7030A0"/>
                  </a:solidFill>
                </a:rPr>
                <a:t>付给</a:t>
              </a:r>
              <a:r>
                <a:rPr kumimoji="0" lang="en-US" altLang="zh-CN" b="1">
                  <a:solidFill>
                    <a:schemeClr val="tx1"/>
                  </a:solidFill>
                </a:rPr>
                <a:t>Harriet</a:t>
              </a:r>
            </a:p>
          </p:txBody>
        </p:sp>
        <p:pic>
          <p:nvPicPr>
            <p:cNvPr id="31775" name="Picture 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950" y="2184400"/>
              <a:ext cx="10541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76" name="Picture 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3250" y="2216150"/>
              <a:ext cx="9525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" name="Picture 3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5250" y="2235200"/>
              <a:ext cx="10541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33"/>
          <p:cNvGrpSpPr>
            <a:grpSpLocks/>
          </p:cNvGrpSpPr>
          <p:nvPr/>
        </p:nvGrpSpPr>
        <p:grpSpPr bwMode="auto">
          <a:xfrm>
            <a:off x="755650" y="3814763"/>
            <a:ext cx="3889375" cy="947737"/>
            <a:chOff x="755650" y="3814763"/>
            <a:chExt cx="3889375" cy="947737"/>
          </a:xfrm>
        </p:grpSpPr>
        <p:grpSp>
          <p:nvGrpSpPr>
            <p:cNvPr id="31768" name="组合 29"/>
            <p:cNvGrpSpPr>
              <a:grpSpLocks/>
            </p:cNvGrpSpPr>
            <p:nvPr/>
          </p:nvGrpSpPr>
          <p:grpSpPr bwMode="auto">
            <a:xfrm>
              <a:off x="755650" y="3814763"/>
              <a:ext cx="3889375" cy="947737"/>
              <a:chOff x="755650" y="3814763"/>
              <a:chExt cx="3889375" cy="947737"/>
            </a:xfrm>
          </p:grpSpPr>
          <p:sp>
            <p:nvSpPr>
              <p:cNvPr id="31770" name="Text Box 18"/>
              <p:cNvSpPr txBox="1">
                <a:spLocks noChangeArrowheads="1"/>
              </p:cNvSpPr>
              <p:nvPr/>
            </p:nvSpPr>
            <p:spPr bwMode="auto">
              <a:xfrm>
                <a:off x="755650" y="3814763"/>
                <a:ext cx="2592388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b="1">
                    <a:solidFill>
                      <a:srgbClr val="7030A0"/>
                    </a:solidFill>
                  </a:rPr>
                  <a:t>Peter:</a:t>
                </a:r>
                <a:endParaRPr kumimoji="0" lang="zh-CN" altLang="en-US" b="1">
                  <a:solidFill>
                    <a:srgbClr val="7030A0"/>
                  </a:solidFill>
                </a:endParaRPr>
              </a:p>
            </p:txBody>
          </p:sp>
          <p:sp>
            <p:nvSpPr>
              <p:cNvPr id="31771" name="Text Box 20"/>
              <p:cNvSpPr txBox="1">
                <a:spLocks noChangeArrowheads="1"/>
              </p:cNvSpPr>
              <p:nvPr/>
            </p:nvSpPr>
            <p:spPr bwMode="auto">
              <a:xfrm>
                <a:off x="828675" y="4243388"/>
                <a:ext cx="3816350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b="1">
                    <a:solidFill>
                      <a:schemeClr val="tx1"/>
                    </a:solidFill>
                    <a:latin typeface="Arial" pitchFamily="34" charset="0"/>
                  </a:rPr>
                  <a:t>选</a:t>
                </a:r>
                <a:r>
                  <a:rPr kumimoji="0" lang="zh-CN" altLang="en-US" sz="2800" b="1">
                    <a:solidFill>
                      <a:schemeClr val="tx1"/>
                    </a:solidFill>
                    <a:latin typeface="Arial" pitchFamily="34" charset="0"/>
                    <a:ea typeface="黑体" pitchFamily="2" charset="-122"/>
                  </a:rPr>
                  <a:t>          </a:t>
                </a:r>
                <a:r>
                  <a:rPr kumimoji="0" lang="en-US" altLang="zh-CN" b="1">
                    <a:solidFill>
                      <a:schemeClr val="tx1"/>
                    </a:solidFill>
                    <a:latin typeface="宋体" pitchFamily="2" charset="-122"/>
                  </a:rPr>
                  <a:t> </a:t>
                </a:r>
                <a:r>
                  <a:rPr kumimoji="0" lang="zh-CN" altLang="en-US" b="1">
                    <a:solidFill>
                      <a:schemeClr val="tx1"/>
                    </a:solidFill>
                    <a:latin typeface="宋体" pitchFamily="2" charset="-122"/>
                  </a:rPr>
                  <a:t>最多要支付</a:t>
                </a:r>
              </a:p>
            </p:txBody>
          </p:sp>
        </p:grpSp>
        <p:pic>
          <p:nvPicPr>
            <p:cNvPr id="31769" name="Picture 3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0" y="4368800"/>
              <a:ext cx="10160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31"/>
          <p:cNvGrpSpPr>
            <a:grpSpLocks/>
          </p:cNvGrpSpPr>
          <p:nvPr/>
        </p:nvGrpSpPr>
        <p:grpSpPr bwMode="auto">
          <a:xfrm>
            <a:off x="4760913" y="3830638"/>
            <a:ext cx="2957512" cy="914400"/>
            <a:chOff x="4760913" y="3830638"/>
            <a:chExt cx="2957512" cy="914400"/>
          </a:xfrm>
        </p:grpSpPr>
        <p:sp>
          <p:nvSpPr>
            <p:cNvPr id="31765" name="Text Box 27"/>
            <p:cNvSpPr txBox="1">
              <a:spLocks noChangeArrowheads="1"/>
            </p:cNvSpPr>
            <p:nvPr/>
          </p:nvSpPr>
          <p:spPr bwMode="auto">
            <a:xfrm>
              <a:off x="4760913" y="3830638"/>
              <a:ext cx="28797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7030A0"/>
                  </a:solidFill>
                </a:rPr>
                <a:t>Harriet</a:t>
              </a:r>
              <a:r>
                <a:rPr kumimoji="0" lang="zh-CN" altLang="en-US" b="1">
                  <a:solidFill>
                    <a:srgbClr val="7030A0"/>
                  </a:solidFill>
                </a:rPr>
                <a:t>：</a:t>
              </a:r>
            </a:p>
          </p:txBody>
        </p:sp>
        <p:sp>
          <p:nvSpPr>
            <p:cNvPr id="31766" name="Text Box 30"/>
            <p:cNvSpPr txBox="1">
              <a:spLocks noChangeArrowheads="1"/>
            </p:cNvSpPr>
            <p:nvPr/>
          </p:nvSpPr>
          <p:spPr bwMode="auto">
            <a:xfrm>
              <a:off x="4791075" y="4287838"/>
              <a:ext cx="292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>
                  <a:solidFill>
                    <a:schemeClr val="tx1"/>
                  </a:solidFill>
                </a:rPr>
                <a:t>选            </a:t>
              </a:r>
              <a:r>
                <a:rPr kumimoji="0" lang="en-US" altLang="zh-CN" b="1">
                  <a:solidFill>
                    <a:schemeClr val="tx1"/>
                  </a:solidFill>
                </a:rPr>
                <a:t>  </a:t>
              </a:r>
              <a:r>
                <a:rPr kumimoji="0" lang="zh-CN" altLang="en-US" b="1">
                  <a:solidFill>
                    <a:schemeClr val="tx1"/>
                  </a:solidFill>
                </a:rPr>
                <a:t>最少收到</a:t>
              </a:r>
            </a:p>
          </p:txBody>
        </p:sp>
        <p:pic>
          <p:nvPicPr>
            <p:cNvPr id="31767" name="Picture 3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5100" y="4368800"/>
              <a:ext cx="9398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9712" name="Picture 4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4692650"/>
            <a:ext cx="28448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30"/>
          <p:cNvGrpSpPr>
            <a:grpSpLocks/>
          </p:cNvGrpSpPr>
          <p:nvPr/>
        </p:nvGrpSpPr>
        <p:grpSpPr bwMode="auto">
          <a:xfrm>
            <a:off x="828675" y="5154613"/>
            <a:ext cx="2663825" cy="985837"/>
            <a:chOff x="828675" y="5154613"/>
            <a:chExt cx="2663825" cy="985837"/>
          </a:xfrm>
        </p:grpSpPr>
        <p:pic>
          <p:nvPicPr>
            <p:cNvPr id="31763" name="Picture 4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5675313"/>
              <a:ext cx="2108200" cy="465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64" name="矩形 41"/>
            <p:cNvSpPr>
              <a:spLocks noChangeArrowheads="1"/>
            </p:cNvSpPr>
            <p:nvPr/>
          </p:nvSpPr>
          <p:spPr bwMode="auto">
            <a:xfrm>
              <a:off x="828675" y="5154613"/>
              <a:ext cx="2663825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0" lang="zh-CN" altLang="en-US" b="1">
                  <a:solidFill>
                    <a:schemeClr val="tx1"/>
                  </a:solidFill>
                </a:rPr>
                <a:t>需要解决的问题：</a:t>
              </a:r>
              <a:endParaRPr lang="zh-CN" altLang="en-US"/>
            </a:p>
          </p:txBody>
        </p:sp>
      </p:grpSp>
      <p:pic>
        <p:nvPicPr>
          <p:cNvPr id="29715" name="Picture 4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692650"/>
            <a:ext cx="2692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组合 32"/>
          <p:cNvGrpSpPr>
            <a:grpSpLocks/>
          </p:cNvGrpSpPr>
          <p:nvPr/>
        </p:nvGrpSpPr>
        <p:grpSpPr bwMode="auto">
          <a:xfrm>
            <a:off x="4867275" y="5167313"/>
            <a:ext cx="3127375" cy="896937"/>
            <a:chOff x="4867275" y="5167313"/>
            <a:chExt cx="3127375" cy="896937"/>
          </a:xfrm>
        </p:grpSpPr>
        <p:sp>
          <p:nvSpPr>
            <p:cNvPr id="31761" name="矩形 43"/>
            <p:cNvSpPr>
              <a:spLocks noChangeArrowheads="1"/>
            </p:cNvSpPr>
            <p:nvPr/>
          </p:nvSpPr>
          <p:spPr bwMode="auto">
            <a:xfrm>
              <a:off x="4867275" y="5167313"/>
              <a:ext cx="2663825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0" lang="zh-CN" altLang="en-US" b="1">
                  <a:solidFill>
                    <a:schemeClr val="tx1"/>
                  </a:solidFill>
                </a:rPr>
                <a:t>需要解决的问题：</a:t>
              </a:r>
              <a:endParaRPr lang="zh-CN" altLang="en-US"/>
            </a:p>
          </p:txBody>
        </p:sp>
        <p:pic>
          <p:nvPicPr>
            <p:cNvPr id="31762" name="Picture 4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0550" y="5543550"/>
              <a:ext cx="2324100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77" grpId="0"/>
      <p:bldP spid="31778" grpId="0"/>
      <p:bldP spid="29705" grpId="0"/>
      <p:bldP spid="2970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矩形 1"/>
          <p:cNvSpPr>
            <a:spLocks noChangeArrowheads="1"/>
          </p:cNvSpPr>
          <p:nvPr/>
        </p:nvSpPr>
        <p:spPr bwMode="auto">
          <a:xfrm>
            <a:off x="762000" y="1562100"/>
            <a:ext cx="78613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tx1"/>
                </a:solidFill>
              </a:rPr>
              <a:t>A minimax theorem is a theorem providing conditions that guarantee that the </a:t>
            </a:r>
            <a:r>
              <a:rPr lang="en-US" altLang="zh-CN" sz="2000" b="1">
                <a:solidFill>
                  <a:schemeClr val="tx1"/>
                </a:solidFill>
                <a:hlinkClick r:id="rId2" tooltip="Max–min inequality"/>
              </a:rPr>
              <a:t>max–min inequality</a:t>
            </a:r>
            <a:r>
              <a:rPr lang="en-US" altLang="zh-CN" sz="2000" b="1">
                <a:solidFill>
                  <a:schemeClr val="tx1"/>
                </a:solidFill>
              </a:rPr>
              <a:t> is also an equality. The </a:t>
            </a:r>
            <a:r>
              <a:rPr lang="en-US" altLang="zh-CN" sz="2000" b="1">
                <a:solidFill>
                  <a:srgbClr val="7030A0"/>
                </a:solidFill>
              </a:rPr>
              <a:t>first</a:t>
            </a:r>
            <a:r>
              <a:rPr lang="en-US" altLang="zh-CN" sz="2000" b="1">
                <a:solidFill>
                  <a:schemeClr val="tx1"/>
                </a:solidFill>
              </a:rPr>
              <a:t> theorem on this sense is Von Neumann's minimax theorem from 1928, which was considered the </a:t>
            </a:r>
            <a:r>
              <a:rPr lang="en-US" altLang="zh-CN" sz="2000" b="1">
                <a:solidFill>
                  <a:srgbClr val="7030A0"/>
                </a:solidFill>
              </a:rPr>
              <a:t>starting point </a:t>
            </a:r>
            <a:r>
              <a:rPr lang="en-US" altLang="zh-CN" sz="2000" b="1">
                <a:solidFill>
                  <a:schemeClr val="tx1"/>
                </a:solidFill>
              </a:rPr>
              <a:t>of </a:t>
            </a:r>
            <a:r>
              <a:rPr lang="en-US" altLang="zh-CN" sz="2000" b="1">
                <a:solidFill>
                  <a:schemeClr val="tx1"/>
                </a:solidFill>
                <a:hlinkClick r:id="rId3" tooltip="Game theory"/>
              </a:rPr>
              <a:t>game theory</a:t>
            </a:r>
            <a:r>
              <a:rPr lang="en-US" altLang="zh-CN" sz="2000" b="1">
                <a:solidFill>
                  <a:schemeClr val="tx1"/>
                </a:solidFill>
              </a:rPr>
              <a:t>.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32771" name="TextBox 2"/>
          <p:cNvSpPr txBox="1">
            <a:spLocks noChangeArrowheads="1"/>
          </p:cNvSpPr>
          <p:nvPr/>
        </p:nvSpPr>
        <p:spPr bwMode="auto">
          <a:xfrm>
            <a:off x="762000" y="317500"/>
            <a:ext cx="787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4000"/>
              <a:t>Von Neumann's  Minimax theorem</a:t>
            </a:r>
            <a:endParaRPr lang="zh-CN" altLang="en-US" sz="400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60400" y="3938588"/>
            <a:ext cx="81661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tx1"/>
                </a:solidFill>
              </a:rPr>
              <a:t>Von Neumann's minimax theorem was </a:t>
            </a:r>
            <a:r>
              <a:rPr lang="en-US" altLang="zh-CN" sz="2000" b="1">
                <a:solidFill>
                  <a:srgbClr val="7030A0"/>
                </a:solidFill>
              </a:rPr>
              <a:t>first</a:t>
            </a:r>
            <a:r>
              <a:rPr lang="en-US" altLang="zh-CN" sz="2000" b="1">
                <a:solidFill>
                  <a:schemeClr val="tx1"/>
                </a:solidFill>
              </a:rPr>
              <a:t> published in 1928 by </a:t>
            </a:r>
            <a:r>
              <a:rPr lang="en-US" altLang="zh-CN" sz="2000" b="1">
                <a:solidFill>
                  <a:schemeClr val="tx1"/>
                </a:solidFill>
                <a:hlinkClick r:id="rId4" tooltip="John von Neumann"/>
              </a:rPr>
              <a:t>John von Neumann</a:t>
            </a:r>
            <a:r>
              <a:rPr lang="en-US" altLang="zh-CN" sz="2000" b="1">
                <a:solidFill>
                  <a:schemeClr val="tx1"/>
                </a:solidFill>
              </a:rPr>
              <a:t>,</a:t>
            </a:r>
            <a:r>
              <a:rPr lang="en-US" altLang="zh-CN" sz="2000" b="1" baseline="30000">
                <a:solidFill>
                  <a:schemeClr val="tx1"/>
                </a:solidFill>
                <a:hlinkClick r:id="rId5"/>
              </a:rPr>
              <a:t>[2]</a:t>
            </a:r>
            <a:r>
              <a:rPr lang="en-US" altLang="zh-CN" sz="2000" b="1">
                <a:solidFill>
                  <a:schemeClr val="tx1"/>
                </a:solidFill>
              </a:rPr>
              <a:t> who is quoted as saying "</a:t>
            </a:r>
            <a:r>
              <a:rPr lang="en-US" altLang="zh-CN" sz="2000" b="1" i="1">
                <a:solidFill>
                  <a:schemeClr val="tx1"/>
                </a:solidFill>
              </a:rPr>
              <a:t>As far as I can see, there could be no theory of games … without that theorem … I thought there was nothing worth publishing </a:t>
            </a:r>
            <a:r>
              <a:rPr lang="en-US" altLang="zh-CN" sz="2000" b="1" i="1">
                <a:solidFill>
                  <a:srgbClr val="7030A0"/>
                </a:solidFill>
              </a:rPr>
              <a:t>until</a:t>
            </a:r>
            <a:r>
              <a:rPr lang="en-US" altLang="zh-CN" sz="2000" b="1" i="1">
                <a:solidFill>
                  <a:schemeClr val="tx1"/>
                </a:solidFill>
              </a:rPr>
              <a:t> the Minimax Theorem was proved</a:t>
            </a:r>
            <a:r>
              <a:rPr lang="en-US" altLang="zh-CN" sz="2000" b="1">
                <a:solidFill>
                  <a:schemeClr val="tx1"/>
                </a:solidFill>
              </a:rPr>
              <a:t>".</a:t>
            </a:r>
            <a:r>
              <a:rPr lang="en-US" altLang="zh-CN" sz="2000" b="1" baseline="30000">
                <a:solidFill>
                  <a:schemeClr val="tx1"/>
                </a:solidFill>
                <a:hlinkClick r:id="rId5"/>
              </a:rPr>
              <a:t>[3]</a:t>
            </a:r>
            <a:r>
              <a:rPr lang="en-US" altLang="zh-CN" sz="2000" b="1">
                <a:solidFill>
                  <a:schemeClr val="tx1"/>
                </a:solidFill>
              </a:rPr>
              <a:t> This theorem is important in game theory as the </a:t>
            </a:r>
            <a:r>
              <a:rPr lang="en-US" altLang="zh-CN" sz="2000" b="1">
                <a:solidFill>
                  <a:schemeClr val="tx1"/>
                </a:solidFill>
                <a:hlinkClick r:id="rId6" tooltip="Minimax"/>
              </a:rPr>
              <a:t>minimax</a:t>
            </a:r>
            <a:r>
              <a:rPr lang="en-US" altLang="zh-CN" sz="2000" b="1">
                <a:solidFill>
                  <a:schemeClr val="tx1"/>
                </a:solidFill>
              </a:rPr>
              <a:t> solution of a zero-sum game is the </a:t>
            </a:r>
            <a:r>
              <a:rPr lang="en-US" altLang="zh-CN" sz="2000" b="1">
                <a:solidFill>
                  <a:srgbClr val="7030A0"/>
                </a:solidFill>
              </a:rPr>
              <a:t>same</a:t>
            </a:r>
            <a:r>
              <a:rPr lang="en-US" altLang="zh-CN" sz="2000" b="1">
                <a:solidFill>
                  <a:schemeClr val="tx1"/>
                </a:solidFill>
              </a:rPr>
              <a:t> as the </a:t>
            </a:r>
            <a:r>
              <a:rPr lang="en-US" altLang="zh-CN" sz="2000" b="1">
                <a:solidFill>
                  <a:schemeClr val="tx1"/>
                </a:solidFill>
                <a:hlinkClick r:id="rId7" tooltip="Nash equilibrium"/>
              </a:rPr>
              <a:t>Nash equilibrium</a:t>
            </a:r>
            <a:r>
              <a:rPr lang="en-US" altLang="zh-CN" sz="2000" b="1">
                <a:solidFill>
                  <a:schemeClr val="tx1"/>
                </a:solidFill>
              </a:rPr>
              <a:t>.</a:t>
            </a:r>
            <a:endParaRPr lang="zh-CN" altLang="en-US" sz="20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2"/>
          <p:cNvSpPr txBox="1">
            <a:spLocks noChangeArrowheads="1"/>
          </p:cNvSpPr>
          <p:nvPr/>
        </p:nvSpPr>
        <p:spPr bwMode="auto">
          <a:xfrm>
            <a:off x="762000" y="317500"/>
            <a:ext cx="787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4000"/>
              <a:t>Von Neumann's  Minimax theorem</a:t>
            </a:r>
            <a:endParaRPr lang="zh-CN" altLang="en-US" sz="4000"/>
          </a:p>
        </p:txBody>
      </p:sp>
      <p:sp>
        <p:nvSpPr>
          <p:cNvPr id="5" name="矩形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14400" y="2172206"/>
            <a:ext cx="7861300" cy="769441"/>
          </a:xfrm>
          <a:prstGeom prst="rect">
            <a:avLst/>
          </a:prstGeom>
          <a:blipFill rotWithShape="1">
            <a:blip r:embed="rId2"/>
            <a:stretch>
              <a:fillRect l="-930" t="-7087" r="-310" b="-13386"/>
            </a:stretch>
          </a:blipFill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6" name="矩形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97000" y="2845306"/>
            <a:ext cx="6515100" cy="430887"/>
          </a:xfrm>
          <a:prstGeom prst="rect">
            <a:avLst/>
          </a:prstGeom>
          <a:blipFill rotWithShape="1">
            <a:blip r:embed="rId3"/>
            <a:stretch>
              <a:fillRect l="-561" t="-12857" b="-24286"/>
            </a:stretch>
          </a:blipFill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7" name="矩形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84300" y="3277106"/>
            <a:ext cx="6515100" cy="430887"/>
          </a:xfrm>
          <a:prstGeom prst="rect">
            <a:avLst/>
          </a:prstGeom>
          <a:blipFill rotWithShape="1">
            <a:blip r:embed="rId4"/>
            <a:stretch>
              <a:fillRect l="-561" t="-12857" b="-24286"/>
            </a:stretch>
          </a:blipFill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>
                <a:noFill/>
              </a:rPr>
              <a:t> </a:t>
            </a: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914400" y="3708400"/>
            <a:ext cx="5118100" cy="577850"/>
            <a:chOff x="1028700" y="3912106"/>
            <a:chExt cx="5118100" cy="577338"/>
          </a:xfrm>
        </p:grpSpPr>
        <p:sp>
          <p:nvSpPr>
            <p:cNvPr id="33805" name="矩形 7"/>
            <p:cNvSpPr>
              <a:spLocks noChangeArrowheads="1"/>
            </p:cNvSpPr>
            <p:nvPr/>
          </p:nvSpPr>
          <p:spPr bwMode="auto">
            <a:xfrm>
              <a:off x="1028700" y="3924806"/>
              <a:ext cx="81280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2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则</a:t>
              </a:r>
            </a:p>
          </p:txBody>
        </p:sp>
        <p:sp>
          <p:nvSpPr>
            <p:cNvPr id="9" name="矩形 8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422400" y="3912106"/>
              <a:ext cx="4724400" cy="577338"/>
            </a:xfrm>
            <a:prstGeom prst="rect">
              <a:avLst/>
            </a:prstGeom>
            <a:blipFill rotWithShape="1">
              <a:blip r:embed="rId5"/>
              <a:stretch>
                <a:fillRect l="-129" b="-5263"/>
              </a:stretch>
            </a:blipFill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  <p:sp>
        <p:nvSpPr>
          <p:cNvPr id="11" name="TextBox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29300" y="3371503"/>
            <a:ext cx="2565400" cy="430887"/>
          </a:xfrm>
          <a:prstGeom prst="rect">
            <a:avLst/>
          </a:prstGeom>
          <a:blipFill rotWithShape="1">
            <a:blip r:embed="rId6"/>
            <a:stretch>
              <a:fillRect l="-2850" t="-12676" b="-22535"/>
            </a:stretch>
          </a:blipFill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2" name="TextBox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54700" y="3854103"/>
            <a:ext cx="2565400" cy="436979"/>
          </a:xfrm>
          <a:prstGeom prst="rect">
            <a:avLst/>
          </a:prstGeom>
          <a:blipFill rotWithShape="1">
            <a:blip r:embed="rId7"/>
            <a:stretch>
              <a:fillRect t="-11111" r="-3325" b="-22222"/>
            </a:stretch>
          </a:blipFill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3" name="TextBox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74700" y="4298603"/>
            <a:ext cx="8102600" cy="473912"/>
          </a:xfrm>
          <a:prstGeom prst="rect">
            <a:avLst/>
          </a:prstGeom>
          <a:blipFill rotWithShape="1">
            <a:blip r:embed="rId8"/>
            <a:stretch>
              <a:fillRect t="-106410" r="-150" b="-153846"/>
            </a:stretch>
          </a:blipFill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>
                <a:noFill/>
              </a:rPr>
              <a:t> </a:t>
            </a: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755650" y="2959100"/>
            <a:ext cx="7969250" cy="1703388"/>
            <a:chOff x="755650" y="2972306"/>
            <a:chExt cx="7969250" cy="1702882"/>
          </a:xfrm>
        </p:grpSpPr>
        <p:sp>
          <p:nvSpPr>
            <p:cNvPr id="33803" name="TextBox 1"/>
            <p:cNvSpPr txBox="1">
              <a:spLocks noChangeArrowheads="1"/>
            </p:cNvSpPr>
            <p:nvPr/>
          </p:nvSpPr>
          <p:spPr bwMode="auto">
            <a:xfrm>
              <a:off x="755650" y="3474859"/>
              <a:ext cx="7969250" cy="1200329"/>
            </a:xfrm>
            <a:prstGeom prst="rect">
              <a:avLst/>
            </a:prstGeom>
            <a:solidFill>
              <a:srgbClr val="92D050">
                <a:alpha val="5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  <a:p>
              <a:pPr eaLnBrk="1" hangingPunct="1"/>
              <a:endParaRPr lang="en-US" altLang="zh-CN"/>
            </a:p>
            <a:p>
              <a:pPr eaLnBrk="1" hangingPunct="1"/>
              <a:endParaRPr lang="zh-CN" altLang="en-US"/>
            </a:p>
          </p:txBody>
        </p:sp>
        <p:sp>
          <p:nvSpPr>
            <p:cNvPr id="33804" name="TextBox 2"/>
            <p:cNvSpPr txBox="1">
              <a:spLocks noChangeArrowheads="1"/>
            </p:cNvSpPr>
            <p:nvPr/>
          </p:nvSpPr>
          <p:spPr bwMode="auto">
            <a:xfrm>
              <a:off x="6350000" y="2972306"/>
              <a:ext cx="2374900" cy="461665"/>
            </a:xfrm>
            <a:prstGeom prst="rect">
              <a:avLst/>
            </a:prstGeom>
            <a:solidFill>
              <a:srgbClr val="92D050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Arial" pitchFamily="34" charset="0"/>
                  <a:ea typeface="黑体" pitchFamily="2" charset="-122"/>
                  <a:cs typeface="Arial" pitchFamily="34" charset="0"/>
                </a:rPr>
                <a:t>P.50 </a:t>
              </a:r>
              <a:r>
                <a:rPr lang="zh-CN" altLang="en-US">
                  <a:latin typeface="Arial" pitchFamily="34" charset="0"/>
                  <a:ea typeface="黑体" pitchFamily="2" charset="-122"/>
                  <a:cs typeface="Arial" pitchFamily="34" charset="0"/>
                </a:rPr>
                <a:t>习题</a:t>
              </a:r>
              <a:r>
                <a:rPr lang="en-US" altLang="zh-CN">
                  <a:latin typeface="Arial" pitchFamily="34" charset="0"/>
                  <a:ea typeface="黑体" pitchFamily="2" charset="-122"/>
                  <a:cs typeface="Arial" pitchFamily="34" charset="0"/>
                </a:rPr>
                <a:t>2.27</a:t>
              </a:r>
              <a:endParaRPr lang="zh-CN" altLang="en-US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819150" y="266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原始问题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755650" y="9271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en-US" altLang="zh-CN" b="1" dirty="0" smtClean="0">
                <a:solidFill>
                  <a:srgbClr val="7030A0"/>
                </a:solidFill>
              </a:rPr>
              <a:t>min-max</a:t>
            </a:r>
            <a:r>
              <a:rPr kumimoji="0" lang="zh-CN" altLang="en-US" b="1" dirty="0" smtClean="0">
                <a:solidFill>
                  <a:srgbClr val="7030A0"/>
                </a:solidFill>
              </a:rPr>
              <a:t>定理</a:t>
            </a: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是</a:t>
            </a:r>
            <a:r>
              <a:rPr kumimoji="0" lang="zh-CN" altLang="en-US" b="1" dirty="0">
                <a:solidFill>
                  <a:schemeClr val="tx1"/>
                </a:solidFill>
                <a:latin typeface="宋体" pitchFamily="2" charset="-122"/>
              </a:rPr>
              <a:t>研究对偶问题的基础！</a:t>
            </a:r>
            <a:r>
              <a:rPr kumimoji="0" lang="zh-CN" altLang="en-US" b="1" dirty="0">
                <a:solidFill>
                  <a:schemeClr val="tx1"/>
                </a:solidFill>
              </a:rPr>
              <a:t>各种对偶的区别：</a:t>
            </a:r>
            <a:r>
              <a:rPr kumimoji="0" lang="zh-CN" altLang="en-US" dirty="0"/>
              <a:t> 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735013" y="1558925"/>
            <a:ext cx="26812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 b="1">
                <a:solidFill>
                  <a:schemeClr val="tx1"/>
                </a:solidFill>
                <a:latin typeface="Arial" pitchFamily="34" charset="0"/>
              </a:rPr>
              <a:t>的定义方式</a:t>
            </a:r>
            <a:r>
              <a:rPr kumimoji="0" lang="zh-CN" altLang="en-US" b="1">
                <a:solidFill>
                  <a:srgbClr val="7030A0"/>
                </a:solidFill>
                <a:latin typeface="Arial" pitchFamily="34" charset="0"/>
              </a:rPr>
              <a:t>不同</a:t>
            </a:r>
            <a:r>
              <a:rPr kumimoji="0" lang="zh-CN" altLang="en-US" b="1">
                <a:solidFill>
                  <a:schemeClr val="tx1"/>
                </a:solidFill>
                <a:latin typeface="Arial" pitchFamily="34" charset="0"/>
              </a:rPr>
              <a:t>！</a:t>
            </a:r>
            <a:r>
              <a:rPr kumimoji="0" lang="zh-CN" altLang="en-US" sz="2800" b="1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 </a:t>
            </a:r>
          </a:p>
        </p:txBody>
      </p:sp>
      <p:pic>
        <p:nvPicPr>
          <p:cNvPr id="34821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700" y="1352550"/>
            <a:ext cx="1854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21"/>
          <p:cNvGrpSpPr>
            <a:grpSpLocks/>
          </p:cNvGrpSpPr>
          <p:nvPr/>
        </p:nvGrpSpPr>
        <p:grpSpPr bwMode="auto">
          <a:xfrm>
            <a:off x="725488" y="2008188"/>
            <a:ext cx="4389437" cy="1319212"/>
            <a:chOff x="725488" y="2008188"/>
            <a:chExt cx="4389437" cy="1319212"/>
          </a:xfrm>
        </p:grpSpPr>
        <p:sp>
          <p:nvSpPr>
            <p:cNvPr id="34840" name="Text Box 8"/>
            <p:cNvSpPr txBox="1">
              <a:spLocks noChangeArrowheads="1"/>
            </p:cNvSpPr>
            <p:nvPr/>
          </p:nvSpPr>
          <p:spPr bwMode="auto">
            <a:xfrm>
              <a:off x="725488" y="2008188"/>
              <a:ext cx="4227512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>
                  <a:solidFill>
                    <a:schemeClr val="tx1"/>
                  </a:solidFill>
                </a:rPr>
                <a:t>原始问题</a:t>
              </a:r>
              <a:r>
                <a:rPr kumimoji="0" lang="en-US" altLang="zh-CN" b="1">
                  <a:solidFill>
                    <a:schemeClr val="tx1"/>
                  </a:solidFill>
                </a:rPr>
                <a:t>(primal</a:t>
              </a:r>
              <a:r>
                <a:rPr kumimoji="0" lang="zh-CN" altLang="en-US" b="1">
                  <a:solidFill>
                    <a:schemeClr val="tx1"/>
                  </a:solidFill>
                </a:rPr>
                <a:t> </a:t>
              </a:r>
              <a:r>
                <a:rPr kumimoji="0" lang="en-US" altLang="zh-CN" b="1">
                  <a:solidFill>
                    <a:schemeClr val="tx1"/>
                  </a:solidFill>
                </a:rPr>
                <a:t>problem)</a:t>
              </a:r>
            </a:p>
          </p:txBody>
        </p:sp>
        <p:pic>
          <p:nvPicPr>
            <p:cNvPr id="34841" name="Picture 2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250" y="2463800"/>
              <a:ext cx="4003675" cy="86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22"/>
          <p:cNvGrpSpPr>
            <a:grpSpLocks/>
          </p:cNvGrpSpPr>
          <p:nvPr/>
        </p:nvGrpSpPr>
        <p:grpSpPr bwMode="auto">
          <a:xfrm>
            <a:off x="647700" y="3354388"/>
            <a:ext cx="7632700" cy="830262"/>
            <a:chOff x="647700" y="3354388"/>
            <a:chExt cx="7632700" cy="830997"/>
          </a:xfrm>
        </p:grpSpPr>
        <p:sp>
          <p:nvSpPr>
            <p:cNvPr id="34838" name="Rectangle 11"/>
            <p:cNvSpPr>
              <a:spLocks noChangeArrowheads="1"/>
            </p:cNvSpPr>
            <p:nvPr/>
          </p:nvSpPr>
          <p:spPr bwMode="auto">
            <a:xfrm>
              <a:off x="647700" y="3354388"/>
              <a:ext cx="76327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 b="1">
                  <a:solidFill>
                    <a:schemeClr val="tx1"/>
                  </a:solidFill>
                  <a:latin typeface="Arial" pitchFamily="34" charset="0"/>
                </a:rPr>
                <a:t>其中                  </a:t>
              </a:r>
              <a:r>
                <a:rPr kumimoji="0" lang="en-US" altLang="zh-CN" b="1">
                  <a:solidFill>
                    <a:schemeClr val="tx1"/>
                  </a:solidFill>
                  <a:latin typeface="Arial" pitchFamily="34" charset="0"/>
                </a:rPr>
                <a:t>, </a:t>
              </a:r>
              <a:r>
                <a:rPr kumimoji="0" lang="zh-CN" altLang="en-US" b="1">
                  <a:solidFill>
                    <a:schemeClr val="tx1"/>
                  </a:solidFill>
                  <a:latin typeface="Arial" pitchFamily="34" charset="0"/>
                </a:rPr>
                <a:t>是凸函数，</a:t>
              </a:r>
              <a:r>
                <a:rPr kumimoji="0" lang="en-US" altLang="zh-CN" b="1" i="1">
                  <a:solidFill>
                    <a:schemeClr val="tx1"/>
                  </a:solidFill>
                  <a:cs typeface="Times New Roman" pitchFamily="18" charset="0"/>
                </a:rPr>
                <a:t>X</a:t>
              </a:r>
              <a:r>
                <a:rPr kumimoji="0" lang="zh-CN" altLang="en-US" b="1">
                  <a:solidFill>
                    <a:schemeClr val="tx1"/>
                  </a:solidFill>
                  <a:latin typeface="Arial" pitchFamily="34" charset="0"/>
                </a:rPr>
                <a:t>是凸集，是希望</a:t>
              </a:r>
              <a:r>
                <a:rPr kumimoji="0" lang="zh-CN" altLang="en-US" b="1">
                  <a:solidFill>
                    <a:srgbClr val="7030A0"/>
                  </a:solidFill>
                  <a:latin typeface="Arial" pitchFamily="34" charset="0"/>
                </a:rPr>
                <a:t>分别</a:t>
              </a:r>
              <a:r>
                <a:rPr kumimoji="0" lang="zh-CN" altLang="en-US" b="1">
                  <a:solidFill>
                    <a:schemeClr val="tx1"/>
                  </a:solidFill>
                  <a:latin typeface="Arial" pitchFamily="34" charset="0"/>
                </a:rPr>
                <a:t>处理的其它约束</a:t>
              </a:r>
              <a:r>
                <a:rPr kumimoji="0" lang="en-US" altLang="zh-CN" b="1">
                  <a:solidFill>
                    <a:schemeClr val="tx1"/>
                  </a:solidFill>
                  <a:latin typeface="Arial" pitchFamily="34" charset="0"/>
                </a:rPr>
                <a:t>.</a:t>
              </a:r>
              <a:endParaRPr kumimoji="0" lang="zh-CN" altLang="en-US" b="1">
                <a:solidFill>
                  <a:schemeClr val="tx1"/>
                </a:solidFill>
                <a:latin typeface="Arial" pitchFamily="34" charset="0"/>
              </a:endParaRPr>
            </a:p>
          </p:txBody>
        </p:sp>
        <p:pic>
          <p:nvPicPr>
            <p:cNvPr id="34839" name="Picture 2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450" y="3429000"/>
              <a:ext cx="14859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23"/>
          <p:cNvGrpSpPr>
            <a:grpSpLocks/>
          </p:cNvGrpSpPr>
          <p:nvPr/>
        </p:nvGrpSpPr>
        <p:grpSpPr bwMode="auto">
          <a:xfrm>
            <a:off x="765175" y="4175125"/>
            <a:ext cx="7400925" cy="1146175"/>
            <a:chOff x="765175" y="4175125"/>
            <a:chExt cx="7400925" cy="1146175"/>
          </a:xfrm>
        </p:grpSpPr>
        <p:sp>
          <p:nvSpPr>
            <p:cNvPr id="34836" name="Text Box 15"/>
            <p:cNvSpPr txBox="1">
              <a:spLocks noChangeArrowheads="1"/>
            </p:cNvSpPr>
            <p:nvPr/>
          </p:nvSpPr>
          <p:spPr bwMode="auto">
            <a:xfrm>
              <a:off x="765175" y="4175125"/>
              <a:ext cx="41116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solidFill>
                    <a:schemeClr val="tx1"/>
                  </a:solidFill>
                  <a:latin typeface="Arial" pitchFamily="34" charset="0"/>
                  <a:ea typeface="黑体" pitchFamily="2" charset="-122"/>
                </a:rPr>
                <a:t>(</a:t>
              </a:r>
              <a:r>
                <a:rPr kumimoji="0" lang="zh-CN" altLang="en-US" b="1">
                  <a:solidFill>
                    <a:schemeClr val="tx1"/>
                  </a:solidFill>
                  <a:latin typeface="Arial" pitchFamily="34" charset="0"/>
                  <a:ea typeface="黑体" pitchFamily="2" charset="-122"/>
                </a:rPr>
                <a:t>部分</a:t>
              </a:r>
              <a:r>
                <a:rPr kumimoji="0" lang="en-US" altLang="zh-CN" b="1">
                  <a:solidFill>
                    <a:schemeClr val="tx1"/>
                  </a:solidFill>
                  <a:latin typeface="Arial" pitchFamily="34" charset="0"/>
                  <a:ea typeface="黑体" pitchFamily="2" charset="-122"/>
                </a:rPr>
                <a:t>,partial)</a:t>
              </a:r>
              <a:r>
                <a:rPr kumimoji="0" lang="en-US" altLang="zh-CN" b="1">
                  <a:solidFill>
                    <a:srgbClr val="7030A0"/>
                  </a:solidFill>
                  <a:latin typeface="Arial" pitchFamily="34" charset="0"/>
                  <a:ea typeface="黑体" pitchFamily="2" charset="-122"/>
                </a:rPr>
                <a:t>Lagrange</a:t>
              </a:r>
              <a:r>
                <a:rPr kumimoji="0" lang="zh-CN" altLang="en-US" b="1">
                  <a:solidFill>
                    <a:schemeClr val="tx1"/>
                  </a:solidFill>
                  <a:latin typeface="Arial" pitchFamily="34" charset="0"/>
                  <a:ea typeface="黑体" pitchFamily="2" charset="-122"/>
                </a:rPr>
                <a:t>函数：</a:t>
              </a:r>
            </a:p>
          </p:txBody>
        </p:sp>
        <p:pic>
          <p:nvPicPr>
            <p:cNvPr id="34837" name="Picture 2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950" y="4602163"/>
              <a:ext cx="6153150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组合 31"/>
          <p:cNvGrpSpPr>
            <a:grpSpLocks/>
          </p:cNvGrpSpPr>
          <p:nvPr/>
        </p:nvGrpSpPr>
        <p:grpSpPr bwMode="auto">
          <a:xfrm>
            <a:off x="701675" y="5241925"/>
            <a:ext cx="3489325" cy="1114425"/>
            <a:chOff x="828675" y="5127625"/>
            <a:chExt cx="3489325" cy="1114425"/>
          </a:xfrm>
        </p:grpSpPr>
        <p:grpSp>
          <p:nvGrpSpPr>
            <p:cNvPr id="34832" name="组合 26"/>
            <p:cNvGrpSpPr>
              <a:grpSpLocks/>
            </p:cNvGrpSpPr>
            <p:nvPr/>
          </p:nvGrpSpPr>
          <p:grpSpPr bwMode="auto">
            <a:xfrm>
              <a:off x="828675" y="5127625"/>
              <a:ext cx="3489325" cy="461665"/>
              <a:chOff x="790575" y="5394325"/>
              <a:chExt cx="3489325" cy="461665"/>
            </a:xfrm>
          </p:grpSpPr>
          <p:sp>
            <p:nvSpPr>
              <p:cNvPr id="34834" name="Text Box 15"/>
              <p:cNvSpPr txBox="1">
                <a:spLocks noChangeArrowheads="1"/>
              </p:cNvSpPr>
              <p:nvPr/>
            </p:nvSpPr>
            <p:spPr bwMode="auto">
              <a:xfrm>
                <a:off x="790575" y="5394325"/>
                <a:ext cx="348932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b="1">
                    <a:solidFill>
                      <a:schemeClr val="tx1"/>
                    </a:solidFill>
                    <a:latin typeface="Arial" pitchFamily="34" charset="0"/>
                    <a:ea typeface="黑体" pitchFamily="2" charset="-122"/>
                  </a:rPr>
                  <a:t>对任意的              定义</a:t>
                </a:r>
              </a:p>
            </p:txBody>
          </p:sp>
          <p:pic>
            <p:nvPicPr>
              <p:cNvPr id="34835" name="Picture 38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9000" y="5473700"/>
                <a:ext cx="1016000" cy="355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4833" name="Picture 2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050" y="5594350"/>
              <a:ext cx="2781300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32"/>
          <p:cNvGrpSpPr>
            <a:grpSpLocks/>
          </p:cNvGrpSpPr>
          <p:nvPr/>
        </p:nvGrpSpPr>
        <p:grpSpPr bwMode="auto">
          <a:xfrm>
            <a:off x="3965575" y="5551488"/>
            <a:ext cx="4213225" cy="836612"/>
            <a:chOff x="4105275" y="5436630"/>
            <a:chExt cx="4213225" cy="837170"/>
          </a:xfrm>
        </p:grpSpPr>
        <p:sp>
          <p:nvSpPr>
            <p:cNvPr id="34830" name="Text Box 15"/>
            <p:cNvSpPr txBox="1">
              <a:spLocks noChangeArrowheads="1"/>
            </p:cNvSpPr>
            <p:nvPr/>
          </p:nvSpPr>
          <p:spPr bwMode="auto">
            <a:xfrm>
              <a:off x="4105275" y="5635625"/>
              <a:ext cx="12541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>
                  <a:solidFill>
                    <a:schemeClr val="tx1"/>
                  </a:solidFill>
                  <a:latin typeface="Arial" pitchFamily="34" charset="0"/>
                  <a:ea typeface="黑体" pitchFamily="2" charset="-122"/>
                </a:rPr>
                <a:t>，则</a:t>
              </a:r>
            </a:p>
          </p:txBody>
        </p:sp>
        <p:pic>
          <p:nvPicPr>
            <p:cNvPr id="34831" name="Picture 2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5436630"/>
              <a:ext cx="3441700" cy="837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24"/>
          <p:cNvGrpSpPr>
            <a:grpSpLocks/>
          </p:cNvGrpSpPr>
          <p:nvPr/>
        </p:nvGrpSpPr>
        <p:grpSpPr bwMode="auto">
          <a:xfrm>
            <a:off x="5130800" y="2482850"/>
            <a:ext cx="3124200" cy="546100"/>
            <a:chOff x="5130800" y="2482850"/>
            <a:chExt cx="3124200" cy="546100"/>
          </a:xfrm>
        </p:grpSpPr>
        <p:pic>
          <p:nvPicPr>
            <p:cNvPr id="34828" name="Picture 2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8200" y="2482850"/>
              <a:ext cx="2336800" cy="54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9" name="左右箭头 30"/>
            <p:cNvSpPr>
              <a:spLocks noChangeArrowheads="1"/>
            </p:cNvSpPr>
            <p:nvPr/>
          </p:nvSpPr>
          <p:spPr bwMode="auto">
            <a:xfrm>
              <a:off x="5130800" y="2692400"/>
              <a:ext cx="749300" cy="266700"/>
            </a:xfrm>
            <a:prstGeom prst="leftRightArrow">
              <a:avLst>
                <a:gd name="adj1" fmla="val 50000"/>
                <a:gd name="adj2" fmla="val 49999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/>
            <a:p>
              <a:pPr eaLnBrk="0" hangingPunct="0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8"/>
          <p:cNvSpPr txBox="1">
            <a:spLocks noChangeArrowheads="1"/>
          </p:cNvSpPr>
          <p:nvPr/>
        </p:nvSpPr>
        <p:spPr bwMode="auto">
          <a:xfrm>
            <a:off x="725488" y="979488"/>
            <a:ext cx="42275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>
                <a:solidFill>
                  <a:schemeClr val="tx1"/>
                </a:solidFill>
              </a:rPr>
              <a:t>原始问题</a:t>
            </a:r>
            <a:r>
              <a:rPr kumimoji="0" lang="en-US" altLang="zh-CN" b="1">
                <a:solidFill>
                  <a:schemeClr val="tx1"/>
                </a:solidFill>
              </a:rPr>
              <a:t>(primal</a:t>
            </a:r>
            <a:r>
              <a:rPr kumimoji="0" lang="zh-CN" altLang="en-US" b="1">
                <a:solidFill>
                  <a:schemeClr val="tx1"/>
                </a:solidFill>
              </a:rPr>
              <a:t> </a:t>
            </a:r>
            <a:r>
              <a:rPr kumimoji="0" lang="en-US" altLang="zh-CN" b="1">
                <a:solidFill>
                  <a:schemeClr val="tx1"/>
                </a:solidFill>
              </a:rPr>
              <a:t>problem)</a:t>
            </a:r>
          </a:p>
        </p:txBody>
      </p:sp>
      <p:pic>
        <p:nvPicPr>
          <p:cNvPr id="35843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0" y="1435100"/>
            <a:ext cx="40036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5130800" y="1454150"/>
            <a:ext cx="3124200" cy="546100"/>
            <a:chOff x="5130800" y="1454150"/>
            <a:chExt cx="3124200" cy="546100"/>
          </a:xfrm>
        </p:grpSpPr>
        <p:pic>
          <p:nvPicPr>
            <p:cNvPr id="35864" name="Picture 2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8200" y="1454150"/>
              <a:ext cx="2336800" cy="54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65" name="左右箭头 31"/>
            <p:cNvSpPr>
              <a:spLocks noChangeArrowheads="1"/>
            </p:cNvSpPr>
            <p:nvPr/>
          </p:nvSpPr>
          <p:spPr bwMode="auto">
            <a:xfrm>
              <a:off x="5130800" y="1663700"/>
              <a:ext cx="749300" cy="266700"/>
            </a:xfrm>
            <a:prstGeom prst="leftRightArrow">
              <a:avLst>
                <a:gd name="adj1" fmla="val 50000"/>
                <a:gd name="adj2" fmla="val 49999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819150" y="266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en-US" altLang="zh-CN" sz="3600" b="1">
                <a:solidFill>
                  <a:srgbClr val="0070C0"/>
                </a:solidFill>
                <a:ea typeface="大黑体"/>
                <a:cs typeface="大黑体"/>
              </a:rPr>
              <a:t>Lagrange</a:t>
            </a:r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对偶</a:t>
            </a:r>
            <a:endParaRPr lang="en-US" altLang="zh-CN" sz="3600" b="1">
              <a:solidFill>
                <a:srgbClr val="0070C0"/>
              </a:solidFill>
              <a:latin typeface="大黑体"/>
              <a:ea typeface="大黑体"/>
              <a:cs typeface="大黑体"/>
            </a:endParaRPr>
          </a:p>
        </p:txBody>
      </p:sp>
      <p:sp>
        <p:nvSpPr>
          <p:cNvPr id="50200" name="Rectangle 24"/>
          <p:cNvSpPr>
            <a:spLocks noChangeArrowheads="1"/>
          </p:cNvSpPr>
          <p:nvPr/>
        </p:nvSpPr>
        <p:spPr bwMode="auto">
          <a:xfrm>
            <a:off x="711200" y="6118225"/>
            <a:ext cx="793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0" hangingPunct="0"/>
            <a:r>
              <a:rPr lang="zh-CN" altLang="en-US" sz="2000" b="1" dirty="0">
                <a:solidFill>
                  <a:schemeClr val="tx1"/>
                </a:solidFill>
              </a:rPr>
              <a:t>注：如果</a:t>
            </a:r>
            <a:r>
              <a:rPr lang="zh-CN" altLang="en-US" sz="2000" b="1" dirty="0">
                <a:solidFill>
                  <a:srgbClr val="7030A0"/>
                </a:solidFill>
              </a:rPr>
              <a:t>要求 </a:t>
            </a:r>
            <a:r>
              <a:rPr lang="en-US" altLang="zh-CN" sz="2000" b="1" i="1" dirty="0">
                <a:solidFill>
                  <a:schemeClr val="tx1"/>
                </a:solidFill>
              </a:rPr>
              <a:t>c</a:t>
            </a:r>
            <a:r>
              <a:rPr lang="en-US" altLang="zh-CN" sz="2000" b="1" i="1" baseline="-25000" dirty="0">
                <a:solidFill>
                  <a:schemeClr val="tx1"/>
                </a:solidFill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</a:rPr>
              <a:t>x</a:t>
            </a:r>
            <a:r>
              <a:rPr lang="en-US" altLang="zh-CN" sz="2000" b="1" dirty="0">
                <a:solidFill>
                  <a:schemeClr val="tx1"/>
                </a:solidFill>
              </a:rPr>
              <a:t>) = 0</a:t>
            </a:r>
            <a:r>
              <a:rPr lang="zh-CN" altLang="en-US" sz="2000" b="1" dirty="0">
                <a:solidFill>
                  <a:schemeClr val="tx1"/>
                </a:solidFill>
              </a:rPr>
              <a:t>，则对偶问题中与之对应的变量</a:t>
            </a:r>
            <a:r>
              <a:rPr lang="zh-CN" altLang="en-US" sz="2000" b="1" dirty="0">
                <a:solidFill>
                  <a:srgbClr val="7030A0"/>
                </a:solidFill>
              </a:rPr>
              <a:t>没有</a:t>
            </a:r>
            <a:r>
              <a:rPr lang="zh-CN" altLang="en-US" sz="2000" b="1" dirty="0">
                <a:solidFill>
                  <a:schemeClr val="tx1"/>
                </a:solidFill>
              </a:rPr>
              <a:t>符号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限制</a:t>
            </a:r>
            <a:endParaRPr lang="zh-CN" altLang="en-US" sz="2000" b="1" dirty="0">
              <a:solidFill>
                <a:srgbClr val="CC0000"/>
              </a:solidFill>
            </a:endParaRPr>
          </a:p>
        </p:txBody>
      </p: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647700" y="2325688"/>
            <a:ext cx="7632700" cy="830262"/>
            <a:chOff x="647700" y="2325688"/>
            <a:chExt cx="7632700" cy="830997"/>
          </a:xfrm>
        </p:grpSpPr>
        <p:sp>
          <p:nvSpPr>
            <p:cNvPr id="35862" name="Rectangle 11"/>
            <p:cNvSpPr>
              <a:spLocks noChangeArrowheads="1"/>
            </p:cNvSpPr>
            <p:nvPr/>
          </p:nvSpPr>
          <p:spPr bwMode="auto">
            <a:xfrm>
              <a:off x="647700" y="2325688"/>
              <a:ext cx="76327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 b="1">
                  <a:solidFill>
                    <a:schemeClr val="tx1"/>
                  </a:solidFill>
                  <a:latin typeface="Arial" pitchFamily="34" charset="0"/>
                </a:rPr>
                <a:t>其中                  </a:t>
              </a:r>
              <a:r>
                <a:rPr kumimoji="0" lang="en-US" altLang="zh-CN" b="1">
                  <a:solidFill>
                    <a:schemeClr val="tx1"/>
                  </a:solidFill>
                  <a:latin typeface="Arial" pitchFamily="34" charset="0"/>
                </a:rPr>
                <a:t>, </a:t>
              </a:r>
              <a:r>
                <a:rPr kumimoji="0" lang="zh-CN" altLang="en-US" b="1">
                  <a:solidFill>
                    <a:schemeClr val="tx1"/>
                  </a:solidFill>
                  <a:latin typeface="Arial" pitchFamily="34" charset="0"/>
                </a:rPr>
                <a:t>是凸函数，</a:t>
              </a:r>
              <a:r>
                <a:rPr kumimoji="0" lang="en-US" altLang="zh-CN" b="1" i="1">
                  <a:solidFill>
                    <a:schemeClr val="tx1"/>
                  </a:solidFill>
                  <a:cs typeface="Times New Roman" pitchFamily="18" charset="0"/>
                </a:rPr>
                <a:t>X</a:t>
              </a:r>
              <a:r>
                <a:rPr kumimoji="0" lang="zh-CN" altLang="en-US" b="1">
                  <a:solidFill>
                    <a:schemeClr val="tx1"/>
                  </a:solidFill>
                  <a:latin typeface="Arial" pitchFamily="34" charset="0"/>
                </a:rPr>
                <a:t>是凸集，是希望</a:t>
              </a:r>
              <a:r>
                <a:rPr kumimoji="0" lang="zh-CN" altLang="en-US" b="1">
                  <a:solidFill>
                    <a:srgbClr val="7030A0"/>
                  </a:solidFill>
                  <a:latin typeface="Arial" pitchFamily="34" charset="0"/>
                </a:rPr>
                <a:t>分别</a:t>
              </a:r>
              <a:r>
                <a:rPr kumimoji="0" lang="zh-CN" altLang="en-US" b="1">
                  <a:solidFill>
                    <a:schemeClr val="tx1"/>
                  </a:solidFill>
                  <a:latin typeface="Arial" pitchFamily="34" charset="0"/>
                </a:rPr>
                <a:t>处理的其它约束</a:t>
              </a:r>
              <a:r>
                <a:rPr kumimoji="0" lang="en-US" altLang="zh-CN" b="1">
                  <a:solidFill>
                    <a:schemeClr val="tx1"/>
                  </a:solidFill>
                  <a:latin typeface="Arial" pitchFamily="34" charset="0"/>
                </a:rPr>
                <a:t>.</a:t>
              </a:r>
              <a:endParaRPr kumimoji="0" lang="zh-CN" altLang="en-US" b="1">
                <a:solidFill>
                  <a:schemeClr val="tx1"/>
                </a:solidFill>
                <a:latin typeface="Arial" pitchFamily="34" charset="0"/>
              </a:endParaRPr>
            </a:p>
          </p:txBody>
        </p:sp>
        <p:pic>
          <p:nvPicPr>
            <p:cNvPr id="35863" name="Picture 2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850" y="2425700"/>
              <a:ext cx="14859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18"/>
          <p:cNvGrpSpPr>
            <a:grpSpLocks/>
          </p:cNvGrpSpPr>
          <p:nvPr/>
        </p:nvGrpSpPr>
        <p:grpSpPr bwMode="auto">
          <a:xfrm>
            <a:off x="698500" y="3200400"/>
            <a:ext cx="6985000" cy="933450"/>
            <a:chOff x="698500" y="3251200"/>
            <a:chExt cx="6985000" cy="933450"/>
          </a:xfrm>
        </p:grpSpPr>
        <p:sp>
          <p:nvSpPr>
            <p:cNvPr id="35859" name="Text Box 16"/>
            <p:cNvSpPr txBox="1">
              <a:spLocks noChangeArrowheads="1"/>
            </p:cNvSpPr>
            <p:nvPr/>
          </p:nvSpPr>
          <p:spPr bwMode="auto">
            <a:xfrm>
              <a:off x="698500" y="3251200"/>
              <a:ext cx="69850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对任意的              ，定义</a:t>
              </a:r>
              <a:r>
                <a:rPr lang="zh-CN" altLang="en-US" b="1">
                  <a:solidFill>
                    <a:srgbClr val="7030A0"/>
                  </a:solidFill>
                </a:rPr>
                <a:t>对偶函数</a:t>
              </a:r>
              <a:r>
                <a:rPr lang="en-US" altLang="zh-CN" b="1">
                  <a:solidFill>
                    <a:schemeClr val="tx1"/>
                  </a:solidFill>
                </a:rPr>
                <a:t>(dual function)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pic>
          <p:nvPicPr>
            <p:cNvPr id="35860" name="Picture 1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7088" y="3352800"/>
              <a:ext cx="914400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61" name="Picture 2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3673475"/>
              <a:ext cx="5435600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组合 19"/>
          <p:cNvGrpSpPr>
            <a:grpSpLocks/>
          </p:cNvGrpSpPr>
          <p:nvPr/>
        </p:nvGrpSpPr>
        <p:grpSpPr bwMode="auto">
          <a:xfrm>
            <a:off x="635000" y="4686300"/>
            <a:ext cx="3810000" cy="1028700"/>
            <a:chOff x="698500" y="4406900"/>
            <a:chExt cx="3810000" cy="1028700"/>
          </a:xfrm>
        </p:grpSpPr>
        <p:sp>
          <p:nvSpPr>
            <p:cNvPr id="35857" name="Text Box 22"/>
            <p:cNvSpPr txBox="1">
              <a:spLocks noChangeArrowheads="1"/>
            </p:cNvSpPr>
            <p:nvPr/>
          </p:nvSpPr>
          <p:spPr bwMode="auto">
            <a:xfrm>
              <a:off x="698500" y="4406900"/>
              <a:ext cx="38100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7030A0"/>
                  </a:solidFill>
                </a:rPr>
                <a:t>对偶问题</a:t>
              </a:r>
              <a:r>
                <a:rPr lang="en-US" altLang="zh-CN" b="1">
                  <a:solidFill>
                    <a:schemeClr val="tx1"/>
                  </a:solidFill>
                </a:rPr>
                <a:t>(dual problem)</a:t>
              </a:r>
              <a:r>
                <a:rPr lang="zh-CN" altLang="en-US" b="1">
                  <a:solidFill>
                    <a:schemeClr val="tx1"/>
                  </a:solidFill>
                </a:rPr>
                <a:t>：</a:t>
              </a:r>
            </a:p>
          </p:txBody>
        </p:sp>
        <p:pic>
          <p:nvPicPr>
            <p:cNvPr id="35858" name="Picture 2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4250" y="4876800"/>
              <a:ext cx="1333500" cy="5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组合 20"/>
          <p:cNvGrpSpPr>
            <a:grpSpLocks/>
          </p:cNvGrpSpPr>
          <p:nvPr/>
        </p:nvGrpSpPr>
        <p:grpSpPr bwMode="auto">
          <a:xfrm>
            <a:off x="4572000" y="4864100"/>
            <a:ext cx="3784600" cy="533400"/>
            <a:chOff x="4572000" y="4749800"/>
            <a:chExt cx="3784600" cy="533400"/>
          </a:xfrm>
        </p:grpSpPr>
        <p:sp>
          <p:nvSpPr>
            <p:cNvPr id="35855" name="左右箭头 36"/>
            <p:cNvSpPr>
              <a:spLocks noChangeArrowheads="1"/>
            </p:cNvSpPr>
            <p:nvPr/>
          </p:nvSpPr>
          <p:spPr bwMode="auto">
            <a:xfrm>
              <a:off x="4572000" y="4978400"/>
              <a:ext cx="1460500" cy="241300"/>
            </a:xfrm>
            <a:prstGeom prst="leftRightArrow">
              <a:avLst>
                <a:gd name="adj1" fmla="val 50000"/>
                <a:gd name="adj2" fmla="val 4999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/>
            <a:p>
              <a:pPr eaLnBrk="0" hangingPunct="0"/>
              <a:endParaRPr lang="zh-CN" altLang="en-US"/>
            </a:p>
          </p:txBody>
        </p:sp>
        <p:pic>
          <p:nvPicPr>
            <p:cNvPr id="35856" name="Picture 2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0600" y="4749800"/>
              <a:ext cx="22860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902" name="TextBox 22"/>
          <p:cNvSpPr txBox="1">
            <a:spLocks noChangeArrowheads="1"/>
          </p:cNvSpPr>
          <p:nvPr/>
        </p:nvSpPr>
        <p:spPr bwMode="auto">
          <a:xfrm>
            <a:off x="4178300" y="5765800"/>
            <a:ext cx="4711700" cy="369332"/>
          </a:xfrm>
          <a:prstGeom prst="rect">
            <a:avLst/>
          </a:prstGeom>
          <a:solidFill>
            <a:srgbClr val="92D050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b="1" dirty="0"/>
              <a:t>p. 184 , ex.7.13</a:t>
            </a:r>
            <a:r>
              <a:rPr lang="zh-CN" altLang="en-US" sz="1800" b="1" dirty="0"/>
              <a:t>－体会</a:t>
            </a:r>
            <a:r>
              <a:rPr lang="zh-CN" altLang="en-US" sz="1800" b="1" dirty="0" smtClean="0"/>
              <a:t>不同的分配约束方式！</a:t>
            </a:r>
            <a:endParaRPr lang="zh-CN" altLang="en-US" sz="1800" b="1" dirty="0"/>
          </a:p>
        </p:txBody>
      </p:sp>
      <p:sp>
        <p:nvSpPr>
          <p:cNvPr id="24" name="TextBox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422400" y="5727693"/>
            <a:ext cx="2825314" cy="400057"/>
          </a:xfrm>
          <a:prstGeom prst="rect">
            <a:avLst/>
          </a:prstGeom>
          <a:blipFill rotWithShape="1">
            <a:blip r:embed="rId9"/>
            <a:stretch>
              <a:fillRect l="-3448" t="-92424" b="-148485"/>
            </a:stretch>
          </a:blipFill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352800" y="5305425"/>
            <a:ext cx="127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/>
              <a:t>凸规划</a:t>
            </a:r>
          </a:p>
        </p:txBody>
      </p:sp>
      <p:sp>
        <p:nvSpPr>
          <p:cNvPr id="27" name="TextBox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35000" y="4222750"/>
            <a:ext cx="5727700" cy="461665"/>
          </a:xfrm>
          <a:prstGeom prst="rect">
            <a:avLst/>
          </a:prstGeom>
          <a:blipFill rotWithShape="1">
            <a:blip r:embed="rId10"/>
            <a:stretch>
              <a:fillRect l="-1596" t="-14667" b="-32000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00" grpId="0"/>
      <p:bldP spid="37902" grpId="0" animBg="1"/>
      <p:bldP spid="2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68313" y="1130300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>
                <a:solidFill>
                  <a:schemeClr val="accent1"/>
                </a:solidFill>
                <a:latin typeface="宋体" pitchFamily="2" charset="-122"/>
              </a:rPr>
              <a:t>例</a:t>
            </a:r>
            <a:r>
              <a:rPr kumimoji="0" lang="en-US" altLang="zh-CN" b="1">
                <a:solidFill>
                  <a:schemeClr val="accent1"/>
                </a:solidFill>
                <a:latin typeface="宋体" pitchFamily="2" charset="-122"/>
              </a:rPr>
              <a:t>1.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096963"/>
            <a:ext cx="39751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488" y="1136650"/>
            <a:ext cx="220821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813" y="3810000"/>
            <a:ext cx="1979612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Rectangle 14"/>
          <p:cNvSpPr>
            <a:spLocks noChangeArrowheads="1"/>
          </p:cNvSpPr>
          <p:nvPr/>
        </p:nvSpPr>
        <p:spPr bwMode="auto">
          <a:xfrm>
            <a:off x="755650" y="2159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en-US" altLang="zh-CN" sz="3600" b="1">
                <a:solidFill>
                  <a:schemeClr val="accent1"/>
                </a:solidFill>
                <a:ea typeface="大黑体"/>
                <a:cs typeface="大黑体"/>
              </a:rPr>
              <a:t>Lagrange</a:t>
            </a:r>
            <a:r>
              <a:rPr lang="zh-CN" altLang="en-US" sz="3600" b="1">
                <a:solidFill>
                  <a:schemeClr val="accent1"/>
                </a:solidFill>
                <a:latin typeface="大黑体"/>
                <a:ea typeface="大黑体"/>
                <a:cs typeface="大黑体"/>
              </a:rPr>
              <a:t>对偶－例</a:t>
            </a:r>
            <a:endParaRPr lang="en-US" altLang="zh-CN" sz="3600" b="1">
              <a:solidFill>
                <a:schemeClr val="accent1"/>
              </a:solidFill>
              <a:latin typeface="大黑体"/>
              <a:ea typeface="大黑体"/>
              <a:cs typeface="大黑体"/>
            </a:endParaRPr>
          </a:p>
        </p:txBody>
      </p:sp>
      <p:pic>
        <p:nvPicPr>
          <p:cNvPr id="32776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898650"/>
            <a:ext cx="3276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1246188" y="2527300"/>
            <a:ext cx="5237162" cy="584200"/>
            <a:chOff x="1246188" y="2527300"/>
            <a:chExt cx="5237162" cy="584200"/>
          </a:xfrm>
        </p:grpSpPr>
        <p:sp>
          <p:nvSpPr>
            <p:cNvPr id="36877" name="Text Box 13"/>
            <p:cNvSpPr txBox="1">
              <a:spLocks noChangeArrowheads="1"/>
            </p:cNvSpPr>
            <p:nvPr/>
          </p:nvSpPr>
          <p:spPr bwMode="auto">
            <a:xfrm>
              <a:off x="1246188" y="2527300"/>
              <a:ext cx="15605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>
                  <a:solidFill>
                    <a:schemeClr val="tx1"/>
                  </a:solidFill>
                  <a:latin typeface="Arial" pitchFamily="34" charset="0"/>
                </a:rPr>
                <a:t>对偶函数</a:t>
              </a:r>
            </a:p>
          </p:txBody>
        </p:sp>
        <p:pic>
          <p:nvPicPr>
            <p:cNvPr id="36878" name="Picture 1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3050" y="2578100"/>
              <a:ext cx="36703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2778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50" y="3117850"/>
            <a:ext cx="24003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3"/>
          <p:cNvGrpSpPr>
            <a:grpSpLocks/>
          </p:cNvGrpSpPr>
          <p:nvPr/>
        </p:nvGrpSpPr>
        <p:grpSpPr bwMode="auto">
          <a:xfrm>
            <a:off x="1473200" y="3721100"/>
            <a:ext cx="3416300" cy="584200"/>
            <a:chOff x="1473200" y="3721100"/>
            <a:chExt cx="3416300" cy="584200"/>
          </a:xfrm>
        </p:grpSpPr>
        <p:pic>
          <p:nvPicPr>
            <p:cNvPr id="36875" name="Picture 2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4500" y="3721100"/>
              <a:ext cx="19050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76" name="Text Box 13"/>
            <p:cNvSpPr txBox="1">
              <a:spLocks noChangeArrowheads="1"/>
            </p:cNvSpPr>
            <p:nvPr/>
          </p:nvSpPr>
          <p:spPr bwMode="auto">
            <a:xfrm>
              <a:off x="1473200" y="3746500"/>
              <a:ext cx="15748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>
                  <a:solidFill>
                    <a:schemeClr val="tx1"/>
                  </a:solidFill>
                  <a:latin typeface="Arial" pitchFamily="34" charset="0"/>
                </a:rPr>
                <a:t>对偶问题：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544513" y="1358900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>
                <a:solidFill>
                  <a:schemeClr val="accent1"/>
                </a:solidFill>
              </a:rPr>
              <a:t>例</a:t>
            </a:r>
            <a:r>
              <a:rPr kumimoji="0" lang="en-US" altLang="zh-CN" b="1">
                <a:solidFill>
                  <a:schemeClr val="accent1"/>
                </a:solidFill>
              </a:rPr>
              <a:t>2.</a:t>
            </a: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1143000" y="4835525"/>
            <a:ext cx="5476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b="1">
                <a:solidFill>
                  <a:schemeClr val="tx1"/>
                </a:solidFill>
                <a:latin typeface="Arial" pitchFamily="34" charset="0"/>
              </a:rPr>
              <a:t>注</a:t>
            </a:r>
            <a:r>
              <a:rPr kumimoji="0" lang="en-US" altLang="zh-CN" b="1">
                <a:solidFill>
                  <a:schemeClr val="tx1"/>
                </a:solidFill>
                <a:latin typeface="Arial" pitchFamily="34" charset="0"/>
              </a:rPr>
              <a:t>1. </a:t>
            </a:r>
            <a:r>
              <a:rPr kumimoji="0" lang="zh-CN" altLang="en-US" b="1">
                <a:solidFill>
                  <a:schemeClr val="tx1"/>
                </a:solidFill>
                <a:latin typeface="Arial" pitchFamily="34" charset="0"/>
              </a:rPr>
              <a:t>对偶问题的目标函数</a:t>
            </a:r>
            <a:r>
              <a:rPr kumimoji="0" lang="zh-CN" altLang="en-US" b="1">
                <a:solidFill>
                  <a:srgbClr val="7030A0"/>
                </a:solidFill>
                <a:latin typeface="Arial" pitchFamily="34" charset="0"/>
              </a:rPr>
              <a:t>没有</a:t>
            </a:r>
            <a:r>
              <a:rPr kumimoji="0" lang="zh-CN" altLang="en-US" b="1">
                <a:solidFill>
                  <a:schemeClr val="tx1"/>
                </a:solidFill>
                <a:latin typeface="Arial" pitchFamily="34" charset="0"/>
              </a:rPr>
              <a:t>解析形式</a:t>
            </a:r>
          </a:p>
        </p:txBody>
      </p:sp>
      <p:sp>
        <p:nvSpPr>
          <p:cNvPr id="37892" name="Rectangle 11"/>
          <p:cNvSpPr>
            <a:spLocks noChangeArrowheads="1"/>
          </p:cNvSpPr>
          <p:nvPr/>
        </p:nvSpPr>
        <p:spPr bwMode="auto">
          <a:xfrm>
            <a:off x="768350" y="279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en-US" altLang="zh-CN" sz="3600" b="1">
                <a:solidFill>
                  <a:schemeClr val="accent1"/>
                </a:solidFill>
                <a:ea typeface="大黑体"/>
                <a:cs typeface="大黑体"/>
              </a:rPr>
              <a:t>Lagrange</a:t>
            </a:r>
            <a:r>
              <a:rPr lang="zh-CN" altLang="en-US" sz="3600" b="1">
                <a:solidFill>
                  <a:schemeClr val="accent1"/>
                </a:solidFill>
                <a:latin typeface="大黑体"/>
                <a:ea typeface="大黑体"/>
                <a:cs typeface="大黑体"/>
              </a:rPr>
              <a:t>对偶</a:t>
            </a:r>
            <a:r>
              <a:rPr lang="en-US" altLang="zh-CN" sz="3600" b="1">
                <a:solidFill>
                  <a:schemeClr val="accent1"/>
                </a:solidFill>
                <a:latin typeface="大黑体"/>
                <a:ea typeface="大黑体"/>
                <a:cs typeface="大黑体"/>
              </a:rPr>
              <a:t>(</a:t>
            </a:r>
            <a:r>
              <a:rPr lang="zh-CN" altLang="en-US" sz="3600" b="1">
                <a:solidFill>
                  <a:schemeClr val="accent1"/>
                </a:solidFill>
                <a:latin typeface="大黑体"/>
                <a:ea typeface="大黑体"/>
                <a:cs typeface="大黑体"/>
              </a:rPr>
              <a:t>续</a:t>
            </a:r>
            <a:r>
              <a:rPr lang="en-US" altLang="zh-CN" sz="3600" b="1">
                <a:solidFill>
                  <a:schemeClr val="accent1"/>
                </a:solidFill>
                <a:latin typeface="大黑体"/>
                <a:ea typeface="大黑体"/>
                <a:cs typeface="大黑体"/>
              </a:rPr>
              <a:t>)</a:t>
            </a:r>
          </a:p>
        </p:txBody>
      </p:sp>
      <p:pic>
        <p:nvPicPr>
          <p:cNvPr id="3789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1244600"/>
            <a:ext cx="27940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3"/>
          <p:cNvGrpSpPr>
            <a:grpSpLocks/>
          </p:cNvGrpSpPr>
          <p:nvPr/>
        </p:nvGrpSpPr>
        <p:grpSpPr bwMode="auto">
          <a:xfrm>
            <a:off x="1246188" y="2933700"/>
            <a:ext cx="4049712" cy="1905000"/>
            <a:chOff x="1246188" y="2933700"/>
            <a:chExt cx="4049712" cy="1905000"/>
          </a:xfrm>
        </p:grpSpPr>
        <p:sp>
          <p:nvSpPr>
            <p:cNvPr id="37902" name="Text Box 8"/>
            <p:cNvSpPr txBox="1">
              <a:spLocks noChangeArrowheads="1"/>
            </p:cNvSpPr>
            <p:nvPr/>
          </p:nvSpPr>
          <p:spPr bwMode="auto">
            <a:xfrm>
              <a:off x="1246188" y="2933700"/>
              <a:ext cx="18716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>
                  <a:solidFill>
                    <a:schemeClr val="tx1"/>
                  </a:solidFill>
                  <a:latin typeface="Arial" pitchFamily="34" charset="0"/>
                </a:rPr>
                <a:t>对偶问题</a:t>
              </a:r>
            </a:p>
          </p:txBody>
        </p:sp>
        <p:pic>
          <p:nvPicPr>
            <p:cNvPr id="37903" name="Picture 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0500" y="3416300"/>
              <a:ext cx="3835400" cy="142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2"/>
          <p:cNvGrpSpPr>
            <a:grpSpLocks/>
          </p:cNvGrpSpPr>
          <p:nvPr/>
        </p:nvGrpSpPr>
        <p:grpSpPr bwMode="auto">
          <a:xfrm>
            <a:off x="1258888" y="2120900"/>
            <a:ext cx="4316412" cy="901700"/>
            <a:chOff x="1258888" y="2120900"/>
            <a:chExt cx="4316412" cy="901700"/>
          </a:xfrm>
        </p:grpSpPr>
        <p:pic>
          <p:nvPicPr>
            <p:cNvPr id="37900" name="Picture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7500" y="2514600"/>
              <a:ext cx="39878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01" name="Text Box 8"/>
            <p:cNvSpPr txBox="1">
              <a:spLocks noChangeArrowheads="1"/>
            </p:cNvSpPr>
            <p:nvPr/>
          </p:nvSpPr>
          <p:spPr bwMode="auto">
            <a:xfrm>
              <a:off x="1258888" y="2120900"/>
              <a:ext cx="18716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>
                  <a:solidFill>
                    <a:schemeClr val="tx1"/>
                  </a:solidFill>
                  <a:latin typeface="Arial" pitchFamily="34" charset="0"/>
                </a:rPr>
                <a:t>对偶函数</a:t>
              </a:r>
            </a:p>
          </p:txBody>
        </p:sp>
      </p:grp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5410200" y="1193800"/>
            <a:ext cx="3479800" cy="838200"/>
            <a:chOff x="5410200" y="1193800"/>
            <a:chExt cx="3479800" cy="838200"/>
          </a:xfrm>
        </p:grpSpPr>
        <p:pic>
          <p:nvPicPr>
            <p:cNvPr id="37898" name="Picture 1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1193800"/>
              <a:ext cx="17272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899" name="Picture 1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1676400"/>
              <a:ext cx="34798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1155700" y="5419725"/>
            <a:ext cx="7108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b="1">
                <a:solidFill>
                  <a:schemeClr val="tx1"/>
                </a:solidFill>
                <a:latin typeface="Arial" pitchFamily="34" charset="0"/>
              </a:rPr>
              <a:t>注</a:t>
            </a:r>
            <a:r>
              <a:rPr kumimoji="0" lang="en-US" altLang="zh-CN" b="1">
                <a:solidFill>
                  <a:schemeClr val="tx1"/>
                </a:solidFill>
                <a:latin typeface="Arial" pitchFamily="34" charset="0"/>
              </a:rPr>
              <a:t>2. </a:t>
            </a:r>
            <a:r>
              <a:rPr kumimoji="0" lang="zh-CN" altLang="en-US" b="1">
                <a:solidFill>
                  <a:schemeClr val="tx1"/>
                </a:solidFill>
                <a:latin typeface="Arial" pitchFamily="34" charset="0"/>
              </a:rPr>
              <a:t>对偶问题表述</a:t>
            </a:r>
            <a:r>
              <a:rPr kumimoji="0" lang="zh-CN" altLang="en-US" b="1">
                <a:solidFill>
                  <a:srgbClr val="7030A0"/>
                </a:solidFill>
                <a:latin typeface="Arial" pitchFamily="34" charset="0"/>
              </a:rPr>
              <a:t>依赖于</a:t>
            </a:r>
            <a:r>
              <a:rPr kumimoji="0" lang="zh-CN" altLang="en-US" b="1">
                <a:solidFill>
                  <a:schemeClr val="tx1"/>
                </a:solidFill>
                <a:latin typeface="Arial" pitchFamily="34" charset="0"/>
              </a:rPr>
              <a:t>原始问题的特定表述形式</a:t>
            </a:r>
            <a:r>
              <a:rPr kumimoji="0" lang="en-US" altLang="zh-CN" b="1">
                <a:solidFill>
                  <a:schemeClr val="tx1"/>
                </a:solidFill>
                <a:latin typeface="Arial" pitchFamily="34" charset="0"/>
              </a:rPr>
              <a:t>!</a:t>
            </a:r>
            <a:endParaRPr kumimoji="0" lang="zh-CN" altLang="en-US" b="1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4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57" name="Object 17"/>
          <p:cNvGraphicFramePr>
            <a:graphicFrameLocks noChangeAspect="1"/>
          </p:cNvGraphicFramePr>
          <p:nvPr/>
        </p:nvGraphicFramePr>
        <p:xfrm>
          <a:off x="5534025" y="4051300"/>
          <a:ext cx="314325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Visio" r:id="rId3" imgW="2089221" imgH="1683471" progId="Visio.Drawing.11">
                  <p:embed/>
                </p:oleObj>
              </mc:Choice>
              <mc:Fallback>
                <p:oleObj name="Visio" r:id="rId3" imgW="2089221" imgH="1683471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4025" y="4051300"/>
                        <a:ext cx="3143250" cy="253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806450" y="279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约束优化</a:t>
            </a:r>
          </a:p>
        </p:txBody>
      </p:sp>
      <p:sp>
        <p:nvSpPr>
          <p:cNvPr id="10243" name="Text Box 6"/>
          <p:cNvSpPr txBox="1">
            <a:spLocks noChangeArrowheads="1"/>
          </p:cNvSpPr>
          <p:nvPr/>
        </p:nvSpPr>
        <p:spPr bwMode="auto">
          <a:xfrm>
            <a:off x="558800" y="3348038"/>
            <a:ext cx="363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可行域</a:t>
            </a:r>
            <a:r>
              <a:rPr lang="en-US" altLang="zh-CN" b="1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(feasible region)</a:t>
            </a:r>
            <a:r>
              <a:rPr lang="zh-CN" altLang="en-US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714760" name="Text Box 8"/>
          <p:cNvSpPr txBox="1">
            <a:spLocks noChangeArrowheads="1"/>
          </p:cNvSpPr>
          <p:nvPr/>
        </p:nvSpPr>
        <p:spPr bwMode="auto">
          <a:xfrm>
            <a:off x="3810000" y="4249738"/>
            <a:ext cx="4838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7030A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局部</a:t>
            </a:r>
            <a:r>
              <a:rPr lang="en-US" altLang="zh-CN">
                <a:solidFill>
                  <a:srgbClr val="7030A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(local)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解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/</a:t>
            </a:r>
            <a:r>
              <a:rPr lang="zh-CN" altLang="en-US">
                <a:solidFill>
                  <a:srgbClr val="7030A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全局</a:t>
            </a:r>
            <a:r>
              <a:rPr lang="en-US" altLang="zh-CN">
                <a:solidFill>
                  <a:srgbClr val="7030A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(global)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解</a:t>
            </a:r>
          </a:p>
        </p:txBody>
      </p:sp>
      <p:sp>
        <p:nvSpPr>
          <p:cNvPr id="5126" name="Text Box 22"/>
          <p:cNvSpPr txBox="1">
            <a:spLocks noChangeArrowheads="1"/>
          </p:cNvSpPr>
          <p:nvPr/>
        </p:nvSpPr>
        <p:spPr bwMode="auto">
          <a:xfrm>
            <a:off x="596900" y="2514600"/>
            <a:ext cx="8051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</a:rPr>
              <a:t>在设计和分析算法时，通常假设 </a:t>
            </a:r>
            <a:r>
              <a:rPr lang="en-US" altLang="zh-CN" b="1" i="1">
                <a:solidFill>
                  <a:schemeClr val="tx1"/>
                </a:solidFill>
              </a:rPr>
              <a:t>f </a:t>
            </a:r>
            <a:r>
              <a:rPr lang="en-US" altLang="zh-CN" b="1">
                <a:solidFill>
                  <a:schemeClr val="tx1"/>
                </a:solidFill>
              </a:rPr>
              <a:t>(</a:t>
            </a:r>
            <a:r>
              <a:rPr lang="en-US" altLang="zh-CN" b="1" i="1">
                <a:solidFill>
                  <a:schemeClr val="tx1"/>
                </a:solidFill>
              </a:rPr>
              <a:t>x</a:t>
            </a:r>
            <a:r>
              <a:rPr lang="en-US" altLang="zh-CN" b="1">
                <a:solidFill>
                  <a:schemeClr val="tx1"/>
                </a:solidFill>
              </a:rPr>
              <a:t>) </a:t>
            </a:r>
            <a:r>
              <a:rPr lang="zh-CN" altLang="en-US" b="1">
                <a:solidFill>
                  <a:schemeClr val="tx1"/>
                </a:solidFill>
              </a:rPr>
              <a:t>和</a:t>
            </a:r>
            <a:r>
              <a:rPr lang="en-US" altLang="zh-CN" b="1" i="1">
                <a:solidFill>
                  <a:schemeClr val="tx1"/>
                </a:solidFill>
              </a:rPr>
              <a:t>c</a:t>
            </a:r>
            <a:r>
              <a:rPr lang="en-US" altLang="zh-CN" sz="2000" b="1" i="1" baseline="-25000">
                <a:solidFill>
                  <a:schemeClr val="tx1"/>
                </a:solidFill>
              </a:rPr>
              <a:t>i </a:t>
            </a:r>
            <a:r>
              <a:rPr lang="en-US" altLang="zh-CN" b="1">
                <a:solidFill>
                  <a:schemeClr val="tx1"/>
                </a:solidFill>
              </a:rPr>
              <a:t>(</a:t>
            </a:r>
            <a:r>
              <a:rPr lang="en-US" altLang="zh-CN" b="1" i="1">
                <a:solidFill>
                  <a:schemeClr val="tx1"/>
                </a:solidFill>
              </a:rPr>
              <a:t>x</a:t>
            </a:r>
            <a:r>
              <a:rPr lang="en-US" altLang="zh-CN" b="1">
                <a:solidFill>
                  <a:schemeClr val="tx1"/>
                </a:solidFill>
              </a:rPr>
              <a:t>)</a:t>
            </a:r>
            <a:r>
              <a:rPr lang="zh-CN" altLang="en-US" b="1">
                <a:solidFill>
                  <a:srgbClr val="7030A0"/>
                </a:solidFill>
              </a:rPr>
              <a:t>连续可微</a:t>
            </a:r>
            <a:r>
              <a:rPr lang="en-US" altLang="zh-CN" b="1">
                <a:solidFill>
                  <a:schemeClr val="tx1"/>
                </a:solidFill>
              </a:rPr>
              <a:t>(</a:t>
            </a:r>
            <a:r>
              <a:rPr lang="zh-CN" altLang="en-US" b="1">
                <a:solidFill>
                  <a:schemeClr val="tx1"/>
                </a:solidFill>
              </a:rPr>
              <a:t>二次连续可微</a:t>
            </a:r>
            <a:r>
              <a:rPr lang="en-US" altLang="zh-CN" b="1">
                <a:solidFill>
                  <a:schemeClr val="tx1"/>
                </a:solidFill>
              </a:rPr>
              <a:t>)</a:t>
            </a:r>
            <a:r>
              <a:rPr lang="zh-CN" altLang="en-US" b="1">
                <a:solidFill>
                  <a:schemeClr val="tx1"/>
                </a:solidFill>
              </a:rPr>
              <a:t>！</a:t>
            </a:r>
          </a:p>
        </p:txBody>
      </p:sp>
      <p:pic>
        <p:nvPicPr>
          <p:cNvPr id="512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008063"/>
            <a:ext cx="4090988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8" name="Group 19"/>
          <p:cNvGrpSpPr>
            <a:grpSpLocks/>
          </p:cNvGrpSpPr>
          <p:nvPr/>
        </p:nvGrpSpPr>
        <p:grpSpPr bwMode="auto">
          <a:xfrm>
            <a:off x="6184900" y="1590675"/>
            <a:ext cx="2108200" cy="822325"/>
            <a:chOff x="3976" y="778"/>
            <a:chExt cx="1328" cy="518"/>
          </a:xfrm>
        </p:grpSpPr>
        <p:sp>
          <p:nvSpPr>
            <p:cNvPr id="5138" name="Text Box 18"/>
            <p:cNvSpPr txBox="1">
              <a:spLocks noChangeArrowheads="1"/>
            </p:cNvSpPr>
            <p:nvPr/>
          </p:nvSpPr>
          <p:spPr bwMode="auto">
            <a:xfrm>
              <a:off x="3976" y="778"/>
              <a:ext cx="132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这里     和     是有限指标集</a:t>
              </a:r>
              <a:r>
                <a:rPr lang="en-US" altLang="zh-CN" b="1">
                  <a:solidFill>
                    <a:schemeClr val="tx1"/>
                  </a:solidFill>
                </a:rPr>
                <a:t>.</a:t>
              </a:r>
            </a:p>
          </p:txBody>
        </p:sp>
        <p:pic>
          <p:nvPicPr>
            <p:cNvPr id="5139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7" y="842"/>
              <a:ext cx="15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0" name="Picture 1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" y="816"/>
              <a:ext cx="200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48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3803650"/>
            <a:ext cx="75660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2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3" y="4287838"/>
            <a:ext cx="144462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2" name="Text Box 24"/>
          <p:cNvSpPr txBox="1">
            <a:spLocks noChangeArrowheads="1"/>
          </p:cNvSpPr>
          <p:nvPr/>
        </p:nvSpPr>
        <p:spPr bwMode="auto">
          <a:xfrm>
            <a:off x="5570538" y="6175375"/>
            <a:ext cx="2044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约束的</a:t>
            </a:r>
            <a:r>
              <a:rPr lang="zh-CN" altLang="en-US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法向量</a:t>
            </a:r>
          </a:p>
        </p:txBody>
      </p:sp>
      <p:pic>
        <p:nvPicPr>
          <p:cNvPr id="10258" name="Picture 1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4933950"/>
            <a:ext cx="4387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9" name="Picture 1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5457825"/>
            <a:ext cx="42608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0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50" y="5919788"/>
            <a:ext cx="1782763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5434013" y="2930525"/>
            <a:ext cx="3163887" cy="668338"/>
            <a:chOff x="5434013" y="2930098"/>
            <a:chExt cx="3163887" cy="668467"/>
          </a:xfrm>
        </p:grpSpPr>
        <p:sp>
          <p:nvSpPr>
            <p:cNvPr id="5136" name="TextBox 1"/>
            <p:cNvSpPr txBox="1">
              <a:spLocks noChangeArrowheads="1"/>
            </p:cNvSpPr>
            <p:nvPr/>
          </p:nvSpPr>
          <p:spPr bwMode="auto">
            <a:xfrm>
              <a:off x="5434013" y="3136900"/>
              <a:ext cx="316388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zh-CN" altLang="en-US">
                  <a:solidFill>
                    <a:srgbClr val="7030A0"/>
                  </a:solidFill>
                  <a:latin typeface="黑体" pitchFamily="2" charset="-122"/>
                  <a:ea typeface="黑体" pitchFamily="2" charset="-122"/>
                </a:rPr>
                <a:t>偏导数存在并且连续</a:t>
              </a:r>
            </a:p>
          </p:txBody>
        </p:sp>
        <p:sp>
          <p:nvSpPr>
            <p:cNvPr id="5137" name="下箭头 3"/>
            <p:cNvSpPr>
              <a:spLocks noChangeArrowheads="1"/>
            </p:cNvSpPr>
            <p:nvPr/>
          </p:nvSpPr>
          <p:spPr bwMode="auto">
            <a:xfrm>
              <a:off x="7069138" y="2930098"/>
              <a:ext cx="169862" cy="321102"/>
            </a:xfrm>
            <a:prstGeom prst="downArrow">
              <a:avLst>
                <a:gd name="adj1" fmla="val 50000"/>
                <a:gd name="adj2" fmla="val 49999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/>
            <a:p>
              <a:pPr eaLnBrk="0" hangingPunct="0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71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714760" grpId="0"/>
      <p:bldP spid="1025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755650" y="2159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弱对偶定理</a:t>
            </a:r>
          </a:p>
        </p:txBody>
      </p:sp>
      <p:grpSp>
        <p:nvGrpSpPr>
          <p:cNvPr id="5" name="组合 51"/>
          <p:cNvGrpSpPr>
            <a:grpSpLocks/>
          </p:cNvGrpSpPr>
          <p:nvPr/>
        </p:nvGrpSpPr>
        <p:grpSpPr bwMode="auto">
          <a:xfrm>
            <a:off x="685800" y="1638300"/>
            <a:ext cx="8293100" cy="830263"/>
            <a:chOff x="685800" y="838200"/>
            <a:chExt cx="8293100" cy="830997"/>
          </a:xfrm>
        </p:grpSpPr>
        <p:sp>
          <p:nvSpPr>
            <p:cNvPr id="38936" name="TextBox 23"/>
            <p:cNvSpPr txBox="1">
              <a:spLocks noChangeArrowheads="1"/>
            </p:cNvSpPr>
            <p:nvPr/>
          </p:nvSpPr>
          <p:spPr bwMode="auto">
            <a:xfrm>
              <a:off x="685800" y="838200"/>
              <a:ext cx="82931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b="1" dirty="0">
                  <a:solidFill>
                    <a:srgbClr val="0070C0"/>
                  </a:solidFill>
                </a:rPr>
                <a:t>定理</a:t>
              </a:r>
              <a:r>
                <a:rPr lang="en-US" altLang="zh-CN" b="1" dirty="0">
                  <a:solidFill>
                    <a:srgbClr val="0070C0"/>
                  </a:solidFill>
                </a:rPr>
                <a:t>7.7.1 </a:t>
              </a:r>
              <a:r>
                <a:rPr lang="en-US" altLang="zh-CN" b="1" dirty="0">
                  <a:solidFill>
                    <a:schemeClr val="tx1"/>
                  </a:solidFill>
                </a:rPr>
                <a:t>(</a:t>
              </a:r>
              <a:r>
                <a:rPr lang="zh-CN" altLang="en-US" b="1" dirty="0">
                  <a:solidFill>
                    <a:srgbClr val="7030A0"/>
                  </a:solidFill>
                </a:rPr>
                <a:t>弱</a:t>
              </a:r>
              <a:r>
                <a:rPr lang="zh-CN" altLang="en-US" b="1" dirty="0">
                  <a:solidFill>
                    <a:schemeClr val="tx1"/>
                  </a:solidFill>
                </a:rPr>
                <a:t>对偶性</a:t>
              </a:r>
              <a:r>
                <a:rPr lang="en-US" altLang="zh-CN" b="1" dirty="0">
                  <a:solidFill>
                    <a:schemeClr val="tx1"/>
                  </a:solidFill>
                </a:rPr>
                <a:t>)</a:t>
              </a:r>
              <a:r>
                <a:rPr lang="zh-CN" altLang="en-US" b="1" dirty="0">
                  <a:solidFill>
                    <a:schemeClr val="tx1"/>
                  </a:solidFill>
                </a:rPr>
                <a:t> 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r>
                <a:rPr lang="zh-CN" altLang="en-US" b="1" dirty="0">
                  <a:solidFill>
                    <a:schemeClr val="tx1"/>
                  </a:solidFill>
                </a:rPr>
                <a:t>设     是原始问题的可行解 </a:t>
              </a:r>
              <a:r>
                <a:rPr lang="en-US" altLang="zh-CN" b="1" dirty="0">
                  <a:solidFill>
                    <a:schemeClr val="tx1"/>
                  </a:solidFill>
                </a:rPr>
                <a:t>(</a:t>
              </a:r>
              <a:r>
                <a:rPr lang="zh-CN" altLang="en-US" b="1" dirty="0">
                  <a:solidFill>
                    <a:schemeClr val="tx1"/>
                  </a:solidFill>
                </a:rPr>
                <a:t>即                               </a:t>
              </a:r>
              <a:r>
                <a:rPr lang="en-US" altLang="zh-CN" b="1" dirty="0">
                  <a:solidFill>
                    <a:schemeClr val="tx1"/>
                  </a:solidFill>
                </a:rPr>
                <a:t>)</a:t>
              </a:r>
              <a:r>
                <a:rPr lang="zh-CN" altLang="en-US" b="1" dirty="0">
                  <a:solidFill>
                    <a:schemeClr val="tx1"/>
                  </a:solidFill>
                </a:rPr>
                <a:t>，对偶变量</a:t>
              </a:r>
            </a:p>
          </p:txBody>
        </p:sp>
        <p:pic>
          <p:nvPicPr>
            <p:cNvPr id="38937" name="Picture 2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270000"/>
              <a:ext cx="22860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8" name="Picture 2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8875" y="1295399"/>
              <a:ext cx="220318" cy="281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组合 29"/>
          <p:cNvGrpSpPr>
            <a:grpSpLocks/>
          </p:cNvGrpSpPr>
          <p:nvPr/>
        </p:nvGrpSpPr>
        <p:grpSpPr bwMode="auto">
          <a:xfrm>
            <a:off x="812800" y="2387600"/>
            <a:ext cx="3689350" cy="461963"/>
            <a:chOff x="825500" y="1981200"/>
            <a:chExt cx="3689350" cy="461665"/>
          </a:xfrm>
        </p:grpSpPr>
        <p:sp>
          <p:nvSpPr>
            <p:cNvPr id="38933" name="TextBox 24"/>
            <p:cNvSpPr txBox="1">
              <a:spLocks noChangeArrowheads="1"/>
            </p:cNvSpPr>
            <p:nvPr/>
          </p:nvSpPr>
          <p:spPr bwMode="auto">
            <a:xfrm>
              <a:off x="1587500" y="1981200"/>
              <a:ext cx="12065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b="1">
                  <a:solidFill>
                    <a:schemeClr val="tx1"/>
                  </a:solidFill>
                </a:rPr>
                <a:t>，则有</a:t>
              </a:r>
            </a:p>
          </p:txBody>
        </p:sp>
        <p:pic>
          <p:nvPicPr>
            <p:cNvPr id="38934" name="Picture 2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500" y="2012950"/>
              <a:ext cx="8128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5" name="Picture 2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7150" y="1981200"/>
              <a:ext cx="19177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36"/>
          <p:cNvGrpSpPr>
            <a:grpSpLocks/>
          </p:cNvGrpSpPr>
          <p:nvPr/>
        </p:nvGrpSpPr>
        <p:grpSpPr bwMode="auto">
          <a:xfrm>
            <a:off x="603250" y="4170363"/>
            <a:ext cx="8312150" cy="830262"/>
            <a:chOff x="768350" y="3306763"/>
            <a:chExt cx="8312150" cy="830262"/>
          </a:xfrm>
        </p:grpSpPr>
        <p:sp>
          <p:nvSpPr>
            <p:cNvPr id="38929" name="Rectangle 15"/>
            <p:cNvSpPr>
              <a:spLocks noChangeArrowheads="1"/>
            </p:cNvSpPr>
            <p:nvPr/>
          </p:nvSpPr>
          <p:spPr bwMode="auto">
            <a:xfrm>
              <a:off x="768350" y="3306763"/>
              <a:ext cx="8312150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 b="1">
                  <a:solidFill>
                    <a:srgbClr val="0070C0"/>
                  </a:solidFill>
                  <a:latin typeface="宋体" pitchFamily="2" charset="-122"/>
                </a:rPr>
                <a:t>推论</a:t>
              </a:r>
              <a:r>
                <a:rPr kumimoji="0" lang="en-US" altLang="zh-CN" b="1">
                  <a:solidFill>
                    <a:srgbClr val="0070C0"/>
                  </a:solidFill>
                  <a:latin typeface="宋体" pitchFamily="2" charset="-122"/>
                </a:rPr>
                <a:t>2 </a:t>
              </a:r>
              <a:r>
                <a:rPr kumimoji="0" lang="zh-CN" altLang="en-US" b="1">
                  <a:solidFill>
                    <a:srgbClr val="0070C0"/>
                  </a:solidFill>
                  <a:latin typeface="宋体" pitchFamily="2" charset="-122"/>
                </a:rPr>
                <a:t> </a:t>
              </a:r>
              <a:r>
                <a:rPr kumimoji="0" lang="zh-CN" altLang="en-US" b="1">
                  <a:solidFill>
                    <a:schemeClr val="tx1"/>
                  </a:solidFill>
                  <a:latin typeface="宋体" pitchFamily="2" charset="-122"/>
                </a:rPr>
                <a:t>设  是原始问题的可行解，     且            ，则二者分别是原始问题和对偶问题的最优解</a:t>
              </a:r>
              <a:r>
                <a:rPr kumimoji="0" lang="en-US" altLang="zh-CN" b="1">
                  <a:solidFill>
                    <a:schemeClr val="tx1"/>
                  </a:solidFill>
                  <a:latin typeface="宋体" pitchFamily="2" charset="-122"/>
                </a:rPr>
                <a:t>.</a:t>
              </a:r>
              <a:endParaRPr kumimoji="0" lang="zh-CN" altLang="en-US" b="1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pic>
          <p:nvPicPr>
            <p:cNvPr id="38930" name="Picture 2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1874" y="3428999"/>
              <a:ext cx="230257" cy="294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1" name="Picture 3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4500" y="3359150"/>
              <a:ext cx="8382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2" name="Picture 3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0200" y="3352800"/>
              <a:ext cx="17780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625475" y="3244850"/>
            <a:ext cx="5749925" cy="625475"/>
            <a:chOff x="625475" y="3244751"/>
            <a:chExt cx="5749925" cy="625573"/>
          </a:xfrm>
        </p:grpSpPr>
        <p:sp>
          <p:nvSpPr>
            <p:cNvPr id="38927" name="矩形 31"/>
            <p:cNvSpPr>
              <a:spLocks noChangeArrowheads="1"/>
            </p:cNvSpPr>
            <p:nvPr/>
          </p:nvSpPr>
          <p:spPr bwMode="auto">
            <a:xfrm>
              <a:off x="625475" y="3287713"/>
              <a:ext cx="1114425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CN" altLang="en-US" b="1">
                  <a:solidFill>
                    <a:srgbClr val="0070C0"/>
                  </a:solidFill>
                  <a:latin typeface="宋体" pitchFamily="2" charset="-122"/>
                </a:rPr>
                <a:t>推论</a:t>
              </a:r>
              <a:r>
                <a:rPr kumimoji="0" lang="en-US" altLang="zh-CN" b="1">
                  <a:solidFill>
                    <a:srgbClr val="0070C0"/>
                  </a:solidFill>
                  <a:latin typeface="宋体" pitchFamily="2" charset="-122"/>
                </a:rPr>
                <a:t>1 </a:t>
              </a:r>
              <a:endParaRPr lang="zh-CN" altLang="en-US">
                <a:solidFill>
                  <a:srgbClr val="0070C0"/>
                </a:solidFill>
              </a:endParaRPr>
            </a:p>
          </p:txBody>
        </p:sp>
        <p:pic>
          <p:nvPicPr>
            <p:cNvPr id="38928" name="Picture 2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839" y="3244751"/>
              <a:ext cx="4754561" cy="6255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585788" y="5219700"/>
            <a:ext cx="8251825" cy="830263"/>
            <a:chOff x="585788" y="5219702"/>
            <a:chExt cx="8252580" cy="830997"/>
          </a:xfrm>
        </p:grpSpPr>
        <p:grpSp>
          <p:nvGrpSpPr>
            <p:cNvPr id="38920" name="组合 31"/>
            <p:cNvGrpSpPr>
              <a:grpSpLocks/>
            </p:cNvGrpSpPr>
            <p:nvPr/>
          </p:nvGrpSpPr>
          <p:grpSpPr bwMode="auto">
            <a:xfrm>
              <a:off x="585788" y="5219702"/>
              <a:ext cx="8252580" cy="830997"/>
              <a:chOff x="598488" y="4318010"/>
              <a:chExt cx="8252580" cy="832467"/>
            </a:xfrm>
          </p:grpSpPr>
          <p:sp>
            <p:nvSpPr>
              <p:cNvPr id="38922" name="Rectangle 4"/>
              <p:cNvSpPr>
                <a:spLocks noChangeArrowheads="1"/>
              </p:cNvSpPr>
              <p:nvPr/>
            </p:nvSpPr>
            <p:spPr bwMode="auto">
              <a:xfrm>
                <a:off x="598488" y="4318010"/>
                <a:ext cx="8252580" cy="832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zh-CN" altLang="en-US" b="1">
                    <a:solidFill>
                      <a:srgbClr val="0070C0"/>
                    </a:solidFill>
                    <a:latin typeface="宋体" pitchFamily="2" charset="-122"/>
                  </a:rPr>
                  <a:t>推论</a:t>
                </a:r>
                <a:r>
                  <a:rPr kumimoji="0" lang="en-US" altLang="zh-CN" b="1">
                    <a:solidFill>
                      <a:srgbClr val="0070C0"/>
                    </a:solidFill>
                    <a:latin typeface="宋体" pitchFamily="2" charset="-122"/>
                  </a:rPr>
                  <a:t>3 </a:t>
                </a:r>
                <a:r>
                  <a:rPr kumimoji="0" lang="zh-CN" altLang="en-US" b="1">
                    <a:solidFill>
                      <a:schemeClr val="tx1"/>
                    </a:solidFill>
                    <a:latin typeface="宋体" pitchFamily="2" charset="-122"/>
                  </a:rPr>
                  <a:t>如果原始问题无界，则对</a:t>
                </a:r>
                <a:r>
                  <a:rPr kumimoji="0" lang="zh-CN" altLang="en-US" b="1">
                    <a:solidFill>
                      <a:schemeClr val="tx1"/>
                    </a:solidFill>
                    <a:latin typeface="Arial" pitchFamily="34" charset="0"/>
                  </a:rPr>
                  <a:t>每个             有</a:t>
                </a:r>
                <a:endParaRPr kumimoji="0" lang="en-US" altLang="zh-CN" b="1">
                  <a:solidFill>
                    <a:schemeClr val="tx1"/>
                  </a:solidFill>
                  <a:latin typeface="宋体" pitchFamily="2" charset="-122"/>
                </a:endParaRPr>
              </a:p>
              <a:p>
                <a:r>
                  <a:rPr kumimoji="0" lang="en-US" altLang="zh-CN" b="1">
                    <a:solidFill>
                      <a:schemeClr val="tx1"/>
                    </a:solidFill>
                    <a:latin typeface="宋体" pitchFamily="2" charset="-122"/>
                  </a:rPr>
                  <a:t>      </a:t>
                </a:r>
                <a:r>
                  <a:rPr kumimoji="0" lang="zh-CN" altLang="en-US" b="1">
                    <a:solidFill>
                      <a:schemeClr val="tx1"/>
                    </a:solidFill>
                    <a:latin typeface="宋体" pitchFamily="2" charset="-122"/>
                  </a:rPr>
                  <a:t>如果                       ，则原始问题不可行</a:t>
                </a:r>
                <a:r>
                  <a:rPr kumimoji="0" lang="en-US" altLang="zh-CN" b="1">
                    <a:solidFill>
                      <a:schemeClr val="tx1"/>
                    </a:solidFill>
                    <a:latin typeface="宋体" pitchFamily="2" charset="-122"/>
                  </a:rPr>
                  <a:t>.</a:t>
                </a:r>
              </a:p>
            </p:txBody>
          </p:sp>
          <p:grpSp>
            <p:nvGrpSpPr>
              <p:cNvPr id="38923" name="Group 7"/>
              <p:cNvGrpSpPr>
                <a:grpSpLocks/>
              </p:cNvGrpSpPr>
              <p:nvPr/>
            </p:nvGrpSpPr>
            <p:grpSpPr bwMode="auto">
              <a:xfrm>
                <a:off x="5712338" y="4406900"/>
                <a:ext cx="2415833" cy="377110"/>
                <a:chOff x="1148" y="3384"/>
                <a:chExt cx="1877" cy="253"/>
              </a:xfrm>
            </p:grpSpPr>
            <p:pic>
              <p:nvPicPr>
                <p:cNvPr id="38925" name="Picture 8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8" y="3396"/>
                  <a:ext cx="747" cy="2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8926" name="Picture 9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01" y="3384"/>
                  <a:ext cx="1124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38924" name="Picture 2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11939" y="4440173"/>
                <a:ext cx="703261" cy="308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8921" name="Picture 28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3531" y="5672177"/>
              <a:ext cx="3396107" cy="365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755650" y="2159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3600" b="1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对偶间隙</a:t>
            </a:r>
            <a:r>
              <a:rPr lang="en-US" altLang="zh-CN" sz="3600" b="1">
                <a:solidFill>
                  <a:srgbClr val="0070C0"/>
                </a:solidFill>
                <a:latin typeface="大黑体"/>
                <a:ea typeface="黑体" pitchFamily="2" charset="-122"/>
                <a:cs typeface="大黑体"/>
              </a:rPr>
              <a:t>(</a:t>
            </a:r>
            <a:r>
              <a:rPr lang="en-US" altLang="zh-CN" sz="3600" b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大黑体"/>
              </a:rPr>
              <a:t>dual gap</a:t>
            </a:r>
            <a:r>
              <a:rPr lang="en-US" altLang="zh-CN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)</a:t>
            </a:r>
            <a:endParaRPr lang="zh-CN" altLang="en-US" sz="3600" b="1">
              <a:solidFill>
                <a:srgbClr val="0070C0"/>
              </a:solidFill>
              <a:latin typeface="大黑体"/>
              <a:ea typeface="大黑体"/>
              <a:cs typeface="大黑体"/>
            </a:endParaRPr>
          </a:p>
        </p:txBody>
      </p:sp>
      <p:pic>
        <p:nvPicPr>
          <p:cNvPr id="3993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75" y="1187450"/>
            <a:ext cx="41370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8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743200"/>
            <a:ext cx="4217988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37"/>
          <p:cNvGrpSpPr>
            <a:grpSpLocks/>
          </p:cNvGrpSpPr>
          <p:nvPr/>
        </p:nvGrpSpPr>
        <p:grpSpPr bwMode="auto">
          <a:xfrm>
            <a:off x="3847306" y="5310188"/>
            <a:ext cx="3887788" cy="860425"/>
            <a:chOff x="4951413" y="5743575"/>
            <a:chExt cx="3887787" cy="860425"/>
          </a:xfrm>
          <a:solidFill>
            <a:srgbClr val="92D050"/>
          </a:solidFill>
        </p:grpSpPr>
        <p:pic>
          <p:nvPicPr>
            <p:cNvPr id="38927" name="Picture 2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1300" y="6165850"/>
              <a:ext cx="2995613" cy="438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26" name="Rectangle 13"/>
            <p:cNvSpPr>
              <a:spLocks noChangeArrowheads="1"/>
            </p:cNvSpPr>
            <p:nvPr/>
          </p:nvSpPr>
          <p:spPr bwMode="auto">
            <a:xfrm>
              <a:off x="4951413" y="5743575"/>
              <a:ext cx="3887787" cy="4619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0" lang="zh-CN" altLang="en-US" b="1" dirty="0">
                  <a:solidFill>
                    <a:schemeClr val="tx1"/>
                  </a:solidFill>
                  <a:latin typeface="宋体" pitchFamily="2" charset="-122"/>
                </a:rPr>
                <a:t>对偶</a:t>
              </a:r>
              <a:r>
                <a:rPr kumimoji="0" lang="zh-CN" altLang="en-US" b="1" dirty="0">
                  <a:solidFill>
                    <a:srgbClr val="7030A0"/>
                  </a:solidFill>
                  <a:latin typeface="宋体" pitchFamily="2" charset="-122"/>
                </a:rPr>
                <a:t>间隙</a:t>
              </a:r>
              <a:r>
                <a:rPr kumimoji="0" lang="en-US" altLang="zh-CN" b="1" dirty="0">
                  <a:solidFill>
                    <a:srgbClr val="CC0000"/>
                  </a:solidFill>
                  <a:latin typeface="宋体" pitchFamily="2" charset="-122"/>
                </a:rPr>
                <a:t>(</a:t>
              </a:r>
              <a:r>
                <a:rPr kumimoji="0" lang="en-US" altLang="zh-CN" b="1" dirty="0">
                  <a:solidFill>
                    <a:schemeClr val="tx1"/>
                  </a:solidFill>
                  <a:latin typeface="宋体" pitchFamily="2" charset="-122"/>
                </a:rPr>
                <a:t>dual</a:t>
              </a:r>
              <a:r>
                <a:rPr kumimoji="0" lang="en-US" altLang="zh-CN" b="1" dirty="0">
                  <a:solidFill>
                    <a:srgbClr val="CC0000"/>
                  </a:solidFill>
                  <a:latin typeface="宋体" pitchFamily="2" charset="-122"/>
                </a:rPr>
                <a:t> </a:t>
              </a:r>
              <a:r>
                <a:rPr kumimoji="0" lang="en-US" altLang="zh-CN" b="1" dirty="0">
                  <a:solidFill>
                    <a:srgbClr val="7030A0"/>
                  </a:solidFill>
                  <a:latin typeface="宋体" pitchFamily="2" charset="-122"/>
                </a:rPr>
                <a:t>gap</a:t>
              </a:r>
              <a:r>
                <a:rPr kumimoji="0" lang="en-US" altLang="zh-CN" b="1" dirty="0">
                  <a:solidFill>
                    <a:srgbClr val="CC0000"/>
                  </a:solidFill>
                  <a:latin typeface="宋体" pitchFamily="2" charset="-122"/>
                </a:rPr>
                <a:t>)</a:t>
              </a:r>
              <a:r>
                <a:rPr kumimoji="0" lang="zh-CN" altLang="en-US" b="1" dirty="0">
                  <a:solidFill>
                    <a:srgbClr val="CC0000"/>
                  </a:solidFill>
                  <a:latin typeface="宋体" pitchFamily="2" charset="-122"/>
                </a:rPr>
                <a:t>：                                                    </a:t>
              </a:r>
            </a:p>
          </p:txBody>
        </p:sp>
      </p:grpSp>
      <p:grpSp>
        <p:nvGrpSpPr>
          <p:cNvPr id="10" name="组合 36"/>
          <p:cNvGrpSpPr>
            <a:grpSpLocks/>
          </p:cNvGrpSpPr>
          <p:nvPr/>
        </p:nvGrpSpPr>
        <p:grpSpPr bwMode="auto">
          <a:xfrm>
            <a:off x="1084263" y="4622800"/>
            <a:ext cx="2959100" cy="558800"/>
            <a:chOff x="5073650" y="5270500"/>
            <a:chExt cx="2959100" cy="558800"/>
          </a:xfrm>
        </p:grpSpPr>
        <p:pic>
          <p:nvPicPr>
            <p:cNvPr id="39948" name="Picture 3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3650" y="5270500"/>
              <a:ext cx="1358900" cy="5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49" name="Picture 3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9450" y="5276850"/>
              <a:ext cx="10033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组合 35"/>
          <p:cNvGrpSpPr>
            <a:grpSpLocks/>
          </p:cNvGrpSpPr>
          <p:nvPr/>
        </p:nvGrpSpPr>
        <p:grpSpPr bwMode="auto">
          <a:xfrm>
            <a:off x="1651000" y="1919288"/>
            <a:ext cx="2584450" cy="385762"/>
            <a:chOff x="673100" y="5233988"/>
            <a:chExt cx="2584450" cy="385762"/>
          </a:xfrm>
        </p:grpSpPr>
        <p:pic>
          <p:nvPicPr>
            <p:cNvPr id="39946" name="Picture 3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100" y="5233988"/>
              <a:ext cx="1143000" cy="385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47" name="Picture 3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4250" y="5264150"/>
              <a:ext cx="10033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944" name="Text Box 2"/>
          <p:cNvSpPr txBox="1">
            <a:spLocks noChangeArrowheads="1"/>
          </p:cNvSpPr>
          <p:nvPr/>
        </p:nvSpPr>
        <p:spPr bwMode="auto">
          <a:xfrm>
            <a:off x="544513" y="1219200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>
                <a:solidFill>
                  <a:schemeClr val="accent1"/>
                </a:solidFill>
              </a:rPr>
              <a:t>例</a:t>
            </a:r>
            <a:r>
              <a:rPr kumimoji="0" lang="en-US" altLang="zh-CN" b="1">
                <a:solidFill>
                  <a:schemeClr val="accent1"/>
                </a:solidFill>
              </a:rPr>
              <a:t>3.</a:t>
            </a:r>
          </a:p>
        </p:txBody>
      </p:sp>
      <p:pic>
        <p:nvPicPr>
          <p:cNvPr id="38928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3648075"/>
            <a:ext cx="3836988" cy="75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533400" y="2311400"/>
            <a:ext cx="8191500" cy="1200150"/>
            <a:chOff x="558800" y="2806700"/>
            <a:chExt cx="8191500" cy="1200508"/>
          </a:xfrm>
        </p:grpSpPr>
        <p:sp>
          <p:nvSpPr>
            <p:cNvPr id="40984" name="TextBox 13"/>
            <p:cNvSpPr txBox="1">
              <a:spLocks noChangeArrowheads="1"/>
            </p:cNvSpPr>
            <p:nvPr/>
          </p:nvSpPr>
          <p:spPr bwMode="auto">
            <a:xfrm>
              <a:off x="558800" y="2806700"/>
              <a:ext cx="8191500" cy="1200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b="1">
                  <a:solidFill>
                    <a:srgbClr val="0070C0"/>
                  </a:solidFill>
                </a:rPr>
                <a:t>定理</a:t>
              </a:r>
              <a:r>
                <a:rPr lang="en-US" altLang="zh-CN" b="1">
                  <a:solidFill>
                    <a:srgbClr val="0070C0"/>
                  </a:solidFill>
                </a:rPr>
                <a:t>7.7.2 </a:t>
              </a:r>
              <a:r>
                <a:rPr lang="en-US" altLang="zh-CN" b="1">
                  <a:solidFill>
                    <a:schemeClr val="tx1"/>
                  </a:solidFill>
                </a:rPr>
                <a:t>(</a:t>
              </a:r>
              <a:r>
                <a:rPr lang="zh-CN" altLang="en-US" b="1">
                  <a:solidFill>
                    <a:srgbClr val="7030A0"/>
                  </a:solidFill>
                </a:rPr>
                <a:t>强</a:t>
              </a:r>
              <a:r>
                <a:rPr lang="zh-CN" altLang="en-US" b="1">
                  <a:solidFill>
                    <a:schemeClr val="tx1"/>
                  </a:solidFill>
                </a:rPr>
                <a:t>对偶性</a:t>
              </a:r>
              <a:r>
                <a:rPr lang="en-US" altLang="zh-CN" b="1">
                  <a:solidFill>
                    <a:schemeClr val="tx1"/>
                  </a:solidFill>
                </a:rPr>
                <a:t>) </a:t>
              </a:r>
              <a:r>
                <a:rPr lang="zh-CN" altLang="en-US" b="1">
                  <a:solidFill>
                    <a:schemeClr val="tx1"/>
                  </a:solidFill>
                </a:rPr>
                <a:t>假设问题</a:t>
              </a:r>
              <a:r>
                <a:rPr lang="en-US" altLang="zh-CN" b="1">
                  <a:solidFill>
                    <a:schemeClr val="tx1"/>
                  </a:solidFill>
                </a:rPr>
                <a:t>(1)</a:t>
              </a:r>
              <a:r>
                <a:rPr lang="zh-CN" altLang="en-US" b="1">
                  <a:solidFill>
                    <a:schemeClr val="tx1"/>
                  </a:solidFill>
                </a:rPr>
                <a:t>中 </a:t>
              </a:r>
              <a:r>
                <a:rPr kumimoji="0" lang="en-US" altLang="zh-CN" b="1">
                  <a:solidFill>
                    <a:schemeClr val="tx1"/>
                  </a:solidFill>
                  <a:latin typeface="Arial" pitchFamily="34" charset="0"/>
                </a:rPr>
                <a:t>,</a:t>
              </a:r>
              <a:r>
                <a:rPr kumimoji="0" lang="zh-CN" altLang="en-US" b="1">
                  <a:solidFill>
                    <a:schemeClr val="tx1"/>
                  </a:solidFill>
                  <a:latin typeface="Arial" pitchFamily="34" charset="0"/>
                </a:rPr>
                <a:t> </a:t>
              </a:r>
              <a:r>
                <a:rPr kumimoji="0" lang="en-US" altLang="zh-CN" b="1">
                  <a:solidFill>
                    <a:schemeClr val="tx1"/>
                  </a:solidFill>
                  <a:latin typeface="Arial" pitchFamily="34" charset="0"/>
                </a:rPr>
                <a:t> </a:t>
              </a:r>
              <a:r>
                <a:rPr kumimoji="0" lang="zh-CN" altLang="en-US" b="1">
                  <a:solidFill>
                    <a:schemeClr val="tx1"/>
                  </a:solidFill>
                  <a:latin typeface="Arial" pitchFamily="34" charset="0"/>
                </a:rPr>
                <a:t>                 是凸函数，</a:t>
              </a:r>
              <a:r>
                <a:rPr kumimoji="0" lang="en-US" altLang="zh-CN" b="1" i="1">
                  <a:solidFill>
                    <a:schemeClr val="tx1"/>
                  </a:solidFill>
                  <a:cs typeface="Times New Roman" pitchFamily="18" charset="0"/>
                </a:rPr>
                <a:t>X </a:t>
              </a:r>
              <a:r>
                <a:rPr kumimoji="0" lang="zh-CN" altLang="en-US" b="1">
                  <a:solidFill>
                    <a:schemeClr val="tx1"/>
                  </a:solidFill>
                  <a:latin typeface="Arial" pitchFamily="34" charset="0"/>
                </a:rPr>
                <a:t>是凸集，且存在                                                    </a:t>
              </a:r>
              <a:r>
                <a:rPr lang="zh-CN" altLang="zh-CN" b="1">
                  <a:solidFill>
                    <a:schemeClr val="tx1"/>
                  </a:solidFill>
                </a:rPr>
                <a:t>若 </a:t>
              </a:r>
              <a:r>
                <a:rPr lang="en-US" altLang="zh-CN" b="1" i="1">
                  <a:solidFill>
                    <a:schemeClr val="tx1"/>
                  </a:solidFill>
                </a:rPr>
                <a:t>p</a:t>
              </a:r>
              <a:r>
                <a:rPr lang="en-US" altLang="zh-CN" b="1">
                  <a:solidFill>
                    <a:schemeClr val="tx1"/>
                  </a:solidFill>
                </a:rPr>
                <a:t>* </a:t>
              </a:r>
              <a:r>
                <a:rPr lang="zh-CN" altLang="zh-CN" b="1">
                  <a:solidFill>
                    <a:schemeClr val="tx1"/>
                  </a:solidFill>
                </a:rPr>
                <a:t>有限</a:t>
              </a:r>
              <a:r>
                <a:rPr lang="en-US" altLang="zh-CN" b="1">
                  <a:solidFill>
                    <a:schemeClr val="tx1"/>
                  </a:solidFill>
                </a:rPr>
                <a:t>,</a:t>
              </a:r>
              <a:r>
                <a:rPr lang="zh-CN" altLang="en-US" b="1">
                  <a:solidFill>
                    <a:schemeClr val="tx1"/>
                  </a:solidFill>
                </a:rPr>
                <a:t>  则</a:t>
              </a:r>
              <a:r>
                <a:rPr lang="en-US" altLang="zh-CN" b="1">
                  <a:solidFill>
                    <a:schemeClr val="tx1"/>
                  </a:solidFill>
                </a:rPr>
                <a:t> 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pic>
          <p:nvPicPr>
            <p:cNvPr id="40985" name="Picture 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950" y="2882900"/>
              <a:ext cx="14859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86" name="Picture 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9600" y="3244850"/>
              <a:ext cx="42672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768350" y="2413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强对偶定理</a:t>
            </a:r>
            <a:endParaRPr lang="zh-CN" altLang="en-US" sz="2000" b="1">
              <a:solidFill>
                <a:srgbClr val="0070C0"/>
              </a:solidFill>
              <a:latin typeface="大黑体"/>
              <a:ea typeface="大黑体"/>
              <a:cs typeface="大黑体"/>
            </a:endParaRPr>
          </a:p>
        </p:txBody>
      </p:sp>
      <p:sp>
        <p:nvSpPr>
          <p:cNvPr id="40964" name="TextBox 7"/>
          <p:cNvSpPr txBox="1">
            <a:spLocks noChangeArrowheads="1"/>
          </p:cNvSpPr>
          <p:nvPr/>
        </p:nvSpPr>
        <p:spPr bwMode="auto">
          <a:xfrm>
            <a:off x="584200" y="1130300"/>
            <a:ext cx="850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chemeClr val="tx1"/>
                </a:solidFill>
              </a:rPr>
              <a:t>记</a:t>
            </a:r>
          </a:p>
        </p:txBody>
      </p:sp>
      <p:pic>
        <p:nvPicPr>
          <p:cNvPr id="40965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0" y="1130300"/>
            <a:ext cx="48895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TextBox 14"/>
          <p:cNvSpPr txBox="1">
            <a:spLocks noChangeArrowheads="1"/>
          </p:cNvSpPr>
          <p:nvPr/>
        </p:nvSpPr>
        <p:spPr bwMode="auto">
          <a:xfrm>
            <a:off x="7277100" y="1384300"/>
            <a:ext cx="952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b="1"/>
              <a:t>(1)</a:t>
            </a:r>
            <a:endParaRPr lang="zh-CN" altLang="en-US" b="1"/>
          </a:p>
        </p:txBody>
      </p: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558800" y="3251200"/>
            <a:ext cx="7493000" cy="1447800"/>
            <a:chOff x="558800" y="3644900"/>
            <a:chExt cx="7493000" cy="1447800"/>
          </a:xfrm>
        </p:grpSpPr>
        <p:pic>
          <p:nvPicPr>
            <p:cNvPr id="40979" name="Picture 1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2300" y="3644900"/>
              <a:ext cx="2260600" cy="5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0980" name="组合 25"/>
            <p:cNvGrpSpPr>
              <a:grpSpLocks/>
            </p:cNvGrpSpPr>
            <p:nvPr/>
          </p:nvGrpSpPr>
          <p:grpSpPr bwMode="auto">
            <a:xfrm>
              <a:off x="558800" y="4203700"/>
              <a:ext cx="7493000" cy="461963"/>
              <a:chOff x="558800" y="3606800"/>
              <a:chExt cx="7493000" cy="461665"/>
            </a:xfrm>
          </p:grpSpPr>
          <p:sp>
            <p:nvSpPr>
              <p:cNvPr id="40982" name="TextBox 19"/>
              <p:cNvSpPr txBox="1">
                <a:spLocks noChangeArrowheads="1"/>
              </p:cNvSpPr>
              <p:nvPr/>
            </p:nvSpPr>
            <p:spPr bwMode="auto">
              <a:xfrm>
                <a:off x="558800" y="3606800"/>
                <a:ext cx="74930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US" b="1">
                    <a:solidFill>
                      <a:schemeClr val="tx1"/>
                    </a:solidFill>
                  </a:rPr>
                  <a:t>且对偶问题存在最优解      </a:t>
                </a:r>
                <a:r>
                  <a:rPr lang="en-US" altLang="zh-CN" b="1">
                    <a:solidFill>
                      <a:schemeClr val="tx1"/>
                    </a:solidFill>
                  </a:rPr>
                  <a:t>.</a:t>
                </a:r>
                <a:r>
                  <a:rPr lang="zh-CN" altLang="en-US" b="1">
                    <a:solidFill>
                      <a:schemeClr val="tx1"/>
                    </a:solidFill>
                  </a:rPr>
                  <a:t>   若 </a:t>
                </a:r>
                <a:r>
                  <a:rPr lang="en-US" altLang="zh-CN" b="1" i="1">
                    <a:solidFill>
                      <a:schemeClr val="tx1"/>
                    </a:solidFill>
                  </a:rPr>
                  <a:t>x</a:t>
                </a:r>
                <a:r>
                  <a:rPr lang="en-US" altLang="zh-CN" b="1">
                    <a:solidFill>
                      <a:schemeClr val="tx1"/>
                    </a:solidFill>
                  </a:rPr>
                  <a:t>*</a:t>
                </a:r>
                <a:r>
                  <a:rPr lang="zh-CN" altLang="en-US" b="1">
                    <a:solidFill>
                      <a:schemeClr val="tx1"/>
                    </a:solidFill>
                  </a:rPr>
                  <a:t>是</a:t>
                </a:r>
                <a:r>
                  <a:rPr lang="en-US" altLang="zh-CN" b="1">
                    <a:solidFill>
                      <a:schemeClr val="tx1"/>
                    </a:solidFill>
                  </a:rPr>
                  <a:t>(1)</a:t>
                </a:r>
                <a:r>
                  <a:rPr lang="zh-CN" altLang="en-US" b="1">
                    <a:solidFill>
                      <a:schemeClr val="tx1"/>
                    </a:solidFill>
                  </a:rPr>
                  <a:t>的解，则</a:t>
                </a:r>
              </a:p>
            </p:txBody>
          </p:sp>
          <p:pic>
            <p:nvPicPr>
              <p:cNvPr id="40983" name="Picture 18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4600" y="3683000"/>
                <a:ext cx="3810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40981" name="Picture 2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4711700"/>
              <a:ext cx="2006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组合 20"/>
          <p:cNvGrpSpPr>
            <a:grpSpLocks/>
          </p:cNvGrpSpPr>
          <p:nvPr/>
        </p:nvGrpSpPr>
        <p:grpSpPr bwMode="auto">
          <a:xfrm>
            <a:off x="520700" y="4660900"/>
            <a:ext cx="5435600" cy="914400"/>
            <a:chOff x="520700" y="5029200"/>
            <a:chExt cx="5435600" cy="914400"/>
          </a:xfrm>
        </p:grpSpPr>
        <p:pic>
          <p:nvPicPr>
            <p:cNvPr id="40977" name="Picture 1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0500" y="5461000"/>
              <a:ext cx="322580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78" name="TextBox 23"/>
            <p:cNvSpPr txBox="1">
              <a:spLocks noChangeArrowheads="1"/>
            </p:cNvSpPr>
            <p:nvPr/>
          </p:nvSpPr>
          <p:spPr bwMode="auto">
            <a:xfrm>
              <a:off x="520700" y="5029200"/>
              <a:ext cx="7239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b="1">
                  <a:solidFill>
                    <a:schemeClr val="tx1"/>
                  </a:solidFill>
                </a:rPr>
                <a:t>且</a:t>
              </a:r>
            </a:p>
          </p:txBody>
        </p:sp>
      </p:grpSp>
      <p:grpSp>
        <p:nvGrpSpPr>
          <p:cNvPr id="6" name="组合 21"/>
          <p:cNvGrpSpPr>
            <a:grpSpLocks/>
          </p:cNvGrpSpPr>
          <p:nvPr/>
        </p:nvGrpSpPr>
        <p:grpSpPr bwMode="auto">
          <a:xfrm>
            <a:off x="4991100" y="4337050"/>
            <a:ext cx="3448050" cy="419100"/>
            <a:chOff x="4991100" y="4718050"/>
            <a:chExt cx="3448050" cy="419100"/>
          </a:xfrm>
        </p:grpSpPr>
        <p:pic>
          <p:nvPicPr>
            <p:cNvPr id="40975" name="Picture 2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650" y="4718050"/>
              <a:ext cx="27305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76" name="左右箭头 26"/>
            <p:cNvSpPr>
              <a:spLocks noChangeArrowheads="1"/>
            </p:cNvSpPr>
            <p:nvPr/>
          </p:nvSpPr>
          <p:spPr bwMode="auto">
            <a:xfrm>
              <a:off x="4991100" y="4775200"/>
              <a:ext cx="749300" cy="266700"/>
            </a:xfrm>
            <a:prstGeom prst="leftRightArrow">
              <a:avLst>
                <a:gd name="adj1" fmla="val 50000"/>
                <a:gd name="adj2" fmla="val 49999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736600" y="5613400"/>
            <a:ext cx="5702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 dirty="0">
                <a:solidFill>
                  <a:srgbClr val="7030A0"/>
                </a:solidFill>
              </a:rPr>
              <a:t>Slater</a:t>
            </a:r>
            <a:r>
              <a:rPr kumimoji="0" lang="en-US" altLang="zh-CN" b="1" dirty="0">
                <a:solidFill>
                  <a:srgbClr val="CC0000"/>
                </a:solidFill>
              </a:rPr>
              <a:t> </a:t>
            </a:r>
            <a:r>
              <a:rPr kumimoji="0" lang="zh-CN" altLang="en-US" b="1" dirty="0">
                <a:solidFill>
                  <a:schemeClr val="tx1"/>
                </a:solidFill>
              </a:rPr>
              <a:t>条件</a:t>
            </a:r>
            <a:r>
              <a:rPr kumimoji="0" lang="en-US" altLang="zh-CN" b="1" dirty="0" smtClean="0">
                <a:solidFill>
                  <a:schemeClr val="tx1"/>
                </a:solidFill>
              </a:rPr>
              <a:t>+</a:t>
            </a:r>
            <a:r>
              <a:rPr kumimoji="0" lang="zh-CN" altLang="en-US" b="1" dirty="0">
                <a:solidFill>
                  <a:srgbClr val="7030A0"/>
                </a:solidFill>
              </a:rPr>
              <a:t>凸</a:t>
            </a:r>
            <a:r>
              <a:rPr kumimoji="0" lang="zh-CN" altLang="en-US" b="1" dirty="0">
                <a:solidFill>
                  <a:schemeClr val="tx1"/>
                </a:solidFill>
              </a:rPr>
              <a:t>规划</a:t>
            </a:r>
            <a:r>
              <a:rPr kumimoji="0" lang="en-US" altLang="zh-CN" b="1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kumimoji="0" lang="zh-CN" altLang="en-US" b="1" dirty="0">
                <a:solidFill>
                  <a:srgbClr val="7030A0"/>
                </a:solidFill>
                <a:sym typeface="Wingdings" pitchFamily="2" charset="2"/>
              </a:rPr>
              <a:t>强</a:t>
            </a:r>
            <a:r>
              <a:rPr kumimoji="0" lang="zh-CN" altLang="en-US" b="1" dirty="0">
                <a:solidFill>
                  <a:schemeClr val="tx1"/>
                </a:solidFill>
                <a:sym typeface="Wingdings" pitchFamily="2" charset="2"/>
              </a:rPr>
              <a:t>对偶性</a:t>
            </a:r>
            <a:r>
              <a:rPr kumimoji="0" lang="en-US" altLang="zh-CN" b="1" dirty="0">
                <a:solidFill>
                  <a:schemeClr val="tx1"/>
                </a:solidFill>
                <a:sym typeface="Wingdings" pitchFamily="2" charset="2"/>
              </a:rPr>
              <a:t>(*****)</a:t>
            </a:r>
            <a:endParaRPr kumimoji="0" lang="en-US" altLang="zh-CN" b="1" dirty="0">
              <a:solidFill>
                <a:schemeClr val="tx1"/>
              </a:solidFill>
            </a:endParaRP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2451100" y="2743201"/>
            <a:ext cx="4991287" cy="967158"/>
            <a:chOff x="2451100" y="2743071"/>
            <a:chExt cx="4991100" cy="967932"/>
          </a:xfrm>
        </p:grpSpPr>
        <p:sp>
          <p:nvSpPr>
            <p:cNvPr id="40973" name="TextBox 3"/>
            <p:cNvSpPr txBox="1">
              <a:spLocks noChangeArrowheads="1"/>
            </p:cNvSpPr>
            <p:nvPr/>
          </p:nvSpPr>
          <p:spPr bwMode="auto">
            <a:xfrm>
              <a:off x="2451100" y="2743071"/>
              <a:ext cx="4991100" cy="461665"/>
            </a:xfrm>
            <a:prstGeom prst="rect">
              <a:avLst/>
            </a:prstGeom>
            <a:solidFill>
              <a:srgbClr val="92D050">
                <a:alpha val="4392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974" name="矩形 6"/>
            <p:cNvSpPr>
              <a:spLocks noChangeArrowheads="1"/>
            </p:cNvSpPr>
            <p:nvPr/>
          </p:nvSpPr>
          <p:spPr bwMode="auto">
            <a:xfrm>
              <a:off x="6159500" y="3248968"/>
              <a:ext cx="1264273" cy="462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b="1" dirty="0">
                  <a:solidFill>
                    <a:srgbClr val="7030A0"/>
                  </a:solidFill>
                </a:rPr>
                <a:t>Slater</a:t>
              </a:r>
              <a:r>
                <a:rPr kumimoji="0" lang="en-US" altLang="zh-CN" b="1" dirty="0">
                  <a:solidFill>
                    <a:srgbClr val="CC0000"/>
                  </a:solidFill>
                </a:rPr>
                <a:t> </a:t>
              </a:r>
              <a:r>
                <a:rPr kumimoji="0" lang="en-US" altLang="zh-CN" b="1" dirty="0" smtClean="0">
                  <a:solidFill>
                    <a:schemeClr val="tx1"/>
                  </a:solidFill>
                </a:rPr>
                <a:t>C</a:t>
              </a:r>
              <a:endParaRPr lang="zh-CN" altLang="en-US" dirty="0"/>
            </a:p>
          </p:txBody>
        </p:sp>
      </p:grp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005263" y="6054725"/>
            <a:ext cx="3902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>
                <a:solidFill>
                  <a:srgbClr val="7030A0"/>
                </a:solidFill>
                <a:latin typeface="大黑体"/>
                <a:ea typeface="大黑体"/>
                <a:cs typeface="大黑体"/>
              </a:rPr>
              <a:t>证明需要</a:t>
            </a:r>
            <a:r>
              <a:rPr lang="en-US" altLang="zh-CN" b="1">
                <a:solidFill>
                  <a:srgbClr val="7030A0"/>
                </a:solidFill>
                <a:latin typeface="大黑体"/>
                <a:ea typeface="大黑体"/>
                <a:cs typeface="大黑体"/>
              </a:rPr>
              <a:t>7.6</a:t>
            </a:r>
            <a:r>
              <a:rPr lang="zh-CN" altLang="en-US" b="1">
                <a:solidFill>
                  <a:srgbClr val="7030A0"/>
                </a:solidFill>
                <a:latin typeface="大黑体"/>
                <a:ea typeface="大黑体"/>
                <a:cs typeface="大黑体"/>
              </a:rPr>
              <a:t>节的定理</a:t>
            </a:r>
            <a:r>
              <a:rPr lang="en-US" altLang="zh-CN" b="1">
                <a:solidFill>
                  <a:srgbClr val="7030A0"/>
                </a:solidFill>
                <a:latin typeface="大黑体"/>
                <a:ea typeface="大黑体"/>
                <a:cs typeface="大黑体"/>
              </a:rPr>
              <a:t>7.6.1</a:t>
            </a:r>
            <a:endParaRPr lang="zh-CN" altLang="en-US" b="1">
              <a:solidFill>
                <a:srgbClr val="7030A0"/>
              </a:solidFill>
              <a:latin typeface="大黑体"/>
              <a:ea typeface="大黑体"/>
              <a:cs typeface="大黑体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768350" y="2413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400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扰动函数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5249863"/>
            <a:ext cx="5665787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65" name="TextBox 2"/>
          <p:cNvSpPr txBox="1">
            <a:spLocks noChangeArrowheads="1"/>
          </p:cNvSpPr>
          <p:nvPr/>
        </p:nvSpPr>
        <p:spPr bwMode="auto">
          <a:xfrm>
            <a:off x="776288" y="3073400"/>
            <a:ext cx="5903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扰动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问题</a:t>
            </a:r>
            <a:r>
              <a:rPr lang="en-US" altLang="zh-CN" b="1">
                <a:ea typeface="黑体" pitchFamily="2" charset="-122"/>
                <a:cs typeface="Times New Roman" pitchFamily="18" charset="0"/>
              </a:rPr>
              <a:t>(perturbation problem)</a:t>
            </a:r>
            <a:endParaRPr lang="zh-CN" altLang="en-US" b="1"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0966" name="TextBox 6"/>
          <p:cNvSpPr txBox="1">
            <a:spLocks noChangeArrowheads="1"/>
          </p:cNvSpPr>
          <p:nvPr/>
        </p:nvSpPr>
        <p:spPr bwMode="auto">
          <a:xfrm>
            <a:off x="928688" y="4813300"/>
            <a:ext cx="5281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黑体" pitchFamily="2" charset="-122"/>
                <a:cs typeface="Times New Roman" pitchFamily="18" charset="0"/>
              </a:rPr>
              <a:t>定义</a:t>
            </a:r>
            <a:r>
              <a:rPr lang="zh-CN" altLang="en-US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扰动函数</a:t>
            </a:r>
            <a:r>
              <a:rPr lang="en-US" altLang="zh-CN" b="1">
                <a:ea typeface="黑体" pitchFamily="2" charset="-122"/>
                <a:cs typeface="Times New Roman" pitchFamily="18" charset="0"/>
              </a:rPr>
              <a:t>(perturbation function)</a:t>
            </a:r>
            <a:endParaRPr lang="zh-CN" altLang="en-US" b="1">
              <a:ea typeface="黑体" pitchFamily="2" charset="-122"/>
              <a:cs typeface="Times New Roman" pitchFamily="18" charset="0"/>
            </a:endParaRPr>
          </a:p>
        </p:txBody>
      </p:sp>
      <p:grpSp>
        <p:nvGrpSpPr>
          <p:cNvPr id="41990" name="组合 17"/>
          <p:cNvGrpSpPr>
            <a:grpSpLocks/>
          </p:cNvGrpSpPr>
          <p:nvPr/>
        </p:nvGrpSpPr>
        <p:grpSpPr bwMode="auto">
          <a:xfrm>
            <a:off x="903288" y="2160588"/>
            <a:ext cx="7504112" cy="830262"/>
            <a:chOff x="647700" y="2325688"/>
            <a:chExt cx="7632700" cy="830997"/>
          </a:xfrm>
        </p:grpSpPr>
        <p:sp>
          <p:nvSpPr>
            <p:cNvPr id="42004" name="Rectangle 11"/>
            <p:cNvSpPr>
              <a:spLocks noChangeArrowheads="1"/>
            </p:cNvSpPr>
            <p:nvPr/>
          </p:nvSpPr>
          <p:spPr bwMode="auto">
            <a:xfrm>
              <a:off x="647700" y="2325688"/>
              <a:ext cx="76327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 b="1">
                  <a:solidFill>
                    <a:schemeClr val="tx1"/>
                  </a:solidFill>
                  <a:latin typeface="Arial" pitchFamily="34" charset="0"/>
                </a:rPr>
                <a:t>其中                  </a:t>
              </a:r>
              <a:r>
                <a:rPr kumimoji="0" lang="en-US" altLang="zh-CN" b="1">
                  <a:solidFill>
                    <a:schemeClr val="tx1"/>
                  </a:solidFill>
                  <a:latin typeface="Arial" pitchFamily="34" charset="0"/>
                </a:rPr>
                <a:t>, </a:t>
              </a:r>
              <a:r>
                <a:rPr kumimoji="0" lang="zh-CN" altLang="en-US" b="1">
                  <a:solidFill>
                    <a:schemeClr val="tx1"/>
                  </a:solidFill>
                  <a:latin typeface="Arial" pitchFamily="34" charset="0"/>
                </a:rPr>
                <a:t>是凸函数，</a:t>
              </a:r>
              <a:r>
                <a:rPr kumimoji="0" lang="en-US" altLang="zh-CN" b="1" i="1">
                  <a:solidFill>
                    <a:schemeClr val="tx1"/>
                  </a:solidFill>
                  <a:cs typeface="Times New Roman" pitchFamily="18" charset="0"/>
                </a:rPr>
                <a:t>X</a:t>
              </a:r>
              <a:r>
                <a:rPr kumimoji="0" lang="zh-CN" altLang="en-US" b="1">
                  <a:solidFill>
                    <a:schemeClr val="tx1"/>
                  </a:solidFill>
                  <a:latin typeface="Arial" pitchFamily="34" charset="0"/>
                </a:rPr>
                <a:t>是凸集，是希望</a:t>
              </a:r>
              <a:r>
                <a:rPr kumimoji="0" lang="zh-CN" altLang="en-US" b="1">
                  <a:solidFill>
                    <a:srgbClr val="7030A0"/>
                  </a:solidFill>
                  <a:latin typeface="Arial" pitchFamily="34" charset="0"/>
                </a:rPr>
                <a:t>分别</a:t>
              </a:r>
              <a:r>
                <a:rPr kumimoji="0" lang="zh-CN" altLang="en-US" b="1">
                  <a:solidFill>
                    <a:schemeClr val="tx1"/>
                  </a:solidFill>
                  <a:latin typeface="Arial" pitchFamily="34" charset="0"/>
                </a:rPr>
                <a:t>处理的其它约束</a:t>
              </a:r>
              <a:r>
                <a:rPr kumimoji="0" lang="en-US" altLang="zh-CN" b="1">
                  <a:solidFill>
                    <a:schemeClr val="tx1"/>
                  </a:solidFill>
                  <a:latin typeface="Arial" pitchFamily="34" charset="0"/>
                </a:rPr>
                <a:t>.</a:t>
              </a:r>
              <a:endParaRPr kumimoji="0" lang="zh-CN" altLang="en-US" b="1">
                <a:solidFill>
                  <a:schemeClr val="tx1"/>
                </a:solidFill>
                <a:latin typeface="Arial" pitchFamily="34" charset="0"/>
              </a:endParaRPr>
            </a:p>
          </p:txBody>
        </p:sp>
        <p:pic>
          <p:nvPicPr>
            <p:cNvPr id="42005" name="Picture 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850" y="2425700"/>
              <a:ext cx="14859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991" name="Text Box 8"/>
          <p:cNvSpPr txBox="1">
            <a:spLocks noChangeArrowheads="1"/>
          </p:cNvSpPr>
          <p:nvPr/>
        </p:nvSpPr>
        <p:spPr bwMode="auto">
          <a:xfrm>
            <a:off x="827088" y="865188"/>
            <a:ext cx="42275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kumimoji="0" lang="zh-CN" altLang="en-US" b="1">
                <a:solidFill>
                  <a:srgbClr val="7030A0"/>
                </a:solidFill>
              </a:rPr>
              <a:t>原始</a:t>
            </a:r>
            <a:r>
              <a:rPr kumimoji="0" lang="zh-CN" altLang="en-US" b="1">
                <a:solidFill>
                  <a:schemeClr val="tx1"/>
                </a:solidFill>
              </a:rPr>
              <a:t>问题</a:t>
            </a:r>
            <a:r>
              <a:rPr kumimoji="0" lang="en-US" altLang="zh-CN" b="1">
                <a:solidFill>
                  <a:schemeClr val="tx1"/>
                </a:solidFill>
              </a:rPr>
              <a:t>(primal</a:t>
            </a:r>
            <a:r>
              <a:rPr kumimoji="0" lang="zh-CN" altLang="en-US" b="1">
                <a:solidFill>
                  <a:schemeClr val="tx1"/>
                </a:solidFill>
              </a:rPr>
              <a:t> </a:t>
            </a:r>
            <a:r>
              <a:rPr kumimoji="0" lang="en-US" altLang="zh-CN" b="1">
                <a:solidFill>
                  <a:schemeClr val="tx1"/>
                </a:solidFill>
              </a:rPr>
              <a:t>problem)</a:t>
            </a:r>
          </a:p>
        </p:txBody>
      </p:sp>
      <p:pic>
        <p:nvPicPr>
          <p:cNvPr id="41992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1320800"/>
            <a:ext cx="40036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70" name="组合 3"/>
          <p:cNvGrpSpPr>
            <a:grpSpLocks/>
          </p:cNvGrpSpPr>
          <p:nvPr/>
        </p:nvGrpSpPr>
        <p:grpSpPr bwMode="auto">
          <a:xfrm>
            <a:off x="941388" y="4356100"/>
            <a:ext cx="5459412" cy="461963"/>
            <a:chOff x="941388" y="4356100"/>
            <a:chExt cx="5459412" cy="461665"/>
          </a:xfrm>
        </p:grpSpPr>
        <p:pic>
          <p:nvPicPr>
            <p:cNvPr id="42002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5889" y="4419019"/>
              <a:ext cx="5014911" cy="348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003" name="TextBox 12"/>
            <p:cNvSpPr txBox="1">
              <a:spLocks noChangeArrowheads="1"/>
            </p:cNvSpPr>
            <p:nvPr/>
          </p:nvSpPr>
          <p:spPr bwMode="auto">
            <a:xfrm>
              <a:off x="941388" y="4356100"/>
              <a:ext cx="6423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ea typeface="黑体" pitchFamily="2" charset="-122"/>
                  <a:cs typeface="Times New Roman" pitchFamily="18" charset="0"/>
                </a:rPr>
                <a:t>令</a:t>
              </a:r>
              <a:endParaRPr lang="zh-CN" altLang="en-US" b="1">
                <a:ea typeface="黑体" pitchFamily="2" charset="-122"/>
                <a:cs typeface="Times New Roman" pitchFamily="18" charset="0"/>
              </a:endParaRPr>
            </a:p>
          </p:txBody>
        </p:sp>
      </p:grpSp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833438" y="5715000"/>
            <a:ext cx="1604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事实</a:t>
            </a:r>
          </a:p>
        </p:txBody>
      </p:sp>
      <p:pic>
        <p:nvPicPr>
          <p:cNvPr id="40975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288" y="5815013"/>
            <a:ext cx="165417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76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5783263"/>
            <a:ext cx="2852738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77" name="Picture 1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8" y="6213475"/>
            <a:ext cx="34988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854700" y="3827463"/>
            <a:ext cx="2692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退一步海阔天空！</a:t>
            </a: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1084263" y="3522663"/>
            <a:ext cx="2992437" cy="896937"/>
            <a:chOff x="1084263" y="3522663"/>
            <a:chExt cx="2992437" cy="896397"/>
          </a:xfrm>
        </p:grpSpPr>
        <p:pic>
          <p:nvPicPr>
            <p:cNvPr id="42000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263" y="3522663"/>
              <a:ext cx="2992437" cy="846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001" name="TextBox 5"/>
            <p:cNvSpPr txBox="1">
              <a:spLocks noChangeArrowheads="1"/>
            </p:cNvSpPr>
            <p:nvPr/>
          </p:nvSpPr>
          <p:spPr bwMode="auto">
            <a:xfrm>
              <a:off x="3728244" y="3945731"/>
              <a:ext cx="272256" cy="473329"/>
            </a:xfrm>
            <a:prstGeom prst="rect">
              <a:avLst/>
            </a:prstGeom>
            <a:solidFill>
              <a:srgbClr val="92D050">
                <a:alpha val="4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/>
      <p:bldP spid="40966" grpId="0"/>
      <p:bldP spid="15" grpId="0"/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768350" y="2413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40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对偶函数的几何直观</a:t>
            </a:r>
          </a:p>
        </p:txBody>
      </p:sp>
      <p:pic>
        <p:nvPicPr>
          <p:cNvPr id="4403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327150"/>
            <a:ext cx="51562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538" y="2606675"/>
            <a:ext cx="4221162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37" name="TextBox 2"/>
          <p:cNvSpPr txBox="1">
            <a:spLocks noChangeArrowheads="1"/>
          </p:cNvSpPr>
          <p:nvPr/>
        </p:nvSpPr>
        <p:spPr bwMode="auto">
          <a:xfrm>
            <a:off x="736600" y="2160588"/>
            <a:ext cx="5892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其中</a:t>
            </a:r>
            <a:r>
              <a:rPr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G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是集合</a:t>
            </a:r>
            <a:r>
              <a:rPr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在映射</a:t>
            </a:r>
            <a:r>
              <a:rPr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c</a:t>
            </a:r>
            <a:r>
              <a:rPr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), </a:t>
            </a:r>
            <a:r>
              <a:rPr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))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下的像，即</a:t>
            </a:r>
          </a:p>
        </p:txBody>
      </p:sp>
      <p:sp>
        <p:nvSpPr>
          <p:cNvPr id="44038" name="TextBox 3"/>
          <p:cNvSpPr txBox="1">
            <a:spLocks noChangeArrowheads="1"/>
          </p:cNvSpPr>
          <p:nvPr/>
        </p:nvSpPr>
        <p:spPr bwMode="auto">
          <a:xfrm>
            <a:off x="768350" y="939800"/>
            <a:ext cx="308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对偶函数的定义</a:t>
            </a:r>
          </a:p>
        </p:txBody>
      </p:sp>
      <p:pic>
        <p:nvPicPr>
          <p:cNvPr id="440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3" y="4360863"/>
            <a:ext cx="34559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3268663"/>
            <a:ext cx="3932237" cy="70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4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325" y="3973513"/>
            <a:ext cx="4994275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42" name="TextBox 4"/>
          <p:cNvSpPr txBox="1">
            <a:spLocks noChangeArrowheads="1"/>
          </p:cNvSpPr>
          <p:nvPr/>
        </p:nvSpPr>
        <p:spPr bwMode="auto">
          <a:xfrm>
            <a:off x="838200" y="3268663"/>
            <a:ext cx="14605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2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2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4(</a:t>
            </a:r>
            <a:r>
              <a:rPr lang="zh-CN" altLang="en-US" sz="22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sz="22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)</a:t>
            </a:r>
            <a:endParaRPr lang="zh-CN" altLang="en-US" sz="2200">
              <a:solidFill>
                <a:srgbClr val="0070C0"/>
              </a:solidFill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68350" y="5143500"/>
                <a:ext cx="6142831" cy="468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tx1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命题</a:t>
                </a:r>
                <a:r>
                  <a:rPr lang="zh-CN" altLang="en-US" b="1" dirty="0" smtClean="0">
                    <a:solidFill>
                      <a:schemeClr val="tx1"/>
                    </a:solidFill>
                  </a:rPr>
                  <a:t>　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𝝋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𝝀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/>
                      </a:rPr>
                      <m:t>𝐢𝐧</m:t>
                    </m:r>
                    <m:func>
                      <m:func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altLang="zh-CN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𝐟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𝒓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𝒛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𝒛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𝒓</m:t>
                                </m:r>
                              </m:e>
                            </m:d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𝝎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l-GR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𝜞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50" y="5143500"/>
                <a:ext cx="6142831" cy="468718"/>
              </a:xfrm>
              <a:prstGeom prst="rect">
                <a:avLst/>
              </a:prstGeom>
              <a:blipFill rotWithShape="1">
                <a:blip r:embed="rId7"/>
                <a:stretch>
                  <a:fillRect l="-1488" t="-12987" b="-24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202113"/>
            <a:ext cx="3341688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075" y="4125913"/>
            <a:ext cx="3767138" cy="228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12" name="Rectangle 2"/>
          <p:cNvSpPr>
            <a:spLocks noChangeArrowheads="1"/>
          </p:cNvSpPr>
          <p:nvPr/>
        </p:nvSpPr>
        <p:spPr bwMode="auto">
          <a:xfrm>
            <a:off x="768350" y="2413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400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强对偶定理的几何直观</a:t>
            </a:r>
          </a:p>
        </p:txBody>
      </p:sp>
      <p:pic>
        <p:nvPicPr>
          <p:cNvPr id="4199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2244725"/>
            <a:ext cx="5191125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592138" y="1222375"/>
            <a:ext cx="6076950" cy="822325"/>
            <a:chOff x="592137" y="2556668"/>
            <a:chExt cx="6076950" cy="821532"/>
          </a:xfrm>
        </p:grpSpPr>
        <p:pic>
          <p:nvPicPr>
            <p:cNvPr id="43018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6187" y="2606675"/>
              <a:ext cx="5422900" cy="77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019" name="TextBox 4"/>
            <p:cNvSpPr txBox="1">
              <a:spLocks noChangeArrowheads="1"/>
            </p:cNvSpPr>
            <p:nvPr/>
          </p:nvSpPr>
          <p:spPr bwMode="auto">
            <a:xfrm>
              <a:off x="592137" y="2556668"/>
              <a:ext cx="875506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200">
                  <a:solidFill>
                    <a:srgbClr val="0070C0"/>
                  </a:solidFill>
                  <a:latin typeface="黑体" pitchFamily="2" charset="-122"/>
                  <a:ea typeface="黑体" pitchFamily="2" charset="-122"/>
                </a:rPr>
                <a:t>例</a:t>
              </a:r>
              <a:r>
                <a:rPr lang="en-US" altLang="zh-CN" sz="2200">
                  <a:solidFill>
                    <a:srgbClr val="0070C0"/>
                  </a:solidFill>
                  <a:latin typeface="黑体" pitchFamily="2" charset="-122"/>
                  <a:ea typeface="黑体" pitchFamily="2" charset="-122"/>
                </a:rPr>
                <a:t>4</a:t>
              </a:r>
              <a:endParaRPr lang="zh-CN" altLang="en-US" sz="2200">
                <a:solidFill>
                  <a:srgbClr val="0070C0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6392863" y="3341687"/>
            <a:ext cx="2565400" cy="1200329"/>
            <a:chOff x="6159500" y="4830763"/>
            <a:chExt cx="2565400" cy="1200136"/>
          </a:xfrm>
        </p:grpSpPr>
        <p:sp>
          <p:nvSpPr>
            <p:cNvPr id="43016" name="TextBox 6"/>
            <p:cNvSpPr txBox="1">
              <a:spLocks noChangeArrowheads="1"/>
            </p:cNvSpPr>
            <p:nvPr/>
          </p:nvSpPr>
          <p:spPr bwMode="auto">
            <a:xfrm>
              <a:off x="6159500" y="4830763"/>
              <a:ext cx="2565400" cy="1200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dirty="0" smtClean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扰动</a:t>
              </a:r>
              <a:r>
                <a:rPr lang="zh-CN" altLang="en-US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函数的上方图在      存在</a:t>
              </a:r>
              <a:r>
                <a:rPr lang="zh-CN" altLang="en-US" dirty="0">
                  <a:solidFill>
                    <a:srgbClr val="7030A0"/>
                  </a:solidFill>
                  <a:latin typeface="黑体" pitchFamily="2" charset="-122"/>
                  <a:ea typeface="黑体" pitchFamily="2" charset="-122"/>
                </a:rPr>
                <a:t>支撑超平面！</a:t>
              </a:r>
            </a:p>
          </p:txBody>
        </p:sp>
        <p:graphicFrame>
          <p:nvGraphicFramePr>
            <p:cNvPr id="43017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9836322"/>
                </p:ext>
              </p:extLst>
            </p:nvPr>
          </p:nvGraphicFramePr>
          <p:xfrm>
            <a:off x="6812120" y="5262606"/>
            <a:ext cx="1023779" cy="4356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64" name="Equation" r:id="rId7" imgW="596641" imgH="253890" progId="Equation.DSMT4">
                    <p:embed/>
                  </p:oleObj>
                </mc:Choice>
                <mc:Fallback>
                  <p:oleObj name="Equation" r:id="rId7" imgW="596641" imgH="253890" progId="Equation.DSMT4">
                    <p:embed/>
                    <p:pic>
                      <p:nvPicPr>
                        <p:cNvPr id="0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12120" y="5262606"/>
                          <a:ext cx="1023779" cy="4356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768350" y="2413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400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非凸规划的对偶函数的几何直观</a:t>
            </a:r>
          </a:p>
        </p:txBody>
      </p:sp>
      <p:pic>
        <p:nvPicPr>
          <p:cNvPr id="419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2033588"/>
            <a:ext cx="424180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060" name="组合 1"/>
          <p:cNvGrpSpPr>
            <a:grpSpLocks/>
          </p:cNvGrpSpPr>
          <p:nvPr/>
        </p:nvGrpSpPr>
        <p:grpSpPr bwMode="auto">
          <a:xfrm>
            <a:off x="546100" y="1017588"/>
            <a:ext cx="4978400" cy="889000"/>
            <a:chOff x="744537" y="2654300"/>
            <a:chExt cx="4978400" cy="889000"/>
          </a:xfrm>
        </p:grpSpPr>
        <p:pic>
          <p:nvPicPr>
            <p:cNvPr id="4506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6100" y="2690813"/>
              <a:ext cx="3906837" cy="852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067" name="TextBox 38"/>
            <p:cNvSpPr txBox="1">
              <a:spLocks noChangeArrowheads="1"/>
            </p:cNvSpPr>
            <p:nvPr/>
          </p:nvSpPr>
          <p:spPr bwMode="auto">
            <a:xfrm>
              <a:off x="744537" y="2654300"/>
              <a:ext cx="146050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200">
                  <a:solidFill>
                    <a:srgbClr val="0070C0"/>
                  </a:solidFill>
                  <a:latin typeface="黑体" pitchFamily="2" charset="-122"/>
                  <a:ea typeface="黑体" pitchFamily="2" charset="-122"/>
                </a:rPr>
                <a:t>例</a:t>
              </a:r>
              <a:r>
                <a:rPr lang="en-US" altLang="zh-CN" sz="2200">
                  <a:solidFill>
                    <a:srgbClr val="0070C0"/>
                  </a:solidFill>
                  <a:latin typeface="黑体" pitchFamily="2" charset="-122"/>
                  <a:ea typeface="黑体" pitchFamily="2" charset="-122"/>
                </a:rPr>
                <a:t>3(</a:t>
              </a:r>
              <a:r>
                <a:rPr lang="zh-CN" altLang="en-US" sz="2200">
                  <a:solidFill>
                    <a:srgbClr val="0070C0"/>
                  </a:solidFill>
                  <a:latin typeface="黑体" pitchFamily="2" charset="-122"/>
                  <a:ea typeface="黑体" pitchFamily="2" charset="-122"/>
                </a:rPr>
                <a:t>续</a:t>
              </a:r>
              <a:r>
                <a:rPr lang="en-US" altLang="zh-CN" sz="2200">
                  <a:solidFill>
                    <a:srgbClr val="0070C0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endParaRPr lang="zh-CN" altLang="en-US" sz="2200">
                <a:solidFill>
                  <a:srgbClr val="0070C0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45061" name="TextBox 6"/>
          <p:cNvSpPr txBox="1">
            <a:spLocks noChangeArrowheads="1"/>
          </p:cNvSpPr>
          <p:nvPr/>
        </p:nvSpPr>
        <p:spPr bwMode="auto">
          <a:xfrm>
            <a:off x="650875" y="4548188"/>
            <a:ext cx="6918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扰动</a:t>
            </a: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函数的上方图在       不存在</a:t>
            </a:r>
            <a:r>
              <a:rPr lang="zh-CN" altLang="en-US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支撑超平面！</a:t>
            </a:r>
          </a:p>
        </p:txBody>
      </p:sp>
      <p:graphicFrame>
        <p:nvGraphicFramePr>
          <p:cNvPr id="45062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54812"/>
              </p:ext>
            </p:extLst>
          </p:nvPr>
        </p:nvGraphicFramePr>
        <p:xfrm>
          <a:off x="3519488" y="4621213"/>
          <a:ext cx="10239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2" name="Equation" r:id="rId5" imgW="596641" imgH="253890" progId="Equation.DSMT4">
                  <p:embed/>
                </p:oleObj>
              </mc:Choice>
              <mc:Fallback>
                <p:oleObj name="Equation" r:id="rId5" imgW="596641" imgH="25389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488" y="4621213"/>
                        <a:ext cx="10239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06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2697163"/>
            <a:ext cx="4391025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38" y="3384550"/>
            <a:ext cx="42433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5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3811588"/>
            <a:ext cx="45847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725488" y="1674813"/>
            <a:ext cx="7848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 b="1">
                <a:solidFill>
                  <a:schemeClr val="tx1"/>
                </a:solidFill>
              </a:rPr>
              <a:t>◎ 不管原问题是不是凸的，对偶问题为凹函数的</a:t>
            </a:r>
          </a:p>
          <a:p>
            <a:r>
              <a:rPr kumimoji="0" lang="zh-CN" altLang="en-US" b="1">
                <a:solidFill>
                  <a:schemeClr val="tx1"/>
                </a:solidFill>
              </a:rPr>
              <a:t>     极大化问题</a:t>
            </a:r>
            <a:r>
              <a:rPr kumimoji="0" lang="en-US" altLang="zh-CN" b="1">
                <a:solidFill>
                  <a:schemeClr val="tx1"/>
                </a:solidFill>
              </a:rPr>
              <a:t>(</a:t>
            </a:r>
            <a:r>
              <a:rPr kumimoji="0" lang="zh-CN" altLang="en-US" b="1">
                <a:solidFill>
                  <a:srgbClr val="7030A0"/>
                </a:solidFill>
              </a:rPr>
              <a:t>凸规划</a:t>
            </a:r>
            <a:r>
              <a:rPr kumimoji="0" lang="en-US" altLang="zh-CN" b="1">
                <a:solidFill>
                  <a:schemeClr val="tx1"/>
                </a:solidFill>
              </a:rPr>
              <a:t>)</a:t>
            </a:r>
            <a:r>
              <a:rPr kumimoji="0" lang="zh-CN" altLang="en-US" b="1">
                <a:solidFill>
                  <a:schemeClr val="tx1"/>
                </a:solidFill>
              </a:rPr>
              <a:t>！ 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725488" y="2667000"/>
            <a:ext cx="7848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 b="1">
                <a:solidFill>
                  <a:schemeClr val="tx1"/>
                </a:solidFill>
              </a:rPr>
              <a:t>◎ 对偶问题的约束仅有“</a:t>
            </a:r>
            <a:r>
              <a:rPr kumimoji="0" lang="zh-CN" altLang="en-US" b="1">
                <a:solidFill>
                  <a:srgbClr val="7030A0"/>
                </a:solidFill>
              </a:rPr>
              <a:t>界约束</a:t>
            </a:r>
            <a:r>
              <a:rPr kumimoji="0" lang="zh-CN" altLang="en-US" b="1">
                <a:solidFill>
                  <a:schemeClr val="tx1"/>
                </a:solidFill>
              </a:rPr>
              <a:t>”，相当简单，在</a:t>
            </a:r>
          </a:p>
          <a:p>
            <a:r>
              <a:rPr kumimoji="0" lang="zh-CN" altLang="en-US" b="1">
                <a:solidFill>
                  <a:schemeClr val="tx1"/>
                </a:solidFill>
              </a:rPr>
              <a:t>     很多时候求解对偶问题要容易得多</a:t>
            </a:r>
            <a:r>
              <a:rPr kumimoji="0" lang="en-US" altLang="zh-CN" b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773113" y="3649663"/>
            <a:ext cx="7848600" cy="12001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kumimoji="0" lang="zh-CN" altLang="en-US" b="1" dirty="0">
                <a:solidFill>
                  <a:schemeClr val="tx1"/>
                </a:solidFill>
                <a:latin typeface="+mn-lt"/>
              </a:rPr>
              <a:t>◎ 应用实例</a:t>
            </a:r>
            <a:endParaRPr kumimoji="0" lang="en-US" altLang="zh-CN" b="1" dirty="0">
              <a:solidFill>
                <a:schemeClr val="tx1"/>
              </a:solidFill>
              <a:latin typeface="+mn-lt"/>
            </a:endParaRPr>
          </a:p>
          <a:p>
            <a:pPr lvl="1">
              <a:buFont typeface="Wingdings" pitchFamily="2" charset="2"/>
              <a:buChar char="u"/>
              <a:defRPr/>
            </a:pPr>
            <a:r>
              <a:rPr kumimoji="0" lang="zh-CN" altLang="en-US" b="1" dirty="0">
                <a:solidFill>
                  <a:schemeClr val="tx1"/>
                </a:solidFill>
                <a:latin typeface="+mn-lt"/>
              </a:rPr>
              <a:t> 支撑矢量机</a:t>
            </a:r>
            <a:r>
              <a:rPr kumimoji="0" lang="en-US" altLang="zh-CN" b="1" dirty="0">
                <a:solidFill>
                  <a:schemeClr val="tx1"/>
                </a:solidFill>
                <a:latin typeface="+mn-lt"/>
              </a:rPr>
              <a:t>(SVM)</a:t>
            </a:r>
            <a:r>
              <a:rPr kumimoji="0" lang="zh-CN" altLang="en-US" b="1" dirty="0">
                <a:solidFill>
                  <a:schemeClr val="tx1"/>
                </a:solidFill>
                <a:latin typeface="+mn-lt"/>
              </a:rPr>
              <a:t>的训练问题；</a:t>
            </a:r>
            <a:endParaRPr kumimoji="0" lang="en-US" altLang="zh-CN" b="1" dirty="0">
              <a:solidFill>
                <a:schemeClr val="tx1"/>
              </a:solidFill>
              <a:latin typeface="+mn-lt"/>
            </a:endParaRPr>
          </a:p>
          <a:p>
            <a:pPr lvl="1">
              <a:buFont typeface="Wingdings" pitchFamily="2" charset="2"/>
              <a:buChar char="u"/>
              <a:defRPr/>
            </a:pPr>
            <a:r>
              <a:rPr kumimoji="0" lang="zh-CN" altLang="en-US" b="1" dirty="0">
                <a:solidFill>
                  <a:schemeClr val="tx1"/>
                </a:solidFill>
                <a:latin typeface="+mn-lt"/>
              </a:rPr>
              <a:t> 网络效用最大化</a:t>
            </a:r>
            <a:r>
              <a:rPr kumimoji="0" lang="en-US" altLang="zh-CN" b="1" dirty="0">
                <a:solidFill>
                  <a:schemeClr val="tx1"/>
                </a:solidFill>
                <a:latin typeface="+mn-lt"/>
              </a:rPr>
              <a:t>(NUM).</a:t>
            </a:r>
            <a:endParaRPr kumimoji="0" lang="zh-CN" alt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768350" y="5461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en-US" altLang="zh-CN" sz="3600" b="1">
                <a:solidFill>
                  <a:srgbClr val="0070C0"/>
                </a:solidFill>
                <a:ea typeface="大黑体"/>
                <a:cs typeface="大黑体"/>
              </a:rPr>
              <a:t>Lagrange</a:t>
            </a:r>
            <a:r>
              <a:rPr lang="zh-CN" altLang="en-US" sz="3600" b="1">
                <a:solidFill>
                  <a:srgbClr val="0070C0"/>
                </a:solidFill>
                <a:ea typeface="大黑体"/>
                <a:cs typeface="大黑体"/>
              </a:rPr>
              <a:t>对偶的优点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  <p:bldP spid="57347" grpId="0"/>
      <p:bldP spid="5734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704850" y="1663700"/>
            <a:ext cx="77152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半 定 规 划</a:t>
            </a:r>
            <a:endParaRPr lang="en-US" altLang="zh-CN" sz="3600" b="1">
              <a:solidFill>
                <a:srgbClr val="0070C0"/>
              </a:solidFill>
              <a:latin typeface="大黑体"/>
              <a:ea typeface="大黑体"/>
              <a:cs typeface="大黑体"/>
            </a:endParaRPr>
          </a:p>
          <a:p>
            <a:pPr algn="ctr" eaLnBrk="0" hangingPunct="0"/>
            <a:r>
              <a:rPr lang="en-US" altLang="zh-CN" sz="2800" b="1">
                <a:ea typeface="大黑体"/>
                <a:cs typeface="大黑体"/>
              </a:rPr>
              <a:t>( </a:t>
            </a:r>
            <a:r>
              <a:rPr kumimoji="0" lang="en-US" altLang="zh-CN" sz="2800" b="1">
                <a:solidFill>
                  <a:schemeClr val="tx2"/>
                </a:solidFill>
              </a:rPr>
              <a:t>Introduction to Semidefinite Programming</a:t>
            </a:r>
            <a:r>
              <a:rPr lang="en-US" altLang="zh-CN" sz="2800"/>
              <a:t> </a:t>
            </a:r>
            <a:r>
              <a:rPr lang="en-US" altLang="zh-CN" sz="2800" b="1">
                <a:ea typeface="大黑体"/>
                <a:cs typeface="大黑体"/>
              </a:rPr>
              <a:t>)</a:t>
            </a:r>
            <a:endParaRPr lang="zh-CN" altLang="en-US" sz="2800" b="1">
              <a:solidFill>
                <a:srgbClr val="CC0000"/>
              </a:solidFill>
              <a:latin typeface="大黑体"/>
              <a:ea typeface="大黑体"/>
              <a:cs typeface="大黑体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774700" y="3111500"/>
            <a:ext cx="7480300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b="1">
                <a:latin typeface="宋体" pitchFamily="2" charset="-122"/>
              </a:rPr>
              <a:t>是数学规划在二十世纪九十年代最令人兴奋的发展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b="1">
                <a:solidFill>
                  <a:srgbClr val="7030A0"/>
                </a:solidFill>
                <a:latin typeface="宋体" pitchFamily="2" charset="-122"/>
              </a:rPr>
              <a:t>应用</a:t>
            </a:r>
            <a:r>
              <a:rPr lang="zh-CN" altLang="en-US" b="1">
                <a:latin typeface="宋体" pitchFamily="2" charset="-122"/>
              </a:rPr>
              <a:t>：传统的凸优化、控制理论和组合优化等领域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b="1">
                <a:solidFill>
                  <a:srgbClr val="7030A0"/>
                </a:solidFill>
                <a:latin typeface="宋体" pitchFamily="2" charset="-122"/>
              </a:rPr>
              <a:t>求解</a:t>
            </a:r>
            <a:r>
              <a:rPr lang="zh-CN" altLang="en-US" b="1">
                <a:latin typeface="宋体" pitchFamily="2" charset="-122"/>
              </a:rPr>
              <a:t>：内点法</a:t>
            </a:r>
            <a:r>
              <a:rPr lang="en-US" altLang="zh-CN" b="1">
                <a:latin typeface="宋体" pitchFamily="2" charset="-122"/>
              </a:rPr>
              <a:t>(</a:t>
            </a:r>
            <a:r>
              <a:rPr lang="zh-CN" altLang="en-US" b="1">
                <a:latin typeface="宋体" pitchFamily="2" charset="-122"/>
              </a:rPr>
              <a:t>有效求解</a:t>
            </a:r>
            <a:r>
              <a:rPr lang="en-US" altLang="zh-CN" b="1">
                <a:latin typeface="宋体" pitchFamily="2" charset="-122"/>
              </a:rPr>
              <a:t>SDP)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044575" y="4692650"/>
            <a:ext cx="7375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0" hangingPunct="0"/>
            <a:r>
              <a:rPr lang="en-US" altLang="zh-CN" b="1"/>
              <a:t>Lieven Vandenberghe, Stephen Boyd, "Semidefinite Programming", SIAM Review 38, March 1996, pp. 49–95.</a:t>
            </a:r>
            <a:endParaRPr kumimoji="0" lang="en-US" altLang="zh-CN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819150" y="1905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线性规划的对偶</a:t>
            </a: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698500" y="1087438"/>
            <a:ext cx="13081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342900" indent="-3429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原始</a:t>
            </a: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问题</a:t>
            </a:r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615950" y="5359400"/>
            <a:ext cx="83502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kumimoji="0" lang="zh-CN" altLang="en-US" sz="22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弱</a:t>
            </a:r>
            <a:r>
              <a:rPr kumimoji="0" lang="zh-CN" altLang="en-US" sz="22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对偶定理</a:t>
            </a:r>
            <a:r>
              <a:rPr kumimoji="0" lang="en-US" altLang="zh-CN" sz="22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kumimoji="0" lang="zh-CN" altLang="en-US" sz="22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原始问题在任一可行解处的目标值不比对偶的小</a:t>
            </a:r>
            <a:r>
              <a:rPr kumimoji="0" lang="en-US" altLang="zh-CN" sz="22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615950" y="5786438"/>
            <a:ext cx="785812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kumimoji="0" lang="zh-CN" altLang="en-US" sz="22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强</a:t>
            </a:r>
            <a:r>
              <a:rPr kumimoji="0" lang="zh-CN" altLang="en-US" sz="22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对偶定理</a:t>
            </a:r>
            <a:r>
              <a:rPr kumimoji="0" lang="en-US" altLang="zh-CN" sz="22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kumimoji="0" lang="zh-CN" altLang="en-US" sz="22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若原始问题或者对偶问题之一有解，则另一个问题也有解，且最优值相等</a:t>
            </a:r>
            <a:r>
              <a:rPr kumimoji="0" lang="en-US" altLang="zh-CN" sz="22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grpSp>
        <p:nvGrpSpPr>
          <p:cNvPr id="3" name="组合 29"/>
          <p:cNvGrpSpPr>
            <a:grpSpLocks/>
          </p:cNvGrpSpPr>
          <p:nvPr/>
        </p:nvGrpSpPr>
        <p:grpSpPr bwMode="auto">
          <a:xfrm>
            <a:off x="954088" y="4894263"/>
            <a:ext cx="7745412" cy="446087"/>
            <a:chOff x="979488" y="4767263"/>
            <a:chExt cx="7745412" cy="446571"/>
          </a:xfrm>
        </p:grpSpPr>
        <p:sp>
          <p:nvSpPr>
            <p:cNvPr id="48148" name="Text Box 11"/>
            <p:cNvSpPr txBox="1">
              <a:spLocks noChangeArrowheads="1"/>
            </p:cNvSpPr>
            <p:nvPr/>
          </p:nvSpPr>
          <p:spPr bwMode="auto">
            <a:xfrm>
              <a:off x="979488" y="4767263"/>
              <a:ext cx="7745412" cy="430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20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且属于闭凸锥　   的条件下，极小化线性函数         </a:t>
              </a:r>
              <a:r>
                <a:rPr kumimoji="0" lang="en-US" altLang="zh-CN" sz="220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.</a:t>
              </a:r>
              <a:r>
                <a:rPr kumimoji="0" lang="zh-CN" altLang="en-US" sz="220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       </a:t>
              </a:r>
            </a:p>
          </p:txBody>
        </p:sp>
        <p:pic>
          <p:nvPicPr>
            <p:cNvPr id="48149" name="Picture 2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3583" y="4885840"/>
              <a:ext cx="316500" cy="327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50" name="Picture 2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9156" y="4865976"/>
              <a:ext cx="513255" cy="259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8135" name="Picture 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3" y="1071563"/>
            <a:ext cx="5135562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4"/>
          <p:cNvGrpSpPr>
            <a:grpSpLocks/>
          </p:cNvGrpSpPr>
          <p:nvPr/>
        </p:nvGrpSpPr>
        <p:grpSpPr bwMode="auto">
          <a:xfrm>
            <a:off x="622300" y="4473575"/>
            <a:ext cx="7886700" cy="430213"/>
            <a:chOff x="622300" y="4206875"/>
            <a:chExt cx="7886700" cy="430887"/>
          </a:xfrm>
        </p:grpSpPr>
        <p:sp>
          <p:nvSpPr>
            <p:cNvPr id="48146" name="Text Box 8"/>
            <p:cNvSpPr txBox="1">
              <a:spLocks noChangeArrowheads="1"/>
            </p:cNvSpPr>
            <p:nvPr/>
          </p:nvSpPr>
          <p:spPr bwMode="auto">
            <a:xfrm>
              <a:off x="622300" y="4206875"/>
              <a:ext cx="430371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Char char="l"/>
              </a:pPr>
              <a:r>
                <a:rPr kumimoji="0" lang="zh-CN" altLang="en-US" sz="220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在 </a:t>
              </a:r>
              <a:r>
                <a:rPr kumimoji="0" lang="en-US" altLang="zh-CN" sz="2200" b="1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x</a:t>
              </a:r>
              <a:r>
                <a:rPr kumimoji="0" lang="en-US" altLang="zh-CN" sz="2200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 </a:t>
              </a:r>
              <a:r>
                <a:rPr kumimoji="0" lang="zh-CN" altLang="en-US" sz="220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必须满足 </a:t>
              </a:r>
              <a:r>
                <a:rPr kumimoji="0" lang="en-US" altLang="zh-CN" sz="2200" b="1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m</a:t>
              </a:r>
              <a:r>
                <a:rPr kumimoji="0" lang="en-US" altLang="zh-CN" sz="2200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 </a:t>
              </a:r>
              <a:r>
                <a:rPr kumimoji="0" lang="zh-CN" altLang="en-US" sz="220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个给定的</a:t>
              </a:r>
              <a:r>
                <a:rPr kumimoji="0" lang="zh-CN" altLang="en-US" sz="2200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方程</a:t>
              </a:r>
            </a:p>
          </p:txBody>
        </p:sp>
        <p:pic>
          <p:nvPicPr>
            <p:cNvPr id="48147" name="Picture 3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8389" y="4245317"/>
              <a:ext cx="3630611" cy="350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组合 21"/>
          <p:cNvGrpSpPr>
            <a:grpSpLocks/>
          </p:cNvGrpSpPr>
          <p:nvPr/>
        </p:nvGrpSpPr>
        <p:grpSpPr bwMode="auto">
          <a:xfrm>
            <a:off x="685800" y="2292350"/>
            <a:ext cx="3632200" cy="1493838"/>
            <a:chOff x="4737100" y="2292350"/>
            <a:chExt cx="3949700" cy="1709738"/>
          </a:xfrm>
        </p:grpSpPr>
        <p:pic>
          <p:nvPicPr>
            <p:cNvPr id="48141" name="Picture 3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9663" y="3579813"/>
              <a:ext cx="3767137" cy="422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42" name="Picture 3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3625" y="2717800"/>
              <a:ext cx="2835275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8143" name="组合 41"/>
            <p:cNvGrpSpPr>
              <a:grpSpLocks/>
            </p:cNvGrpSpPr>
            <p:nvPr/>
          </p:nvGrpSpPr>
          <p:grpSpPr bwMode="auto">
            <a:xfrm>
              <a:off x="4737100" y="2292350"/>
              <a:ext cx="2540000" cy="468313"/>
              <a:chOff x="4737100" y="2355097"/>
              <a:chExt cx="2540000" cy="468768"/>
            </a:xfrm>
          </p:grpSpPr>
          <p:pic>
            <p:nvPicPr>
              <p:cNvPr id="48144" name="Picture 34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2750" y="2355097"/>
                <a:ext cx="1784350" cy="4309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145" name="TextBox 40"/>
              <p:cNvSpPr txBox="1">
                <a:spLocks noChangeArrowheads="1"/>
              </p:cNvSpPr>
              <p:nvPr/>
            </p:nvSpPr>
            <p:spPr bwMode="auto">
              <a:xfrm>
                <a:off x="4737100" y="2362200"/>
                <a:ext cx="9779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US" b="1">
                    <a:solidFill>
                      <a:schemeClr val="tx1"/>
                    </a:solidFill>
                  </a:rPr>
                  <a:t>其中</a:t>
                </a:r>
              </a:p>
            </p:txBody>
          </p:sp>
        </p:grp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4292600" y="2243138"/>
            <a:ext cx="4089400" cy="2124075"/>
            <a:chOff x="4292600" y="2243138"/>
            <a:chExt cx="4089401" cy="2123749"/>
          </a:xfrm>
        </p:grpSpPr>
        <p:sp>
          <p:nvSpPr>
            <p:cNvPr id="48139" name="Text Box 5"/>
            <p:cNvSpPr txBox="1">
              <a:spLocks noChangeArrowheads="1"/>
            </p:cNvSpPr>
            <p:nvPr/>
          </p:nvSpPr>
          <p:spPr bwMode="auto">
            <a:xfrm>
              <a:off x="4292600" y="2243138"/>
              <a:ext cx="2197100" cy="461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marL="342900" indent="-3429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Char char="l"/>
              </a:pPr>
              <a:r>
                <a:rPr lang="zh-CN" altLang="en-US">
                  <a:solidFill>
                    <a:srgbClr val="7030A0"/>
                  </a:solidFill>
                  <a:latin typeface="黑体" pitchFamily="2" charset="-122"/>
                  <a:ea typeface="黑体" pitchFamily="2" charset="-122"/>
                </a:rPr>
                <a:t>对偶</a:t>
              </a:r>
              <a:r>
                <a:rPr lang="zh-CN" altLang="en-US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问题</a:t>
              </a:r>
            </a:p>
          </p:txBody>
        </p:sp>
        <p:pic>
          <p:nvPicPr>
            <p:cNvPr id="48140" name="Picture 2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595" y="2681868"/>
              <a:ext cx="3758406" cy="16850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0" grpId="0"/>
      <p:bldP spid="604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积极约束</a:t>
            </a:r>
            <a:r>
              <a:rPr lang="en-US" altLang="zh-CN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(*****)</a:t>
            </a:r>
            <a:endParaRPr lang="zh-CN" altLang="en-US" sz="3600" b="1">
              <a:solidFill>
                <a:srgbClr val="0070C0"/>
              </a:solidFill>
              <a:latin typeface="大黑体"/>
              <a:ea typeface="大黑体"/>
              <a:cs typeface="大黑体"/>
            </a:endParaRPr>
          </a:p>
        </p:txBody>
      </p:sp>
      <p:sp>
        <p:nvSpPr>
          <p:cNvPr id="1038" name="Text Box 10"/>
          <p:cNvSpPr txBox="1">
            <a:spLocks noChangeArrowheads="1"/>
          </p:cNvSpPr>
          <p:nvPr/>
        </p:nvSpPr>
        <p:spPr bwMode="auto">
          <a:xfrm>
            <a:off x="774700" y="4876800"/>
            <a:ext cx="332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7030A0"/>
                </a:solidFill>
              </a:rPr>
              <a:t>(b) </a:t>
            </a:r>
            <a:r>
              <a:rPr lang="zh-CN" altLang="en-US" b="1">
                <a:solidFill>
                  <a:srgbClr val="7030A0"/>
                </a:solidFill>
              </a:rPr>
              <a:t>积极</a:t>
            </a:r>
            <a:r>
              <a:rPr lang="zh-CN" altLang="en-US" b="1">
                <a:solidFill>
                  <a:schemeClr val="tx1"/>
                </a:solidFill>
              </a:rPr>
              <a:t>不等式约束</a:t>
            </a:r>
          </a:p>
        </p:txBody>
      </p:sp>
      <p:graphicFrame>
        <p:nvGraphicFramePr>
          <p:cNvPr id="6148" name="Object 18"/>
          <p:cNvGraphicFramePr>
            <a:graphicFrameLocks noChangeAspect="1"/>
          </p:cNvGraphicFramePr>
          <p:nvPr/>
        </p:nvGraphicFramePr>
        <p:xfrm>
          <a:off x="5086350" y="1316038"/>
          <a:ext cx="3586163" cy="248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Visio" r:id="rId3" imgW="2580477" imgH="1789135" progId="Visio.Drawing.11">
                  <p:embed/>
                </p:oleObj>
              </mc:Choice>
              <mc:Fallback>
                <p:oleObj name="Visio" r:id="rId3" imgW="2580477" imgH="1789135" progId="Visio.Drawing.11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350" y="1316038"/>
                        <a:ext cx="3586163" cy="248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9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3" y="1243013"/>
            <a:ext cx="5021262" cy="116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3298825"/>
            <a:ext cx="41925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Text Box 21"/>
          <p:cNvSpPr txBox="1">
            <a:spLocks noChangeArrowheads="1"/>
          </p:cNvSpPr>
          <p:nvPr/>
        </p:nvSpPr>
        <p:spPr bwMode="auto">
          <a:xfrm>
            <a:off x="685800" y="2743200"/>
            <a:ext cx="506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7030A0"/>
                </a:solidFill>
              </a:rPr>
              <a:t>积极</a:t>
            </a:r>
            <a:r>
              <a:rPr lang="en-US" altLang="zh-CN" b="1">
                <a:solidFill>
                  <a:schemeClr val="tx1"/>
                </a:solidFill>
              </a:rPr>
              <a:t>(active)</a:t>
            </a:r>
            <a:r>
              <a:rPr lang="zh-CN" altLang="en-US" b="1">
                <a:solidFill>
                  <a:schemeClr val="tx1"/>
                </a:solidFill>
              </a:rPr>
              <a:t>约束</a:t>
            </a:r>
            <a:r>
              <a:rPr lang="en-US" altLang="zh-CN" b="1">
                <a:solidFill>
                  <a:schemeClr val="tx1"/>
                </a:solidFill>
              </a:rPr>
              <a:t>/</a:t>
            </a:r>
            <a:r>
              <a:rPr lang="zh-CN" altLang="en-US" b="1">
                <a:solidFill>
                  <a:srgbClr val="7030A0"/>
                </a:solidFill>
              </a:rPr>
              <a:t>紧</a:t>
            </a:r>
            <a:r>
              <a:rPr lang="en-US" altLang="zh-CN" b="1">
                <a:solidFill>
                  <a:schemeClr val="tx1"/>
                </a:solidFill>
              </a:rPr>
              <a:t>(binding)</a:t>
            </a:r>
            <a:r>
              <a:rPr lang="zh-CN" altLang="en-US" b="1">
                <a:solidFill>
                  <a:schemeClr val="tx1"/>
                </a:solidFill>
              </a:rPr>
              <a:t>约束</a:t>
            </a:r>
          </a:p>
        </p:txBody>
      </p:sp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685800" y="3822700"/>
            <a:ext cx="4279900" cy="457200"/>
            <a:chOff x="685800" y="3822700"/>
            <a:chExt cx="4279900" cy="457200"/>
          </a:xfrm>
        </p:grpSpPr>
        <p:sp>
          <p:nvSpPr>
            <p:cNvPr id="6160" name="Text Box 23"/>
            <p:cNvSpPr txBox="1">
              <a:spLocks noChangeArrowheads="1"/>
            </p:cNvSpPr>
            <p:nvPr/>
          </p:nvSpPr>
          <p:spPr bwMode="auto">
            <a:xfrm>
              <a:off x="685800" y="3822700"/>
              <a:ext cx="42799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如果     可行，即              ，则</a:t>
              </a:r>
            </a:p>
          </p:txBody>
        </p:sp>
        <p:pic>
          <p:nvPicPr>
            <p:cNvPr id="6161" name="Picture 2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8475" y="3895725"/>
              <a:ext cx="989013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62" name="Picture 2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6688" y="3914775"/>
              <a:ext cx="293688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744538" y="4343400"/>
            <a:ext cx="2447925" cy="457200"/>
            <a:chOff x="744538" y="4343400"/>
            <a:chExt cx="2447926" cy="457200"/>
          </a:xfrm>
        </p:grpSpPr>
        <p:pic>
          <p:nvPicPr>
            <p:cNvPr id="6158" name="Picture 2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5201" y="4443413"/>
              <a:ext cx="957263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9" name="Rectangle 26"/>
            <p:cNvSpPr>
              <a:spLocks noChangeArrowheads="1"/>
            </p:cNvSpPr>
            <p:nvPr/>
          </p:nvSpPr>
          <p:spPr bwMode="auto">
            <a:xfrm>
              <a:off x="744538" y="4343400"/>
              <a:ext cx="15605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chemeClr val="tx1"/>
                  </a:solidFill>
                </a:rPr>
                <a:t>(a) </a:t>
              </a:r>
              <a:r>
                <a:rPr lang="zh-CN" altLang="en-US" b="1">
                  <a:solidFill>
                    <a:schemeClr val="tx1"/>
                  </a:solidFill>
                </a:rPr>
                <a:t>显然有</a:t>
              </a:r>
            </a:p>
          </p:txBody>
        </p:sp>
      </p:grpSp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5410200"/>
            <a:ext cx="5160963" cy="363538"/>
          </a:xfrm>
          <a:prstGeom prst="rect">
            <a:avLst/>
          </a:prstGeom>
          <a:noFill/>
          <a:ln w="9525">
            <a:solidFill>
              <a:srgbClr val="0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20"/>
          <p:cNvGrpSpPr>
            <a:grpSpLocks/>
          </p:cNvGrpSpPr>
          <p:nvPr/>
        </p:nvGrpSpPr>
        <p:grpSpPr bwMode="auto">
          <a:xfrm>
            <a:off x="1181100" y="5867400"/>
            <a:ext cx="3340100" cy="457200"/>
            <a:chOff x="1181100" y="5867400"/>
            <a:chExt cx="3340100" cy="457200"/>
          </a:xfrm>
        </p:grpSpPr>
        <p:sp>
          <p:nvSpPr>
            <p:cNvPr id="6156" name="Text Box 35"/>
            <p:cNvSpPr txBox="1">
              <a:spLocks noChangeArrowheads="1"/>
            </p:cNvSpPr>
            <p:nvPr/>
          </p:nvSpPr>
          <p:spPr bwMode="auto">
            <a:xfrm>
              <a:off x="1181100" y="5867400"/>
              <a:ext cx="33401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综上，                         </a:t>
              </a:r>
              <a:r>
                <a:rPr lang="en-US" altLang="zh-CN" b="1">
                  <a:solidFill>
                    <a:schemeClr val="tx1"/>
                  </a:solidFill>
                </a:rPr>
                <a:t>.</a:t>
              </a:r>
            </a:p>
          </p:txBody>
        </p:sp>
        <p:pic>
          <p:nvPicPr>
            <p:cNvPr id="6157" name="Picture 3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7725" y="5938168"/>
              <a:ext cx="1806575" cy="303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半定规划标准形</a:t>
            </a:r>
          </a:p>
        </p:txBody>
      </p:sp>
      <p:sp>
        <p:nvSpPr>
          <p:cNvPr id="41988" name="Text Box 6"/>
          <p:cNvSpPr txBox="1">
            <a:spLocks noChangeArrowheads="1"/>
          </p:cNvSpPr>
          <p:nvPr/>
        </p:nvSpPr>
        <p:spPr bwMode="auto">
          <a:xfrm>
            <a:off x="1246188" y="3360738"/>
            <a:ext cx="3960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>
                <a:solidFill>
                  <a:schemeClr val="tx1"/>
                </a:solidFill>
              </a:rPr>
              <a:t>⊙ 目标函数是线性函数</a:t>
            </a:r>
          </a:p>
        </p:txBody>
      </p:sp>
      <p:sp>
        <p:nvSpPr>
          <p:cNvPr id="45061" name="Text Box 13"/>
          <p:cNvSpPr txBox="1">
            <a:spLocks noChangeArrowheads="1"/>
          </p:cNvSpPr>
          <p:nvPr/>
        </p:nvSpPr>
        <p:spPr bwMode="auto">
          <a:xfrm>
            <a:off x="831850" y="2997200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342900" indent="-3429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b="1">
                <a:solidFill>
                  <a:schemeClr val="tx1"/>
                </a:solidFill>
              </a:rPr>
              <a:t>特点</a:t>
            </a:r>
          </a:p>
        </p:txBody>
      </p:sp>
      <p:pic>
        <p:nvPicPr>
          <p:cNvPr id="41992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1692275"/>
            <a:ext cx="48006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1246188" y="3806825"/>
            <a:ext cx="5807075" cy="457200"/>
            <a:chOff x="1157288" y="3590926"/>
            <a:chExt cx="5807394" cy="457200"/>
          </a:xfrm>
        </p:grpSpPr>
        <p:sp>
          <p:nvSpPr>
            <p:cNvPr id="49169" name="Text Box 11"/>
            <p:cNvSpPr txBox="1">
              <a:spLocks noChangeArrowheads="1"/>
            </p:cNvSpPr>
            <p:nvPr/>
          </p:nvSpPr>
          <p:spPr bwMode="auto">
            <a:xfrm>
              <a:off x="1157288" y="3590926"/>
              <a:ext cx="41481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>
                  <a:solidFill>
                    <a:schemeClr val="tx1"/>
                  </a:solidFill>
                </a:rPr>
                <a:t>⊙ </a:t>
              </a:r>
              <a:r>
                <a:rPr kumimoji="0" lang="en-US" altLang="zh-CN" b="1" i="1">
                  <a:solidFill>
                    <a:schemeClr val="tx1"/>
                  </a:solidFill>
                </a:rPr>
                <a:t>X </a:t>
              </a:r>
              <a:r>
                <a:rPr kumimoji="0" lang="zh-CN" altLang="en-US" b="1">
                  <a:solidFill>
                    <a:schemeClr val="tx1"/>
                  </a:solidFill>
                </a:rPr>
                <a:t>必须满足 </a:t>
              </a:r>
              <a:r>
                <a:rPr kumimoji="0" lang="en-US" altLang="zh-CN" b="1" i="1">
                  <a:solidFill>
                    <a:schemeClr val="tx1"/>
                  </a:solidFill>
                </a:rPr>
                <a:t>m </a:t>
              </a:r>
              <a:r>
                <a:rPr kumimoji="0" lang="zh-CN" altLang="en-US" b="1">
                  <a:solidFill>
                    <a:schemeClr val="tx1"/>
                  </a:solidFill>
                </a:rPr>
                <a:t>个线性方程</a:t>
              </a:r>
            </a:p>
          </p:txBody>
        </p:sp>
        <p:pic>
          <p:nvPicPr>
            <p:cNvPr id="49170" name="Picture 1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4450" y="3682999"/>
              <a:ext cx="1840232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246188" y="4303713"/>
            <a:ext cx="6408737" cy="490537"/>
            <a:chOff x="1246188" y="4303713"/>
            <a:chExt cx="6408737" cy="490537"/>
          </a:xfrm>
        </p:grpSpPr>
        <p:sp>
          <p:nvSpPr>
            <p:cNvPr id="49167" name="Text Box 8"/>
            <p:cNvSpPr txBox="1">
              <a:spLocks noChangeArrowheads="1"/>
            </p:cNvSpPr>
            <p:nvPr/>
          </p:nvSpPr>
          <p:spPr bwMode="auto">
            <a:xfrm>
              <a:off x="1246188" y="4303713"/>
              <a:ext cx="64087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>
                  <a:solidFill>
                    <a:schemeClr val="tx1"/>
                  </a:solidFill>
                </a:rPr>
                <a:t>⊙ </a:t>
              </a:r>
              <a:r>
                <a:rPr kumimoji="0" lang="en-US" altLang="zh-CN" b="1" i="1">
                  <a:solidFill>
                    <a:schemeClr val="tx1"/>
                  </a:solidFill>
                </a:rPr>
                <a:t>X </a:t>
              </a:r>
              <a:r>
                <a:rPr kumimoji="0" lang="zh-CN" altLang="en-US" b="1">
                  <a:solidFill>
                    <a:schemeClr val="tx1"/>
                  </a:solidFill>
                </a:rPr>
                <a:t>必须位于对称半正定矩阵</a:t>
              </a:r>
              <a:r>
                <a:rPr kumimoji="0" lang="en-US" altLang="zh-CN" b="1">
                  <a:solidFill>
                    <a:schemeClr val="tx1"/>
                  </a:solidFill>
                </a:rPr>
                <a:t>(</a:t>
              </a:r>
              <a:r>
                <a:rPr kumimoji="0" lang="zh-CN" altLang="en-US" b="1">
                  <a:solidFill>
                    <a:schemeClr val="tx1"/>
                  </a:solidFill>
                </a:rPr>
                <a:t>闭凸</a:t>
              </a:r>
              <a:r>
                <a:rPr kumimoji="0" lang="en-US" altLang="zh-CN" b="1">
                  <a:solidFill>
                    <a:schemeClr val="tx1"/>
                  </a:solidFill>
                </a:rPr>
                <a:t>)</a:t>
              </a:r>
              <a:r>
                <a:rPr kumimoji="0" lang="zh-CN" altLang="en-US" b="1">
                  <a:solidFill>
                    <a:schemeClr val="tx1"/>
                  </a:solidFill>
                </a:rPr>
                <a:t>锥       </a:t>
              </a:r>
              <a:r>
                <a:rPr kumimoji="0" lang="en-US" altLang="zh-CN" b="1">
                  <a:solidFill>
                    <a:schemeClr val="tx1"/>
                  </a:solidFill>
                </a:rPr>
                <a:t>.</a:t>
              </a:r>
              <a:endParaRPr kumimoji="0" lang="zh-CN" altLang="en-US" b="1">
                <a:solidFill>
                  <a:schemeClr val="tx1"/>
                </a:solidFill>
              </a:endParaRPr>
            </a:p>
          </p:txBody>
        </p:sp>
        <p:pic>
          <p:nvPicPr>
            <p:cNvPr id="49168" name="Picture 3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7963" y="4398963"/>
              <a:ext cx="414337" cy="395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995" name="Text Box 3"/>
          <p:cNvSpPr txBox="1">
            <a:spLocks noChangeArrowheads="1"/>
          </p:cNvSpPr>
          <p:nvPr/>
        </p:nvSpPr>
        <p:spPr bwMode="auto">
          <a:xfrm>
            <a:off x="811213" y="1138238"/>
            <a:ext cx="2255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342900" indent="-3429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b="1">
                <a:solidFill>
                  <a:srgbClr val="7030A0"/>
                </a:solidFill>
              </a:rPr>
              <a:t>原始问题</a:t>
            </a:r>
          </a:p>
        </p:txBody>
      </p:sp>
      <p:grpSp>
        <p:nvGrpSpPr>
          <p:cNvPr id="4" name="组合 16"/>
          <p:cNvGrpSpPr>
            <a:grpSpLocks/>
          </p:cNvGrpSpPr>
          <p:nvPr/>
        </p:nvGrpSpPr>
        <p:grpSpPr bwMode="auto">
          <a:xfrm>
            <a:off x="1784350" y="2647950"/>
            <a:ext cx="6407150" cy="384175"/>
            <a:chOff x="1784350" y="2854325"/>
            <a:chExt cx="6673850" cy="457200"/>
          </a:xfrm>
        </p:grpSpPr>
        <p:sp>
          <p:nvSpPr>
            <p:cNvPr id="49165" name="Rectangle 15"/>
            <p:cNvSpPr>
              <a:spLocks noChangeArrowheads="1"/>
            </p:cNvSpPr>
            <p:nvPr/>
          </p:nvSpPr>
          <p:spPr bwMode="auto">
            <a:xfrm>
              <a:off x="1784350" y="2854325"/>
              <a:ext cx="26717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 b="1">
                  <a:solidFill>
                    <a:schemeClr val="tx1"/>
                  </a:solidFill>
                </a:rPr>
                <a:t>确定</a:t>
              </a:r>
              <a:r>
                <a:rPr kumimoji="0" lang="en-US" altLang="zh-CN" b="1">
                  <a:solidFill>
                    <a:schemeClr val="tx1"/>
                  </a:solidFill>
                </a:rPr>
                <a:t>SDP</a:t>
              </a:r>
              <a:r>
                <a:rPr kumimoji="0" lang="zh-CN" altLang="en-US" b="1">
                  <a:solidFill>
                    <a:schemeClr val="tx1"/>
                  </a:solidFill>
                </a:rPr>
                <a:t>的数据：</a:t>
              </a:r>
            </a:p>
          </p:txBody>
        </p:sp>
        <p:pic>
          <p:nvPicPr>
            <p:cNvPr id="49166" name="Picture 1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0050" y="2957578"/>
              <a:ext cx="424815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997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25" y="4837113"/>
            <a:ext cx="3779838" cy="152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8" name="Text Box 3"/>
          <p:cNvSpPr txBox="1">
            <a:spLocks noChangeArrowheads="1"/>
          </p:cNvSpPr>
          <p:nvPr/>
        </p:nvSpPr>
        <p:spPr bwMode="auto">
          <a:xfrm>
            <a:off x="819150" y="4872038"/>
            <a:ext cx="1962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342900" indent="-3429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b="1">
                <a:solidFill>
                  <a:srgbClr val="7030A0"/>
                </a:solidFill>
              </a:rPr>
              <a:t>对偶问题</a:t>
            </a:r>
          </a:p>
        </p:txBody>
      </p:sp>
      <p:sp>
        <p:nvSpPr>
          <p:cNvPr id="49164" name="矩形 20"/>
          <p:cNvSpPr>
            <a:spLocks noChangeArrowheads="1"/>
          </p:cNvSpPr>
          <p:nvPr/>
        </p:nvSpPr>
        <p:spPr bwMode="auto">
          <a:xfrm>
            <a:off x="4927600" y="1130300"/>
            <a:ext cx="3530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chemeClr val="tx1"/>
                </a:solidFill>
              </a:rPr>
              <a:t>半定规划</a:t>
            </a:r>
            <a:r>
              <a:rPr lang="en-US" altLang="zh-CN" b="1">
                <a:solidFill>
                  <a:schemeClr val="tx1"/>
                </a:solidFill>
              </a:rPr>
              <a:t>(</a:t>
            </a:r>
            <a:r>
              <a:rPr lang="fr-MA" altLang="zh-CN" b="1">
                <a:solidFill>
                  <a:schemeClr val="tx1"/>
                </a:solidFill>
              </a:rPr>
              <a:t>Semi-Definite Programming, SDP)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/>
      <p:bldP spid="45061" grpId="0"/>
      <p:bldP spid="41995" grpId="0"/>
      <p:bldP spid="4199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闭凸锥与序</a:t>
            </a: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749300" y="1439863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chemeClr val="tx1"/>
                </a:solidFill>
                <a:latin typeface="Arial" pitchFamily="34" charset="0"/>
              </a:rPr>
              <a:t>◎</a:t>
            </a:r>
          </a:p>
        </p:txBody>
      </p:sp>
      <p:sp>
        <p:nvSpPr>
          <p:cNvPr id="39940" name="Rectangle 7"/>
          <p:cNvSpPr>
            <a:spLocks noChangeArrowheads="1"/>
          </p:cNvSpPr>
          <p:nvPr/>
        </p:nvSpPr>
        <p:spPr bwMode="auto">
          <a:xfrm>
            <a:off x="738188" y="1878013"/>
            <a:ext cx="61483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b="1">
                <a:solidFill>
                  <a:schemeClr val="tx1"/>
                </a:solidFill>
              </a:rPr>
              <a:t>◎  称 </a:t>
            </a:r>
            <a:r>
              <a:rPr kumimoji="0" lang="en-US" altLang="zh-CN" b="1" i="1">
                <a:solidFill>
                  <a:schemeClr val="tx1"/>
                </a:solidFill>
              </a:rPr>
              <a:t>K </a:t>
            </a:r>
            <a:r>
              <a:rPr kumimoji="0" lang="zh-CN" altLang="en-US" b="1">
                <a:solidFill>
                  <a:schemeClr val="tx1"/>
                </a:solidFill>
              </a:rPr>
              <a:t>是</a:t>
            </a:r>
            <a:r>
              <a:rPr kumimoji="0" lang="zh-CN" altLang="en-US" b="1">
                <a:solidFill>
                  <a:srgbClr val="7030A0"/>
                </a:solidFill>
              </a:rPr>
              <a:t>闭凸锥</a:t>
            </a:r>
            <a:r>
              <a:rPr kumimoji="0" lang="en-US" altLang="zh-CN" b="1">
                <a:solidFill>
                  <a:schemeClr val="tx1"/>
                </a:solidFill>
              </a:rPr>
              <a:t>(closed convex cone)</a:t>
            </a:r>
            <a:r>
              <a:rPr kumimoji="0" lang="zh-CN" altLang="en-US" b="1">
                <a:solidFill>
                  <a:schemeClr val="tx1"/>
                </a:solidFill>
              </a:rPr>
              <a:t>，如果</a:t>
            </a:r>
          </a:p>
        </p:txBody>
      </p:sp>
      <p:sp>
        <p:nvSpPr>
          <p:cNvPr id="39941" name="Rectangle 8"/>
          <p:cNvSpPr>
            <a:spLocks noChangeArrowheads="1"/>
          </p:cNvSpPr>
          <p:nvPr/>
        </p:nvSpPr>
        <p:spPr bwMode="auto">
          <a:xfrm>
            <a:off x="1103313" y="2728913"/>
            <a:ext cx="176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b="1" dirty="0">
                <a:solidFill>
                  <a:schemeClr val="tx1"/>
                </a:solidFill>
              </a:rPr>
              <a:t>⊙ </a:t>
            </a:r>
            <a:r>
              <a:rPr kumimoji="0" lang="en-US" altLang="zh-CN" b="1" i="1" dirty="0">
                <a:solidFill>
                  <a:schemeClr val="tx1"/>
                </a:solidFill>
              </a:rPr>
              <a:t>K </a:t>
            </a:r>
            <a:r>
              <a:rPr kumimoji="0" lang="zh-CN" altLang="en-US" b="1" dirty="0">
                <a:solidFill>
                  <a:schemeClr val="tx1"/>
                </a:solidFill>
              </a:rPr>
              <a:t>是</a:t>
            </a:r>
            <a:r>
              <a:rPr kumimoji="0" lang="zh-CN" altLang="en-US" b="1" dirty="0">
                <a:solidFill>
                  <a:srgbClr val="7030A0"/>
                </a:solidFill>
              </a:rPr>
              <a:t>闭</a:t>
            </a:r>
            <a:r>
              <a:rPr kumimoji="0" lang="zh-CN" altLang="en-US" b="1" dirty="0">
                <a:solidFill>
                  <a:schemeClr val="tx1"/>
                </a:solidFill>
              </a:rPr>
              <a:t>集</a:t>
            </a:r>
          </a:p>
        </p:txBody>
      </p:sp>
      <p:sp>
        <p:nvSpPr>
          <p:cNvPr id="39942" name="Text Box 11"/>
          <p:cNvSpPr txBox="1">
            <a:spLocks noChangeArrowheads="1"/>
          </p:cNvSpPr>
          <p:nvPr/>
        </p:nvSpPr>
        <p:spPr bwMode="auto">
          <a:xfrm>
            <a:off x="776288" y="3205163"/>
            <a:ext cx="467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>
                <a:solidFill>
                  <a:schemeClr val="tx1"/>
                </a:solidFill>
              </a:rPr>
              <a:t>◎ 由闭凸锥 </a:t>
            </a:r>
            <a:r>
              <a:rPr kumimoji="0" lang="en-US" altLang="zh-CN" b="1" i="1">
                <a:solidFill>
                  <a:schemeClr val="tx1"/>
                </a:solidFill>
              </a:rPr>
              <a:t>K </a:t>
            </a:r>
            <a:r>
              <a:rPr kumimoji="0" lang="zh-CN" altLang="en-US" b="1">
                <a:solidFill>
                  <a:schemeClr val="tx1"/>
                </a:solidFill>
              </a:rPr>
              <a:t>可以定义</a:t>
            </a:r>
            <a:r>
              <a:rPr kumimoji="0" lang="zh-CN" altLang="en-US" b="1" u="sng">
                <a:solidFill>
                  <a:srgbClr val="7030A0"/>
                </a:solidFill>
              </a:rPr>
              <a:t>序</a:t>
            </a:r>
            <a:endParaRPr kumimoji="0" lang="zh-CN" altLang="en-US" b="1">
              <a:solidFill>
                <a:srgbClr val="7030A0"/>
              </a:solidFill>
            </a:endParaRPr>
          </a:p>
        </p:txBody>
      </p:sp>
      <p:sp>
        <p:nvSpPr>
          <p:cNvPr id="50183" name="Text Box 27"/>
          <p:cNvSpPr txBox="1">
            <a:spLocks noChangeArrowheads="1"/>
          </p:cNvSpPr>
          <p:nvPr/>
        </p:nvSpPr>
        <p:spPr bwMode="auto">
          <a:xfrm>
            <a:off x="571500" y="1028700"/>
            <a:ext cx="3238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</a:rPr>
              <a:t>闭凸锥与序</a:t>
            </a:r>
          </a:p>
        </p:txBody>
      </p:sp>
      <p:pic>
        <p:nvPicPr>
          <p:cNvPr id="50184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1522413"/>
            <a:ext cx="376713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085850" y="2335213"/>
            <a:ext cx="6521450" cy="460375"/>
            <a:chOff x="1085850" y="2335213"/>
            <a:chExt cx="6521450" cy="460375"/>
          </a:xfrm>
        </p:grpSpPr>
        <p:pic>
          <p:nvPicPr>
            <p:cNvPr id="50207" name="Picture 2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7338" y="2379663"/>
              <a:ext cx="6049962" cy="37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208" name="矩形 29"/>
            <p:cNvSpPr>
              <a:spLocks noChangeArrowheads="1"/>
            </p:cNvSpPr>
            <p:nvPr/>
          </p:nvSpPr>
          <p:spPr bwMode="auto">
            <a:xfrm>
              <a:off x="1085850" y="2335213"/>
              <a:ext cx="4953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CN" altLang="en-US" b="1">
                  <a:solidFill>
                    <a:schemeClr val="tx1"/>
                  </a:solidFill>
                </a:rPr>
                <a:t>⊙</a:t>
              </a:r>
              <a:endParaRPr lang="zh-CN" altLang="en-US"/>
            </a:p>
          </p:txBody>
        </p:sp>
      </p:grpSp>
      <p:pic>
        <p:nvPicPr>
          <p:cNvPr id="39947" name="Picture 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3657600"/>
            <a:ext cx="414178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8" name="Picture 3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064000"/>
            <a:ext cx="40782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42"/>
          <p:cNvGrpSpPr>
            <a:grpSpLocks/>
          </p:cNvGrpSpPr>
          <p:nvPr/>
        </p:nvGrpSpPr>
        <p:grpSpPr bwMode="auto">
          <a:xfrm>
            <a:off x="1236663" y="4868863"/>
            <a:ext cx="3665537" cy="523875"/>
            <a:chOff x="1236663" y="4487863"/>
            <a:chExt cx="3665867" cy="523220"/>
          </a:xfrm>
        </p:grpSpPr>
        <p:sp>
          <p:nvSpPr>
            <p:cNvPr id="50205" name="Rectangle 14"/>
            <p:cNvSpPr>
              <a:spLocks noChangeArrowheads="1"/>
            </p:cNvSpPr>
            <p:nvPr/>
          </p:nvSpPr>
          <p:spPr bwMode="auto">
            <a:xfrm>
              <a:off x="1454150" y="4487863"/>
              <a:ext cx="344838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2800" b="1" i="1" dirty="0">
                  <a:solidFill>
                    <a:schemeClr val="tx1"/>
                  </a:solidFill>
                  <a:ea typeface="黑体" pitchFamily="2" charset="-122"/>
                </a:rPr>
                <a:t> － </a:t>
              </a:r>
              <a:r>
                <a:rPr kumimoji="0" lang="en-US" altLang="zh-CN" b="1" i="1" dirty="0">
                  <a:solidFill>
                    <a:schemeClr val="tx1"/>
                  </a:solidFill>
                </a:rPr>
                <a:t>n </a:t>
              </a:r>
              <a:r>
                <a:rPr kumimoji="0" lang="zh-CN" altLang="en-US" b="1" dirty="0">
                  <a:solidFill>
                    <a:schemeClr val="tx1"/>
                  </a:solidFill>
                </a:rPr>
                <a:t>阶</a:t>
              </a:r>
              <a:r>
                <a:rPr kumimoji="0" lang="zh-CN" altLang="en-US" b="1" dirty="0">
                  <a:solidFill>
                    <a:srgbClr val="7030A0"/>
                  </a:solidFill>
                </a:rPr>
                <a:t>对称矩阵</a:t>
              </a:r>
              <a:r>
                <a:rPr kumimoji="0" lang="zh-CN" altLang="en-US" b="1" dirty="0">
                  <a:solidFill>
                    <a:schemeClr val="tx1"/>
                  </a:solidFill>
                </a:rPr>
                <a:t>的全体</a:t>
              </a:r>
            </a:p>
          </p:txBody>
        </p:sp>
        <p:pic>
          <p:nvPicPr>
            <p:cNvPr id="50206" name="Picture 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663" y="4597400"/>
              <a:ext cx="427327" cy="29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41"/>
          <p:cNvGrpSpPr>
            <a:grpSpLocks/>
          </p:cNvGrpSpPr>
          <p:nvPr/>
        </p:nvGrpSpPr>
        <p:grpSpPr bwMode="auto">
          <a:xfrm>
            <a:off x="1236663" y="5395913"/>
            <a:ext cx="4545012" cy="461962"/>
            <a:chOff x="1236663" y="5002213"/>
            <a:chExt cx="4545638" cy="461665"/>
          </a:xfrm>
        </p:grpSpPr>
        <p:sp>
          <p:nvSpPr>
            <p:cNvPr id="50203" name="Rectangle 18"/>
            <p:cNvSpPr>
              <a:spLocks noChangeArrowheads="1"/>
            </p:cNvSpPr>
            <p:nvPr/>
          </p:nvSpPr>
          <p:spPr bwMode="auto">
            <a:xfrm>
              <a:off x="1482726" y="5002213"/>
              <a:ext cx="42995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b="1" i="1" dirty="0">
                  <a:solidFill>
                    <a:schemeClr val="tx1"/>
                  </a:solidFill>
                </a:rPr>
                <a:t> － </a:t>
              </a:r>
              <a:r>
                <a:rPr kumimoji="0" lang="en-US" altLang="zh-CN" b="1" i="1" dirty="0">
                  <a:solidFill>
                    <a:schemeClr val="tx1"/>
                  </a:solidFill>
                </a:rPr>
                <a:t>n </a:t>
              </a:r>
              <a:r>
                <a:rPr kumimoji="0" lang="zh-CN" altLang="en-US" b="1" dirty="0">
                  <a:solidFill>
                    <a:schemeClr val="tx1"/>
                  </a:solidFill>
                </a:rPr>
                <a:t>阶</a:t>
              </a:r>
              <a:r>
                <a:rPr kumimoji="0" lang="zh-CN" altLang="en-US" b="1" dirty="0">
                  <a:solidFill>
                    <a:srgbClr val="7030A0"/>
                  </a:solidFill>
                </a:rPr>
                <a:t>对称半正定矩阵</a:t>
              </a:r>
              <a:r>
                <a:rPr kumimoji="0" lang="zh-CN" altLang="en-US" b="1" dirty="0">
                  <a:solidFill>
                    <a:schemeClr val="tx1"/>
                  </a:solidFill>
                </a:rPr>
                <a:t>的全体</a:t>
              </a:r>
            </a:p>
          </p:txBody>
        </p:sp>
        <p:pic>
          <p:nvPicPr>
            <p:cNvPr id="50204" name="Picture 3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663" y="5021942"/>
              <a:ext cx="414337" cy="394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38"/>
          <p:cNvGrpSpPr>
            <a:grpSpLocks/>
          </p:cNvGrpSpPr>
          <p:nvPr/>
        </p:nvGrpSpPr>
        <p:grpSpPr bwMode="auto">
          <a:xfrm>
            <a:off x="1219200" y="5854700"/>
            <a:ext cx="4241800" cy="485775"/>
            <a:chOff x="685800" y="5486400"/>
            <a:chExt cx="4241021" cy="485478"/>
          </a:xfrm>
        </p:grpSpPr>
        <p:sp>
          <p:nvSpPr>
            <p:cNvPr id="50201" name="Rectangle 21"/>
            <p:cNvSpPr>
              <a:spLocks noChangeArrowheads="1"/>
            </p:cNvSpPr>
            <p:nvPr/>
          </p:nvSpPr>
          <p:spPr bwMode="auto">
            <a:xfrm>
              <a:off x="936626" y="5510213"/>
              <a:ext cx="39901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b="1" i="1">
                  <a:solidFill>
                    <a:schemeClr val="tx1"/>
                  </a:solidFill>
                </a:rPr>
                <a:t> － </a:t>
              </a:r>
              <a:r>
                <a:rPr kumimoji="0" lang="en-US" altLang="zh-CN" b="1" i="1">
                  <a:solidFill>
                    <a:schemeClr val="tx1"/>
                  </a:solidFill>
                </a:rPr>
                <a:t>n </a:t>
              </a:r>
              <a:r>
                <a:rPr kumimoji="0" lang="zh-CN" altLang="en-US" b="1">
                  <a:solidFill>
                    <a:schemeClr val="tx1"/>
                  </a:solidFill>
                </a:rPr>
                <a:t>阶</a:t>
              </a:r>
              <a:r>
                <a:rPr kumimoji="0" lang="zh-CN" altLang="en-US" b="1">
                  <a:solidFill>
                    <a:srgbClr val="7030A0"/>
                  </a:solidFill>
                </a:rPr>
                <a:t>对称正定</a:t>
              </a:r>
              <a:r>
                <a:rPr kumimoji="0" lang="zh-CN" altLang="en-US" b="1">
                  <a:solidFill>
                    <a:schemeClr val="tx1"/>
                  </a:solidFill>
                </a:rPr>
                <a:t>矩阵的全体</a:t>
              </a:r>
            </a:p>
          </p:txBody>
        </p:sp>
        <p:pic>
          <p:nvPicPr>
            <p:cNvPr id="50202" name="Picture 3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5486400"/>
              <a:ext cx="422598" cy="455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195" name="组合 37"/>
          <p:cNvGrpSpPr>
            <a:grpSpLocks/>
          </p:cNvGrpSpPr>
          <p:nvPr/>
        </p:nvGrpSpPr>
        <p:grpSpPr bwMode="auto">
          <a:xfrm>
            <a:off x="6046788" y="4949825"/>
            <a:ext cx="2386012" cy="519113"/>
            <a:chOff x="5208588" y="4949825"/>
            <a:chExt cx="2386012" cy="519113"/>
          </a:xfrm>
        </p:grpSpPr>
        <p:sp>
          <p:nvSpPr>
            <p:cNvPr id="50199" name="Text Box 24"/>
            <p:cNvSpPr txBox="1">
              <a:spLocks noChangeArrowheads="1"/>
            </p:cNvSpPr>
            <p:nvPr/>
          </p:nvSpPr>
          <p:spPr bwMode="auto">
            <a:xfrm>
              <a:off x="5208588" y="4949825"/>
              <a:ext cx="2386012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⊙   </a:t>
              </a:r>
              <a:r>
                <a:rPr kumimoji="0" lang="zh-CN" altLang="en-US" b="1" dirty="0">
                  <a:solidFill>
                    <a:schemeClr val="tx1"/>
                  </a:solidFill>
                  <a:latin typeface="宋体" pitchFamily="2" charset="-122"/>
                </a:rPr>
                <a:t>是闭凸锥</a:t>
              </a:r>
            </a:p>
          </p:txBody>
        </p:sp>
        <p:pic>
          <p:nvPicPr>
            <p:cNvPr id="50200" name="Picture 3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5163" y="5060042"/>
              <a:ext cx="414337" cy="394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6038850" y="5472113"/>
            <a:ext cx="2008188" cy="522287"/>
            <a:chOff x="6038850" y="5472113"/>
            <a:chExt cx="2008188" cy="522287"/>
          </a:xfrm>
        </p:grpSpPr>
        <p:pic>
          <p:nvPicPr>
            <p:cNvPr id="50196" name="Picture 3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1300" y="5537200"/>
              <a:ext cx="422275" cy="455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97" name="矩形 39"/>
            <p:cNvSpPr>
              <a:spLocks noChangeArrowheads="1"/>
            </p:cNvSpPr>
            <p:nvPr/>
          </p:nvSpPr>
          <p:spPr bwMode="auto">
            <a:xfrm>
              <a:off x="6038850" y="5472113"/>
              <a:ext cx="546100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CN" altLang="en-US" sz="28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⊙</a:t>
              </a:r>
              <a:endParaRPr lang="zh-CN" altLang="en-US" sz="2800" dirty="0"/>
            </a:p>
          </p:txBody>
        </p:sp>
        <p:sp>
          <p:nvSpPr>
            <p:cNvPr id="50198" name="矩形 40"/>
            <p:cNvSpPr>
              <a:spLocks noChangeArrowheads="1"/>
            </p:cNvSpPr>
            <p:nvPr/>
          </p:nvSpPr>
          <p:spPr bwMode="auto">
            <a:xfrm>
              <a:off x="6934200" y="5497513"/>
              <a:ext cx="1112838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CN" altLang="en-US" b="1">
                  <a:solidFill>
                    <a:schemeClr val="tx1"/>
                  </a:solidFill>
                  <a:latin typeface="宋体" pitchFamily="2" charset="-122"/>
                </a:rPr>
                <a:t>是开集</a:t>
              </a:r>
              <a:endParaRPr lang="zh-CN" altLang="en-US"/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035050" y="2335213"/>
            <a:ext cx="6813550" cy="893762"/>
            <a:chOff x="1035050" y="2335213"/>
            <a:chExt cx="6813550" cy="893465"/>
          </a:xfrm>
        </p:grpSpPr>
        <p:sp>
          <p:nvSpPr>
            <p:cNvPr id="50193" name="TextBox 6"/>
            <p:cNvSpPr txBox="1">
              <a:spLocks noChangeArrowheads="1"/>
            </p:cNvSpPr>
            <p:nvPr/>
          </p:nvSpPr>
          <p:spPr bwMode="auto">
            <a:xfrm>
              <a:off x="1035050" y="2335213"/>
              <a:ext cx="6813550" cy="460375"/>
            </a:xfrm>
            <a:prstGeom prst="rect">
              <a:avLst/>
            </a:prstGeom>
            <a:solidFill>
              <a:srgbClr val="92D050">
                <a:alpha val="5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94" name="TextBox 7"/>
            <p:cNvSpPr txBox="1">
              <a:spLocks noChangeArrowheads="1"/>
            </p:cNvSpPr>
            <p:nvPr/>
          </p:nvSpPr>
          <p:spPr bwMode="auto">
            <a:xfrm>
              <a:off x="6388100" y="2767013"/>
              <a:ext cx="11025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凸锥！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/>
      <p:bldP spid="39941" grpId="0"/>
      <p:bldP spid="3994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对称矩阵空间里的序和线性函数</a:t>
            </a:r>
          </a:p>
        </p:txBody>
      </p:sp>
      <p:grpSp>
        <p:nvGrpSpPr>
          <p:cNvPr id="51203" name="组合 1"/>
          <p:cNvGrpSpPr>
            <a:grpSpLocks/>
          </p:cNvGrpSpPr>
          <p:nvPr/>
        </p:nvGrpSpPr>
        <p:grpSpPr bwMode="auto">
          <a:xfrm>
            <a:off x="819150" y="1177925"/>
            <a:ext cx="7507288" cy="544513"/>
            <a:chOff x="819444" y="1177925"/>
            <a:chExt cx="7506994" cy="543858"/>
          </a:xfrm>
        </p:grpSpPr>
        <p:sp>
          <p:nvSpPr>
            <p:cNvPr id="51227" name="Rectangle 14"/>
            <p:cNvSpPr>
              <a:spLocks noChangeArrowheads="1"/>
            </p:cNvSpPr>
            <p:nvPr/>
          </p:nvSpPr>
          <p:spPr bwMode="auto">
            <a:xfrm>
              <a:off x="819444" y="1198563"/>
              <a:ext cx="47179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342900" indent="-342900">
                <a:buFont typeface="Wingdings" pitchFamily="2" charset="2"/>
                <a:buChar char="l"/>
              </a:pPr>
              <a:r>
                <a:rPr kumimoji="0" lang="zh-CN" altLang="en-US">
                  <a:solidFill>
                    <a:schemeClr val="tx1"/>
                  </a:solidFill>
                  <a:ea typeface="黑体" pitchFamily="2" charset="-122"/>
                </a:rPr>
                <a:t>记</a:t>
              </a:r>
              <a:r>
                <a:rPr kumimoji="0" lang="zh-CN" altLang="en-US" sz="2800" b="1" i="1">
                  <a:solidFill>
                    <a:schemeClr val="tx1"/>
                  </a:solidFill>
                  <a:ea typeface="黑体" pitchFamily="2" charset="-122"/>
                </a:rPr>
                <a:t> </a:t>
              </a:r>
              <a:r>
                <a:rPr kumimoji="0" lang="en-US" altLang="zh-CN" b="1" i="1">
                  <a:solidFill>
                    <a:schemeClr val="tx1"/>
                  </a:solidFill>
                </a:rPr>
                <a:t>n </a:t>
              </a:r>
              <a:r>
                <a:rPr kumimoji="0" lang="zh-CN" altLang="en-US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阶对称矩阵的全体为   </a:t>
              </a:r>
              <a:r>
                <a:rPr kumimoji="0" lang="zh-CN" altLang="en-US" b="1">
                  <a:solidFill>
                    <a:schemeClr val="tx1"/>
                  </a:solidFill>
                </a:rPr>
                <a:t>，</a:t>
              </a:r>
            </a:p>
          </p:txBody>
        </p:sp>
        <p:pic>
          <p:nvPicPr>
            <p:cNvPr id="51228" name="Picture 3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1399" y="1361048"/>
              <a:ext cx="440828" cy="258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29" name="Text Box 24"/>
            <p:cNvSpPr txBox="1">
              <a:spLocks noChangeArrowheads="1"/>
            </p:cNvSpPr>
            <p:nvPr/>
          </p:nvSpPr>
          <p:spPr bwMode="auto">
            <a:xfrm>
              <a:off x="5479437" y="1177925"/>
              <a:ext cx="284700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则</a:t>
              </a:r>
              <a:r>
                <a:rPr kumimoji="0" lang="zh-CN" altLang="en-US" sz="28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   </a:t>
              </a:r>
              <a:r>
                <a:rPr kumimoji="0" lang="zh-CN" altLang="en-US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是闭凸锥</a:t>
              </a:r>
              <a:r>
                <a:rPr kumimoji="0" lang="en-US" altLang="zh-CN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.</a:t>
              </a:r>
              <a:endParaRPr kumimoji="0"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pic>
          <p:nvPicPr>
            <p:cNvPr id="51230" name="Picture 3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9289" y="1344715"/>
              <a:ext cx="406900" cy="325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204" name="组合 2"/>
          <p:cNvGrpSpPr>
            <a:grpSpLocks/>
          </p:cNvGrpSpPr>
          <p:nvPr/>
        </p:nvGrpSpPr>
        <p:grpSpPr bwMode="auto">
          <a:xfrm>
            <a:off x="1155700" y="1676400"/>
            <a:ext cx="3263900" cy="461963"/>
            <a:chOff x="774700" y="1676400"/>
            <a:chExt cx="3263900" cy="461665"/>
          </a:xfrm>
        </p:grpSpPr>
        <p:sp>
          <p:nvSpPr>
            <p:cNvPr id="51225" name="TextBox 16"/>
            <p:cNvSpPr txBox="1">
              <a:spLocks noChangeArrowheads="1"/>
            </p:cNvSpPr>
            <p:nvPr/>
          </p:nvSpPr>
          <p:spPr bwMode="auto">
            <a:xfrm>
              <a:off x="774700" y="1676400"/>
              <a:ext cx="32639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设             ，则</a:t>
              </a:r>
            </a:p>
          </p:txBody>
        </p:sp>
        <p:pic>
          <p:nvPicPr>
            <p:cNvPr id="51226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938" y="1810864"/>
              <a:ext cx="1719262" cy="321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096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2297113"/>
            <a:ext cx="3551237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2281238"/>
            <a:ext cx="299402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1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771775"/>
            <a:ext cx="3614737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2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313" y="2763838"/>
            <a:ext cx="308768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3" name="Rectangle 12"/>
          <p:cNvSpPr>
            <a:spLocks noChangeArrowheads="1"/>
          </p:cNvSpPr>
          <p:nvPr/>
        </p:nvSpPr>
        <p:spPr bwMode="auto">
          <a:xfrm>
            <a:off x="874713" y="3252788"/>
            <a:ext cx="3163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kumimoji="0"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关于</a:t>
            </a:r>
            <a:r>
              <a:rPr kumimoji="0"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kumimoji="0" lang="en-US" altLang="zh-CN" i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的</a:t>
            </a:r>
            <a:r>
              <a:rPr kumimoji="0" lang="zh-CN" altLang="en-US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线性</a:t>
            </a:r>
            <a:r>
              <a:rPr kumimoji="0"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泛函：</a:t>
            </a:r>
          </a:p>
        </p:txBody>
      </p:sp>
      <p:pic>
        <p:nvPicPr>
          <p:cNvPr id="40974" name="Picture 1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14788"/>
            <a:ext cx="186213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6" name="Picture 2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50" y="3725863"/>
            <a:ext cx="1855788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25"/>
          <p:cNvGrpSpPr>
            <a:grpSpLocks/>
          </p:cNvGrpSpPr>
          <p:nvPr/>
        </p:nvGrpSpPr>
        <p:grpSpPr bwMode="auto">
          <a:xfrm>
            <a:off x="920750" y="4573588"/>
            <a:ext cx="7029450" cy="430212"/>
            <a:chOff x="514351" y="4497388"/>
            <a:chExt cx="7029449" cy="430887"/>
          </a:xfrm>
        </p:grpSpPr>
        <p:sp>
          <p:nvSpPr>
            <p:cNvPr id="51222" name="Text Box 15"/>
            <p:cNvSpPr txBox="1">
              <a:spLocks noChangeArrowheads="1"/>
            </p:cNvSpPr>
            <p:nvPr/>
          </p:nvSpPr>
          <p:spPr bwMode="auto">
            <a:xfrm>
              <a:off x="514351" y="4497388"/>
              <a:ext cx="702944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200" b="1" dirty="0">
                  <a:solidFill>
                    <a:schemeClr val="tx1"/>
                  </a:solidFill>
                </a:rPr>
                <a:t>注</a:t>
              </a:r>
              <a:r>
                <a:rPr kumimoji="0" lang="en-US" altLang="zh-CN" sz="2200" b="1" dirty="0">
                  <a:solidFill>
                    <a:schemeClr val="tx1"/>
                  </a:solidFill>
                </a:rPr>
                <a:t>.  </a:t>
              </a:r>
              <a:r>
                <a:rPr kumimoji="0" lang="zh-CN" altLang="en-US" sz="2200" b="1" dirty="0">
                  <a:solidFill>
                    <a:schemeClr val="tx1"/>
                  </a:solidFill>
                </a:rPr>
                <a:t>因为　　　    ，不失一般性，可假设                </a:t>
              </a:r>
              <a:r>
                <a:rPr kumimoji="0" lang="en-US" altLang="zh-CN" sz="2200" b="1" dirty="0">
                  <a:solidFill>
                    <a:schemeClr val="tx1"/>
                  </a:solidFill>
                </a:rPr>
                <a:t>.</a:t>
              </a:r>
              <a:endParaRPr kumimoji="0" lang="zh-CN" altLang="en-US" sz="2200" b="1" dirty="0">
                <a:solidFill>
                  <a:schemeClr val="tx1"/>
                </a:solidFill>
              </a:endParaRPr>
            </a:p>
          </p:txBody>
        </p:sp>
        <p:pic>
          <p:nvPicPr>
            <p:cNvPr id="51223" name="Picture 21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5301" y="4595586"/>
              <a:ext cx="1104900" cy="282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24" name="Picture 2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0289" y="4584700"/>
              <a:ext cx="1111778" cy="303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组合 29"/>
          <p:cNvGrpSpPr>
            <a:grpSpLocks/>
          </p:cNvGrpSpPr>
          <p:nvPr/>
        </p:nvGrpSpPr>
        <p:grpSpPr bwMode="auto">
          <a:xfrm>
            <a:off x="1195388" y="5065713"/>
            <a:ext cx="5762625" cy="1295400"/>
            <a:chOff x="623888" y="1230313"/>
            <a:chExt cx="5762625" cy="1295399"/>
          </a:xfrm>
        </p:grpSpPr>
        <p:grpSp>
          <p:nvGrpSpPr>
            <p:cNvPr id="51215" name="Group 3"/>
            <p:cNvGrpSpPr>
              <a:grpSpLocks/>
            </p:cNvGrpSpPr>
            <p:nvPr/>
          </p:nvGrpSpPr>
          <p:grpSpPr bwMode="auto">
            <a:xfrm>
              <a:off x="623888" y="1230313"/>
              <a:ext cx="5762625" cy="1295399"/>
              <a:chOff x="393" y="775"/>
              <a:chExt cx="3630" cy="816"/>
            </a:xfrm>
          </p:grpSpPr>
          <p:sp>
            <p:nvSpPr>
              <p:cNvPr id="51217" name="Text Box 4"/>
              <p:cNvSpPr txBox="1">
                <a:spLocks noChangeArrowheads="1"/>
              </p:cNvSpPr>
              <p:nvPr/>
            </p:nvSpPr>
            <p:spPr bwMode="auto">
              <a:xfrm>
                <a:off x="401" y="775"/>
                <a:ext cx="26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⊙ </a:t>
                </a:r>
                <a:r>
                  <a:rPr kumimoji="0" lang="en-US" altLang="zh-CN" b="1" i="1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X</a:t>
                </a:r>
                <a:r>
                  <a:rPr kumimoji="0" lang="en-US" altLang="zh-CN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 </a:t>
                </a:r>
                <a:r>
                  <a:rPr kumimoji="0" lang="zh-CN" altLang="en-US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是一个对称矩阵</a:t>
                </a:r>
              </a:p>
            </p:txBody>
          </p:sp>
          <p:grpSp>
            <p:nvGrpSpPr>
              <p:cNvPr id="51218" name="Group 5"/>
              <p:cNvGrpSpPr>
                <a:grpSpLocks/>
              </p:cNvGrpSpPr>
              <p:nvPr/>
            </p:nvGrpSpPr>
            <p:grpSpPr bwMode="auto">
              <a:xfrm>
                <a:off x="401" y="1017"/>
                <a:ext cx="3622" cy="291"/>
                <a:chOff x="401" y="1089"/>
                <a:chExt cx="3622" cy="291"/>
              </a:xfrm>
            </p:grpSpPr>
            <p:sp>
              <p:nvSpPr>
                <p:cNvPr id="5122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01" y="1089"/>
                  <a:ext cx="3622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0" lang="zh-CN" altLang="en-US">
                      <a:solidFill>
                        <a:schemeClr val="tx1"/>
                      </a:solidFill>
                      <a:ea typeface="黑体" pitchFamily="2" charset="-122"/>
                      <a:cs typeface="Times New Roman" pitchFamily="18" charset="0"/>
                    </a:rPr>
                    <a:t>⊙ </a:t>
                  </a:r>
                  <a:r>
                    <a:rPr kumimoji="0" lang="en-US" altLang="zh-CN" b="1" i="1">
                      <a:solidFill>
                        <a:schemeClr val="tx1"/>
                      </a:solidFill>
                      <a:ea typeface="黑体" pitchFamily="2" charset="-122"/>
                      <a:cs typeface="Times New Roman" pitchFamily="18" charset="0"/>
                    </a:rPr>
                    <a:t>X</a:t>
                  </a:r>
                  <a:r>
                    <a:rPr kumimoji="0" lang="en-US" altLang="zh-CN">
                      <a:solidFill>
                        <a:schemeClr val="tx1"/>
                      </a:solidFill>
                      <a:ea typeface="黑体" pitchFamily="2" charset="-122"/>
                      <a:cs typeface="Times New Roman" pitchFamily="18" charset="0"/>
                    </a:rPr>
                    <a:t> </a:t>
                  </a:r>
                  <a:r>
                    <a:rPr kumimoji="0" lang="zh-CN" altLang="en-US">
                      <a:solidFill>
                        <a:schemeClr val="tx1"/>
                      </a:solidFill>
                      <a:ea typeface="黑体" pitchFamily="2" charset="-122"/>
                      <a:cs typeface="Times New Roman" pitchFamily="18" charset="0"/>
                    </a:rPr>
                    <a:t>是一个形如　　　　　　　  的向量</a:t>
                  </a:r>
                </a:p>
              </p:txBody>
            </p:sp>
            <p:pic>
              <p:nvPicPr>
                <p:cNvPr id="51221" name="Picture 7"/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82" y="1128"/>
                  <a:ext cx="1356" cy="2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51219" name="Text Box 9"/>
              <p:cNvSpPr txBox="1">
                <a:spLocks noChangeArrowheads="1"/>
              </p:cNvSpPr>
              <p:nvPr/>
            </p:nvSpPr>
            <p:spPr bwMode="auto">
              <a:xfrm>
                <a:off x="393" y="1300"/>
                <a:ext cx="238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⊙ </a:t>
                </a:r>
                <a:r>
                  <a:rPr kumimoji="0" lang="en-US" altLang="zh-CN" b="1" i="1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X</a:t>
                </a:r>
                <a:r>
                  <a:rPr kumimoji="0" lang="en-US" altLang="zh-CN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 </a:t>
                </a:r>
                <a:r>
                  <a:rPr kumimoji="0" lang="zh-CN" altLang="en-US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是空间       中的向量</a:t>
                </a:r>
              </a:p>
            </p:txBody>
          </p:sp>
        </p:grpSp>
        <p:pic>
          <p:nvPicPr>
            <p:cNvPr id="51216" name="Picture 3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8863" y="2146300"/>
              <a:ext cx="427327" cy="29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0975" name="Picture 1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50" y="3948113"/>
            <a:ext cx="213518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半 定 规 划 </a:t>
            </a:r>
            <a:r>
              <a:rPr lang="en-US" altLang="zh-CN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- </a:t>
            </a:r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例</a:t>
            </a:r>
            <a:endParaRPr lang="en-US" altLang="zh-CN" sz="3600" b="1">
              <a:solidFill>
                <a:srgbClr val="0070C0"/>
              </a:solidFill>
              <a:latin typeface="大黑体"/>
              <a:ea typeface="大黑体"/>
              <a:cs typeface="大黑体"/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558800" y="1087438"/>
            <a:ext cx="723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70C0"/>
                </a:solidFill>
              </a:rPr>
              <a:t>例</a:t>
            </a:r>
            <a:r>
              <a:rPr lang="en-US" altLang="zh-CN" b="1">
                <a:solidFill>
                  <a:srgbClr val="0070C0"/>
                </a:solidFill>
              </a:rPr>
              <a:t>1</a:t>
            </a:r>
            <a:endParaRPr lang="zh-CN" altLang="en-US" b="1">
              <a:solidFill>
                <a:srgbClr val="0070C0"/>
              </a:solidFill>
            </a:endParaRPr>
          </a:p>
        </p:txBody>
      </p:sp>
      <p:pic>
        <p:nvPicPr>
          <p:cNvPr id="5222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8" y="1212850"/>
            <a:ext cx="2316162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0" y="1631950"/>
            <a:ext cx="22479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8" y="1714500"/>
            <a:ext cx="279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2606675"/>
            <a:ext cx="4505325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2736850"/>
            <a:ext cx="13620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7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63" y="3600450"/>
            <a:ext cx="6535737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927100" y="5257800"/>
            <a:ext cx="7416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zh-CN" altLang="en-US" sz="22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矩阵半正定当且仅当它的所有</a:t>
            </a:r>
            <a:r>
              <a:rPr lang="zh-CN" altLang="en-US" sz="22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顺序主子式大于等于</a:t>
            </a:r>
            <a:r>
              <a:rPr lang="zh-CN" altLang="en-US" sz="22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零</a:t>
            </a:r>
            <a:r>
              <a:rPr lang="en-US" altLang="zh-CN" sz="22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.</a:t>
            </a:r>
            <a:endParaRPr lang="zh-CN" altLang="en-US" sz="22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939800" y="4787900"/>
            <a:ext cx="70485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zh-CN" altLang="en-US" sz="22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矩阵正定当且仅当它的所有</a:t>
            </a:r>
            <a:r>
              <a:rPr lang="zh-CN" altLang="en-US" sz="22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顺序主子式大于</a:t>
            </a:r>
            <a:r>
              <a:rPr lang="zh-CN" altLang="en-US" sz="22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零</a:t>
            </a:r>
            <a:r>
              <a:rPr lang="en-US" altLang="zh-CN" sz="22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.</a:t>
            </a:r>
            <a:endParaRPr lang="zh-CN" altLang="en-US" sz="22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952500" y="6096000"/>
            <a:ext cx="73914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zh-CN" altLang="en-US" sz="22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矩阵半正定当且仅当它的所有</a:t>
            </a:r>
            <a:r>
              <a:rPr lang="zh-CN" altLang="en-US" sz="22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主子式大于等于</a:t>
            </a:r>
            <a:r>
              <a:rPr lang="zh-CN" altLang="en-US" sz="22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零</a:t>
            </a:r>
            <a:r>
              <a:rPr lang="en-US" altLang="zh-CN" sz="22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.</a:t>
            </a:r>
            <a:endParaRPr lang="zh-CN" altLang="en-US" sz="22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946900" y="4673600"/>
            <a:ext cx="1409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宋体" pitchFamily="2" charset="-122"/>
              </a:rPr>
              <a:t>√</a:t>
            </a:r>
            <a:endParaRPr lang="zh-CN" altLang="en-US" sz="3600" b="1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429500" y="5994400"/>
            <a:ext cx="749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宋体" pitchFamily="2" charset="-122"/>
              </a:rPr>
              <a:t>√</a:t>
            </a:r>
            <a:endParaRPr lang="zh-CN" altLang="en-US" sz="3600" b="1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810500" y="5105400"/>
            <a:ext cx="749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latin typeface="宋体" pitchFamily="2" charset="-122"/>
              </a:rPr>
              <a:t>×</a:t>
            </a:r>
            <a:endParaRPr lang="zh-CN" altLang="en-US" sz="3600" b="1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5003800" y="5624513"/>
            <a:ext cx="2781300" cy="530225"/>
            <a:chOff x="4483100" y="5612031"/>
            <a:chExt cx="2781300" cy="530006"/>
          </a:xfrm>
        </p:grpSpPr>
        <p:pic>
          <p:nvPicPr>
            <p:cNvPr id="52241" name="Picture 1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2575" y="5640772"/>
              <a:ext cx="1901825" cy="501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42" name="TextBox 2"/>
            <p:cNvSpPr txBox="1">
              <a:spLocks noChangeArrowheads="1"/>
            </p:cNvSpPr>
            <p:nvPr/>
          </p:nvSpPr>
          <p:spPr bwMode="auto">
            <a:xfrm>
              <a:off x="4483100" y="5612031"/>
              <a:ext cx="109220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latin typeface="黑体" pitchFamily="2" charset="-122"/>
                  <a:ea typeface="黑体" pitchFamily="2" charset="-122"/>
                </a:rPr>
                <a:t>反例：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2" grpId="0"/>
      <p:bldP spid="15" grpId="0"/>
      <p:bldP spid="1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819150" y="2286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半 定 规 划 </a:t>
            </a:r>
            <a:r>
              <a:rPr lang="en-US" altLang="zh-CN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- </a:t>
            </a:r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例</a:t>
            </a:r>
            <a:r>
              <a:rPr lang="en-US" altLang="zh-CN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(</a:t>
            </a:r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续</a:t>
            </a:r>
            <a:r>
              <a:rPr lang="en-US" altLang="zh-CN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)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098550" y="3781425"/>
            <a:ext cx="7154863" cy="430213"/>
          </a:xfrm>
          <a:prstGeom prst="rect">
            <a:avLst/>
          </a:prstGeom>
          <a:solidFill>
            <a:srgbClr val="92D050">
              <a:alpha val="6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等价于</a:t>
            </a:r>
            <a:r>
              <a:rPr kumimoji="0" lang="en-US" altLang="zh-CN" sz="2200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3</a:t>
            </a:r>
            <a:r>
              <a:rPr kumimoji="0" lang="zh-CN" altLang="en-US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个线性不等式</a:t>
            </a:r>
            <a:r>
              <a:rPr kumimoji="0" lang="en-US" altLang="zh-CN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&amp;&amp;</a:t>
            </a:r>
            <a:r>
              <a:rPr kumimoji="0" lang="en-US" altLang="zh-CN" sz="2200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3</a:t>
            </a:r>
            <a:r>
              <a:rPr kumimoji="0" lang="zh-CN" altLang="en-US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个</a:t>
            </a:r>
            <a:r>
              <a:rPr kumimoji="0" lang="en-US" altLang="zh-CN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2</a:t>
            </a:r>
            <a:r>
              <a:rPr kumimoji="0" lang="zh-CN" altLang="en-US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次不等式</a:t>
            </a:r>
            <a:r>
              <a:rPr kumimoji="0" lang="en-US" altLang="zh-CN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&amp;&amp;</a:t>
            </a:r>
            <a:r>
              <a:rPr kumimoji="0" lang="en-US" altLang="zh-CN" sz="2200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1</a:t>
            </a:r>
            <a:r>
              <a:rPr kumimoji="0" lang="zh-CN" altLang="en-US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个</a:t>
            </a:r>
            <a:r>
              <a:rPr kumimoji="0" lang="en-US" altLang="zh-CN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3</a:t>
            </a:r>
            <a:r>
              <a:rPr kumimoji="0" lang="zh-CN" altLang="en-US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次不等式！</a:t>
            </a:r>
          </a:p>
        </p:txBody>
      </p:sp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22363"/>
            <a:ext cx="77724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2476500"/>
            <a:ext cx="77152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18" name="Object 6"/>
          <p:cNvGraphicFramePr>
            <a:graphicFrameLocks noChangeAspect="1"/>
          </p:cNvGraphicFramePr>
          <p:nvPr/>
        </p:nvGraphicFramePr>
        <p:xfrm>
          <a:off x="1804988" y="3876675"/>
          <a:ext cx="6743700" cy="26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1" name="Visio" r:id="rId5" imgW="3527877" imgH="1365179" progId="Visio.Drawing.11">
                  <p:embed/>
                </p:oleObj>
              </mc:Choice>
              <mc:Fallback>
                <p:oleObj name="Visio" r:id="rId5" imgW="3527877" imgH="1365179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3876675"/>
                        <a:ext cx="6743700" cy="260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4338638"/>
            <a:ext cx="3263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6" name="Text Box 3"/>
          <p:cNvSpPr txBox="1">
            <a:spLocks noChangeArrowheads="1"/>
          </p:cNvSpPr>
          <p:nvPr/>
        </p:nvSpPr>
        <p:spPr bwMode="auto">
          <a:xfrm>
            <a:off x="565150" y="706438"/>
            <a:ext cx="1352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70C0"/>
                </a:solidFill>
              </a:rPr>
              <a:t>例</a:t>
            </a:r>
            <a:r>
              <a:rPr lang="en-US" altLang="zh-CN" b="1">
                <a:solidFill>
                  <a:srgbClr val="0070C0"/>
                </a:solidFill>
              </a:rPr>
              <a:t>1(</a:t>
            </a:r>
            <a:r>
              <a:rPr lang="zh-CN" altLang="en-US" b="1">
                <a:solidFill>
                  <a:srgbClr val="0070C0"/>
                </a:solidFill>
              </a:rPr>
              <a:t>续</a:t>
            </a:r>
            <a:r>
              <a:rPr lang="en-US" altLang="zh-CN" b="1">
                <a:solidFill>
                  <a:srgbClr val="0070C0"/>
                </a:solidFill>
              </a:rPr>
              <a:t>)</a:t>
            </a:r>
            <a:endParaRPr lang="zh-CN" altLang="en-US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111250" y="1884363"/>
            <a:ext cx="4667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>
                <a:solidFill>
                  <a:schemeClr val="tx1"/>
                </a:solidFill>
                <a:latin typeface="Arial" pitchFamily="34" charset="0"/>
              </a:rPr>
              <a:t>设确定线性规划</a:t>
            </a:r>
            <a:r>
              <a:rPr kumimoji="0" lang="zh-CN" altLang="en-US" b="1">
                <a:solidFill>
                  <a:srgbClr val="7030A0"/>
                </a:solidFill>
                <a:latin typeface="Arial" pitchFamily="34" charset="0"/>
              </a:rPr>
              <a:t>标准形</a:t>
            </a:r>
            <a:r>
              <a:rPr kumimoji="0" lang="zh-CN" altLang="en-US" b="1">
                <a:solidFill>
                  <a:schemeClr val="tx1"/>
                </a:solidFill>
                <a:latin typeface="Arial" pitchFamily="34" charset="0"/>
              </a:rPr>
              <a:t>的数据为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半定规划是线性规划的推广</a:t>
            </a:r>
            <a:endParaRPr lang="en-US" altLang="zh-CN" sz="3600" b="1">
              <a:solidFill>
                <a:srgbClr val="0070C0"/>
              </a:solidFill>
              <a:latin typeface="大黑体"/>
              <a:ea typeface="大黑体"/>
              <a:cs typeface="大黑体"/>
            </a:endParaRP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787400" y="1295400"/>
            <a:ext cx="462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342900" indent="-3429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b="1">
                <a:solidFill>
                  <a:schemeClr val="tx1"/>
                </a:solidFill>
              </a:rPr>
              <a:t>线性规划是半定规划的特例</a:t>
            </a:r>
          </a:p>
        </p:txBody>
      </p:sp>
      <p:pic>
        <p:nvPicPr>
          <p:cNvPr id="5427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28863"/>
            <a:ext cx="4635500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1117600" y="2768600"/>
            <a:ext cx="7239000" cy="2695575"/>
            <a:chOff x="1117600" y="2768600"/>
            <a:chExt cx="7239000" cy="2695575"/>
          </a:xfrm>
        </p:grpSpPr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1117600" y="2768600"/>
              <a:ext cx="863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令</a:t>
              </a:r>
            </a:p>
          </p:txBody>
        </p:sp>
        <p:pic>
          <p:nvPicPr>
            <p:cNvPr id="54283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538" y="2794000"/>
              <a:ext cx="6507162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4284" name="组合 1"/>
            <p:cNvGrpSpPr>
              <a:grpSpLocks/>
            </p:cNvGrpSpPr>
            <p:nvPr/>
          </p:nvGrpSpPr>
          <p:grpSpPr bwMode="auto">
            <a:xfrm>
              <a:off x="1498600" y="3260725"/>
              <a:ext cx="6858000" cy="830997"/>
              <a:chOff x="1498600" y="3349625"/>
              <a:chExt cx="6858000" cy="830997"/>
            </a:xfrm>
          </p:grpSpPr>
          <p:sp>
            <p:nvSpPr>
              <p:cNvPr id="54286" name="Text Box 8"/>
              <p:cNvSpPr txBox="1">
                <a:spLocks noChangeArrowheads="1"/>
              </p:cNvSpPr>
              <p:nvPr/>
            </p:nvSpPr>
            <p:spPr bwMode="auto">
              <a:xfrm>
                <a:off x="1498600" y="3349625"/>
                <a:ext cx="685800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b="1">
                    <a:solidFill>
                      <a:schemeClr val="tx1"/>
                    </a:solidFill>
                  </a:rPr>
                  <a:t>      是 </a:t>
                </a:r>
                <a:r>
                  <a:rPr kumimoji="0" lang="en-US" altLang="zh-CN" b="1" i="1">
                    <a:solidFill>
                      <a:schemeClr val="tx1"/>
                    </a:solidFill>
                  </a:rPr>
                  <a:t>n </a:t>
                </a:r>
                <a:r>
                  <a:rPr kumimoji="0" lang="zh-CN" altLang="en-US" b="1">
                    <a:solidFill>
                      <a:schemeClr val="tx1"/>
                    </a:solidFill>
                  </a:rPr>
                  <a:t>阶对称矩阵，且 </a:t>
                </a:r>
                <a:r>
                  <a:rPr kumimoji="0" lang="en-US" altLang="zh-CN" b="1">
                    <a:solidFill>
                      <a:schemeClr val="tx1"/>
                    </a:solidFill>
                  </a:rPr>
                  <a:t>(</a:t>
                </a:r>
                <a:r>
                  <a:rPr kumimoji="0" lang="en-US" altLang="zh-CN" b="1" i="1">
                    <a:solidFill>
                      <a:schemeClr val="tx1"/>
                    </a:solidFill>
                  </a:rPr>
                  <a:t>i</a:t>
                </a:r>
                <a:r>
                  <a:rPr kumimoji="0" lang="en-US" altLang="zh-CN" b="1">
                    <a:solidFill>
                      <a:schemeClr val="tx1"/>
                    </a:solidFill>
                  </a:rPr>
                  <a:t>, </a:t>
                </a:r>
                <a:r>
                  <a:rPr kumimoji="0" lang="en-US" altLang="zh-CN" b="1" i="1">
                    <a:solidFill>
                      <a:schemeClr val="tx1"/>
                    </a:solidFill>
                  </a:rPr>
                  <a:t>j</a:t>
                </a:r>
                <a:r>
                  <a:rPr kumimoji="0" lang="en-US" altLang="zh-CN" b="1">
                    <a:solidFill>
                      <a:schemeClr val="tx1"/>
                    </a:solidFill>
                  </a:rPr>
                  <a:t>) </a:t>
                </a:r>
                <a:r>
                  <a:rPr kumimoji="0" lang="zh-CN" altLang="en-US" b="1">
                    <a:solidFill>
                      <a:schemeClr val="tx1"/>
                    </a:solidFill>
                  </a:rPr>
                  <a:t>和 </a:t>
                </a:r>
                <a:r>
                  <a:rPr kumimoji="0" lang="en-US" altLang="zh-CN" b="1">
                    <a:solidFill>
                      <a:schemeClr val="tx1"/>
                    </a:solidFill>
                  </a:rPr>
                  <a:t>( </a:t>
                </a:r>
                <a:r>
                  <a:rPr kumimoji="0" lang="en-US" altLang="zh-CN" b="1" i="1">
                    <a:solidFill>
                      <a:schemeClr val="tx1"/>
                    </a:solidFill>
                  </a:rPr>
                  <a:t>j</a:t>
                </a:r>
                <a:r>
                  <a:rPr kumimoji="0" lang="en-US" altLang="zh-CN" b="1">
                    <a:solidFill>
                      <a:schemeClr val="tx1"/>
                    </a:solidFill>
                  </a:rPr>
                  <a:t>, </a:t>
                </a:r>
                <a:r>
                  <a:rPr kumimoji="0" lang="en-US" altLang="zh-CN" b="1" i="1">
                    <a:solidFill>
                      <a:schemeClr val="tx1"/>
                    </a:solidFill>
                  </a:rPr>
                  <a:t>i</a:t>
                </a:r>
                <a:r>
                  <a:rPr kumimoji="0" lang="en-US" altLang="zh-CN" b="1">
                    <a:solidFill>
                      <a:schemeClr val="tx1"/>
                    </a:solidFill>
                  </a:rPr>
                  <a:t>) </a:t>
                </a:r>
                <a:r>
                  <a:rPr kumimoji="0" lang="zh-CN" altLang="en-US" b="1">
                    <a:solidFill>
                      <a:schemeClr val="tx1"/>
                    </a:solidFill>
                  </a:rPr>
                  <a:t>个元素是</a:t>
                </a:r>
                <a:r>
                  <a:rPr kumimoji="0" lang="en-US" altLang="zh-CN" b="1">
                    <a:solidFill>
                      <a:schemeClr val="tx1"/>
                    </a:solidFill>
                  </a:rPr>
                  <a:t>1/2</a:t>
                </a:r>
                <a:r>
                  <a:rPr kumimoji="0" lang="zh-CN" altLang="en-US" b="1">
                    <a:solidFill>
                      <a:schemeClr val="tx1"/>
                    </a:solidFill>
                  </a:rPr>
                  <a:t>，其余为</a:t>
                </a:r>
                <a:r>
                  <a:rPr kumimoji="0" lang="en-US" altLang="zh-CN" b="1">
                    <a:solidFill>
                      <a:schemeClr val="tx1"/>
                    </a:solidFill>
                  </a:rPr>
                  <a:t>0</a:t>
                </a:r>
              </a:p>
            </p:txBody>
          </p:sp>
          <p:pic>
            <p:nvPicPr>
              <p:cNvPr id="54287" name="Picture 1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1625" y="3429000"/>
                <a:ext cx="391958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4285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6188" y="4188409"/>
              <a:ext cx="7110412" cy="1275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209675" y="5395913"/>
            <a:ext cx="5018088" cy="1139825"/>
            <a:chOff x="1209676" y="5395913"/>
            <a:chExt cx="5018446" cy="1139825"/>
          </a:xfrm>
        </p:grpSpPr>
        <p:pic>
          <p:nvPicPr>
            <p:cNvPr id="54280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8676" y="5413375"/>
              <a:ext cx="4129446" cy="1122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281" name="Text Box 3"/>
            <p:cNvSpPr txBox="1">
              <a:spLocks noChangeArrowheads="1"/>
            </p:cNvSpPr>
            <p:nvPr/>
          </p:nvSpPr>
          <p:spPr bwMode="auto">
            <a:xfrm>
              <a:off x="1209676" y="5395913"/>
              <a:ext cx="7239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70C0"/>
                  </a:solidFill>
                </a:rPr>
                <a:t>例</a:t>
              </a:r>
              <a:r>
                <a:rPr lang="en-US" altLang="zh-CN" b="1">
                  <a:solidFill>
                    <a:srgbClr val="0070C0"/>
                  </a:solidFill>
                </a:rPr>
                <a:t>2</a:t>
              </a:r>
              <a:endParaRPr lang="zh-CN" altLang="en-US" b="1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半定规划的对偶理论</a:t>
            </a:r>
            <a:endParaRPr lang="en-US" altLang="zh-CN" sz="3600" b="1">
              <a:solidFill>
                <a:srgbClr val="0070C0"/>
              </a:solidFill>
              <a:latin typeface="大黑体"/>
              <a:ea typeface="大黑体"/>
              <a:cs typeface="大黑体"/>
            </a:endParaRP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582613" y="1222375"/>
            <a:ext cx="7573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>
                <a:solidFill>
                  <a:srgbClr val="0070C0"/>
                </a:solidFill>
              </a:rPr>
              <a:t>定理</a:t>
            </a:r>
            <a:r>
              <a:rPr kumimoji="0" lang="en-US" altLang="zh-CN" b="1">
                <a:solidFill>
                  <a:srgbClr val="0070C0"/>
                </a:solidFill>
              </a:rPr>
              <a:t>1 </a:t>
            </a:r>
            <a:r>
              <a:rPr kumimoji="0" lang="zh-CN" altLang="en-US" b="1">
                <a:solidFill>
                  <a:schemeClr val="tx1"/>
                </a:solidFill>
              </a:rPr>
              <a:t>设 </a:t>
            </a:r>
            <a:r>
              <a:rPr kumimoji="0" lang="en-US" altLang="zh-CN" b="1" i="1">
                <a:solidFill>
                  <a:schemeClr val="tx1"/>
                </a:solidFill>
              </a:rPr>
              <a:t>X</a:t>
            </a:r>
            <a:r>
              <a:rPr kumimoji="0" lang="en-US" altLang="zh-CN" b="1">
                <a:solidFill>
                  <a:schemeClr val="tx1"/>
                </a:solidFill>
              </a:rPr>
              <a:t> </a:t>
            </a:r>
            <a:r>
              <a:rPr kumimoji="0" lang="zh-CN" altLang="en-US" b="1">
                <a:solidFill>
                  <a:schemeClr val="tx1"/>
                </a:solidFill>
              </a:rPr>
              <a:t>和</a:t>
            </a:r>
            <a:r>
              <a:rPr kumimoji="0" lang="en-US" altLang="zh-CN" b="1">
                <a:solidFill>
                  <a:schemeClr val="tx1"/>
                </a:solidFill>
              </a:rPr>
              <a:t>( </a:t>
            </a:r>
            <a:r>
              <a:rPr kumimoji="0" lang="en-US" altLang="zh-CN" b="1" i="1">
                <a:solidFill>
                  <a:schemeClr val="tx1"/>
                </a:solidFill>
              </a:rPr>
              <a:t>y</a:t>
            </a:r>
            <a:r>
              <a:rPr kumimoji="0" lang="en-US" altLang="zh-CN" b="1">
                <a:solidFill>
                  <a:schemeClr val="tx1"/>
                </a:solidFill>
              </a:rPr>
              <a:t>,  </a:t>
            </a:r>
            <a:r>
              <a:rPr kumimoji="0" lang="en-US" altLang="zh-CN" b="1" i="1">
                <a:solidFill>
                  <a:schemeClr val="tx1"/>
                </a:solidFill>
              </a:rPr>
              <a:t>S </a:t>
            </a:r>
            <a:r>
              <a:rPr kumimoji="0" lang="en-US" altLang="zh-CN" b="1">
                <a:solidFill>
                  <a:schemeClr val="tx1"/>
                </a:solidFill>
              </a:rPr>
              <a:t>)</a:t>
            </a:r>
            <a:r>
              <a:rPr kumimoji="0" lang="zh-CN" altLang="en-US" b="1">
                <a:solidFill>
                  <a:schemeClr val="tx1"/>
                </a:solidFill>
              </a:rPr>
              <a:t>分别是</a:t>
            </a:r>
            <a:r>
              <a:rPr kumimoji="0" lang="en-US" altLang="zh-CN" b="1">
                <a:solidFill>
                  <a:schemeClr val="tx1"/>
                </a:solidFill>
              </a:rPr>
              <a:t>SDP</a:t>
            </a:r>
            <a:r>
              <a:rPr kumimoji="0" lang="zh-CN" altLang="en-US" b="1">
                <a:solidFill>
                  <a:schemeClr val="tx1"/>
                </a:solidFill>
              </a:rPr>
              <a:t>和</a:t>
            </a:r>
            <a:r>
              <a:rPr kumimoji="0" lang="en-US" altLang="zh-CN" b="1">
                <a:solidFill>
                  <a:schemeClr val="tx1"/>
                </a:solidFill>
              </a:rPr>
              <a:t>SDD</a:t>
            </a:r>
            <a:r>
              <a:rPr kumimoji="0" lang="zh-CN" altLang="en-US" b="1">
                <a:solidFill>
                  <a:schemeClr val="tx1"/>
                </a:solidFill>
              </a:rPr>
              <a:t>的可行解，则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3894138" y="5607050"/>
            <a:ext cx="3541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 dirty="0">
                <a:solidFill>
                  <a:srgbClr val="7030A0"/>
                </a:solidFill>
              </a:rPr>
              <a:t>Slater</a:t>
            </a:r>
            <a:r>
              <a:rPr kumimoji="0" lang="en-US" altLang="zh-CN" b="1" dirty="0">
                <a:solidFill>
                  <a:srgbClr val="CC0000"/>
                </a:solidFill>
              </a:rPr>
              <a:t> </a:t>
            </a:r>
            <a:r>
              <a:rPr kumimoji="0" lang="en-US" altLang="zh-CN" b="1" dirty="0" smtClean="0">
                <a:solidFill>
                  <a:schemeClr val="tx1"/>
                </a:solidFill>
              </a:rPr>
              <a:t>constraint quality!</a:t>
            </a:r>
            <a:endParaRPr kumimoji="0" lang="en-US" altLang="zh-CN" b="1" dirty="0">
              <a:solidFill>
                <a:schemeClr val="tx1"/>
              </a:solidFill>
            </a:endParaRPr>
          </a:p>
        </p:txBody>
      </p:sp>
      <p:sp>
        <p:nvSpPr>
          <p:cNvPr id="45061" name="Text Box 7"/>
          <p:cNvSpPr txBox="1">
            <a:spLocks noChangeArrowheads="1"/>
          </p:cNvSpPr>
          <p:nvPr/>
        </p:nvSpPr>
        <p:spPr bwMode="auto">
          <a:xfrm>
            <a:off x="717550" y="2809875"/>
            <a:ext cx="5962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>
                <a:solidFill>
                  <a:schemeClr val="tx1"/>
                </a:solidFill>
                <a:latin typeface="Arial" pitchFamily="34" charset="0"/>
              </a:rPr>
              <a:t>证明用到迹的定义及性质，见习题</a:t>
            </a:r>
            <a:r>
              <a:rPr kumimoji="0" lang="en-US" altLang="zh-CN" b="1">
                <a:solidFill>
                  <a:schemeClr val="tx1"/>
                </a:solidFill>
                <a:latin typeface="Arial" pitchFamily="34" charset="0"/>
              </a:rPr>
              <a:t>7.16.</a:t>
            </a:r>
            <a:endParaRPr kumimoji="0" lang="zh-CN" altLang="en-US" b="1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4506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13" y="1587500"/>
            <a:ext cx="2552700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476250" y="4384675"/>
            <a:ext cx="8191500" cy="1349375"/>
            <a:chOff x="476250" y="4384675"/>
            <a:chExt cx="8191501" cy="1350110"/>
          </a:xfrm>
        </p:grpSpPr>
        <p:sp>
          <p:nvSpPr>
            <p:cNvPr id="55304" name="Text Box 10"/>
            <p:cNvSpPr txBox="1">
              <a:spLocks noChangeArrowheads="1"/>
            </p:cNvSpPr>
            <p:nvPr/>
          </p:nvSpPr>
          <p:spPr bwMode="auto">
            <a:xfrm>
              <a:off x="547688" y="4903788"/>
              <a:ext cx="812006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>
                  <a:solidFill>
                    <a:schemeClr val="tx1"/>
                  </a:solidFill>
                </a:rPr>
                <a:t>　　　　　　　  </a:t>
              </a:r>
              <a:r>
                <a:rPr kumimoji="0" lang="en-US" altLang="zh-CN" b="1">
                  <a:solidFill>
                    <a:schemeClr val="tx1"/>
                  </a:solidFill>
                </a:rPr>
                <a:t>.  </a:t>
              </a:r>
              <a:r>
                <a:rPr kumimoji="0" lang="zh-CN" altLang="en-US" b="1">
                  <a:solidFill>
                    <a:schemeClr val="tx1"/>
                  </a:solidFill>
                </a:rPr>
                <a:t>则</a:t>
              </a:r>
              <a:r>
                <a:rPr kumimoji="0" lang="en-US" altLang="zh-CN" b="1">
                  <a:solidFill>
                    <a:schemeClr val="tx1"/>
                  </a:solidFill>
                </a:rPr>
                <a:t>SDP</a:t>
              </a:r>
              <a:r>
                <a:rPr kumimoji="0" lang="zh-CN" altLang="en-US" b="1">
                  <a:solidFill>
                    <a:schemeClr val="tx1"/>
                  </a:solidFill>
                </a:rPr>
                <a:t>和</a:t>
              </a:r>
              <a:r>
                <a:rPr kumimoji="0" lang="en-US" altLang="zh-CN" b="1">
                  <a:solidFill>
                    <a:schemeClr val="tx1"/>
                  </a:solidFill>
                </a:rPr>
                <a:t>SDD</a:t>
              </a:r>
              <a:r>
                <a:rPr kumimoji="0" lang="zh-CN" altLang="en-US" b="1">
                  <a:solidFill>
                    <a:schemeClr val="tx1"/>
                  </a:solidFill>
                </a:rPr>
                <a:t>都将取到它们各自的最优值，且二者的最优值相等</a:t>
              </a:r>
              <a:r>
                <a:rPr kumimoji="0" lang="en-US" altLang="zh-CN" b="1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55305" name="Text Box 11"/>
            <p:cNvSpPr txBox="1">
              <a:spLocks noChangeArrowheads="1"/>
            </p:cNvSpPr>
            <p:nvPr/>
          </p:nvSpPr>
          <p:spPr bwMode="auto">
            <a:xfrm>
              <a:off x="476250" y="4384675"/>
              <a:ext cx="786606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>
                  <a:solidFill>
                    <a:srgbClr val="0070C0"/>
                  </a:solidFill>
                </a:rPr>
                <a:t>定理</a:t>
              </a:r>
              <a:r>
                <a:rPr kumimoji="0" lang="en-US" altLang="zh-CN" b="1">
                  <a:solidFill>
                    <a:srgbClr val="0070C0"/>
                  </a:solidFill>
                </a:rPr>
                <a:t>2  </a:t>
              </a:r>
              <a:r>
                <a:rPr kumimoji="0" lang="zh-CN" altLang="en-US" b="1">
                  <a:solidFill>
                    <a:schemeClr val="tx1"/>
                  </a:solidFill>
                </a:rPr>
                <a:t>假设存在</a:t>
              </a:r>
              <a:r>
                <a:rPr kumimoji="0" lang="en-US" altLang="zh-CN" b="1">
                  <a:solidFill>
                    <a:schemeClr val="tx1"/>
                  </a:solidFill>
                </a:rPr>
                <a:t>SDP</a:t>
              </a:r>
              <a:r>
                <a:rPr kumimoji="0" lang="zh-CN" altLang="en-US" b="1">
                  <a:solidFill>
                    <a:schemeClr val="tx1"/>
                  </a:solidFill>
                </a:rPr>
                <a:t>和</a:t>
              </a:r>
              <a:r>
                <a:rPr kumimoji="0" lang="en-US" altLang="zh-CN" b="1">
                  <a:solidFill>
                    <a:schemeClr val="tx1"/>
                  </a:solidFill>
                </a:rPr>
                <a:t>SDD</a:t>
              </a:r>
              <a:r>
                <a:rPr kumimoji="0" lang="zh-CN" altLang="en-US" b="1">
                  <a:solidFill>
                    <a:schemeClr val="tx1"/>
                  </a:solidFill>
                </a:rPr>
                <a:t>的可行解       和　　　　满足</a:t>
              </a:r>
            </a:p>
          </p:txBody>
        </p:sp>
        <p:pic>
          <p:nvPicPr>
            <p:cNvPr id="55306" name="Picture 1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6725" y="4488017"/>
              <a:ext cx="422275" cy="279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07" name="Picture 1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63" y="4974128"/>
              <a:ext cx="2293937" cy="329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08" name="Picture 1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3339" y="4446412"/>
              <a:ext cx="1160462" cy="371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/>
      <p:bldP spid="4506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14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4073525"/>
            <a:ext cx="4906963" cy="117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>
              <a:spcBef>
                <a:spcPct val="50000"/>
              </a:spcBef>
            </a:pPr>
            <a:r>
              <a:rPr kumimoji="0" lang="zh-CN" altLang="en-US" sz="3600" b="1">
                <a:solidFill>
                  <a:srgbClr val="0070C0"/>
                </a:solidFill>
              </a:rPr>
              <a:t>最大割问题</a:t>
            </a:r>
            <a:r>
              <a:rPr kumimoji="0" lang="en-US" altLang="zh-CN" sz="3600" b="1">
                <a:solidFill>
                  <a:srgbClr val="0070C0"/>
                </a:solidFill>
              </a:rPr>
              <a:t>(max-cut)</a:t>
            </a:r>
          </a:p>
        </p:txBody>
      </p:sp>
      <p:grpSp>
        <p:nvGrpSpPr>
          <p:cNvPr id="56323" name="Group 7"/>
          <p:cNvGrpSpPr>
            <a:grpSpLocks/>
          </p:cNvGrpSpPr>
          <p:nvPr/>
        </p:nvGrpSpPr>
        <p:grpSpPr bwMode="auto">
          <a:xfrm>
            <a:off x="573088" y="1495425"/>
            <a:ext cx="5783262" cy="739775"/>
            <a:chOff x="377" y="1406"/>
            <a:chExt cx="3643" cy="466"/>
          </a:xfrm>
        </p:grpSpPr>
        <p:sp>
          <p:nvSpPr>
            <p:cNvPr id="56335" name="Text Box 8"/>
            <p:cNvSpPr txBox="1">
              <a:spLocks noChangeArrowheads="1"/>
            </p:cNvSpPr>
            <p:nvPr/>
          </p:nvSpPr>
          <p:spPr bwMode="auto">
            <a:xfrm>
              <a:off x="377" y="1406"/>
              <a:ext cx="30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>
                  <a:solidFill>
                    <a:schemeClr val="tx1"/>
                  </a:solidFill>
                </a:rPr>
                <a:t>◎ 找子集               ，极大化</a:t>
              </a:r>
              <a:r>
                <a:rPr kumimoji="0" lang="zh-CN" altLang="en-US" sz="2800" b="1">
                  <a:solidFill>
                    <a:schemeClr val="tx1"/>
                  </a:solidFill>
                  <a:ea typeface="黑体" pitchFamily="2" charset="-122"/>
                </a:rPr>
                <a:t>　</a:t>
              </a:r>
            </a:p>
          </p:txBody>
        </p:sp>
        <p:pic>
          <p:nvPicPr>
            <p:cNvPr id="56336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3" y="1502"/>
              <a:ext cx="65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37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" y="1498"/>
              <a:ext cx="1154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6324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2184400"/>
            <a:ext cx="2803525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325" name="组合 14"/>
          <p:cNvGrpSpPr>
            <a:grpSpLocks/>
          </p:cNvGrpSpPr>
          <p:nvPr/>
        </p:nvGrpSpPr>
        <p:grpSpPr bwMode="auto">
          <a:xfrm>
            <a:off x="598488" y="1023938"/>
            <a:ext cx="7974012" cy="523875"/>
            <a:chOff x="598488" y="1697038"/>
            <a:chExt cx="7974012" cy="523220"/>
          </a:xfrm>
        </p:grpSpPr>
        <p:sp>
          <p:nvSpPr>
            <p:cNvPr id="56332" name="Text Box 4"/>
            <p:cNvSpPr txBox="1">
              <a:spLocks noChangeArrowheads="1"/>
            </p:cNvSpPr>
            <p:nvPr/>
          </p:nvSpPr>
          <p:spPr bwMode="auto">
            <a:xfrm>
              <a:off x="598488" y="1697038"/>
              <a:ext cx="797401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>
                  <a:solidFill>
                    <a:schemeClr val="tx1"/>
                  </a:solidFill>
                  <a:latin typeface="宋体" pitchFamily="2" charset="-122"/>
                </a:rPr>
                <a:t>◎ 　      　　　 是赋权图，边</a:t>
              </a:r>
              <a:r>
                <a:rPr kumimoji="0" lang="en-US" altLang="zh-CN" b="1">
                  <a:solidFill>
                    <a:schemeClr val="tx1"/>
                  </a:solidFill>
                  <a:latin typeface="宋体" pitchFamily="2" charset="-122"/>
                </a:rPr>
                <a:t>(</a:t>
              </a:r>
              <a:r>
                <a:rPr kumimoji="0" lang="en-US" altLang="zh-CN" b="1" i="1">
                  <a:solidFill>
                    <a:schemeClr val="tx1"/>
                  </a:solidFill>
                  <a:cs typeface="Times New Roman" pitchFamily="18" charset="0"/>
                </a:rPr>
                <a:t>i</a:t>
              </a:r>
              <a:r>
                <a:rPr kumimoji="0" lang="en-US" altLang="zh-CN" b="1">
                  <a:solidFill>
                    <a:schemeClr val="tx1"/>
                  </a:solidFill>
                  <a:latin typeface="宋体" pitchFamily="2" charset="-122"/>
                </a:rPr>
                <a:t>, </a:t>
              </a:r>
              <a:r>
                <a:rPr kumimoji="0" lang="en-US" altLang="zh-CN" b="1" i="1">
                  <a:solidFill>
                    <a:schemeClr val="tx1"/>
                  </a:solidFill>
                  <a:cs typeface="Times New Roman" pitchFamily="18" charset="0"/>
                </a:rPr>
                <a:t>j</a:t>
              </a:r>
              <a:r>
                <a:rPr kumimoji="0" lang="en-US" altLang="zh-CN" b="1">
                  <a:solidFill>
                    <a:schemeClr val="tx1"/>
                  </a:solidFill>
                  <a:latin typeface="宋体" pitchFamily="2" charset="-122"/>
                </a:rPr>
                <a:t>)</a:t>
              </a:r>
              <a:r>
                <a:rPr kumimoji="0" lang="zh-CN" altLang="en-US" b="1">
                  <a:solidFill>
                    <a:schemeClr val="tx1"/>
                  </a:solidFill>
                  <a:latin typeface="宋体" pitchFamily="2" charset="-122"/>
                </a:rPr>
                <a:t>上的权值为</a:t>
              </a:r>
              <a:r>
                <a:rPr kumimoji="0" lang="zh-CN" altLang="en-US" sz="2800" b="1">
                  <a:solidFill>
                    <a:schemeClr val="tx1"/>
                  </a:solidFill>
                  <a:ea typeface="黑体" pitchFamily="2" charset="-122"/>
                </a:rPr>
                <a:t>　</a:t>
              </a:r>
            </a:p>
          </p:txBody>
        </p:sp>
        <p:pic>
          <p:nvPicPr>
            <p:cNvPr id="5633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6814" y="1790700"/>
              <a:ext cx="2276660" cy="352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34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3814" y="1841499"/>
              <a:ext cx="629330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03275" y="4775200"/>
            <a:ext cx="218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令 </a:t>
            </a:r>
            <a:r>
              <a:rPr lang="en-US" altLang="zh-CN" b="1" i="1"/>
              <a:t>Q </a:t>
            </a:r>
            <a:r>
              <a:rPr lang="en-US" altLang="zh-CN"/>
              <a:t>=[-</a:t>
            </a:r>
            <a:r>
              <a:rPr lang="en-US" altLang="zh-CN" b="1" i="1"/>
              <a:t>w</a:t>
            </a:r>
            <a:r>
              <a:rPr lang="en-US" altLang="zh-CN" i="1" baseline="-25000"/>
              <a:t>ij</a:t>
            </a:r>
            <a:r>
              <a:rPr lang="en-US" altLang="zh-CN"/>
              <a:t>] </a:t>
            </a:r>
            <a:endParaRPr lang="zh-CN" altLang="en-US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952500" y="5651500"/>
            <a:ext cx="2490788" cy="461963"/>
          </a:xfrm>
          <a:prstGeom prst="rect">
            <a:avLst/>
          </a:prstGeom>
          <a:solidFill>
            <a:srgbClr val="92D05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7030A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提升</a:t>
            </a:r>
            <a:r>
              <a:rPr lang="en-US" altLang="zh-CN" dirty="0">
                <a:solidFill>
                  <a:srgbClr val="7030A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(lifting)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技巧</a:t>
            </a:r>
          </a:p>
        </p:txBody>
      </p:sp>
      <p:pic>
        <p:nvPicPr>
          <p:cNvPr id="55313" name="Picture 1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300" y="2311400"/>
            <a:ext cx="4829175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315" name="Picture 1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038" y="5314950"/>
            <a:ext cx="4970462" cy="123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559550" y="1458913"/>
            <a:ext cx="2381250" cy="1016000"/>
          </a:xfrm>
          <a:prstGeom prst="rect">
            <a:avLst/>
          </a:prstGeom>
          <a:solidFill>
            <a:srgbClr val="92D050">
              <a:alpha val="5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不妨设网络是全连的，即任何两个节点间均有弧连接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.</a:t>
            </a:r>
            <a:endParaRPr lang="zh-CN" altLang="en-US" sz="20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最大割问题的半定规划松弛</a:t>
            </a:r>
            <a:endParaRPr lang="en-US" altLang="zh-CN" sz="3600" b="1">
              <a:solidFill>
                <a:srgbClr val="0070C0"/>
              </a:solidFill>
              <a:latin typeface="大黑体"/>
              <a:ea typeface="大黑体"/>
              <a:cs typeface="大黑体"/>
            </a:endParaRP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674688" y="1146175"/>
            <a:ext cx="5903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kumimoji="0" lang="zh-CN" altLang="en-US" b="1">
                <a:solidFill>
                  <a:schemeClr val="tx1"/>
                </a:solidFill>
              </a:rPr>
              <a:t>最大割问题的等价表述及</a:t>
            </a:r>
            <a:r>
              <a:rPr kumimoji="0" lang="en-US" altLang="zh-CN" b="1">
                <a:solidFill>
                  <a:schemeClr val="tx1"/>
                </a:solidFill>
              </a:rPr>
              <a:t>SDP</a:t>
            </a:r>
            <a:r>
              <a:rPr kumimoji="0" lang="zh-CN" altLang="en-US" b="1">
                <a:solidFill>
                  <a:schemeClr val="tx1"/>
                </a:solidFill>
              </a:rPr>
              <a:t>松弛</a:t>
            </a:r>
          </a:p>
        </p:txBody>
      </p:sp>
      <p:sp>
        <p:nvSpPr>
          <p:cNvPr id="47108" name="Text Box 6"/>
          <p:cNvSpPr txBox="1">
            <a:spLocks noChangeArrowheads="1"/>
          </p:cNvSpPr>
          <p:nvPr/>
        </p:nvSpPr>
        <p:spPr bwMode="auto">
          <a:xfrm>
            <a:off x="684213" y="2824163"/>
            <a:ext cx="3854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kumimoji="0" lang="zh-CN" altLang="en-US" b="1">
                <a:solidFill>
                  <a:srgbClr val="7030A0"/>
                </a:solidFill>
                <a:latin typeface="宋体" pitchFamily="2" charset="-122"/>
              </a:rPr>
              <a:t>松弛：</a:t>
            </a:r>
            <a:r>
              <a:rPr kumimoji="0" lang="zh-CN" altLang="en-US" b="1">
                <a:solidFill>
                  <a:schemeClr val="tx1"/>
                </a:solidFill>
                <a:latin typeface="宋体" pitchFamily="2" charset="-122"/>
              </a:rPr>
              <a:t>去掉秩</a:t>
            </a:r>
            <a:r>
              <a:rPr kumimoji="0" lang="en-US" altLang="zh-CN" b="1">
                <a:solidFill>
                  <a:schemeClr val="tx1"/>
                </a:solidFill>
                <a:latin typeface="宋体" pitchFamily="2" charset="-122"/>
              </a:rPr>
              <a:t>1</a:t>
            </a:r>
            <a:r>
              <a:rPr kumimoji="0" lang="zh-CN" altLang="en-US" b="1">
                <a:solidFill>
                  <a:schemeClr val="tx1"/>
                </a:solidFill>
                <a:latin typeface="宋体" pitchFamily="2" charset="-122"/>
              </a:rPr>
              <a:t>约束！</a:t>
            </a:r>
          </a:p>
        </p:txBody>
      </p:sp>
      <p:sp>
        <p:nvSpPr>
          <p:cNvPr id="47111" name="Rectangle 4"/>
          <p:cNvSpPr>
            <a:spLocks noChangeArrowheads="1"/>
          </p:cNvSpPr>
          <p:nvPr/>
        </p:nvSpPr>
        <p:spPr bwMode="auto">
          <a:xfrm>
            <a:off x="738188" y="4657725"/>
            <a:ext cx="7110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kumimoji="0" lang="zh-CN" altLang="en-US" b="1">
                <a:solidFill>
                  <a:schemeClr val="tx1"/>
                </a:solidFill>
              </a:rPr>
              <a:t>松驰问题的可行集是真正可行集的</a:t>
            </a:r>
            <a:r>
              <a:rPr kumimoji="0" lang="zh-CN" altLang="en-US" b="1">
                <a:solidFill>
                  <a:srgbClr val="7030A0"/>
                </a:solidFill>
              </a:rPr>
              <a:t>外逼近</a:t>
            </a:r>
            <a:r>
              <a:rPr kumimoji="0" lang="en-US" altLang="zh-CN" b="1">
                <a:solidFill>
                  <a:srgbClr val="7030A0"/>
                </a:solidFill>
              </a:rPr>
              <a:t>. </a:t>
            </a:r>
            <a:endParaRPr kumimoji="0" lang="zh-CN" altLang="en-US" b="1">
              <a:solidFill>
                <a:srgbClr val="7030A0"/>
              </a:solidFill>
            </a:endParaRP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971550" y="5715000"/>
            <a:ext cx="77279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200" b="1">
                <a:solidFill>
                  <a:schemeClr val="tx1"/>
                </a:solidFill>
              </a:rPr>
              <a:t>表明最大割的</a:t>
            </a:r>
            <a:r>
              <a:rPr kumimoji="0" lang="en-US" altLang="zh-CN" sz="2200" b="1">
                <a:solidFill>
                  <a:schemeClr val="tx1"/>
                </a:solidFill>
              </a:rPr>
              <a:t>SDP</a:t>
            </a:r>
            <a:r>
              <a:rPr kumimoji="0" lang="zh-CN" altLang="en-US" sz="2200" b="1">
                <a:solidFill>
                  <a:schemeClr val="tx1"/>
                </a:solidFill>
              </a:rPr>
              <a:t>松驰问题的最优值不会比最大割</a:t>
            </a:r>
            <a:r>
              <a:rPr kumimoji="0" lang="en-US" altLang="zh-CN" sz="2200" b="1">
                <a:solidFill>
                  <a:schemeClr val="tx1"/>
                </a:solidFill>
              </a:rPr>
              <a:t>(</a:t>
            </a:r>
            <a:r>
              <a:rPr kumimoji="0" lang="en-US" altLang="zh-CN" sz="2200" b="1">
                <a:solidFill>
                  <a:srgbClr val="7030A0"/>
                </a:solidFill>
              </a:rPr>
              <a:t>NP-</a:t>
            </a:r>
            <a:r>
              <a:rPr kumimoji="0" lang="zh-CN" altLang="en-US" sz="2200" b="1">
                <a:solidFill>
                  <a:srgbClr val="7030A0"/>
                </a:solidFill>
              </a:rPr>
              <a:t>难</a:t>
            </a:r>
            <a:r>
              <a:rPr kumimoji="0" lang="en-US" altLang="zh-CN" sz="2200" b="1">
                <a:solidFill>
                  <a:schemeClr val="tx1"/>
                </a:solidFill>
              </a:rPr>
              <a:t>)</a:t>
            </a:r>
            <a:r>
              <a:rPr kumimoji="0" lang="zh-CN" altLang="en-US" sz="2200" b="1">
                <a:solidFill>
                  <a:schemeClr val="tx1"/>
                </a:solidFill>
              </a:rPr>
              <a:t>的值高</a:t>
            </a:r>
            <a:r>
              <a:rPr kumimoji="0" lang="en-US" altLang="zh-CN" sz="2200" b="1">
                <a:solidFill>
                  <a:schemeClr val="tx1"/>
                </a:solidFill>
              </a:rPr>
              <a:t>13%.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738188" y="5087938"/>
            <a:ext cx="6843712" cy="690562"/>
            <a:chOff x="700088" y="5341938"/>
            <a:chExt cx="6843712" cy="690562"/>
          </a:xfrm>
          <a:solidFill>
            <a:srgbClr val="92D050">
              <a:alpha val="52000"/>
            </a:srgbClr>
          </a:solidFill>
        </p:grpSpPr>
        <p:sp>
          <p:nvSpPr>
            <p:cNvPr id="56330" name="Text Box 8"/>
            <p:cNvSpPr txBox="1">
              <a:spLocks noChangeArrowheads="1"/>
            </p:cNvSpPr>
            <p:nvPr/>
          </p:nvSpPr>
          <p:spPr bwMode="auto">
            <a:xfrm>
              <a:off x="700088" y="5341938"/>
              <a:ext cx="2347912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Char char="l"/>
                <a:defRPr/>
              </a:pPr>
              <a:r>
                <a:rPr kumimoji="0" lang="zh-CN" altLang="en-US" b="1" smtClean="0">
                  <a:solidFill>
                    <a:schemeClr val="tx1"/>
                  </a:solidFill>
                  <a:latin typeface="Arial" pitchFamily="34" charset="0"/>
                </a:rPr>
                <a:t>已证明</a:t>
              </a:r>
            </a:p>
          </p:txBody>
        </p:sp>
        <p:pic>
          <p:nvPicPr>
            <p:cNvPr id="56331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9313" y="5626100"/>
              <a:ext cx="5424487" cy="406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735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3" y="1549400"/>
            <a:ext cx="4325937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038600" y="2479675"/>
            <a:ext cx="1892300" cy="461963"/>
          </a:xfrm>
          <a:prstGeom prst="rect">
            <a:avLst/>
          </a:prstGeom>
          <a:solidFill>
            <a:srgbClr val="92D05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5633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5" y="3248025"/>
            <a:ext cx="4435475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/>
      <p:bldP spid="47111" grpId="0"/>
      <p:bldP spid="47113" grpId="0"/>
      <p:bldP spid="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1828800"/>
            <a:ext cx="8726488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最大割问题的随机化算法</a:t>
            </a:r>
            <a:endParaRPr lang="en-US" altLang="zh-CN" sz="3600" b="1">
              <a:solidFill>
                <a:srgbClr val="0070C0"/>
              </a:solidFill>
              <a:latin typeface="大黑体"/>
              <a:ea typeface="大黑体"/>
              <a:cs typeface="大黑体"/>
            </a:endParaRPr>
          </a:p>
        </p:txBody>
      </p:sp>
      <p:sp>
        <p:nvSpPr>
          <p:cNvPr id="58372" name="TextBox 1"/>
          <p:cNvSpPr txBox="1">
            <a:spLocks noChangeArrowheads="1"/>
          </p:cNvSpPr>
          <p:nvPr/>
        </p:nvSpPr>
        <p:spPr bwMode="auto">
          <a:xfrm>
            <a:off x="3378200" y="2438400"/>
            <a:ext cx="1790700" cy="461963"/>
          </a:xfrm>
          <a:prstGeom prst="rect">
            <a:avLst/>
          </a:prstGeom>
          <a:solidFill>
            <a:srgbClr val="92D050">
              <a:alpha val="5803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73" name="TextBox 2"/>
          <p:cNvSpPr txBox="1">
            <a:spLocks noChangeArrowheads="1"/>
          </p:cNvSpPr>
          <p:nvPr/>
        </p:nvSpPr>
        <p:spPr bwMode="auto">
          <a:xfrm>
            <a:off x="3479800" y="1074738"/>
            <a:ext cx="55245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l"/>
            </a:pPr>
            <a:r>
              <a:rPr lang="en-US" altLang="zh-CN" sz="2200">
                <a:latin typeface="Arial" pitchFamily="34" charset="0"/>
                <a:ea typeface="黑体" pitchFamily="2" charset="-122"/>
                <a:cs typeface="Arial" pitchFamily="34" charset="0"/>
              </a:rPr>
              <a:t>(</a:t>
            </a:r>
            <a:r>
              <a:rPr lang="zh-CN" altLang="en-US" sz="2200">
                <a:latin typeface="Arial" pitchFamily="34" charset="0"/>
                <a:ea typeface="黑体" pitchFamily="2" charset="-122"/>
                <a:cs typeface="Arial" pitchFamily="34" charset="0"/>
              </a:rPr>
              <a:t>对称</a:t>
            </a:r>
            <a:r>
              <a:rPr lang="en-US" altLang="zh-CN" sz="2200">
                <a:latin typeface="Arial" pitchFamily="34" charset="0"/>
                <a:ea typeface="黑体" pitchFamily="2" charset="-122"/>
                <a:cs typeface="Arial" pitchFamily="34" charset="0"/>
              </a:rPr>
              <a:t>)</a:t>
            </a:r>
            <a:r>
              <a:rPr lang="zh-CN" altLang="en-US" sz="2200">
                <a:latin typeface="Arial" pitchFamily="34" charset="0"/>
                <a:ea typeface="黑体" pitchFamily="2" charset="-122"/>
                <a:cs typeface="Arial" pitchFamily="34" charset="0"/>
              </a:rPr>
              <a:t>半正定矩阵</a:t>
            </a:r>
            <a:endParaRPr lang="en-US" altLang="zh-CN" sz="220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z="2200">
                <a:latin typeface="Arial" pitchFamily="34" charset="0"/>
                <a:ea typeface="黑体" pitchFamily="2" charset="-122"/>
                <a:cs typeface="Arial" pitchFamily="34" charset="0"/>
              </a:rPr>
              <a:t>可用特征值分解或者</a:t>
            </a:r>
            <a:r>
              <a:rPr lang="en-US" altLang="zh-CN" sz="2200">
                <a:latin typeface="Arial" pitchFamily="34" charset="0"/>
                <a:ea typeface="黑体" pitchFamily="2" charset="-122"/>
                <a:cs typeface="Arial" pitchFamily="34" charset="0"/>
              </a:rPr>
              <a:t>Cholesky</a:t>
            </a:r>
            <a:r>
              <a:rPr lang="zh-CN" altLang="en-US" sz="2200">
                <a:latin typeface="Arial" pitchFamily="34" charset="0"/>
                <a:ea typeface="黑体" pitchFamily="2" charset="-122"/>
                <a:cs typeface="Arial" pitchFamily="34" charset="0"/>
              </a:rPr>
              <a:t>分解实现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525463" y="5241925"/>
            <a:ext cx="5853112" cy="549275"/>
            <a:chOff x="331" y="3422"/>
            <a:chExt cx="3687" cy="346"/>
          </a:xfrm>
        </p:grpSpPr>
        <p:sp>
          <p:nvSpPr>
            <p:cNvPr id="7195" name="Text Box 3"/>
            <p:cNvSpPr txBox="1">
              <a:spLocks noChangeArrowheads="1"/>
            </p:cNvSpPr>
            <p:nvPr/>
          </p:nvSpPr>
          <p:spPr bwMode="auto">
            <a:xfrm>
              <a:off x="331" y="3422"/>
              <a:ext cx="3687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3000" b="1">
                  <a:solidFill>
                    <a:schemeClr val="tx1"/>
                  </a:solidFill>
                  <a:latin typeface="Arial" pitchFamily="34" charset="0"/>
                  <a:ea typeface="黑体" pitchFamily="2" charset="-122"/>
                </a:rPr>
                <a:t> </a:t>
              </a:r>
              <a:r>
                <a:rPr kumimoji="0" lang="en-US" altLang="zh-CN" b="1">
                  <a:solidFill>
                    <a:schemeClr val="tx1"/>
                  </a:solidFill>
                </a:rPr>
                <a:t>◎ </a:t>
              </a:r>
              <a:r>
                <a:rPr kumimoji="0" lang="zh-CN" altLang="en-US" b="1">
                  <a:solidFill>
                    <a:schemeClr val="tx1"/>
                  </a:solidFill>
                </a:rPr>
                <a:t>称     为与 </a:t>
              </a:r>
              <a:r>
                <a:rPr kumimoji="0" lang="en-US" altLang="zh-CN" b="1" i="1">
                  <a:solidFill>
                    <a:schemeClr val="tx1"/>
                  </a:solidFill>
                </a:rPr>
                <a:t>x</a:t>
              </a:r>
              <a:r>
                <a:rPr kumimoji="0" lang="en-US" altLang="zh-CN" b="1">
                  <a:solidFill>
                    <a:schemeClr val="tx1"/>
                  </a:solidFill>
                </a:rPr>
                <a:t>* </a:t>
              </a:r>
              <a:r>
                <a:rPr kumimoji="0" lang="zh-CN" altLang="en-US" b="1">
                  <a:solidFill>
                    <a:schemeClr val="tx1"/>
                  </a:solidFill>
                </a:rPr>
                <a:t>对应的</a:t>
              </a:r>
              <a:r>
                <a:rPr kumimoji="0" lang="en-US" altLang="zh-CN" b="1">
                  <a:solidFill>
                    <a:srgbClr val="7030A0"/>
                  </a:solidFill>
                </a:rPr>
                <a:t>Lagrange</a:t>
              </a:r>
              <a:r>
                <a:rPr kumimoji="0" lang="zh-CN" altLang="en-US" b="1">
                  <a:solidFill>
                    <a:srgbClr val="7030A0"/>
                  </a:solidFill>
                </a:rPr>
                <a:t>乘子</a:t>
              </a:r>
            </a:p>
          </p:txBody>
        </p:sp>
        <p:pic>
          <p:nvPicPr>
            <p:cNvPr id="719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" y="3501"/>
              <a:ext cx="26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819150" y="1778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200" dirty="0">
                <a:solidFill>
                  <a:srgbClr val="0070C0"/>
                </a:solidFill>
                <a:ea typeface="黑体" pitchFamily="2" charset="-122"/>
                <a:cs typeface="Times New Roman" pitchFamily="18" charset="0"/>
              </a:rPr>
              <a:t>一阶条件：</a:t>
            </a:r>
            <a:r>
              <a:rPr lang="en-US" altLang="zh-CN" sz="3200" b="1" dirty="0">
                <a:solidFill>
                  <a:srgbClr val="0070C0"/>
                </a:solidFill>
                <a:ea typeface="黑体" pitchFamily="2" charset="-122"/>
                <a:cs typeface="Times New Roman" pitchFamily="18" charset="0"/>
              </a:rPr>
              <a:t>KKT</a:t>
            </a:r>
            <a:r>
              <a:rPr lang="zh-CN" altLang="en-US" sz="3200" dirty="0">
                <a:solidFill>
                  <a:srgbClr val="0070C0"/>
                </a:solidFill>
                <a:ea typeface="黑体" pitchFamily="2" charset="-122"/>
                <a:cs typeface="Times New Roman" pitchFamily="18" charset="0"/>
              </a:rPr>
              <a:t>条件</a:t>
            </a:r>
          </a:p>
        </p:txBody>
      </p:sp>
      <p:sp>
        <p:nvSpPr>
          <p:cNvPr id="697353" name="Text Box 9"/>
          <p:cNvSpPr txBox="1">
            <a:spLocks noChangeArrowheads="1"/>
          </p:cNvSpPr>
          <p:nvPr/>
        </p:nvSpPr>
        <p:spPr bwMode="auto">
          <a:xfrm>
            <a:off x="623888" y="6034088"/>
            <a:ext cx="741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en-US" b="1">
                <a:solidFill>
                  <a:schemeClr val="tx1"/>
                </a:solidFill>
              </a:rPr>
              <a:t>◎</a:t>
            </a:r>
            <a:r>
              <a:rPr kumimoji="0" lang="en-US" altLang="zh-CN" b="1">
                <a:solidFill>
                  <a:schemeClr val="tx1"/>
                </a:solidFill>
              </a:rPr>
              <a:t> Karush-Kuhn-Tucker</a:t>
            </a:r>
            <a:r>
              <a:rPr kumimoji="0" lang="zh-CN" altLang="en-US" b="1">
                <a:solidFill>
                  <a:schemeClr val="tx1"/>
                </a:solidFill>
              </a:rPr>
              <a:t>条件</a:t>
            </a:r>
            <a:r>
              <a:rPr kumimoji="0" lang="en-US" altLang="zh-CN" b="1">
                <a:solidFill>
                  <a:schemeClr val="tx1"/>
                </a:solidFill>
              </a:rPr>
              <a:t>, </a:t>
            </a:r>
            <a:r>
              <a:rPr kumimoji="0" lang="en-US" altLang="zh-CN" b="1">
                <a:solidFill>
                  <a:srgbClr val="7030A0"/>
                </a:solidFill>
              </a:rPr>
              <a:t>KKT</a:t>
            </a:r>
            <a:r>
              <a:rPr kumimoji="0" lang="zh-CN" altLang="en-US" b="1">
                <a:solidFill>
                  <a:srgbClr val="7030A0"/>
                </a:solidFill>
              </a:rPr>
              <a:t>条件</a:t>
            </a:r>
            <a:r>
              <a:rPr kumimoji="0" lang="en-US" altLang="zh-CN" b="1">
                <a:solidFill>
                  <a:srgbClr val="7030A0"/>
                </a:solidFill>
              </a:rPr>
              <a:t>/KKT</a:t>
            </a:r>
            <a:r>
              <a:rPr kumimoji="0" lang="zh-CN" altLang="en-US" b="1">
                <a:solidFill>
                  <a:srgbClr val="7030A0"/>
                </a:solidFill>
              </a:rPr>
              <a:t>点</a:t>
            </a:r>
          </a:p>
        </p:txBody>
      </p:sp>
      <p:sp>
        <p:nvSpPr>
          <p:cNvPr id="697354" name="Text Box 10"/>
          <p:cNvSpPr txBox="1">
            <a:spLocks noChangeArrowheads="1"/>
          </p:cNvSpPr>
          <p:nvPr/>
        </p:nvSpPr>
        <p:spPr bwMode="auto">
          <a:xfrm>
            <a:off x="636588" y="5703888"/>
            <a:ext cx="46466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en-US" b="1">
                <a:solidFill>
                  <a:schemeClr val="tx1"/>
                </a:solidFill>
              </a:rPr>
              <a:t>◎</a:t>
            </a:r>
            <a:r>
              <a:rPr kumimoji="0" lang="en-US" altLang="zh-CN" b="1">
                <a:solidFill>
                  <a:schemeClr val="tx1"/>
                </a:solidFill>
              </a:rPr>
              <a:t> </a:t>
            </a:r>
            <a:r>
              <a:rPr kumimoji="0" lang="zh-CN" altLang="en-US" b="1">
                <a:solidFill>
                  <a:schemeClr val="tx1"/>
                </a:solidFill>
              </a:rPr>
              <a:t>互补条件、严格互补条件</a:t>
            </a:r>
            <a:endParaRPr kumimoji="0" lang="zh-CN" altLang="en-US" b="1">
              <a:solidFill>
                <a:srgbClr val="CC0000"/>
              </a:solidFill>
            </a:endParaRPr>
          </a:p>
        </p:txBody>
      </p:sp>
      <p:grpSp>
        <p:nvGrpSpPr>
          <p:cNvPr id="3" name="组合 20"/>
          <p:cNvGrpSpPr>
            <a:grpSpLocks/>
          </p:cNvGrpSpPr>
          <p:nvPr/>
        </p:nvGrpSpPr>
        <p:grpSpPr bwMode="auto">
          <a:xfrm>
            <a:off x="5524500" y="3886200"/>
            <a:ext cx="3429000" cy="881063"/>
            <a:chOff x="647700" y="5549900"/>
            <a:chExt cx="3429000" cy="880765"/>
          </a:xfrm>
        </p:grpSpPr>
        <p:sp>
          <p:nvSpPr>
            <p:cNvPr id="7193" name="Text Box 24"/>
            <p:cNvSpPr txBox="1">
              <a:spLocks noChangeArrowheads="1"/>
            </p:cNvSpPr>
            <p:nvPr/>
          </p:nvSpPr>
          <p:spPr bwMode="auto">
            <a:xfrm>
              <a:off x="647700" y="5549900"/>
              <a:ext cx="24003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minimize  </a:t>
              </a:r>
              <a:r>
                <a:rPr lang="en-US" altLang="zh-CN" b="1" i="1"/>
                <a:t>x</a:t>
              </a:r>
              <a:r>
                <a:rPr lang="en-US" altLang="zh-CN" b="1" baseline="-25000"/>
                <a:t>1</a:t>
              </a:r>
            </a:p>
          </p:txBody>
        </p:sp>
        <p:sp>
          <p:nvSpPr>
            <p:cNvPr id="7194" name="Text Box 25"/>
            <p:cNvSpPr txBox="1">
              <a:spLocks noChangeArrowheads="1"/>
            </p:cNvSpPr>
            <p:nvPr/>
          </p:nvSpPr>
          <p:spPr bwMode="auto">
            <a:xfrm>
              <a:off x="647700" y="5973619"/>
              <a:ext cx="3429000" cy="457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subject to</a:t>
              </a:r>
              <a:r>
                <a:rPr lang="zh-CN" altLang="en-US" b="1"/>
                <a:t>  </a:t>
              </a:r>
              <a:r>
                <a:rPr lang="en-US" altLang="zh-CN" b="1" i="1"/>
                <a:t>x</a:t>
              </a:r>
              <a:r>
                <a:rPr lang="en-US" altLang="zh-CN" b="1" baseline="-25000"/>
                <a:t>2 </a:t>
              </a:r>
              <a:r>
                <a:rPr lang="en-US" altLang="zh-CN" b="1"/>
                <a:t>= </a:t>
              </a:r>
              <a:r>
                <a:rPr lang="en-US" altLang="zh-CN" b="1" i="1"/>
                <a:t>x</a:t>
              </a:r>
              <a:r>
                <a:rPr lang="en-US" altLang="zh-CN" b="1" baseline="-25000"/>
                <a:t>1</a:t>
              </a:r>
              <a:r>
                <a:rPr lang="en-US" altLang="zh-CN" b="1" baseline="30000"/>
                <a:t>3</a:t>
              </a:r>
              <a:r>
                <a:rPr lang="en-US" altLang="zh-CN" b="1"/>
                <a:t>, </a:t>
              </a:r>
              <a:r>
                <a:rPr lang="en-US" altLang="zh-CN" b="1" i="1"/>
                <a:t>x</a:t>
              </a:r>
              <a:r>
                <a:rPr lang="en-US" altLang="zh-CN" b="1" baseline="-25000"/>
                <a:t>2</a:t>
              </a:r>
              <a:r>
                <a:rPr lang="en-US" altLang="zh-CN" b="1"/>
                <a:t>=0</a:t>
              </a:r>
            </a:p>
          </p:txBody>
        </p:sp>
      </p:grpSp>
      <p:grpSp>
        <p:nvGrpSpPr>
          <p:cNvPr id="7175" name="组合 26"/>
          <p:cNvGrpSpPr>
            <a:grpSpLocks/>
          </p:cNvGrpSpPr>
          <p:nvPr/>
        </p:nvGrpSpPr>
        <p:grpSpPr bwMode="auto">
          <a:xfrm>
            <a:off x="533400" y="2206625"/>
            <a:ext cx="7785100" cy="830263"/>
            <a:chOff x="533400" y="2344856"/>
            <a:chExt cx="7785100" cy="831732"/>
          </a:xfrm>
        </p:grpSpPr>
        <p:sp>
          <p:nvSpPr>
            <p:cNvPr id="7190" name="Rectangle 14"/>
            <p:cNvSpPr>
              <a:spLocks noChangeArrowheads="1"/>
            </p:cNvSpPr>
            <p:nvPr/>
          </p:nvSpPr>
          <p:spPr bwMode="auto">
            <a:xfrm>
              <a:off x="533400" y="2344856"/>
              <a:ext cx="7785100" cy="831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7030A0"/>
                  </a:solidFill>
                </a:rPr>
                <a:t> </a:t>
              </a:r>
              <a:r>
                <a:rPr lang="zh-CN" altLang="en-US" b="1">
                  <a:solidFill>
                    <a:srgbClr val="7030A0"/>
                  </a:solidFill>
                </a:rPr>
                <a:t>定理</a:t>
              </a:r>
              <a:r>
                <a:rPr lang="en-US" altLang="zh-CN" b="1">
                  <a:solidFill>
                    <a:schemeClr val="tx1"/>
                  </a:solidFill>
                </a:rPr>
                <a:t>(</a:t>
              </a:r>
              <a:r>
                <a:rPr lang="zh-CN" altLang="en-US" b="1">
                  <a:solidFill>
                    <a:schemeClr val="tx1"/>
                  </a:solidFill>
                </a:rPr>
                <a:t>一阶</a:t>
              </a:r>
              <a:r>
                <a:rPr lang="zh-CN" altLang="en-US" b="1">
                  <a:solidFill>
                    <a:srgbClr val="7030A0"/>
                  </a:solidFill>
                </a:rPr>
                <a:t>必要</a:t>
              </a:r>
              <a:r>
                <a:rPr lang="zh-CN" altLang="en-US" b="1">
                  <a:solidFill>
                    <a:schemeClr val="tx1"/>
                  </a:solidFill>
                </a:rPr>
                <a:t>条件</a:t>
              </a:r>
              <a:r>
                <a:rPr lang="en-US" altLang="zh-CN" b="1">
                  <a:solidFill>
                    <a:schemeClr val="tx1"/>
                  </a:solidFill>
                </a:rPr>
                <a:t>). </a:t>
              </a:r>
              <a:r>
                <a:rPr lang="zh-CN" altLang="en-US" b="1">
                  <a:solidFill>
                    <a:schemeClr val="tx1"/>
                  </a:solidFill>
                </a:rPr>
                <a:t>若 </a:t>
              </a:r>
              <a:r>
                <a:rPr lang="en-US" altLang="zh-CN" b="1" i="1">
                  <a:solidFill>
                    <a:schemeClr val="tx1"/>
                  </a:solidFill>
                </a:rPr>
                <a:t>x</a:t>
              </a:r>
              <a:r>
                <a:rPr lang="en-US" altLang="zh-CN" b="1">
                  <a:solidFill>
                    <a:schemeClr val="tx1"/>
                  </a:solidFill>
                </a:rPr>
                <a:t>* </a:t>
              </a:r>
              <a:r>
                <a:rPr lang="zh-CN" altLang="en-US" b="1">
                  <a:solidFill>
                    <a:schemeClr val="tx1"/>
                  </a:solidFill>
                </a:rPr>
                <a:t>是局部极小点且在 </a:t>
              </a:r>
              <a:r>
                <a:rPr lang="en-US" altLang="zh-CN" b="1" i="1">
                  <a:solidFill>
                    <a:schemeClr val="tx1"/>
                  </a:solidFill>
                </a:rPr>
                <a:t>x</a:t>
              </a:r>
              <a:r>
                <a:rPr lang="en-US" altLang="zh-CN" b="1">
                  <a:solidFill>
                    <a:schemeClr val="tx1"/>
                  </a:solidFill>
                </a:rPr>
                <a:t>* </a:t>
              </a:r>
              <a:r>
                <a:rPr lang="zh-CN" altLang="en-US" b="1">
                  <a:solidFill>
                    <a:schemeClr val="tx1"/>
                  </a:solidFill>
                </a:rPr>
                <a:t>处</a:t>
              </a:r>
              <a:r>
                <a:rPr lang="zh-CN" altLang="en-US" b="1">
                  <a:solidFill>
                    <a:srgbClr val="7030A0"/>
                  </a:solidFill>
                </a:rPr>
                <a:t>正则性假设 </a:t>
              </a:r>
              <a:r>
                <a:rPr lang="en-US" altLang="zh-CN" b="1">
                  <a:solidFill>
                    <a:srgbClr val="7030A0"/>
                  </a:solidFill>
                </a:rPr>
                <a:t>1 </a:t>
              </a:r>
              <a:r>
                <a:rPr lang="zh-CN" altLang="en-US" b="1">
                  <a:solidFill>
                    <a:schemeClr val="tx1"/>
                  </a:solidFill>
                </a:rPr>
                <a:t>成立，则</a:t>
              </a:r>
              <a:r>
                <a:rPr lang="zh-CN" altLang="en-US" b="1">
                  <a:solidFill>
                    <a:srgbClr val="7030A0"/>
                  </a:solidFill>
                </a:rPr>
                <a:t>存在</a:t>
              </a:r>
              <a:r>
                <a:rPr lang="en-US" altLang="zh-CN" b="1">
                  <a:solidFill>
                    <a:schemeClr val="tx1"/>
                  </a:solidFill>
                </a:rPr>
                <a:t>Lagrange</a:t>
              </a:r>
              <a:r>
                <a:rPr lang="zh-CN" altLang="en-US" b="1">
                  <a:solidFill>
                    <a:schemeClr val="tx1"/>
                  </a:solidFill>
                </a:rPr>
                <a:t>乘子      使得             满足</a:t>
              </a:r>
            </a:p>
          </p:txBody>
        </p:sp>
        <p:pic>
          <p:nvPicPr>
            <p:cNvPr id="7191" name="Picture 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8163" y="2808288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2" name="Picture 2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2738" y="2819401"/>
              <a:ext cx="919163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176" name="Group 25"/>
          <p:cNvGrpSpPr>
            <a:grpSpLocks/>
          </p:cNvGrpSpPr>
          <p:nvPr/>
        </p:nvGrpSpPr>
        <p:grpSpPr bwMode="auto">
          <a:xfrm>
            <a:off x="609600" y="1714500"/>
            <a:ext cx="5105400" cy="457200"/>
            <a:chOff x="384" y="1176"/>
            <a:chExt cx="3216" cy="288"/>
          </a:xfrm>
        </p:grpSpPr>
        <p:sp>
          <p:nvSpPr>
            <p:cNvPr id="7188" name="Text Box 7"/>
            <p:cNvSpPr txBox="1">
              <a:spLocks noChangeArrowheads="1"/>
            </p:cNvSpPr>
            <p:nvPr/>
          </p:nvSpPr>
          <p:spPr bwMode="auto">
            <a:xfrm>
              <a:off x="384" y="1176"/>
              <a:ext cx="14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7030A0"/>
                  </a:solidFill>
                </a:rPr>
                <a:t>正则性假设</a:t>
              </a:r>
              <a:r>
                <a:rPr lang="en-US" altLang="zh-CN" b="1">
                  <a:solidFill>
                    <a:srgbClr val="7030A0"/>
                  </a:solidFill>
                </a:rPr>
                <a:t>1</a:t>
              </a:r>
              <a:r>
                <a:rPr lang="zh-CN" altLang="en-US" b="1">
                  <a:solidFill>
                    <a:schemeClr val="tx1"/>
                  </a:solidFill>
                </a:rPr>
                <a:t>：</a:t>
              </a:r>
            </a:p>
          </p:txBody>
        </p:sp>
        <p:pic>
          <p:nvPicPr>
            <p:cNvPr id="7189" name="Picture 1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5" y="1235"/>
              <a:ext cx="198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77" name="Text Box 24"/>
          <p:cNvSpPr txBox="1">
            <a:spLocks noChangeArrowheads="1"/>
          </p:cNvSpPr>
          <p:nvPr/>
        </p:nvSpPr>
        <p:spPr bwMode="auto">
          <a:xfrm>
            <a:off x="596900" y="673100"/>
            <a:ext cx="255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</a:rPr>
              <a:t>Lagrange</a:t>
            </a:r>
            <a:r>
              <a:rPr lang="zh-CN" altLang="en-US" b="1">
                <a:solidFill>
                  <a:schemeClr val="tx1"/>
                </a:solidFill>
              </a:rPr>
              <a:t>函数：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5092700" y="3405188"/>
            <a:ext cx="40513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chemeClr val="tx1"/>
                </a:solidFill>
              </a:rPr>
              <a:t>关于“正则性假设</a:t>
            </a:r>
            <a:r>
              <a:rPr lang="en-US" altLang="zh-CN" sz="2200" b="1">
                <a:solidFill>
                  <a:schemeClr val="tx1"/>
                </a:solidFill>
              </a:rPr>
              <a:t>1</a:t>
            </a:r>
            <a:r>
              <a:rPr lang="zh-CN" altLang="en-US" sz="2200" b="1">
                <a:solidFill>
                  <a:schemeClr val="tx1"/>
                </a:solidFill>
              </a:rPr>
              <a:t>”的</a:t>
            </a:r>
            <a:r>
              <a:rPr lang="zh-CN" altLang="en-US" sz="2200" b="1">
                <a:solidFill>
                  <a:srgbClr val="7030A0"/>
                </a:solidFill>
              </a:rPr>
              <a:t>反例</a:t>
            </a:r>
            <a:r>
              <a:rPr lang="zh-CN" altLang="en-US" sz="2200" b="1">
                <a:solidFill>
                  <a:schemeClr val="tx1"/>
                </a:solidFill>
              </a:rPr>
              <a:t>！</a:t>
            </a:r>
          </a:p>
        </p:txBody>
      </p:sp>
      <p:grpSp>
        <p:nvGrpSpPr>
          <p:cNvPr id="6" name="组合 27"/>
          <p:cNvGrpSpPr>
            <a:grpSpLocks/>
          </p:cNvGrpSpPr>
          <p:nvPr/>
        </p:nvGrpSpPr>
        <p:grpSpPr bwMode="auto">
          <a:xfrm>
            <a:off x="1144588" y="2944813"/>
            <a:ext cx="3552825" cy="2401887"/>
            <a:chOff x="1144588" y="3198813"/>
            <a:chExt cx="3552825" cy="2401887"/>
          </a:xfrm>
        </p:grpSpPr>
        <p:pic>
          <p:nvPicPr>
            <p:cNvPr id="7184" name="Picture 2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588" y="3198813"/>
              <a:ext cx="3552825" cy="236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5" name="Text Box 27"/>
            <p:cNvSpPr txBox="1">
              <a:spLocks noChangeArrowheads="1"/>
            </p:cNvSpPr>
            <p:nvPr/>
          </p:nvSpPr>
          <p:spPr bwMode="auto">
            <a:xfrm>
              <a:off x="1346200" y="3340100"/>
              <a:ext cx="279400" cy="457200"/>
            </a:xfrm>
            <a:prstGeom prst="rect">
              <a:avLst/>
            </a:prstGeom>
            <a:solidFill>
              <a:srgbClr val="339966">
                <a:alpha val="3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7186" name="Text Box 28"/>
            <p:cNvSpPr txBox="1">
              <a:spLocks noChangeArrowheads="1"/>
            </p:cNvSpPr>
            <p:nvPr/>
          </p:nvSpPr>
          <p:spPr bwMode="auto">
            <a:xfrm>
              <a:off x="2501900" y="4635500"/>
              <a:ext cx="2095500" cy="457200"/>
            </a:xfrm>
            <a:prstGeom prst="rect">
              <a:avLst/>
            </a:prstGeom>
            <a:solidFill>
              <a:srgbClr val="339966">
                <a:alpha val="3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7187" name="Text Box 29"/>
            <p:cNvSpPr txBox="1">
              <a:spLocks noChangeArrowheads="1"/>
            </p:cNvSpPr>
            <p:nvPr/>
          </p:nvSpPr>
          <p:spPr bwMode="auto">
            <a:xfrm>
              <a:off x="1625600" y="5143500"/>
              <a:ext cx="3009900" cy="457200"/>
            </a:xfrm>
            <a:prstGeom prst="rect">
              <a:avLst/>
            </a:prstGeom>
            <a:solidFill>
              <a:srgbClr val="339966">
                <a:alpha val="3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en-US"/>
            </a:p>
          </p:txBody>
        </p:sp>
      </p:grpSp>
      <p:grpSp>
        <p:nvGrpSpPr>
          <p:cNvPr id="7" name="组合 28"/>
          <p:cNvGrpSpPr>
            <a:grpSpLocks/>
          </p:cNvGrpSpPr>
          <p:nvPr/>
        </p:nvGrpSpPr>
        <p:grpSpPr bwMode="auto">
          <a:xfrm>
            <a:off x="4811713" y="4918075"/>
            <a:ext cx="3833812" cy="361950"/>
            <a:chOff x="4811713" y="5172075"/>
            <a:chExt cx="3833812" cy="361950"/>
          </a:xfrm>
        </p:grpSpPr>
        <p:pic>
          <p:nvPicPr>
            <p:cNvPr id="7182" name="Picture 3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275" y="5172075"/>
              <a:ext cx="327025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3" name="Picture 3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1713" y="5210175"/>
              <a:ext cx="5619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81" name="Picture 3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52513"/>
            <a:ext cx="61245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0"/>
                                        <p:tgtEl>
                                          <p:spTgt spid="69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9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53" grpId="0"/>
      <p:bldP spid="697354" grpId="0"/>
      <p:bldP spid="1129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819150" y="635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凸二次约束二次规划的</a:t>
            </a:r>
            <a:r>
              <a:rPr lang="en-US" altLang="zh-CN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SDP</a:t>
            </a:r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松弛</a:t>
            </a:r>
            <a:endParaRPr lang="en-US" altLang="zh-CN" sz="3600" b="1">
              <a:solidFill>
                <a:srgbClr val="0070C0"/>
              </a:solidFill>
              <a:latin typeface="大黑体"/>
              <a:ea typeface="大黑体"/>
              <a:cs typeface="大黑体"/>
            </a:endParaRP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571500" y="909638"/>
            <a:ext cx="412115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b="1">
                <a:solidFill>
                  <a:srgbClr val="7030A0"/>
                </a:solidFill>
              </a:rPr>
              <a:t>凸二次约束二次规划</a:t>
            </a:r>
            <a:r>
              <a:rPr lang="en-US" altLang="zh-CN" b="1">
                <a:solidFill>
                  <a:srgbClr val="7030A0"/>
                </a:solidFill>
              </a:rPr>
              <a:t>(QCQP)</a:t>
            </a:r>
          </a:p>
        </p:txBody>
      </p:sp>
      <p:pic>
        <p:nvPicPr>
          <p:cNvPr id="5939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520825"/>
            <a:ext cx="70802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9397" name="组合 13"/>
          <p:cNvGrpSpPr>
            <a:grpSpLocks/>
          </p:cNvGrpSpPr>
          <p:nvPr/>
        </p:nvGrpSpPr>
        <p:grpSpPr bwMode="auto">
          <a:xfrm>
            <a:off x="647700" y="2362200"/>
            <a:ext cx="4135438" cy="461963"/>
            <a:chOff x="647700" y="2806700"/>
            <a:chExt cx="4135149" cy="461665"/>
          </a:xfrm>
        </p:grpSpPr>
        <p:pic>
          <p:nvPicPr>
            <p:cNvPr id="59401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826" y="2901406"/>
              <a:ext cx="3403023" cy="299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02" name="TextBox 12"/>
            <p:cNvSpPr txBox="1">
              <a:spLocks noChangeArrowheads="1"/>
            </p:cNvSpPr>
            <p:nvPr/>
          </p:nvSpPr>
          <p:spPr bwMode="auto">
            <a:xfrm>
              <a:off x="647700" y="2806700"/>
              <a:ext cx="8255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b="1">
                  <a:solidFill>
                    <a:schemeClr val="tx1"/>
                  </a:solidFill>
                </a:rPr>
                <a:t>其中</a:t>
              </a:r>
            </a:p>
          </p:txBody>
        </p:sp>
      </p:grpSp>
      <p:grpSp>
        <p:nvGrpSpPr>
          <p:cNvPr id="3" name="组合 1"/>
          <p:cNvGrpSpPr>
            <a:grpSpLocks/>
          </p:cNvGrpSpPr>
          <p:nvPr/>
        </p:nvGrpSpPr>
        <p:grpSpPr bwMode="auto">
          <a:xfrm>
            <a:off x="622300" y="3017838"/>
            <a:ext cx="7554913" cy="1960562"/>
            <a:chOff x="622300" y="2903538"/>
            <a:chExt cx="7554913" cy="1960562"/>
          </a:xfrm>
        </p:grpSpPr>
        <p:sp>
          <p:nvSpPr>
            <p:cNvPr id="59399" name="Rectangle 6"/>
            <p:cNvSpPr>
              <a:spLocks noChangeArrowheads="1"/>
            </p:cNvSpPr>
            <p:nvPr/>
          </p:nvSpPr>
          <p:spPr bwMode="auto">
            <a:xfrm>
              <a:off x="622300" y="2903538"/>
              <a:ext cx="1606550" cy="633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0" hangingPunct="0"/>
              <a:r>
                <a:rPr lang="zh-CN" altLang="en-US" b="1">
                  <a:solidFill>
                    <a:srgbClr val="7030A0"/>
                  </a:solidFill>
                </a:rPr>
                <a:t>等价表述</a:t>
              </a:r>
            </a:p>
          </p:txBody>
        </p:sp>
        <p:pic>
          <p:nvPicPr>
            <p:cNvPr id="59400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" y="3441700"/>
              <a:ext cx="7453313" cy="142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凸二次约束二次规划的</a:t>
            </a:r>
            <a:r>
              <a:rPr lang="en-US" altLang="zh-CN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SDP</a:t>
            </a:r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表述</a:t>
            </a:r>
            <a:endParaRPr lang="en-US" altLang="zh-CN" sz="3600" b="1">
              <a:solidFill>
                <a:srgbClr val="0070C0"/>
              </a:solidFill>
              <a:latin typeface="大黑体"/>
              <a:ea typeface="大黑体"/>
              <a:cs typeface="大黑体"/>
            </a:endParaRPr>
          </a:p>
        </p:txBody>
      </p:sp>
      <p:pic>
        <p:nvPicPr>
          <p:cNvPr id="5120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11663"/>
            <a:ext cx="7493000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0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193800"/>
            <a:ext cx="7453313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0421" name="组合 10"/>
          <p:cNvGrpSpPr>
            <a:grpSpLocks/>
          </p:cNvGrpSpPr>
          <p:nvPr/>
        </p:nvGrpSpPr>
        <p:grpSpPr bwMode="auto">
          <a:xfrm>
            <a:off x="736600" y="2667000"/>
            <a:ext cx="4910138" cy="461963"/>
            <a:chOff x="736600" y="5638800"/>
            <a:chExt cx="4909825" cy="461665"/>
          </a:xfrm>
        </p:grpSpPr>
        <p:pic>
          <p:nvPicPr>
            <p:cNvPr id="60425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600" y="5702300"/>
              <a:ext cx="1807633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26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2589" y="5727700"/>
              <a:ext cx="2723836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427" name="TextBox 13"/>
            <p:cNvSpPr txBox="1">
              <a:spLocks noChangeArrowheads="1"/>
            </p:cNvSpPr>
            <p:nvPr/>
          </p:nvSpPr>
          <p:spPr bwMode="auto">
            <a:xfrm>
              <a:off x="736600" y="5638800"/>
              <a:ext cx="635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b="1">
                  <a:solidFill>
                    <a:schemeClr val="tx1"/>
                  </a:solidFill>
                </a:rPr>
                <a:t>令</a:t>
              </a:r>
            </a:p>
          </p:txBody>
        </p:sp>
      </p:grpSp>
      <p:pic>
        <p:nvPicPr>
          <p:cNvPr id="51206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3498850"/>
            <a:ext cx="73914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3" name="TextBox 2"/>
          <p:cNvSpPr txBox="1">
            <a:spLocks noChangeArrowheads="1"/>
          </p:cNvSpPr>
          <p:nvPr/>
        </p:nvSpPr>
        <p:spPr bwMode="auto">
          <a:xfrm>
            <a:off x="4025900" y="3200400"/>
            <a:ext cx="1460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7030A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习题</a:t>
            </a:r>
            <a:r>
              <a:rPr lang="en-US" altLang="zh-CN">
                <a:solidFill>
                  <a:srgbClr val="7030A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7.18</a:t>
            </a:r>
            <a:endParaRPr lang="zh-CN" altLang="en-US">
              <a:solidFill>
                <a:srgbClr val="7030A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092200" y="2717800"/>
            <a:ext cx="1892300" cy="461963"/>
          </a:xfrm>
          <a:prstGeom prst="rect">
            <a:avLst/>
          </a:prstGeom>
          <a:solidFill>
            <a:srgbClr val="92D05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717550" y="1141413"/>
            <a:ext cx="2725738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738188" y="2282825"/>
            <a:ext cx="6634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b="1">
                <a:solidFill>
                  <a:srgbClr val="7030A0"/>
                </a:solidFill>
              </a:rPr>
              <a:t>问题</a:t>
            </a:r>
            <a:r>
              <a:rPr kumimoji="0" lang="zh-CN" altLang="en-US" b="1">
                <a:solidFill>
                  <a:schemeClr val="tx1"/>
                </a:solidFill>
              </a:rPr>
              <a:t>：希望 </a:t>
            </a:r>
            <a:r>
              <a:rPr kumimoji="0" lang="en-US" altLang="zh-CN" b="1" i="1">
                <a:solidFill>
                  <a:schemeClr val="tx1"/>
                </a:solidFill>
              </a:rPr>
              <a:t>S </a:t>
            </a:r>
            <a:r>
              <a:rPr kumimoji="0" lang="zh-CN" altLang="en-US" b="1">
                <a:solidFill>
                  <a:schemeClr val="tx1"/>
                </a:solidFill>
              </a:rPr>
              <a:t>的最大和最小特征值之差尽可能小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3600" b="1">
                <a:solidFill>
                  <a:srgbClr val="0070C0"/>
                </a:solidFill>
              </a:rPr>
              <a:t>特征值优化</a:t>
            </a:r>
            <a:r>
              <a:rPr lang="en-US" altLang="zh-CN" sz="3600" b="1">
                <a:solidFill>
                  <a:srgbClr val="0070C0"/>
                </a:solidFill>
              </a:rPr>
              <a:t>(EOP)</a:t>
            </a:r>
          </a:p>
        </p:txBody>
      </p:sp>
      <p:sp>
        <p:nvSpPr>
          <p:cNvPr id="61445" name="Text Box 6"/>
          <p:cNvSpPr txBox="1">
            <a:spLocks noChangeArrowheads="1"/>
          </p:cNvSpPr>
          <p:nvPr/>
        </p:nvSpPr>
        <p:spPr bwMode="auto">
          <a:xfrm>
            <a:off x="687388" y="1255713"/>
            <a:ext cx="6108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>
                <a:solidFill>
                  <a:schemeClr val="tx1"/>
                </a:solidFill>
                <a:latin typeface="Arial" pitchFamily="34" charset="0"/>
              </a:rPr>
              <a:t>给定对称矩阵　　　　　　　　  构造矩阵</a:t>
            </a:r>
          </a:p>
        </p:txBody>
      </p:sp>
      <p:pic>
        <p:nvPicPr>
          <p:cNvPr id="61446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588" y="1358900"/>
            <a:ext cx="244951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7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1784350"/>
            <a:ext cx="326707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8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2832100"/>
            <a:ext cx="413385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760413" y="3733800"/>
            <a:ext cx="7494587" cy="523875"/>
            <a:chOff x="874713" y="4089401"/>
            <a:chExt cx="7494587" cy="523220"/>
          </a:xfrm>
        </p:grpSpPr>
        <p:sp>
          <p:nvSpPr>
            <p:cNvPr id="55306" name="Text Box 12"/>
            <p:cNvSpPr txBox="1">
              <a:spLocks noChangeArrowheads="1"/>
            </p:cNvSpPr>
            <p:nvPr/>
          </p:nvSpPr>
          <p:spPr bwMode="auto">
            <a:xfrm>
              <a:off x="874713" y="4089401"/>
              <a:ext cx="749458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zh-CN" altLang="en-US" sz="2800" b="1" dirty="0">
                  <a:solidFill>
                    <a:schemeClr val="tx1"/>
                  </a:solidFill>
                  <a:latin typeface="+mn-ea"/>
                  <a:ea typeface="+mn-ea"/>
                </a:rPr>
                <a:t>其中</a:t>
              </a:r>
              <a:r>
                <a:rPr kumimoji="0" lang="zh-CN" altLang="en-US" sz="28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　　　和　　 </a:t>
              </a:r>
              <a:r>
                <a:rPr kumimoji="0" lang="zh-CN" altLang="en-US" b="1" dirty="0">
                  <a:solidFill>
                    <a:schemeClr val="tx1"/>
                  </a:solidFill>
                </a:rPr>
                <a:t>分别为</a:t>
              </a:r>
              <a:r>
                <a:rPr kumimoji="0" lang="zh-CN" altLang="en-US" b="1" i="1" dirty="0">
                  <a:solidFill>
                    <a:schemeClr val="tx1"/>
                  </a:solidFill>
                </a:rPr>
                <a:t> </a:t>
              </a:r>
              <a:r>
                <a:rPr kumimoji="0" lang="en-US" altLang="zh-CN" b="1" i="1" dirty="0">
                  <a:solidFill>
                    <a:schemeClr val="tx1"/>
                  </a:solidFill>
                </a:rPr>
                <a:t>S </a:t>
              </a:r>
              <a:r>
                <a:rPr kumimoji="0" lang="zh-CN" altLang="en-US" b="1" dirty="0">
                  <a:solidFill>
                    <a:schemeClr val="tx1"/>
                  </a:solidFill>
                </a:rPr>
                <a:t>的最大和最小特征值</a:t>
              </a:r>
              <a:r>
                <a:rPr kumimoji="0" lang="en-US" altLang="zh-CN" b="1" dirty="0">
                  <a:solidFill>
                    <a:schemeClr val="tx1"/>
                  </a:solidFill>
                </a:rPr>
                <a:t>.</a:t>
              </a:r>
              <a:endParaRPr kumimoji="0" lang="zh-CN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61452" name="Picture 1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1963" y="4241800"/>
              <a:ext cx="87937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53" name="Picture 1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0075" y="4237111"/>
              <a:ext cx="847725" cy="299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210" name="Picture 1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25" y="4546600"/>
            <a:ext cx="4073525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ChangeArrowheads="1"/>
          </p:cNvSpPr>
          <p:nvPr/>
        </p:nvSpPr>
        <p:spPr bwMode="auto">
          <a:xfrm>
            <a:off x="609600" y="1292225"/>
            <a:ext cx="7924800" cy="526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b="1">
                <a:solidFill>
                  <a:srgbClr val="000000"/>
                </a:solidFill>
                <a:latin typeface="宋体" pitchFamily="2" charset="-122"/>
              </a:rPr>
              <a:t>报告时间：</a:t>
            </a:r>
            <a:r>
              <a:rPr lang="en-US" altLang="zh-CN" b="1">
                <a:solidFill>
                  <a:srgbClr val="000000"/>
                </a:solidFill>
                <a:latin typeface="宋体" pitchFamily="2" charset="-122"/>
              </a:rPr>
              <a:t>2014</a:t>
            </a:r>
            <a:r>
              <a:rPr lang="zh-CN" altLang="en-US" b="1">
                <a:solidFill>
                  <a:srgbClr val="000000"/>
                </a:solidFill>
                <a:latin typeface="宋体" pitchFamily="2" charset="-122"/>
              </a:rPr>
              <a:t>年</a:t>
            </a:r>
            <a:r>
              <a:rPr lang="en-US" altLang="zh-CN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5</a:t>
            </a:r>
            <a:r>
              <a:rPr lang="zh-CN" altLang="en-US" b="1">
                <a:solidFill>
                  <a:srgbClr val="000000"/>
                </a:solidFill>
                <a:latin typeface="宋体" pitchFamily="2" charset="-122"/>
              </a:rPr>
              <a:t>月</a:t>
            </a:r>
            <a:r>
              <a:rPr lang="en-US" altLang="zh-CN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27</a:t>
            </a:r>
            <a:r>
              <a:rPr lang="zh-CN" altLang="en-US" b="1">
                <a:solidFill>
                  <a:srgbClr val="000000"/>
                </a:solidFill>
                <a:latin typeface="宋体" pitchFamily="2" charset="-122"/>
              </a:rPr>
              <a:t>日（上午）</a:t>
            </a:r>
            <a:r>
              <a:rPr lang="en-US" altLang="zh-CN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10:30</a:t>
            </a:r>
            <a:endParaRPr lang="en-US" altLang="zh-CN" b="1"/>
          </a:p>
          <a:p>
            <a:pPr eaLnBrk="0" hangingPunct="0"/>
            <a:r>
              <a:rPr lang="zh-CN" altLang="en-US" b="1">
                <a:solidFill>
                  <a:srgbClr val="000000"/>
                </a:solidFill>
                <a:latin typeface="宋体" pitchFamily="2" charset="-122"/>
              </a:rPr>
              <a:t>报告地点：主楼</a:t>
            </a:r>
            <a:r>
              <a:rPr lang="en-US" altLang="zh-CN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321</a:t>
            </a:r>
            <a:r>
              <a:rPr lang="zh-CN" altLang="en-US" b="1">
                <a:solidFill>
                  <a:srgbClr val="000000"/>
                </a:solidFill>
                <a:latin typeface="宋体" pitchFamily="2" charset="-122"/>
              </a:rPr>
              <a:t>会议室</a:t>
            </a:r>
            <a:endParaRPr lang="zh-CN" altLang="en-US" b="1"/>
          </a:p>
          <a:p>
            <a:pPr eaLnBrk="0" hangingPunct="0"/>
            <a:r>
              <a:rPr lang="zh-CN" altLang="en-US" b="1">
                <a:solidFill>
                  <a:srgbClr val="000000"/>
                </a:solidFill>
                <a:latin typeface="宋体" pitchFamily="2" charset="-122"/>
              </a:rPr>
              <a:t>主办单位：数学与系统科学学院</a:t>
            </a:r>
            <a:endParaRPr lang="zh-CN" altLang="en-US" b="1"/>
          </a:p>
          <a:p>
            <a:pPr eaLnBrk="0" hangingPunct="0"/>
            <a:r>
              <a:rPr lang="zh-CN" altLang="en-US" b="1">
                <a:solidFill>
                  <a:srgbClr val="000000"/>
                </a:solidFill>
                <a:latin typeface="宋体" pitchFamily="2" charset="-122"/>
              </a:rPr>
              <a:t>主讲人：</a:t>
            </a:r>
            <a:r>
              <a:rPr lang="zh-CN" altLang="en-US" b="1">
                <a:solidFill>
                  <a:srgbClr val="000000"/>
                </a:solidFill>
                <a:cs typeface="Calibri" pitchFamily="34" charset="0"/>
              </a:rPr>
              <a:t> </a:t>
            </a:r>
            <a:r>
              <a:rPr lang="en-US" altLang="zh-CN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altLang="zh-CN" b="1">
                <a:solidFill>
                  <a:srgbClr val="000000"/>
                </a:solidFill>
                <a:latin typeface="宋体" pitchFamily="2" charset="-122"/>
              </a:rPr>
              <a:t>ang</a:t>
            </a:r>
            <a:r>
              <a:rPr lang="en-US" altLang="zh-CN" b="1">
                <a:solidFill>
                  <a:srgbClr val="000000"/>
                </a:solidFill>
              </a:rPr>
              <a:t> </a:t>
            </a:r>
            <a:r>
              <a:rPr lang="en-US" altLang="zh-CN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Qing-Guo</a:t>
            </a:r>
            <a:r>
              <a:rPr lang="zh-CN" altLang="en-US" b="1">
                <a:solidFill>
                  <a:srgbClr val="000000"/>
                </a:solidFill>
                <a:latin typeface="宋体" pitchFamily="2" charset="-122"/>
              </a:rPr>
              <a:t>教授</a:t>
            </a:r>
            <a:endParaRPr lang="zh-CN" altLang="en-US" b="1"/>
          </a:p>
          <a:p>
            <a:pPr eaLnBrk="0" hangingPunct="0"/>
            <a:r>
              <a:rPr lang="zh-CN" altLang="en-US" b="1">
                <a:solidFill>
                  <a:srgbClr val="000000"/>
                </a:solidFill>
                <a:cs typeface="Calibri" pitchFamily="34" charset="0"/>
              </a:rPr>
              <a:t> </a:t>
            </a:r>
            <a:endParaRPr lang="zh-CN" altLang="en-US" b="1"/>
          </a:p>
          <a:p>
            <a:pPr eaLnBrk="0" hangingPunct="0"/>
            <a:r>
              <a:rPr lang="zh-CN" altLang="en-US" b="1">
                <a:solidFill>
                  <a:srgbClr val="000000"/>
                </a:solidFill>
                <a:latin typeface="宋体" pitchFamily="2" charset="-122"/>
              </a:rPr>
              <a:t>报告摘要：</a:t>
            </a:r>
            <a:endParaRPr lang="zh-CN" altLang="en-US" b="1"/>
          </a:p>
          <a:p>
            <a:pPr algn="just" eaLnBrk="0" hangingPunct="0"/>
            <a:r>
              <a:rPr lang="en-US" altLang="zh-CN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The outlier detection problem for dynamic systems is formulated as a matrix decomposition problem with </a:t>
            </a:r>
            <a:r>
              <a:rPr lang="en-US" altLang="zh-CN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low-rank and sparse matrices</a:t>
            </a:r>
            <a:r>
              <a:rPr lang="en-US" altLang="zh-CN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, and further recast as a </a:t>
            </a:r>
            <a:r>
              <a:rPr lang="en-US" altLang="zh-CN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semidefinite programming  (SDP)</a:t>
            </a:r>
            <a:r>
              <a:rPr lang="en-US" altLang="zh-CN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problem.</a:t>
            </a:r>
            <a:endParaRPr lang="en-US" altLang="zh-CN">
              <a:solidFill>
                <a:schemeClr val="tx1"/>
              </a:solidFill>
            </a:endParaRPr>
          </a:p>
          <a:p>
            <a:pPr algn="just" eaLnBrk="0" hangingPunct="0"/>
            <a:r>
              <a:rPr lang="en-US" altLang="zh-CN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 fast algorithm is presented to solve the resulting problem while keeping the solution matrix structure and it can greatly reduce the computational cost over the standard interiorpoint method.</a:t>
            </a:r>
            <a:endParaRPr lang="en-US" altLang="zh-CN"/>
          </a:p>
        </p:txBody>
      </p:sp>
      <p:sp>
        <p:nvSpPr>
          <p:cNvPr id="62467" name="Rectangle 2"/>
          <p:cNvSpPr>
            <a:spLocks noChangeArrowheads="1"/>
          </p:cNvSpPr>
          <p:nvPr/>
        </p:nvSpPr>
        <p:spPr bwMode="auto">
          <a:xfrm>
            <a:off x="635000" y="296863"/>
            <a:ext cx="8064500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System Identification in Presence of Outliers</a:t>
            </a:r>
            <a:endParaRPr lang="en-US" altLang="zh-CN" sz="2800"/>
          </a:p>
          <a:p>
            <a:pPr algn="just" eaLnBrk="0" hangingPunct="0"/>
            <a:r>
              <a:rPr lang="zh-CN" altLang="en-US" sz="2800">
                <a:solidFill>
                  <a:srgbClr val="000000"/>
                </a:solidFill>
                <a:latin typeface="宋体" pitchFamily="2" charset="-122"/>
              </a:rPr>
              <a:t>题目：</a:t>
            </a:r>
            <a:r>
              <a:rPr lang="en-US" altLang="zh-CN" sz="28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System Identification in Presence of Outliers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upload.wikimedia.org/wikipedia/commons/thumb/5/5d/Inequality_constraint_diagram.svg/440px-Inequality_constraint_diagram.svg.pn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1028700"/>
            <a:ext cx="6248399" cy="5027120"/>
          </a:xfrm>
          <a:prstGeom prst="rect">
            <a:avLst/>
          </a:prstGeom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19150" y="2921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200" dirty="0">
                <a:solidFill>
                  <a:srgbClr val="0070C0"/>
                </a:solidFill>
                <a:ea typeface="黑体" pitchFamily="2" charset="-122"/>
                <a:cs typeface="Times New Roman" pitchFamily="18" charset="0"/>
              </a:rPr>
              <a:t>一阶条件</a:t>
            </a:r>
            <a:r>
              <a:rPr lang="zh-CN" altLang="en-US" sz="3200" dirty="0" smtClean="0">
                <a:solidFill>
                  <a:srgbClr val="0070C0"/>
                </a:solidFill>
                <a:ea typeface="黑体" pitchFamily="2" charset="-122"/>
                <a:cs typeface="Times New Roman" pitchFamily="18" charset="0"/>
              </a:rPr>
              <a:t>：积极约束与非积极约束</a:t>
            </a:r>
            <a:endParaRPr lang="zh-CN" altLang="en-US" sz="3200" dirty="0">
              <a:solidFill>
                <a:srgbClr val="0070C0"/>
              </a:solidFill>
              <a:ea typeface="黑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54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一阶条件</a:t>
            </a:r>
            <a:r>
              <a:rPr lang="en-US" altLang="zh-CN" sz="32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(</a:t>
            </a:r>
            <a:r>
              <a:rPr lang="zh-CN" altLang="en-US" sz="32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续</a:t>
            </a:r>
            <a:r>
              <a:rPr lang="en-US" altLang="zh-CN" sz="32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)</a:t>
            </a:r>
          </a:p>
        </p:txBody>
      </p:sp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738188" y="2887663"/>
          <a:ext cx="3830637" cy="355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7" name="Visio" r:id="rId3" imgW="2231624" imgH="2072965" progId="Visio.Drawing.11">
                  <p:embed/>
                </p:oleObj>
              </mc:Choice>
              <mc:Fallback>
                <p:oleObj name="Visio" r:id="rId3" imgW="2231624" imgH="2072965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2887663"/>
                        <a:ext cx="3830637" cy="355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" name="Object 10"/>
          <p:cNvGraphicFramePr>
            <a:graphicFrameLocks noChangeAspect="1"/>
          </p:cNvGraphicFramePr>
          <p:nvPr/>
        </p:nvGraphicFramePr>
        <p:xfrm>
          <a:off x="4616450" y="3214688"/>
          <a:ext cx="3751263" cy="273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8" name="Visio" r:id="rId5" imgW="2018995" imgH="1471493" progId="Visio.Drawing.11">
                  <p:embed/>
                </p:oleObj>
              </mc:Choice>
              <mc:Fallback>
                <p:oleObj name="Visio" r:id="rId5" imgW="2018995" imgH="1471493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450" y="3214688"/>
                        <a:ext cx="3751263" cy="273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062038"/>
            <a:ext cx="4375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5" y="2119313"/>
            <a:ext cx="43434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819150" y="3683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600" b="1">
                <a:solidFill>
                  <a:srgbClr val="CC0000"/>
                </a:solidFill>
                <a:latin typeface="大黑体"/>
                <a:ea typeface="大黑体"/>
                <a:cs typeface="大黑体"/>
              </a:rPr>
              <a:t>一阶条件</a:t>
            </a:r>
            <a:r>
              <a:rPr lang="en-US" altLang="zh-CN" sz="3600" b="1">
                <a:solidFill>
                  <a:srgbClr val="CC0000"/>
                </a:solidFill>
                <a:latin typeface="大黑体"/>
                <a:ea typeface="大黑体"/>
                <a:cs typeface="大黑体"/>
              </a:rPr>
              <a:t>(</a:t>
            </a:r>
            <a:r>
              <a:rPr lang="zh-CN" altLang="en-US" sz="3600" b="1">
                <a:solidFill>
                  <a:srgbClr val="CC0000"/>
                </a:solidFill>
                <a:latin typeface="大黑体"/>
                <a:ea typeface="大黑体"/>
                <a:cs typeface="大黑体"/>
              </a:rPr>
              <a:t>续</a:t>
            </a:r>
            <a:r>
              <a:rPr lang="en-US" altLang="zh-CN" sz="3600" b="1">
                <a:solidFill>
                  <a:srgbClr val="CC0000"/>
                </a:solidFill>
                <a:latin typeface="大黑体"/>
                <a:ea typeface="大黑体"/>
                <a:cs typeface="大黑体"/>
              </a:rPr>
              <a:t>)</a:t>
            </a:r>
          </a:p>
        </p:txBody>
      </p:sp>
      <p:graphicFrame>
        <p:nvGraphicFramePr>
          <p:cNvPr id="9219" name="Object 10"/>
          <p:cNvGraphicFramePr>
            <a:graphicFrameLocks noChangeAspect="1"/>
          </p:cNvGraphicFramePr>
          <p:nvPr/>
        </p:nvGraphicFramePr>
        <p:xfrm>
          <a:off x="461963" y="2641600"/>
          <a:ext cx="4448175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" name="Visio" r:id="rId3" imgW="2948513" imgH="1372657" progId="Visio.Drawing.11">
                  <p:embed/>
                </p:oleObj>
              </mc:Choice>
              <mc:Fallback>
                <p:oleObj name="Visio" r:id="rId3" imgW="2948513" imgH="1372657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2641600"/>
                        <a:ext cx="4448175" cy="207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11"/>
          <p:cNvGraphicFramePr>
            <a:graphicFrameLocks noChangeAspect="1"/>
          </p:cNvGraphicFramePr>
          <p:nvPr/>
        </p:nvGraphicFramePr>
        <p:xfrm>
          <a:off x="4894263" y="2714625"/>
          <a:ext cx="4198937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" name="Visio" r:id="rId5" imgW="2988178" imgH="1404518" progId="Visio.Drawing.11">
                  <p:embed/>
                </p:oleObj>
              </mc:Choice>
              <mc:Fallback>
                <p:oleObj name="Visio" r:id="rId5" imgW="2988178" imgH="1404518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4263" y="2714625"/>
                        <a:ext cx="4198937" cy="197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1206500"/>
            <a:ext cx="4487863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Text Box 13"/>
          <p:cNvSpPr txBox="1">
            <a:spLocks noChangeArrowheads="1"/>
          </p:cNvSpPr>
          <p:nvPr/>
        </p:nvSpPr>
        <p:spPr bwMode="auto">
          <a:xfrm>
            <a:off x="2692400" y="2108200"/>
            <a:ext cx="1739900" cy="457200"/>
          </a:xfrm>
          <a:prstGeom prst="rect">
            <a:avLst/>
          </a:prstGeom>
          <a:solidFill>
            <a:srgbClr val="339966">
              <a:alpha val="3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/>
          </a:p>
        </p:txBody>
      </p:sp>
      <p:pic>
        <p:nvPicPr>
          <p:cNvPr id="9223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63" y="955675"/>
            <a:ext cx="21272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1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811713"/>
            <a:ext cx="1925638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4702175"/>
            <a:ext cx="25812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641350" y="5162550"/>
            <a:ext cx="2838450" cy="1390650"/>
            <a:chOff x="5911850" y="1555750"/>
            <a:chExt cx="2838450" cy="1390650"/>
          </a:xfrm>
        </p:grpSpPr>
        <p:pic>
          <p:nvPicPr>
            <p:cNvPr id="9234" name="Picture 17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0900" y="1952625"/>
              <a:ext cx="2351088" cy="50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5" name="Picture 19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1850" y="1555750"/>
              <a:ext cx="1841500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6" name="Text Box 20"/>
            <p:cNvSpPr txBox="1">
              <a:spLocks noChangeArrowheads="1"/>
            </p:cNvSpPr>
            <p:nvPr/>
          </p:nvSpPr>
          <p:spPr bwMode="auto">
            <a:xfrm>
              <a:off x="7162800" y="2489200"/>
              <a:ext cx="1587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/>
                <a:t>是</a:t>
              </a:r>
              <a:r>
                <a:rPr lang="en-US" altLang="zh-CN" b="1"/>
                <a:t>KKT</a:t>
              </a:r>
              <a:r>
                <a:rPr lang="zh-CN" altLang="en-US" b="1"/>
                <a:t>点</a:t>
              </a:r>
              <a:r>
                <a:rPr lang="en-US" altLang="zh-CN" b="1"/>
                <a:t>.</a:t>
              </a:r>
            </a:p>
          </p:txBody>
        </p:sp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6280150" y="1400175"/>
            <a:ext cx="2736850" cy="1317625"/>
            <a:chOff x="774700" y="5197475"/>
            <a:chExt cx="2736850" cy="1317625"/>
          </a:xfrm>
        </p:grpSpPr>
        <p:pic>
          <p:nvPicPr>
            <p:cNvPr id="9231" name="Picture 2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300" y="5197475"/>
              <a:ext cx="1795463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2" name="Picture 2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150" y="5657850"/>
              <a:ext cx="2565400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3" name="Text Box 25"/>
            <p:cNvSpPr txBox="1">
              <a:spLocks noChangeArrowheads="1"/>
            </p:cNvSpPr>
            <p:nvPr/>
          </p:nvSpPr>
          <p:spPr bwMode="auto">
            <a:xfrm>
              <a:off x="774700" y="6057900"/>
              <a:ext cx="1587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/>
                <a:t>非</a:t>
              </a:r>
              <a:r>
                <a:rPr lang="en-US" altLang="zh-CN" b="1"/>
                <a:t>KKT</a:t>
              </a:r>
              <a:r>
                <a:rPr lang="zh-CN" altLang="en-US" b="1"/>
                <a:t>点</a:t>
              </a:r>
              <a:r>
                <a:rPr lang="en-US" altLang="zh-CN" b="1"/>
                <a:t>.</a:t>
              </a:r>
            </a:p>
          </p:txBody>
        </p:sp>
      </p:grpSp>
      <p:grpSp>
        <p:nvGrpSpPr>
          <p:cNvPr id="4" name="组合 20"/>
          <p:cNvGrpSpPr>
            <a:grpSpLocks/>
          </p:cNvGrpSpPr>
          <p:nvPr/>
        </p:nvGrpSpPr>
        <p:grpSpPr bwMode="auto">
          <a:xfrm>
            <a:off x="4686300" y="5268913"/>
            <a:ext cx="1587500" cy="852487"/>
            <a:chOff x="4686300" y="5268913"/>
            <a:chExt cx="1587500" cy="852487"/>
          </a:xfrm>
        </p:grpSpPr>
        <p:pic>
          <p:nvPicPr>
            <p:cNvPr id="9229" name="Picture 23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8850" y="5268913"/>
              <a:ext cx="1336675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0" name="Text Box 26"/>
            <p:cNvSpPr txBox="1">
              <a:spLocks noChangeArrowheads="1"/>
            </p:cNvSpPr>
            <p:nvPr/>
          </p:nvSpPr>
          <p:spPr bwMode="auto">
            <a:xfrm>
              <a:off x="4686300" y="5664200"/>
              <a:ext cx="1587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/>
                <a:t>非</a:t>
              </a:r>
              <a:r>
                <a:rPr lang="en-US" altLang="zh-CN" b="1"/>
                <a:t>KKT</a:t>
              </a:r>
              <a:r>
                <a:rPr lang="zh-CN" altLang="en-US" b="1"/>
                <a:t>点</a:t>
              </a:r>
              <a:r>
                <a:rPr lang="en-US" altLang="zh-CN" b="1"/>
                <a:t>.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最优化理论与算法模板">
  <a:themeElements>
    <a:clrScheme name="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最优化理论与算法模板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13032</TotalTime>
  <Words>2915</Words>
  <Application>Microsoft Office PowerPoint</Application>
  <PresentationFormat>全屏显示(4:3)</PresentationFormat>
  <Paragraphs>422</Paragraphs>
  <Slides>63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63</vt:i4>
      </vt:variant>
    </vt:vector>
  </HeadingPairs>
  <TitlesOfParts>
    <vt:vector size="66" baseType="lpstr">
      <vt:lpstr>最优化理论与算法模板</vt:lpstr>
      <vt:lpstr>Visio</vt:lpstr>
      <vt:lpstr>Equation</vt:lpstr>
      <vt:lpstr>约束优化：理论  Theory of Constrained Optimization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Lagrange 对偶(7.7节)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北京航空航天大学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实用优化方法</dc:title>
  <dc:creator>刘红英</dc:creator>
  <cp:lastModifiedBy>***</cp:lastModifiedBy>
  <cp:revision>2136</cp:revision>
  <dcterms:created xsi:type="dcterms:W3CDTF">1997-11-08T17:22:06Z</dcterms:created>
  <dcterms:modified xsi:type="dcterms:W3CDTF">2018-06-03T12:28:08Z</dcterms:modified>
</cp:coreProperties>
</file>