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96" r:id="rId5"/>
    <p:sldId id="307" r:id="rId6"/>
    <p:sldId id="295" r:id="rId7"/>
    <p:sldId id="297" r:id="rId8"/>
    <p:sldId id="308" r:id="rId9"/>
    <p:sldId id="298" r:id="rId10"/>
    <p:sldId id="285" r:id="rId11"/>
    <p:sldId id="299" r:id="rId12"/>
    <p:sldId id="261" r:id="rId13"/>
    <p:sldId id="300" r:id="rId14"/>
    <p:sldId id="302" r:id="rId15"/>
    <p:sldId id="306" r:id="rId16"/>
    <p:sldId id="264" r:id="rId17"/>
    <p:sldId id="293" r:id="rId18"/>
    <p:sldId id="294" r:id="rId19"/>
    <p:sldId id="305" r:id="rId20"/>
    <p:sldId id="304" r:id="rId21"/>
    <p:sldId id="274" r:id="rId22"/>
    <p:sldId id="270" r:id="rId23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5pPr>
    <a:lvl6pPr marL="22860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6pPr>
    <a:lvl7pPr marL="27432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7pPr>
    <a:lvl8pPr marL="32004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8pPr>
    <a:lvl9pPr marL="36576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FFFF64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73" autoAdjust="0"/>
  </p:normalViewPr>
  <p:slideViewPr>
    <p:cSldViewPr snapToGrid="0" snapToObjects="1">
      <p:cViewPr varScale="1">
        <p:scale>
          <a:sx n="70" d="100"/>
          <a:sy n="70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7810A-7199-4651-9A5F-D73A56534896}" type="datetimeFigureOut">
              <a:rPr lang="zh-CN" altLang="en-US"/>
              <a:pPr>
                <a:defRPr/>
              </a:pPr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EF504-974C-4D6A-9220-31D5B12CBC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8CC2B-6E4A-47D1-8A4D-BFDA98E5CB88}" type="datetimeFigureOut">
              <a:rPr lang="zh-CN" altLang="en-US"/>
              <a:pPr>
                <a:defRPr/>
              </a:pPr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3A266-D51F-4B4B-BCB9-D3A8954CD0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DF0C2-7E81-4E32-934E-DBD616FF3AEB}" type="datetimeFigureOut">
              <a:rPr lang="zh-CN" altLang="en-US"/>
              <a:pPr>
                <a:defRPr/>
              </a:pPr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A5D9D-D79A-4E3E-AF94-28B82589D1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A9A18-C566-4370-8815-9AD6B237CDE5}" type="datetimeFigureOut">
              <a:rPr lang="zh-CN" altLang="en-US"/>
              <a:pPr>
                <a:defRPr/>
              </a:pPr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55983-5B6C-4CDF-9FC6-8C22B5646F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2ED8F-E8A3-4DAB-9F74-FB85AD085B8E}" type="datetimeFigureOut">
              <a:rPr lang="zh-CN" altLang="en-US"/>
              <a:pPr>
                <a:defRPr/>
              </a:pPr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AB10B-E378-4859-B296-8D6CE4B053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32F27-1B0B-4929-80C3-BEBEE4756F85}" type="datetimeFigureOut">
              <a:rPr lang="zh-CN" altLang="en-US"/>
              <a:pPr>
                <a:defRPr/>
              </a:pPr>
              <a:t>2016/5/6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3E268-8A0B-47F8-95FD-CF83CCF76C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B8394-A9F4-4517-A0DD-AA72C5138798}" type="datetimeFigureOut">
              <a:rPr lang="zh-CN" altLang="en-US"/>
              <a:pPr>
                <a:defRPr/>
              </a:pPr>
              <a:t>2016/5/6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F1047-874B-456A-947F-38973EBFDC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7BFF9-C78C-4C60-95A9-9DA8114844CA}" type="datetimeFigureOut">
              <a:rPr lang="zh-CN" altLang="en-US"/>
              <a:pPr>
                <a:defRPr/>
              </a:pPr>
              <a:t>2016/5/6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FA3E8-3C68-423F-988B-FE022667F8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1ACB0-26FB-4DA0-B150-856669313D2D}" type="datetimeFigureOut">
              <a:rPr lang="zh-CN" altLang="en-US"/>
              <a:pPr>
                <a:defRPr/>
              </a:pPr>
              <a:t>2016/5/6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1209D-68C8-4B55-B5B9-F90AAE0862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A4E58-AFB2-43F1-AE89-B9F8446C7BF1}" type="datetimeFigureOut">
              <a:rPr lang="zh-CN" altLang="en-US"/>
              <a:pPr>
                <a:defRPr/>
              </a:pPr>
              <a:t>2016/5/6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3144A-C5EB-4A40-AC09-5C04764FB7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0BA62-5EE8-40CE-AD89-247E9D6C743E}" type="datetimeFigureOut">
              <a:rPr lang="zh-CN" altLang="en-US"/>
              <a:pPr>
                <a:defRPr/>
              </a:pPr>
              <a:t>2016/5/6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6F21A-CD2D-4087-B96B-F7052F80E6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6ED8413-75B5-4E51-9A23-16E3C9D07FA2}" type="datetimeFigureOut">
              <a:rPr lang="zh-CN" altLang="en-US"/>
              <a:pPr>
                <a:defRPr/>
              </a:pPr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C6FEEF2-BE96-4537-B892-C8E4107378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3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 txBox="1">
            <a:spLocks/>
          </p:cNvSpPr>
          <p:nvPr/>
        </p:nvSpPr>
        <p:spPr bwMode="auto">
          <a:xfrm>
            <a:off x="719138" y="1692275"/>
            <a:ext cx="74136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4800" b="1">
                <a:solidFill>
                  <a:srgbClr val="FF6600"/>
                </a:solidFill>
              </a:rPr>
              <a:t>高性能众核芯片动态热管理技术研究</a:t>
            </a:r>
          </a:p>
        </p:txBody>
      </p:sp>
      <p:sp>
        <p:nvSpPr>
          <p:cNvPr id="13314" name="副标题 2"/>
          <p:cNvSpPr txBox="1">
            <a:spLocks/>
          </p:cNvSpPr>
          <p:nvPr/>
        </p:nvSpPr>
        <p:spPr bwMode="auto">
          <a:xfrm>
            <a:off x="952500" y="3470275"/>
            <a:ext cx="7634288" cy="28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zh-CN" altLang="en-US" sz="3200" b="1">
                <a:solidFill>
                  <a:srgbClr val="21509A"/>
                </a:solidFill>
              </a:rPr>
              <a:t>马健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zh-CN" altLang="en-US" sz="2000">
              <a:solidFill>
                <a:srgbClr val="21509A"/>
              </a:solidFill>
            </a:endParaRPr>
          </a:p>
        </p:txBody>
      </p:sp>
      <p:pic>
        <p:nvPicPr>
          <p:cNvPr id="13315" name="图片 24" descr="UESTC_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25" y="209550"/>
            <a:ext cx="129698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改进的分层方法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  <p:sp>
        <p:nvSpPr>
          <p:cNvPr id="41986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8763000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solidFill>
                  <a:schemeClr val="tx2"/>
                </a:solidFill>
                <a:latin typeface="宋体" charset="-122"/>
              </a:rPr>
              <a:t>将芯片分块做两层任务迁移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块内任务迁移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块间任务迁移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000">
              <a:solidFill>
                <a:schemeClr val="tx1"/>
              </a:solidFill>
              <a:latin typeface="宋体" charset="-122"/>
            </a:endParaRPr>
          </a:p>
        </p:txBody>
      </p:sp>
      <p:pic>
        <p:nvPicPr>
          <p:cNvPr id="41987" name="Picture 5" descr="tu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2975" y="2439988"/>
            <a:ext cx="38481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3"/>
          <p:cNvSpPr txBox="1">
            <a:spLocks noChangeArrowheads="1"/>
          </p:cNvSpPr>
          <p:nvPr/>
        </p:nvSpPr>
        <p:spPr bwMode="auto">
          <a:xfrm>
            <a:off x="228600" y="1204913"/>
            <a:ext cx="8763000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solidFill>
                  <a:schemeClr val="tx2"/>
                </a:solidFill>
                <a:latin typeface="宋体" charset="-122"/>
              </a:rPr>
              <a:t>块内任务迁移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8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3010" name="Text Box 7"/>
          <p:cNvSpPr txBox="1">
            <a:spLocks noChangeArrowheads="1"/>
          </p:cNvSpPr>
          <p:nvPr/>
        </p:nvSpPr>
        <p:spPr bwMode="auto">
          <a:xfrm>
            <a:off x="1666875" y="6246813"/>
            <a:ext cx="399415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块</a:t>
            </a:r>
            <a:r>
              <a:rPr lang="en-US" altLang="zh-CN">
                <a:solidFill>
                  <a:schemeClr val="tx2"/>
                </a:solidFill>
              </a:rPr>
              <a:t>I</a:t>
            </a:r>
            <a:r>
              <a:rPr lang="zh-CN" altLang="en-US">
                <a:solidFill>
                  <a:schemeClr val="tx2"/>
                </a:solidFill>
              </a:rPr>
              <a:t>的例子</a:t>
            </a:r>
          </a:p>
        </p:txBody>
      </p:sp>
      <p:sp>
        <p:nvSpPr>
          <p:cNvPr id="43012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改进的分层方法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  <p:pic>
        <p:nvPicPr>
          <p:cNvPr id="43014" name="Picture 6" descr="inbl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9963" y="2162175"/>
            <a:ext cx="7470775" cy="38528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3"/>
          <p:cNvSpPr txBox="1">
            <a:spLocks noChangeArrowheads="1"/>
          </p:cNvSpPr>
          <p:nvPr/>
        </p:nvSpPr>
        <p:spPr bwMode="auto">
          <a:xfrm>
            <a:off x="195263" y="1217613"/>
            <a:ext cx="8839200" cy="227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solidFill>
                  <a:schemeClr val="tx2"/>
                </a:solidFill>
                <a:latin typeface="宋体" charset="-122"/>
              </a:rPr>
              <a:t>没有匹配上的核可能在块间可以匹配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solidFill>
                  <a:schemeClr val="tx2"/>
                </a:solidFill>
                <a:latin typeface="宋体" charset="-122"/>
              </a:rPr>
              <a:t>将未匹配核集中到一起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400">
              <a:solidFill>
                <a:schemeClr val="tx1"/>
              </a:solidFill>
              <a:latin typeface="宋体" charset="-122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zh-CN" sz="2400">
              <a:solidFill>
                <a:srgbClr val="7F7F7F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4035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改进的分层方法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  <p:pic>
        <p:nvPicPr>
          <p:cNvPr id="44037" name="Picture 5" descr="lef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9650" y="2362200"/>
            <a:ext cx="4475163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/>
          <p:cNvSpPr txBox="1">
            <a:spLocks noChangeArrowheads="1"/>
          </p:cNvSpPr>
          <p:nvPr/>
        </p:nvSpPr>
        <p:spPr bwMode="auto">
          <a:xfrm>
            <a:off x="195263" y="1217613"/>
            <a:ext cx="8839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solidFill>
                  <a:schemeClr val="tx2"/>
                </a:solidFill>
                <a:latin typeface="宋体" charset="-122"/>
              </a:rPr>
              <a:t>未匹配核的数量可能很大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如果未匹配核数量很小，直接进行匹配</a:t>
            </a:r>
            <a:r>
              <a:rPr lang="en-US" altLang="zh-CN" sz="2000">
                <a:solidFill>
                  <a:schemeClr val="tx2"/>
                </a:solidFill>
                <a:latin typeface="宋体" charset="-122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否则用最小割算法将其划分，每部分内部匹配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solidFill>
                <a:schemeClr val="tx1"/>
              </a:solidFill>
              <a:latin typeface="宋体" charset="-122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zh-CN" sz="2400">
              <a:solidFill>
                <a:srgbClr val="7F7F7F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5058" name="AutoShape 17"/>
          <p:cNvSpPr>
            <a:spLocks noChangeArrowheads="1"/>
          </p:cNvSpPr>
          <p:nvPr/>
        </p:nvSpPr>
        <p:spPr bwMode="auto">
          <a:xfrm>
            <a:off x="4005263" y="3990975"/>
            <a:ext cx="1133475" cy="538163"/>
          </a:xfrm>
          <a:prstGeom prst="rightArrow">
            <a:avLst>
              <a:gd name="adj1" fmla="val 50000"/>
              <a:gd name="adj2" fmla="val 52655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1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改进的分层方法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  <p:pic>
        <p:nvPicPr>
          <p:cNvPr id="45063" name="Picture 7" descr="partion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2663" y="2486025"/>
            <a:ext cx="2689225" cy="4086225"/>
          </a:xfrm>
          <a:prstGeom prst="rect">
            <a:avLst/>
          </a:prstGeom>
          <a:noFill/>
        </p:spPr>
      </p:pic>
      <p:pic>
        <p:nvPicPr>
          <p:cNvPr id="45064" name="Picture 8" descr="partion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8738" y="2419350"/>
            <a:ext cx="2679700" cy="42179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3"/>
          <p:cNvSpPr txBox="1">
            <a:spLocks noChangeArrowheads="1"/>
          </p:cNvSpPr>
          <p:nvPr/>
        </p:nvSpPr>
        <p:spPr bwMode="auto">
          <a:xfrm>
            <a:off x="195263" y="1217613"/>
            <a:ext cx="8839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最后没有匹配上的核再采用</a:t>
            </a:r>
            <a:r>
              <a:rPr lang="en-US" altLang="zh-CN" sz="2000">
                <a:solidFill>
                  <a:schemeClr val="tx2"/>
                </a:solidFill>
                <a:latin typeface="宋体" charset="-122"/>
              </a:rPr>
              <a:t>DVFS</a:t>
            </a: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处理。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zh-CN" sz="24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47107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改进的分层方法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  <p:pic>
        <p:nvPicPr>
          <p:cNvPr id="47109" name="Picture 5" descr="lastDVF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5250" y="1992313"/>
            <a:ext cx="6742113" cy="45926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8763000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400">
                <a:solidFill>
                  <a:schemeClr val="tx2"/>
                </a:solidFill>
                <a:latin typeface="宋体" charset="-122"/>
              </a:rPr>
              <a:t>功耗重新分配完成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4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8132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改进的分层方法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  <p:pic>
        <p:nvPicPr>
          <p:cNvPr id="48134" name="Picture 6" descr="inbl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690938"/>
            <a:ext cx="4672013" cy="2409825"/>
          </a:xfrm>
          <a:prstGeom prst="rect">
            <a:avLst/>
          </a:prstGeom>
          <a:noFill/>
        </p:spPr>
      </p:pic>
      <p:pic>
        <p:nvPicPr>
          <p:cNvPr id="48136" name="Picture 8" descr="lastov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8988" y="2176463"/>
            <a:ext cx="2817812" cy="44307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  <a:latin typeface="宋体" charset="-122"/>
              </a:rPr>
              <a:t>实验设定</a:t>
            </a:r>
          </a:p>
        </p:txBody>
      </p:sp>
      <p:sp>
        <p:nvSpPr>
          <p:cNvPr id="49154" name="Rectangle 3"/>
          <p:cNvSpPr txBox="1">
            <a:spLocks noChangeArrowheads="1"/>
          </p:cNvSpPr>
          <p:nvPr/>
        </p:nvSpPr>
        <p:spPr bwMode="auto">
          <a:xfrm>
            <a:off x="228600" y="1135063"/>
            <a:ext cx="8745538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Tested on processors with 100 cores, 256 cores, 400 cores, 625 cores.</a:t>
            </a:r>
            <a:endParaRPr lang="en-US" altLang="zh-CN" sz="26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Thermal model generated using HotSpot.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Power trace generated using Wattch with SPEC benchmarks.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Ambient temperature set to be 20 degree.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Safe temperature set to be 105 degree.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Transient temperature comparison</a:t>
            </a:r>
          </a:p>
        </p:txBody>
      </p:sp>
      <p:pic>
        <p:nvPicPr>
          <p:cNvPr id="50178" name="Picture 13" descr="Screenshot-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0725" y="3887788"/>
            <a:ext cx="3198813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Picture 14" descr="Screenshot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187450"/>
            <a:ext cx="3048000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0" name="Picture 15" descr="Screenshot-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56125" y="1168400"/>
            <a:ext cx="32035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16" descr="Screenshot-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5938" y="4002088"/>
            <a:ext cx="2989262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2" name="Text Box 17"/>
          <p:cNvSpPr txBox="1">
            <a:spLocks noChangeArrowheads="1"/>
          </p:cNvSpPr>
          <p:nvPr/>
        </p:nvSpPr>
        <p:spPr bwMode="auto">
          <a:xfrm>
            <a:off x="790575" y="3590925"/>
            <a:ext cx="290353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Temperature without DTM</a:t>
            </a:r>
          </a:p>
        </p:txBody>
      </p:sp>
      <p:sp>
        <p:nvSpPr>
          <p:cNvPr id="50183" name="Text Box 18"/>
          <p:cNvSpPr txBox="1">
            <a:spLocks noChangeArrowheads="1"/>
          </p:cNvSpPr>
          <p:nvPr/>
        </p:nvSpPr>
        <p:spPr bwMode="auto">
          <a:xfrm>
            <a:off x="4856163" y="3635375"/>
            <a:ext cx="32258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Temperature with new method</a:t>
            </a:r>
          </a:p>
        </p:txBody>
      </p:sp>
      <p:sp>
        <p:nvSpPr>
          <p:cNvPr id="50184" name="Text Box 19"/>
          <p:cNvSpPr txBox="1">
            <a:spLocks noChangeArrowheads="1"/>
          </p:cNvSpPr>
          <p:nvPr/>
        </p:nvSpPr>
        <p:spPr bwMode="auto">
          <a:xfrm>
            <a:off x="515938" y="6300788"/>
            <a:ext cx="43402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Temperature with method proposed in [1]</a:t>
            </a:r>
          </a:p>
        </p:txBody>
      </p:sp>
      <p:sp>
        <p:nvSpPr>
          <p:cNvPr id="50185" name="Text Box 20"/>
          <p:cNvSpPr txBox="1">
            <a:spLocks noChangeArrowheads="1"/>
          </p:cNvSpPr>
          <p:nvPr/>
        </p:nvSpPr>
        <p:spPr bwMode="auto">
          <a:xfrm>
            <a:off x="4856163" y="6342063"/>
            <a:ext cx="403225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Temperature with DVFS only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Transient variance comparison</a:t>
            </a:r>
          </a:p>
        </p:txBody>
      </p:sp>
      <p:pic>
        <p:nvPicPr>
          <p:cNvPr id="51202" name="Picture 4" descr="Screenshot-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63" y="1187450"/>
            <a:ext cx="8999537" cy="258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ext Box 10"/>
          <p:cNvSpPr txBox="1">
            <a:spLocks noChangeArrowheads="1"/>
          </p:cNvSpPr>
          <p:nvPr/>
        </p:nvSpPr>
        <p:spPr bwMode="auto">
          <a:xfrm>
            <a:off x="938213" y="4079875"/>
            <a:ext cx="7748587" cy="28432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var</a:t>
            </a:r>
            <a:r>
              <a:rPr lang="en-US" altLang="zh-CN" baseline="-25000">
                <a:solidFill>
                  <a:schemeClr val="tx2"/>
                </a:solidFill>
              </a:rPr>
              <a:t>o</a:t>
            </a:r>
            <a:r>
              <a:rPr lang="en-US" altLang="zh-CN">
                <a:solidFill>
                  <a:schemeClr val="tx2"/>
                </a:solidFill>
              </a:rPr>
              <a:t> is variance of Transient temperature trace without DTM method.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var</a:t>
            </a:r>
            <a:r>
              <a:rPr lang="en-US" altLang="zh-CN" baseline="-25000">
                <a:solidFill>
                  <a:schemeClr val="tx2"/>
                </a:solidFill>
              </a:rPr>
              <a:t>d</a:t>
            </a:r>
            <a:r>
              <a:rPr lang="en-US" altLang="zh-CN">
                <a:solidFill>
                  <a:schemeClr val="tx2"/>
                </a:solidFill>
              </a:rPr>
              <a:t> is variance of Transient temperature trace with DVFS only method.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var</a:t>
            </a:r>
            <a:r>
              <a:rPr lang="en-US" altLang="zh-CN" baseline="-25000">
                <a:solidFill>
                  <a:schemeClr val="tx2"/>
                </a:solidFill>
              </a:rPr>
              <a:t>c</a:t>
            </a:r>
            <a:r>
              <a:rPr lang="en-US" altLang="zh-CN">
                <a:solidFill>
                  <a:schemeClr val="tx2"/>
                </a:solidFill>
              </a:rPr>
              <a:t> is variance of Transient temperature trace with method proposed in [1].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var</a:t>
            </a:r>
            <a:r>
              <a:rPr lang="en-US" altLang="zh-CN" baseline="-25000">
                <a:solidFill>
                  <a:schemeClr val="tx2"/>
                </a:solidFill>
              </a:rPr>
              <a:t>n</a:t>
            </a:r>
            <a:r>
              <a:rPr lang="en-US" altLang="zh-CN">
                <a:solidFill>
                  <a:schemeClr val="tx2"/>
                </a:solidFill>
              </a:rPr>
              <a:t> is variance of Transient temperature trace with new method.</a:t>
            </a: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Runtime comparison</a:t>
            </a:r>
          </a:p>
        </p:txBody>
      </p:sp>
      <p:pic>
        <p:nvPicPr>
          <p:cNvPr id="52226" name="Picture 3" descr="Screenshot-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1560513"/>
            <a:ext cx="8818563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7" name="Text Box 7"/>
          <p:cNvSpPr txBox="1">
            <a:spLocks noChangeArrowheads="1"/>
          </p:cNvSpPr>
          <p:nvPr/>
        </p:nvSpPr>
        <p:spPr bwMode="auto">
          <a:xfrm>
            <a:off x="677863" y="4460875"/>
            <a:ext cx="5718175" cy="22256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t</a:t>
            </a:r>
            <a:r>
              <a:rPr lang="en-US" altLang="zh-CN" sz="2000" baseline="-25000">
                <a:solidFill>
                  <a:schemeClr val="tx2"/>
                </a:solidFill>
              </a:rPr>
              <a:t>n</a:t>
            </a:r>
            <a:r>
              <a:rPr lang="en-US" altLang="zh-CN" sz="2000">
                <a:solidFill>
                  <a:schemeClr val="tx2"/>
                </a:solidFill>
              </a:rPr>
              <a:t> is runtime per second of new method.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t</a:t>
            </a:r>
            <a:r>
              <a:rPr lang="en-US" altLang="zh-CN" sz="2000" baseline="-25000">
                <a:solidFill>
                  <a:schemeClr val="tx2"/>
                </a:solidFill>
              </a:rPr>
              <a:t>c</a:t>
            </a:r>
            <a:r>
              <a:rPr lang="en-US" altLang="zh-CN" sz="2000">
                <a:solidFill>
                  <a:schemeClr val="tx2"/>
                </a:solidFill>
              </a:rPr>
              <a:t> is runtime per second of method proposed in [1].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t</a:t>
            </a:r>
            <a:r>
              <a:rPr lang="en-US" altLang="zh-CN" sz="2000" baseline="-25000">
                <a:solidFill>
                  <a:schemeClr val="tx2"/>
                </a:solidFill>
              </a:rPr>
              <a:t>d</a:t>
            </a:r>
            <a:r>
              <a:rPr lang="en-US" altLang="zh-CN" sz="2000">
                <a:solidFill>
                  <a:schemeClr val="tx2"/>
                </a:solidFill>
              </a:rPr>
              <a:t> is runtime per second of DVFS only method. 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100">
                <a:solidFill>
                  <a:srgbClr val="FF6600"/>
                </a:solidFill>
              </a:rPr>
              <a:t>为什么需要动态温度管理</a:t>
            </a:r>
          </a:p>
        </p:txBody>
      </p:sp>
      <p:sp>
        <p:nvSpPr>
          <p:cNvPr id="14338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26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000">
                <a:solidFill>
                  <a:schemeClr val="tx2"/>
                </a:solidFill>
                <a:latin typeface="Arial" charset="0"/>
              </a:rPr>
              <a:t>功耗密度不断增长导致高温热问题，在众核领域，高温点问题更加严重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芯片高温或局部高温影响系统可靠性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高温使静态功耗增加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热问题使系统冷却开销很大</a:t>
            </a:r>
            <a:endParaRPr lang="en-US" altLang="zh-CN" sz="2000">
              <a:solidFill>
                <a:schemeClr val="tx2"/>
              </a:solidFill>
              <a:latin typeface="Times New Roman" pitchFamily="18" charset="0"/>
              <a:ea typeface="MS PGothic" pitchFamily="34" charset="-128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/>
            <a:r>
              <a:rPr lang="en-US" altLang="zh-CN">
                <a:solidFill>
                  <a:schemeClr val="tx2"/>
                </a:solidFill>
              </a:rPr>
              <a:t>	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4339" name="AutoShape 3"/>
          <p:cNvSpPr>
            <a:spLocks noChangeAspect="1" noChangeArrowheads="1" noTextEdit="1"/>
          </p:cNvSpPr>
          <p:nvPr/>
        </p:nvSpPr>
        <p:spPr bwMode="auto">
          <a:xfrm>
            <a:off x="2500313" y="2249488"/>
            <a:ext cx="3062287" cy="202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3625" y="2852738"/>
            <a:ext cx="4879975" cy="318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TextBox 7"/>
          <p:cNvSpPr txBox="1">
            <a:spLocks noChangeArrowheads="1"/>
          </p:cNvSpPr>
          <p:nvPr/>
        </p:nvSpPr>
        <p:spPr bwMode="auto">
          <a:xfrm>
            <a:off x="5424488" y="6037263"/>
            <a:ext cx="30591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 i="1">
                <a:solidFill>
                  <a:srgbClr val="FF6600"/>
                </a:solidFill>
                <a:latin typeface="Arial" charset="0"/>
                <a:ea typeface="MS PGothic" pitchFamily="34" charset="-128"/>
              </a:rPr>
              <a:t>Temperature distribution of multi-core chip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Performance  comparison</a:t>
            </a:r>
          </a:p>
        </p:txBody>
      </p:sp>
      <p:pic>
        <p:nvPicPr>
          <p:cNvPr id="53250" name="Picture 5" descr="Screenshot-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8" y="1517650"/>
            <a:ext cx="8670925" cy="240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1" name="Text Box 9"/>
          <p:cNvSpPr txBox="1">
            <a:spLocks noChangeArrowheads="1"/>
          </p:cNvSpPr>
          <p:nvPr/>
        </p:nvSpPr>
        <p:spPr bwMode="auto">
          <a:xfrm>
            <a:off x="831850" y="4400550"/>
            <a:ext cx="7289800" cy="2017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MIPS</a:t>
            </a:r>
            <a:r>
              <a:rPr lang="en-US" altLang="zh-CN" baseline="-25000">
                <a:solidFill>
                  <a:schemeClr val="tx2"/>
                </a:solidFill>
              </a:rPr>
              <a:t>o</a:t>
            </a:r>
            <a:r>
              <a:rPr lang="en-US" altLang="zh-CN">
                <a:solidFill>
                  <a:schemeClr val="tx2"/>
                </a:solidFill>
              </a:rPr>
              <a:t> is  the average number of IPS in million without DTM.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MIPS</a:t>
            </a:r>
            <a:r>
              <a:rPr lang="en-US" altLang="zh-CN" baseline="-25000">
                <a:solidFill>
                  <a:schemeClr val="tx2"/>
                </a:solidFill>
              </a:rPr>
              <a:t>d</a:t>
            </a:r>
            <a:r>
              <a:rPr lang="en-US" altLang="zh-CN">
                <a:solidFill>
                  <a:schemeClr val="tx2"/>
                </a:solidFill>
              </a:rPr>
              <a:t> is  the average number of IPS in million with DVFS only method.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MIPS</a:t>
            </a:r>
            <a:r>
              <a:rPr lang="en-US" altLang="zh-CN" baseline="-25000">
                <a:solidFill>
                  <a:schemeClr val="tx2"/>
                </a:solidFill>
              </a:rPr>
              <a:t>n</a:t>
            </a:r>
            <a:r>
              <a:rPr lang="en-US" altLang="zh-CN">
                <a:solidFill>
                  <a:schemeClr val="tx2"/>
                </a:solidFill>
              </a:rPr>
              <a:t> is  the average number of IPS in million with new method.</a:t>
            </a: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Conclusion</a:t>
            </a:r>
          </a:p>
        </p:txBody>
      </p:sp>
      <p:sp>
        <p:nvSpPr>
          <p:cNvPr id="54274" name="Rectangle 3"/>
          <p:cNvSpPr txBox="1">
            <a:spLocks noChangeArrowheads="1"/>
          </p:cNvSpPr>
          <p:nvPr/>
        </p:nvSpPr>
        <p:spPr bwMode="auto">
          <a:xfrm>
            <a:off x="457200" y="1563688"/>
            <a:ext cx="8423275" cy="380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4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A Hierarchical dynamic thermal management method is proposed.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Two partitioning methods are used: one is partitioning by position, the other is partitioning using a minimum cut algorithm.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The new method is distributed, time spent in computing is reduced so much.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 txBox="1">
            <a:spLocks/>
          </p:cNvSpPr>
          <p:nvPr/>
        </p:nvSpPr>
        <p:spPr bwMode="auto">
          <a:xfrm>
            <a:off x="554038" y="270986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5400">
                <a:solidFill>
                  <a:srgbClr val="FF6600"/>
                </a:solidFill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动态温度管理技术</a:t>
            </a:r>
          </a:p>
        </p:txBody>
      </p:sp>
      <p:sp>
        <p:nvSpPr>
          <p:cNvPr id="15362" name="Rectangle 3"/>
          <p:cNvSpPr txBox="1">
            <a:spLocks noChangeArrowheads="1"/>
          </p:cNvSpPr>
          <p:nvPr/>
        </p:nvSpPr>
        <p:spPr bwMode="auto">
          <a:xfrm>
            <a:off x="228600" y="1695450"/>
            <a:ext cx="868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400">
                <a:solidFill>
                  <a:schemeClr val="tx2"/>
                </a:solidFill>
                <a:latin typeface="Arial" charset="0"/>
              </a:rPr>
              <a:t>动态电压频率调整技术 </a:t>
            </a:r>
            <a:r>
              <a:rPr lang="en-US" altLang="zh-CN" sz="2400">
                <a:solidFill>
                  <a:schemeClr val="tx2"/>
                </a:solidFill>
                <a:latin typeface="Arial" charset="0"/>
              </a:rPr>
              <a:t>(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DVFS)</a:t>
            </a:r>
            <a:r>
              <a:rPr lang="en-US" altLang="zh-CN" sz="2000">
                <a:solidFill>
                  <a:schemeClr val="tx2"/>
                </a:solidFill>
                <a:latin typeface="宋体" charset="-122"/>
              </a:rPr>
              <a:t>:</a:t>
            </a:r>
            <a:r>
              <a:rPr lang="en-US" altLang="zh-CN" sz="2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 </a:t>
            </a:r>
            <a:endParaRPr lang="en-US" altLang="zh-CN" sz="14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 P ~ f v</a:t>
            </a:r>
            <a:r>
              <a:rPr lang="en-US" altLang="zh-CN" sz="2000" baseline="30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2</a:t>
            </a: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通过调整电压和频率来降低动态功耗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Arial" charset="0"/>
              </a:rPr>
              <a:t>温度降低的同时处理速度下降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zh-CN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63" name="AutoShape 8"/>
          <p:cNvSpPr>
            <a:spLocks noChangeArrowheads="1"/>
          </p:cNvSpPr>
          <p:nvPr/>
        </p:nvSpPr>
        <p:spPr bwMode="auto">
          <a:xfrm>
            <a:off x="3468688" y="4322763"/>
            <a:ext cx="1320800" cy="552450"/>
          </a:xfrm>
          <a:prstGeom prst="rightArrow">
            <a:avLst>
              <a:gd name="adj1" fmla="val 50000"/>
              <a:gd name="adj2" fmla="val 597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801688" y="5791200"/>
            <a:ext cx="7885112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300">
                <a:solidFill>
                  <a:schemeClr val="tx2"/>
                </a:solidFill>
              </a:rPr>
              <a:t>红色核：</a:t>
            </a:r>
            <a:r>
              <a:rPr lang="en-US" altLang="zh-CN" sz="1300">
                <a:solidFill>
                  <a:schemeClr val="tx2"/>
                </a:solidFill>
              </a:rPr>
              <a:t> </a:t>
            </a:r>
            <a:r>
              <a:rPr lang="zh-CN" altLang="en-US" sz="1300">
                <a:solidFill>
                  <a:schemeClr val="tx2"/>
                </a:solidFill>
              </a:rPr>
              <a:t>温度超出安全温度</a:t>
            </a:r>
          </a:p>
          <a:p>
            <a:r>
              <a:rPr lang="zh-CN" altLang="en-US" sz="1300">
                <a:solidFill>
                  <a:schemeClr val="tx2"/>
                </a:solidFill>
              </a:rPr>
              <a:t>黄色核：</a:t>
            </a:r>
            <a:r>
              <a:rPr lang="en-US" altLang="zh-CN" sz="1300">
                <a:solidFill>
                  <a:schemeClr val="tx2"/>
                </a:solidFill>
              </a:rPr>
              <a:t> </a:t>
            </a:r>
            <a:r>
              <a:rPr lang="zh-CN" altLang="en-US" sz="1300">
                <a:solidFill>
                  <a:schemeClr val="tx2"/>
                </a:solidFill>
              </a:rPr>
              <a:t>温度刚刚在安全温度以下</a:t>
            </a:r>
          </a:p>
          <a:p>
            <a:r>
              <a:rPr lang="zh-CN" altLang="en-US" sz="1300">
                <a:solidFill>
                  <a:schemeClr val="tx2"/>
                </a:solidFill>
              </a:rPr>
              <a:t>蓝色核： 温度远低于安全温度</a:t>
            </a:r>
            <a:endParaRPr lang="en-US" altLang="zh-CN" sz="1300">
              <a:solidFill>
                <a:schemeClr val="tx2"/>
              </a:solidFill>
            </a:endParaRPr>
          </a:p>
          <a:p>
            <a:endParaRPr lang="en-US" altLang="zh-CN" sz="1300"/>
          </a:p>
        </p:txBody>
      </p:sp>
      <p:pic>
        <p:nvPicPr>
          <p:cNvPr id="15365" name="Picture 8" descr="tu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62550" y="3282950"/>
            <a:ext cx="2487613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9" descr="tu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262313"/>
            <a:ext cx="2503488" cy="252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动态温度管理技术</a:t>
            </a:r>
            <a:endParaRPr lang="en-US" altLang="zh-CN" sz="4400">
              <a:solidFill>
                <a:srgbClr val="FF6600"/>
              </a:solidFill>
            </a:endParaRPr>
          </a:p>
        </p:txBody>
      </p:sp>
      <p:sp>
        <p:nvSpPr>
          <p:cNvPr id="16386" name="Rectangle 3"/>
          <p:cNvSpPr txBox="1">
            <a:spLocks noChangeArrowheads="1"/>
          </p:cNvSpPr>
          <p:nvPr/>
        </p:nvSpPr>
        <p:spPr bwMode="auto">
          <a:xfrm>
            <a:off x="228600" y="1187450"/>
            <a:ext cx="868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4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任务迁移：</a:t>
            </a:r>
            <a:r>
              <a:rPr lang="en-US" altLang="zh-CN" sz="2000">
                <a:solidFill>
                  <a:schemeClr val="tx2"/>
                </a:solidFill>
                <a:latin typeface="宋体" charset="-122"/>
              </a:rPr>
              <a:t> 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Arial" charset="0"/>
              </a:rPr>
              <a:t>将高温核上的重负载任务迁出，来避免高温问题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32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zh-CN" altLang="en-US" sz="32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6387" name="AutoShape 6"/>
          <p:cNvSpPr>
            <a:spLocks noChangeArrowheads="1"/>
          </p:cNvSpPr>
          <p:nvPr/>
        </p:nvSpPr>
        <p:spPr bwMode="auto">
          <a:xfrm>
            <a:off x="4102100" y="3913188"/>
            <a:ext cx="1143000" cy="523875"/>
          </a:xfrm>
          <a:prstGeom prst="rightArrow">
            <a:avLst>
              <a:gd name="adj1" fmla="val 50000"/>
              <a:gd name="adj2" fmla="val 545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Text Box 10"/>
          <p:cNvSpPr txBox="1">
            <a:spLocks noChangeArrowheads="1"/>
          </p:cNvSpPr>
          <p:nvPr/>
        </p:nvSpPr>
        <p:spPr bwMode="auto">
          <a:xfrm>
            <a:off x="3005138" y="6037263"/>
            <a:ext cx="338137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交换任务</a:t>
            </a:r>
          </a:p>
        </p:txBody>
      </p:sp>
      <p:pic>
        <p:nvPicPr>
          <p:cNvPr id="16389" name="Picture 8" descr="tu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4525" y="2914650"/>
            <a:ext cx="2816225" cy="284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9" descr="tu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938" y="2886075"/>
            <a:ext cx="2819400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10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热模型</a:t>
            </a:r>
            <a:endParaRPr lang="en-US" altLang="zh-CN" sz="4400">
              <a:solidFill>
                <a:srgbClr val="FF6600"/>
              </a:solidFill>
            </a:endParaRPr>
          </a:p>
        </p:txBody>
      </p:sp>
      <p:sp>
        <p:nvSpPr>
          <p:cNvPr id="37911" name="Text Box 11"/>
          <p:cNvSpPr txBox="1">
            <a:spLocks noChangeArrowheads="1"/>
          </p:cNvSpPr>
          <p:nvPr/>
        </p:nvSpPr>
        <p:spPr bwMode="auto">
          <a:xfrm>
            <a:off x="1019175" y="3587750"/>
            <a:ext cx="6630988" cy="246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zh-CN" altLang="en-US"/>
              <a:t>           </a:t>
            </a:r>
            <a:r>
              <a:rPr lang="zh-CN" altLang="en-US" sz="2000"/>
              <a:t>表示温度向量，包括处理器核的温度和其他部分。</a:t>
            </a:r>
          </a:p>
          <a:p>
            <a:pPr defTabSz="914400">
              <a:spcBef>
                <a:spcPct val="50000"/>
              </a:spcBef>
            </a:pPr>
            <a:r>
              <a:rPr lang="zh-CN" altLang="en-US"/>
              <a:t>           表示输出向量，即核的温度向量。</a:t>
            </a:r>
          </a:p>
          <a:p>
            <a:pPr defTabSz="914400">
              <a:spcBef>
                <a:spcPct val="50000"/>
              </a:spcBef>
            </a:pPr>
            <a:r>
              <a:rPr lang="zh-CN" altLang="en-US"/>
              <a:t>           表示输入向量，即核的功耗向量</a:t>
            </a:r>
          </a:p>
          <a:p>
            <a:pPr defTabSz="914400">
              <a:spcBef>
                <a:spcPct val="50000"/>
              </a:spcBef>
            </a:pPr>
            <a:r>
              <a:rPr lang="zh-CN" altLang="en-US"/>
              <a:t>              表示</a:t>
            </a:r>
            <a:r>
              <a:rPr lang="en-US" altLang="zh-CN"/>
              <a:t>hotspot</a:t>
            </a:r>
            <a:r>
              <a:rPr lang="zh-CN" altLang="en-US"/>
              <a:t>热模型提取的热容热阻信息的离散化形式</a:t>
            </a:r>
          </a:p>
          <a:p>
            <a:pPr defTabSz="914400">
              <a:spcBef>
                <a:spcPct val="50000"/>
              </a:spcBef>
            </a:pPr>
            <a:r>
              <a:rPr lang="zh-CN" altLang="en-US"/>
              <a:t>            是一个选择矩阵，即从       中将核的温度选择出来</a:t>
            </a:r>
          </a:p>
          <a:p>
            <a:pPr defTabSz="914400">
              <a:spcBef>
                <a:spcPct val="50000"/>
              </a:spcBef>
            </a:pPr>
            <a:endParaRPr lang="zh-CN" altLang="en-US"/>
          </a:p>
        </p:txBody>
      </p:sp>
      <p:pic>
        <p:nvPicPr>
          <p:cNvPr id="37912" name="Picture 12" descr="thermalmod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7788" y="1333500"/>
            <a:ext cx="6310312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901" name="Object 13"/>
          <p:cNvGraphicFramePr>
            <a:graphicFrameLocks noChangeAspect="1"/>
          </p:cNvGraphicFramePr>
          <p:nvPr/>
        </p:nvGraphicFramePr>
        <p:xfrm>
          <a:off x="1376363" y="3602038"/>
          <a:ext cx="288925" cy="341312"/>
        </p:xfrm>
        <a:graphic>
          <a:graphicData uri="http://schemas.openxmlformats.org/presentationml/2006/ole">
            <p:oleObj spid="_x0000_s37901" name="Equation" r:id="rId4" imgW="139680" imgH="164880" progId="Equation.DSMT4">
              <p:embed/>
            </p:oleObj>
          </a:graphicData>
        </a:graphic>
      </p:graphicFrame>
      <p:graphicFrame>
        <p:nvGraphicFramePr>
          <p:cNvPr id="37902" name="Object 14"/>
          <p:cNvGraphicFramePr>
            <a:graphicFrameLocks noChangeAspect="1"/>
          </p:cNvGraphicFramePr>
          <p:nvPr/>
        </p:nvGraphicFramePr>
        <p:xfrm>
          <a:off x="1376363" y="4010025"/>
          <a:ext cx="284162" cy="334963"/>
        </p:xfrm>
        <a:graphic>
          <a:graphicData uri="http://schemas.openxmlformats.org/presentationml/2006/ole">
            <p:oleObj spid="_x0000_s37902" name="Equation" r:id="rId5" imgW="139680" imgH="164880" progId="Equation.DSMT4">
              <p:embed/>
            </p:oleObj>
          </a:graphicData>
        </a:graphic>
      </p:graphicFrame>
      <p:graphicFrame>
        <p:nvGraphicFramePr>
          <p:cNvPr id="37903" name="Object 15"/>
          <p:cNvGraphicFramePr>
            <a:graphicFrameLocks noChangeAspect="1"/>
          </p:cNvGraphicFramePr>
          <p:nvPr/>
        </p:nvGraphicFramePr>
        <p:xfrm>
          <a:off x="1347788" y="4410075"/>
          <a:ext cx="322262" cy="349250"/>
        </p:xfrm>
        <a:graphic>
          <a:graphicData uri="http://schemas.openxmlformats.org/presentationml/2006/ole">
            <p:oleObj spid="_x0000_s37903" name="Equation" r:id="rId6" imgW="152280" imgH="164880" progId="Equation.DSMT4">
              <p:embed/>
            </p:oleObj>
          </a:graphicData>
        </a:graphic>
      </p:graphicFrame>
      <p:graphicFrame>
        <p:nvGraphicFramePr>
          <p:cNvPr id="37906" name="Object 18"/>
          <p:cNvGraphicFramePr>
            <a:graphicFrameLocks noChangeAspect="1"/>
          </p:cNvGraphicFramePr>
          <p:nvPr/>
        </p:nvGraphicFramePr>
        <p:xfrm>
          <a:off x="1062038" y="4854575"/>
          <a:ext cx="334962" cy="363538"/>
        </p:xfrm>
        <a:graphic>
          <a:graphicData uri="http://schemas.openxmlformats.org/presentationml/2006/ole">
            <p:oleObj spid="_x0000_s37906" name="Equation" r:id="rId7" imgW="152280" imgH="164880" progId="Equation.DSMT4">
              <p:embed/>
            </p:oleObj>
          </a:graphicData>
        </a:graphic>
      </p:graphicFrame>
      <p:graphicFrame>
        <p:nvGraphicFramePr>
          <p:cNvPr id="37907" name="Object 19"/>
          <p:cNvGraphicFramePr>
            <a:graphicFrameLocks noChangeAspect="1"/>
          </p:cNvGraphicFramePr>
          <p:nvPr/>
        </p:nvGraphicFramePr>
        <p:xfrm>
          <a:off x="1481138" y="4854575"/>
          <a:ext cx="341312" cy="409575"/>
        </p:xfrm>
        <a:graphic>
          <a:graphicData uri="http://schemas.openxmlformats.org/presentationml/2006/ole">
            <p:oleObj spid="_x0000_s37907" name="Equation" r:id="rId8" imgW="190440" imgH="228600" progId="Equation.DSMT4">
              <p:embed/>
            </p:oleObj>
          </a:graphicData>
        </a:graphic>
      </p:graphicFrame>
      <p:graphicFrame>
        <p:nvGraphicFramePr>
          <p:cNvPr id="37908" name="Object 20"/>
          <p:cNvGraphicFramePr>
            <a:graphicFrameLocks noChangeAspect="1"/>
          </p:cNvGraphicFramePr>
          <p:nvPr/>
        </p:nvGraphicFramePr>
        <p:xfrm>
          <a:off x="1330325" y="5249863"/>
          <a:ext cx="301625" cy="357187"/>
        </p:xfrm>
        <a:graphic>
          <a:graphicData uri="http://schemas.openxmlformats.org/presentationml/2006/ole">
            <p:oleObj spid="_x0000_s37908" name="Equation" r:id="rId9" imgW="139680" imgH="164880" progId="Equation.DSMT4">
              <p:embed/>
            </p:oleObj>
          </a:graphicData>
        </a:graphic>
      </p:graphicFrame>
      <p:graphicFrame>
        <p:nvGraphicFramePr>
          <p:cNvPr id="37909" name="Object 21"/>
          <p:cNvGraphicFramePr>
            <a:graphicFrameLocks noChangeAspect="1"/>
          </p:cNvGraphicFramePr>
          <p:nvPr/>
        </p:nvGraphicFramePr>
        <p:xfrm>
          <a:off x="4062413" y="5265738"/>
          <a:ext cx="288925" cy="341312"/>
        </p:xfrm>
        <a:graphic>
          <a:graphicData uri="http://schemas.openxmlformats.org/presentationml/2006/ole">
            <p:oleObj spid="_x0000_s37909" name="Equation" r:id="rId10" imgW="139680" imgH="164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>
                <a:solidFill>
                  <a:srgbClr val="FF6600"/>
                </a:solidFill>
              </a:rPr>
              <a:t>最近的动态温度管理方法</a:t>
            </a:r>
          </a:p>
        </p:txBody>
      </p:sp>
      <p:sp>
        <p:nvSpPr>
          <p:cNvPr id="38914" name="Rectangle 3"/>
          <p:cNvSpPr>
            <a:spLocks noGrp="1"/>
          </p:cNvSpPr>
          <p:nvPr>
            <p:ph type="body" idx="1"/>
          </p:nvPr>
        </p:nvSpPr>
        <p:spPr>
          <a:xfrm>
            <a:off x="457200" y="1209675"/>
            <a:ext cx="8229600" cy="139065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chemeClr val="tx2"/>
                </a:solidFill>
                <a:latin typeface="Arial" charset="0"/>
              </a:rPr>
              <a:t>模型预测控制</a:t>
            </a:r>
            <a:r>
              <a:rPr lang="zh-CN" altLang="en-US" sz="2400" smtClean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 </a:t>
            </a:r>
            <a:r>
              <a:rPr lang="en-US" altLang="zh-CN" sz="2400" smtClean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(MPC)</a:t>
            </a:r>
            <a:r>
              <a:rPr lang="en-US" altLang="zh-CN" smtClean="0">
                <a:solidFill>
                  <a:schemeClr val="tx2"/>
                </a:solidFill>
              </a:rPr>
              <a:t> </a:t>
            </a:r>
            <a:endParaRPr lang="en-US" altLang="zh-CN" sz="2000" smtClean="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lvl="1" eaLnBrk="1" hangingPunct="1"/>
            <a:r>
              <a:rPr lang="zh-CN" altLang="en-US" sz="2000" smtClean="0">
                <a:solidFill>
                  <a:schemeClr val="tx2"/>
                </a:solidFill>
                <a:latin typeface="Arial" charset="0"/>
              </a:rPr>
              <a:t>提供指导性调整意见：计算出期望的功耗分布</a:t>
            </a:r>
            <a:endParaRPr lang="en-US" altLang="zh-CN" sz="2000" smtClean="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endParaRPr lang="zh-CN" altLang="en-US" sz="2000" smtClean="0">
              <a:latin typeface="Arial" charset="0"/>
              <a:ea typeface="MS PGothic" pitchFamily="34" charset="-128"/>
            </a:endParaRPr>
          </a:p>
        </p:txBody>
      </p:sp>
      <p:sp>
        <p:nvSpPr>
          <p:cNvPr id="38915" name="Line 4"/>
          <p:cNvSpPr>
            <a:spLocks noChangeShapeType="1"/>
          </p:cNvSpPr>
          <p:nvPr/>
        </p:nvSpPr>
        <p:spPr bwMode="auto">
          <a:xfrm flipV="1">
            <a:off x="2987675" y="3911600"/>
            <a:ext cx="84455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6" name="Line 10"/>
          <p:cNvSpPr>
            <a:spLocks noChangeShapeType="1"/>
          </p:cNvSpPr>
          <p:nvPr/>
        </p:nvSpPr>
        <p:spPr bwMode="auto">
          <a:xfrm rot="10800000" flipV="1">
            <a:off x="4289425" y="6048375"/>
            <a:ext cx="796925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7" name="Text Box 11"/>
          <p:cNvSpPr txBox="1">
            <a:spLocks noChangeArrowheads="1"/>
          </p:cNvSpPr>
          <p:nvPr/>
        </p:nvSpPr>
        <p:spPr bwMode="auto">
          <a:xfrm>
            <a:off x="4241800" y="5591175"/>
            <a:ext cx="164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Arial" charset="0"/>
              </a:rPr>
              <a:t>MPC</a:t>
            </a:r>
          </a:p>
        </p:txBody>
      </p:sp>
      <p:sp>
        <p:nvSpPr>
          <p:cNvPr id="38918" name="Text Box 15"/>
          <p:cNvSpPr txBox="1">
            <a:spLocks noChangeArrowheads="1"/>
          </p:cNvSpPr>
          <p:nvPr/>
        </p:nvSpPr>
        <p:spPr bwMode="auto">
          <a:xfrm>
            <a:off x="6053138" y="3381375"/>
            <a:ext cx="2365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Arial" charset="0"/>
              </a:rPr>
              <a:t>当前温度分布 </a:t>
            </a:r>
          </a:p>
        </p:txBody>
      </p:sp>
      <p:sp>
        <p:nvSpPr>
          <p:cNvPr id="38919" name="Text Box 16"/>
          <p:cNvSpPr txBox="1">
            <a:spLocks noChangeArrowheads="1"/>
          </p:cNvSpPr>
          <p:nvPr/>
        </p:nvSpPr>
        <p:spPr bwMode="auto">
          <a:xfrm>
            <a:off x="6854825" y="5591175"/>
            <a:ext cx="2365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Arial" charset="0"/>
              </a:rPr>
              <a:t>期望的温度分布 </a:t>
            </a:r>
          </a:p>
        </p:txBody>
      </p:sp>
      <p:sp>
        <p:nvSpPr>
          <p:cNvPr id="35867" name="AutoShape 27"/>
          <p:cNvSpPr>
            <a:spLocks noChangeArrowheads="1"/>
          </p:cNvSpPr>
          <p:nvPr/>
        </p:nvSpPr>
        <p:spPr bwMode="auto">
          <a:xfrm rot="5400000">
            <a:off x="1538288" y="5037138"/>
            <a:ext cx="1055687" cy="9667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882650" y="6078538"/>
            <a:ext cx="1666875" cy="7794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调整功耗分布</a:t>
            </a:r>
          </a:p>
          <a:p>
            <a:pPr>
              <a:spcBef>
                <a:spcPct val="50000"/>
              </a:spcBef>
            </a:pPr>
            <a:endParaRPr lang="zh-CN" altLang="en-US"/>
          </a:p>
        </p:txBody>
      </p:sp>
      <p:pic>
        <p:nvPicPr>
          <p:cNvPr id="38922" name="Picture 31" descr="tu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9063" y="5245100"/>
            <a:ext cx="1582737" cy="157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3" name="Picture 32" descr="tu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5375" y="3073400"/>
            <a:ext cx="1563688" cy="156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4" name="Picture 15" descr="tu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98913" y="3073400"/>
            <a:ext cx="1558925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5" name="Picture 16" descr="tu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0175" y="5259388"/>
            <a:ext cx="1460500" cy="145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6" name="Text Box 15"/>
          <p:cNvSpPr txBox="1">
            <a:spLocks noChangeArrowheads="1"/>
          </p:cNvSpPr>
          <p:nvPr/>
        </p:nvSpPr>
        <p:spPr bwMode="auto">
          <a:xfrm>
            <a:off x="1095375" y="4625975"/>
            <a:ext cx="2365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Arial" charset="0"/>
              </a:rPr>
              <a:t>当前功耗分布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7" grpId="0" animBg="1"/>
      <p:bldP spid="358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>
                <a:solidFill>
                  <a:srgbClr val="FF6600"/>
                </a:solidFill>
              </a:rPr>
              <a:t>提出的新方法</a:t>
            </a:r>
          </a:p>
        </p:txBody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055688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chemeClr val="tx2"/>
                </a:solidFill>
                <a:latin typeface="宋体" charset="-122"/>
              </a:rPr>
              <a:t>新的动态温度管理方法流程</a:t>
            </a:r>
            <a:endParaRPr lang="en-US" altLang="zh-CN" sz="2400" smtClean="0">
              <a:solidFill>
                <a:schemeClr val="tx2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mtClean="0">
                <a:solidFill>
                  <a:srgbClr val="FF6600"/>
                </a:solidFill>
              </a:rPr>
              <a:t>提出的新方法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10556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smtClean="0">
                <a:solidFill>
                  <a:schemeClr val="tx2"/>
                </a:solidFill>
                <a:latin typeface="宋体" charset="-122"/>
              </a:rPr>
              <a:t>模型预测控制方法结合任务迁移和</a:t>
            </a:r>
            <a:r>
              <a:rPr lang="en-US" altLang="zh-CN" sz="2400" smtClean="0">
                <a:solidFill>
                  <a:schemeClr val="tx2"/>
                </a:solidFill>
                <a:latin typeface="Times New Roman" pitchFamily="18" charset="0"/>
              </a:rPr>
              <a:t>DVFS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smtClean="0">
                <a:solidFill>
                  <a:schemeClr val="tx2"/>
                </a:solidFill>
                <a:latin typeface="宋体" charset="-122"/>
              </a:rPr>
              <a:t>匈牙利算法：分配任务到正确的核（一定阈值下的二部图匹配）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solidFill>
                  <a:schemeClr val="tx2"/>
                </a:solidFill>
                <a:latin typeface="宋体" charset="-122"/>
              </a:rPr>
              <a:t>DVFS</a:t>
            </a:r>
            <a:r>
              <a:rPr lang="zh-CN" altLang="en-US" sz="2000" smtClean="0">
                <a:solidFill>
                  <a:schemeClr val="tx2"/>
                </a:solidFill>
                <a:latin typeface="宋体" charset="-122"/>
              </a:rPr>
              <a:t>保证匹配不上的核在安全温度以下</a:t>
            </a:r>
          </a:p>
        </p:txBody>
      </p:sp>
      <p:pic>
        <p:nvPicPr>
          <p:cNvPr id="56324" name="Picture 7" descr="match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6488" y="2655888"/>
            <a:ext cx="2571750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5" name="Picture 8" descr="match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1188" y="2655888"/>
            <a:ext cx="2565400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6" name="Text Box 9"/>
          <p:cNvSpPr txBox="1">
            <a:spLocks noChangeArrowheads="1"/>
          </p:cNvSpPr>
          <p:nvPr/>
        </p:nvSpPr>
        <p:spPr bwMode="auto">
          <a:xfrm>
            <a:off x="1106488" y="6005513"/>
            <a:ext cx="2865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zh-CN" altLang="en-US"/>
              <a:t>匹配前设定匹配阈值为</a:t>
            </a:r>
            <a:r>
              <a:rPr lang="en-US" altLang="zh-CN"/>
              <a:t>3</a:t>
            </a:r>
          </a:p>
        </p:txBody>
      </p:sp>
      <p:sp>
        <p:nvSpPr>
          <p:cNvPr id="56327" name="Text Box 10"/>
          <p:cNvSpPr txBox="1">
            <a:spLocks noChangeArrowheads="1"/>
          </p:cNvSpPr>
          <p:nvPr/>
        </p:nvSpPr>
        <p:spPr bwMode="auto">
          <a:xfrm>
            <a:off x="6388100" y="6005513"/>
            <a:ext cx="1160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匹配后</a:t>
            </a:r>
            <a:endParaRPr lang="en-US" altLang="zh-CN"/>
          </a:p>
        </p:txBody>
      </p:sp>
      <p:sp>
        <p:nvSpPr>
          <p:cNvPr id="56328" name="AutoShape 6"/>
          <p:cNvSpPr>
            <a:spLocks noChangeArrowheads="1"/>
          </p:cNvSpPr>
          <p:nvPr/>
        </p:nvSpPr>
        <p:spPr bwMode="auto">
          <a:xfrm>
            <a:off x="4149725" y="3913188"/>
            <a:ext cx="1143000" cy="523875"/>
          </a:xfrm>
          <a:prstGeom prst="rightArrow">
            <a:avLst>
              <a:gd name="adj1" fmla="val 50000"/>
              <a:gd name="adj2" fmla="val 545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9" name="Text Box 12"/>
          <p:cNvSpPr txBox="1">
            <a:spLocks noChangeArrowheads="1"/>
          </p:cNvSpPr>
          <p:nvPr/>
        </p:nvSpPr>
        <p:spPr bwMode="auto">
          <a:xfrm>
            <a:off x="3971925" y="3271838"/>
            <a:ext cx="16144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利用匈牙利算法匹配</a:t>
            </a:r>
            <a:endParaRPr lang="en-US" altLang="zh-CN"/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3438525" y="6372225"/>
            <a:ext cx="2703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4</a:t>
            </a:r>
            <a:r>
              <a:rPr lang="zh-CN" altLang="en-US"/>
              <a:t>核匹配示例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>
                <a:solidFill>
                  <a:srgbClr val="FF6600"/>
                </a:solidFill>
              </a:rPr>
              <a:t>提出的新方法</a:t>
            </a:r>
          </a:p>
        </p:txBody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055688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chemeClr val="tx2"/>
                </a:solidFill>
                <a:latin typeface="宋体" charset="-122"/>
              </a:rPr>
              <a:t>算法运算时间的问题 </a:t>
            </a:r>
          </a:p>
          <a:p>
            <a:pPr lvl="1" eaLnBrk="1" hangingPunct="1"/>
            <a:r>
              <a:rPr lang="zh-CN" altLang="en-US" sz="2000" smtClean="0">
                <a:solidFill>
                  <a:schemeClr val="tx2"/>
                </a:solidFill>
                <a:latin typeface="Arial" charset="0"/>
              </a:rPr>
              <a:t>随着核数增长，任务迁移决策的计算需要太多时间</a:t>
            </a:r>
            <a:endParaRPr lang="en-US" altLang="zh-CN" sz="2000" smtClean="0">
              <a:solidFill>
                <a:schemeClr val="tx2"/>
              </a:solidFill>
              <a:latin typeface="Arial" charset="0"/>
            </a:endParaRPr>
          </a:p>
          <a:p>
            <a:endParaRPr lang="zh-CN" altLang="en-US" sz="2000" smtClean="0">
              <a:latin typeface="Arial" charset="0"/>
            </a:endParaRPr>
          </a:p>
        </p:txBody>
      </p:sp>
      <p:sp>
        <p:nvSpPr>
          <p:cNvPr id="40963" name="Text Box 8"/>
          <p:cNvSpPr txBox="1">
            <a:spLocks noChangeArrowheads="1"/>
          </p:cNvSpPr>
          <p:nvPr/>
        </p:nvSpPr>
        <p:spPr bwMode="auto">
          <a:xfrm>
            <a:off x="2962275" y="6299200"/>
            <a:ext cx="39893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100</a:t>
            </a:r>
            <a:r>
              <a:rPr lang="zh-CN" altLang="en-US">
                <a:solidFill>
                  <a:schemeClr val="tx2"/>
                </a:solidFill>
              </a:rPr>
              <a:t>核芯片的例子</a:t>
            </a:r>
          </a:p>
        </p:txBody>
      </p:sp>
      <p:pic>
        <p:nvPicPr>
          <p:cNvPr id="40964" name="Picture 7" descr="tu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0625" y="2655888"/>
            <a:ext cx="3524250" cy="354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6334</TotalTime>
  <Words>921</Words>
  <Application>Microsoft Office PowerPoint</Application>
  <PresentationFormat>全屏显示(4:3)</PresentationFormat>
  <Paragraphs>111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演示文稿设计模板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Calibri</vt:lpstr>
      <vt:lpstr>宋体</vt:lpstr>
      <vt:lpstr>Arial</vt:lpstr>
      <vt:lpstr>MS PGothic</vt:lpstr>
      <vt:lpstr>Times New Roman</vt:lpstr>
      <vt:lpstr>Wingdings</vt:lpstr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最近的动态温度管理方法</vt:lpstr>
      <vt:lpstr>提出的新方法</vt:lpstr>
      <vt:lpstr>提出的新方法</vt:lpstr>
      <vt:lpstr>提出的新方法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Company>Mars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 Dylan</dc:creator>
  <cp:lastModifiedBy>martian</cp:lastModifiedBy>
  <cp:revision>162</cp:revision>
  <dcterms:created xsi:type="dcterms:W3CDTF">2013-09-22T07:52:59Z</dcterms:created>
  <dcterms:modified xsi:type="dcterms:W3CDTF">2016-05-06T02:47:16Z</dcterms:modified>
</cp:coreProperties>
</file>