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60" r:id="rId5"/>
    <p:sldId id="296" r:id="rId6"/>
    <p:sldId id="295" r:id="rId7"/>
    <p:sldId id="297" r:id="rId8"/>
    <p:sldId id="298" r:id="rId9"/>
    <p:sldId id="286" r:id="rId10"/>
    <p:sldId id="285" r:id="rId11"/>
    <p:sldId id="299" r:id="rId12"/>
    <p:sldId id="261" r:id="rId13"/>
    <p:sldId id="300" r:id="rId14"/>
    <p:sldId id="301" r:id="rId15"/>
    <p:sldId id="302" r:id="rId16"/>
    <p:sldId id="306" r:id="rId17"/>
    <p:sldId id="292" r:id="rId18"/>
    <p:sldId id="264" r:id="rId19"/>
    <p:sldId id="293" r:id="rId20"/>
    <p:sldId id="294" r:id="rId21"/>
    <p:sldId id="305" r:id="rId22"/>
    <p:sldId id="304" r:id="rId23"/>
    <p:sldId id="274" r:id="rId24"/>
    <p:sldId id="270" r:id="rId25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rgbClr val="1F497D"/>
        </a:solidFill>
        <a:latin typeface="Calibri" pitchFamily="34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64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3" autoAdjust="0"/>
  </p:normalViewPr>
  <p:slideViewPr>
    <p:cSldViewPr snapToGrid="0" snapToObjects="1"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3BD1D-22E9-4FF9-A938-14D6C4128BD7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B767E-916D-415F-8BD9-42090BEA29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723A0-0BBE-4EB6-B74C-9F7A1EF16D11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92473-BBA5-43C4-8839-7589CFD8A2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B31B3-A864-4AC3-817E-38F678B3CFB4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8DA3E-9898-4452-8790-1FF5E1BBF2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57063-BAA7-4956-A9AF-FF473D2D8BA3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D39FA-87D8-42CF-A3BB-79785B59F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D8B6A-27B0-45E6-BEC7-0BC27DF527A1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E13E9-4CC4-4759-97AB-C4C4B008CE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E608F-2B25-4BAB-9E5A-66C24647839E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92272-0CFE-4FC1-9845-97E9A4E156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48932-A4C8-459B-84F4-8C09F5C9C049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9602E-0996-4652-B58F-5A1B1661B4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7B131-1867-498F-A1C5-1C4AF7DF2B93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0DA14-B294-46BB-BD18-236E17198C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1E215-15DB-4B18-874B-0DDA6003A460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365A3-ED78-4971-B17A-BB5226FC1B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D05E4-14E0-406E-99E3-6C592D66272F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18E1B-1135-49E7-8C98-9D75AD359E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546B4-2099-4A3F-8C30-0D4B1CBD91B9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7EE77-B71E-4397-917B-B40D6003A9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7DE582-569F-49E4-BCEA-EB0E9B48221E}" type="datetimeFigureOut">
              <a:rPr lang="zh-CN" altLang="en-US"/>
              <a:pPr>
                <a:defRPr/>
              </a:pPr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ECC69A-4E7A-4624-9918-6BD865D29B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 txBox="1">
            <a:spLocks/>
          </p:cNvSpPr>
          <p:nvPr/>
        </p:nvSpPr>
        <p:spPr bwMode="auto">
          <a:xfrm>
            <a:off x="144463" y="1692275"/>
            <a:ext cx="882015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b="1">
                <a:solidFill>
                  <a:srgbClr val="FF6600"/>
                </a:solidFill>
              </a:rPr>
              <a:t>高性能众核芯片动态热管理技术研究</a:t>
            </a:r>
          </a:p>
        </p:txBody>
      </p:sp>
      <p:sp>
        <p:nvSpPr>
          <p:cNvPr id="13314" name="副标题 2"/>
          <p:cNvSpPr txBox="1">
            <a:spLocks/>
          </p:cNvSpPr>
          <p:nvPr/>
        </p:nvSpPr>
        <p:spPr bwMode="auto">
          <a:xfrm>
            <a:off x="952500" y="3470275"/>
            <a:ext cx="7634288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zh-CN" altLang="en-US" sz="3200" b="1">
                <a:solidFill>
                  <a:srgbClr val="21509A"/>
                </a:solidFill>
              </a:rPr>
              <a:t>马健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en-US" altLang="zh-CN" sz="2000" b="1">
              <a:solidFill>
                <a:srgbClr val="21509A"/>
              </a:solidFill>
            </a:endParaRPr>
          </a:p>
          <a:p>
            <a:pPr algn="ctr">
              <a:spcBef>
                <a:spcPct val="20000"/>
              </a:spcBef>
              <a:buFont typeface="Arial" charset="0"/>
              <a:buNone/>
            </a:pPr>
            <a:endParaRPr lang="zh-CN" altLang="en-US" sz="2000">
              <a:solidFill>
                <a:srgbClr val="21509A"/>
              </a:solidFill>
            </a:endParaRPr>
          </a:p>
        </p:txBody>
      </p:sp>
      <p:pic>
        <p:nvPicPr>
          <p:cNvPr id="13315" name="图片 24" descr="UESTC_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209550"/>
            <a:ext cx="12969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提出的新方法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22530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Partition the chip into blocks.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inside each block.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among blocks.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2531" name="Picture 5" descr="tu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439988"/>
            <a:ext cx="38481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 </a:t>
            </a:r>
          </a:p>
        </p:txBody>
      </p:sp>
      <p:sp>
        <p:nvSpPr>
          <p:cNvPr id="23554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Task migration inside each block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1666875" y="6246813"/>
            <a:ext cx="39941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Example of block I (threshold is 3)</a:t>
            </a:r>
          </a:p>
        </p:txBody>
      </p:sp>
      <p:pic>
        <p:nvPicPr>
          <p:cNvPr id="23556" name="Picture 8" descr="tu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8775"/>
            <a:ext cx="7843838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4578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227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Unmatched cores maybe match between blocks.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Collect unmatched cores.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4579" name="Picture 5" descr="tu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4988" y="2251075"/>
            <a:ext cx="4340225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5602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number of unmatched cores maybe very large.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If there is little unmatched cores, match those directly.</a:t>
            </a:r>
          </a:p>
          <a:p>
            <a:pPr marL="1143000" lvl="2" indent="-22860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Else partition again using a minimum cut algorithm.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altLang="zh-CN" sz="20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rgbClr val="7F7F7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AutoShape 17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04" name="Picture 18" descr="tu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6725" y="2563813"/>
            <a:ext cx="2843213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9" descr="tu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13" y="2541588"/>
            <a:ext cx="2889250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6626" name="Rectangle 3"/>
          <p:cNvSpPr txBox="1">
            <a:spLocks noChangeArrowheads="1"/>
          </p:cNvSpPr>
          <p:nvPr/>
        </p:nvSpPr>
        <p:spPr bwMode="auto">
          <a:xfrm>
            <a:off x="650875" y="1217613"/>
            <a:ext cx="83835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Match inside each part.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AutoShape 6"/>
          <p:cNvSpPr>
            <a:spLocks noChangeArrowheads="1"/>
          </p:cNvSpPr>
          <p:nvPr/>
        </p:nvSpPr>
        <p:spPr bwMode="auto">
          <a:xfrm>
            <a:off x="4005263" y="3990975"/>
            <a:ext cx="1133475" cy="538163"/>
          </a:xfrm>
          <a:prstGeom prst="rightArrow">
            <a:avLst>
              <a:gd name="adj1" fmla="val 50000"/>
              <a:gd name="adj2" fmla="val 52655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28" name="Picture 9" descr="tu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75" y="2352675"/>
            <a:ext cx="2843213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10" descr="tu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0838" y="2003425"/>
            <a:ext cx="29464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 txBox="1">
            <a:spLocks/>
          </p:cNvSpPr>
          <p:nvPr/>
        </p:nvSpPr>
        <p:spPr bwMode="auto">
          <a:xfrm>
            <a:off x="457200" y="44450"/>
            <a:ext cx="85772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</a:t>
            </a:r>
            <a:r>
              <a:rPr lang="en-US" altLang="zh-CN" sz="4400"/>
              <a:t> </a:t>
            </a:r>
          </a:p>
        </p:txBody>
      </p:sp>
      <p:sp>
        <p:nvSpPr>
          <p:cNvPr id="27650" name="Rectangle 3"/>
          <p:cNvSpPr txBox="1">
            <a:spLocks noChangeArrowheads="1"/>
          </p:cNvSpPr>
          <p:nvPr/>
        </p:nvSpPr>
        <p:spPr bwMode="auto">
          <a:xfrm>
            <a:off x="195263" y="1217613"/>
            <a:ext cx="88392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Use DVFS to the last unmatched cores.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7651" name="Picture 6" descr="DVFSla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0438" y="2065338"/>
            <a:ext cx="66167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 txBox="1">
            <a:spLocks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The Hierarchical method </a:t>
            </a:r>
          </a:p>
        </p:txBody>
      </p:sp>
      <p:sp>
        <p:nvSpPr>
          <p:cNvPr id="28674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power profile is redistributed.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8675" name="Picture 8" descr="tu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100388"/>
            <a:ext cx="4999038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6" descr="partla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0088" y="2176463"/>
            <a:ext cx="2906712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Outline</a:t>
            </a:r>
          </a:p>
        </p:txBody>
      </p:sp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755650" y="2028825"/>
            <a:ext cx="8388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Hierarchical 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>
                <a:solidFill>
                  <a:srgbClr val="FF6600"/>
                </a:solidFill>
              </a:rPr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Experimental setup</a:t>
            </a:r>
          </a:p>
        </p:txBody>
      </p:sp>
      <p:sp>
        <p:nvSpPr>
          <p:cNvPr id="30722" name="Rectangle 3"/>
          <p:cNvSpPr txBox="1">
            <a:spLocks noChangeArrowheads="1"/>
          </p:cNvSpPr>
          <p:nvPr/>
        </p:nvSpPr>
        <p:spPr bwMode="auto">
          <a:xfrm>
            <a:off x="228600" y="1135063"/>
            <a:ext cx="8745538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Tested on processors with 100 cores, 256 cores, 400 cores, 625 cores.</a:t>
            </a:r>
            <a:endParaRPr lang="en-US" altLang="zh-CN" sz="26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Thermal model generated using HotSpot.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Power trace generated using Wattch with SPEC benchmarks.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Ambient temperature set to be 20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2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Safe temperature set to be 105 degree.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endParaRPr lang="en-US" altLang="zh-CN" sz="2200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temperature comparison</a:t>
            </a:r>
          </a:p>
        </p:txBody>
      </p:sp>
      <p:pic>
        <p:nvPicPr>
          <p:cNvPr id="31746" name="Picture 13" descr="Screenshot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0725" y="3887788"/>
            <a:ext cx="31988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4" descr="Screenshot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87450"/>
            <a:ext cx="3048000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15" descr="Screenshot-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6125" y="1168400"/>
            <a:ext cx="32035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6" descr="Screenshot-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38" y="4002088"/>
            <a:ext cx="2989262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Text Box 17"/>
          <p:cNvSpPr txBox="1">
            <a:spLocks noChangeArrowheads="1"/>
          </p:cNvSpPr>
          <p:nvPr/>
        </p:nvSpPr>
        <p:spPr bwMode="auto">
          <a:xfrm>
            <a:off x="790575" y="3590925"/>
            <a:ext cx="290353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without DTM</a:t>
            </a:r>
          </a:p>
        </p:txBody>
      </p:sp>
      <p:sp>
        <p:nvSpPr>
          <p:cNvPr id="31751" name="Text Box 18"/>
          <p:cNvSpPr txBox="1">
            <a:spLocks noChangeArrowheads="1"/>
          </p:cNvSpPr>
          <p:nvPr/>
        </p:nvSpPr>
        <p:spPr bwMode="auto">
          <a:xfrm>
            <a:off x="4856163" y="3635375"/>
            <a:ext cx="32258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new method</a:t>
            </a:r>
          </a:p>
        </p:txBody>
      </p:sp>
      <p:sp>
        <p:nvSpPr>
          <p:cNvPr id="31752" name="Text Box 19"/>
          <p:cNvSpPr txBox="1">
            <a:spLocks noChangeArrowheads="1"/>
          </p:cNvSpPr>
          <p:nvPr/>
        </p:nvSpPr>
        <p:spPr bwMode="auto">
          <a:xfrm>
            <a:off x="515938" y="6300788"/>
            <a:ext cx="43402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method proposed in [1]</a:t>
            </a:r>
          </a:p>
        </p:txBody>
      </p:sp>
      <p:sp>
        <p:nvSpPr>
          <p:cNvPr id="31753" name="Text Box 20"/>
          <p:cNvSpPr txBox="1">
            <a:spLocks noChangeArrowheads="1"/>
          </p:cNvSpPr>
          <p:nvPr/>
        </p:nvSpPr>
        <p:spPr bwMode="auto">
          <a:xfrm>
            <a:off x="4856163" y="6342063"/>
            <a:ext cx="4032250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Temperature with DVFS only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Outline</a:t>
            </a:r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755650" y="2028825"/>
            <a:ext cx="8388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>
                <a:solidFill>
                  <a:srgbClr val="FF6600"/>
                </a:solidFill>
              </a:rPr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Hierarchical 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Transient variance comparison</a:t>
            </a:r>
          </a:p>
        </p:txBody>
      </p:sp>
      <p:pic>
        <p:nvPicPr>
          <p:cNvPr id="32770" name="Picture 4" descr="Screenshot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187450"/>
            <a:ext cx="8999537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ext Box 10"/>
          <p:cNvSpPr txBox="1">
            <a:spLocks noChangeArrowheads="1"/>
          </p:cNvSpPr>
          <p:nvPr/>
        </p:nvSpPr>
        <p:spPr bwMode="auto">
          <a:xfrm>
            <a:off x="938213" y="4079875"/>
            <a:ext cx="7748587" cy="2843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without DTM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c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var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variance of Transient temperature trace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Runtime comparison</a:t>
            </a:r>
          </a:p>
        </p:txBody>
      </p:sp>
      <p:pic>
        <p:nvPicPr>
          <p:cNvPr id="33794" name="Picture 3" descr="Screenshot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560513"/>
            <a:ext cx="8818563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7"/>
          <p:cNvSpPr txBox="1">
            <a:spLocks noChangeArrowheads="1"/>
          </p:cNvSpPr>
          <p:nvPr/>
        </p:nvSpPr>
        <p:spPr bwMode="auto">
          <a:xfrm>
            <a:off x="677863" y="4460875"/>
            <a:ext cx="5718175" cy="22256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n</a:t>
            </a:r>
            <a:r>
              <a:rPr lang="en-US" altLang="zh-CN" sz="2000">
                <a:solidFill>
                  <a:schemeClr val="tx2"/>
                </a:solidFill>
              </a:rPr>
              <a:t> is runtime per second of new method.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c</a:t>
            </a:r>
            <a:r>
              <a:rPr lang="en-US" altLang="zh-CN" sz="2000">
                <a:solidFill>
                  <a:schemeClr val="tx2"/>
                </a:solidFill>
              </a:rPr>
              <a:t> is runtime per second of method proposed in [1].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t</a:t>
            </a:r>
            <a:r>
              <a:rPr lang="en-US" altLang="zh-CN" sz="2000" baseline="-25000">
                <a:solidFill>
                  <a:schemeClr val="tx2"/>
                </a:solidFill>
              </a:rPr>
              <a:t>d</a:t>
            </a:r>
            <a:r>
              <a:rPr lang="en-US" altLang="zh-CN" sz="2000">
                <a:solidFill>
                  <a:schemeClr val="tx2"/>
                </a:solidFill>
              </a:rPr>
              <a:t> is runtime per second of DVFS only method.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Performance  comparison</a:t>
            </a:r>
          </a:p>
        </p:txBody>
      </p:sp>
      <p:pic>
        <p:nvPicPr>
          <p:cNvPr id="34818" name="Picture 5" descr="Screenshot-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517650"/>
            <a:ext cx="8670925" cy="2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Text Box 9"/>
          <p:cNvSpPr txBox="1">
            <a:spLocks noChangeArrowheads="1"/>
          </p:cNvSpPr>
          <p:nvPr/>
        </p:nvSpPr>
        <p:spPr bwMode="auto">
          <a:xfrm>
            <a:off x="831850" y="4400550"/>
            <a:ext cx="7289800" cy="2017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o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without DTM.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d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DVFS only method.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MIPS</a:t>
            </a:r>
            <a:r>
              <a:rPr lang="en-US" altLang="zh-CN" baseline="-25000">
                <a:solidFill>
                  <a:schemeClr val="tx2"/>
                </a:solidFill>
              </a:rPr>
              <a:t>n</a:t>
            </a:r>
            <a:r>
              <a:rPr lang="en-US" altLang="zh-CN">
                <a:solidFill>
                  <a:schemeClr val="tx2"/>
                </a:solidFill>
              </a:rPr>
              <a:t> is  the average number of IPS in million with new method.</a:t>
            </a: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Conclusion</a:t>
            </a:r>
          </a:p>
        </p:txBody>
      </p:sp>
      <p:sp>
        <p:nvSpPr>
          <p:cNvPr id="35842" name="Rectangle 3"/>
          <p:cNvSpPr txBox="1">
            <a:spLocks noChangeArrowheads="1"/>
          </p:cNvSpPr>
          <p:nvPr/>
        </p:nvSpPr>
        <p:spPr bwMode="auto">
          <a:xfrm>
            <a:off x="457200" y="1563688"/>
            <a:ext cx="8423275" cy="380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A Hierarchical dynamic thermal management method is proposed.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Two partitioning methods are used: one is partitioning by position, the other is partitioning using a minimum cut algorithm.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The new method is distributed, time spent in computing is reduced so much.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 txBox="1">
            <a:spLocks/>
          </p:cNvSpPr>
          <p:nvPr/>
        </p:nvSpPr>
        <p:spPr bwMode="auto">
          <a:xfrm>
            <a:off x="554038" y="270986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5400">
                <a:solidFill>
                  <a:srgbClr val="FF6600"/>
                </a:solidFill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4445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 sz="4100">
                <a:solidFill>
                  <a:srgbClr val="FF6600"/>
                </a:solidFill>
              </a:rPr>
              <a:t>为什么需要动态温度管理</a:t>
            </a:r>
          </a:p>
        </p:txBody>
      </p:sp>
      <p:sp>
        <p:nvSpPr>
          <p:cNvPr id="15362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功耗密度不断增长导致高温热问题，在众核领域，高温点问题更加严重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芯片高温或局部高温影响系统可靠性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高温使静态功耗增加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热问题使系统冷却开销很大</a:t>
            </a:r>
            <a:endParaRPr lang="en-US" altLang="zh-CN" sz="2000">
              <a:solidFill>
                <a:schemeClr val="tx2"/>
              </a:solidFill>
              <a:latin typeface="Times New Roman" pitchFamily="18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/>
            <a:r>
              <a:rPr lang="en-US" altLang="zh-CN">
                <a:solidFill>
                  <a:schemeClr val="tx2"/>
                </a:solidFill>
              </a:rPr>
              <a:t>	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AutoShape 3"/>
          <p:cNvSpPr>
            <a:spLocks noChangeAspect="1" noChangeArrowheads="1" noTextEdit="1"/>
          </p:cNvSpPr>
          <p:nvPr/>
        </p:nvSpPr>
        <p:spPr bwMode="auto">
          <a:xfrm>
            <a:off x="2500313" y="2249488"/>
            <a:ext cx="3062287" cy="202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7025" y="3779838"/>
            <a:ext cx="2873375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5424488" y="6037263"/>
            <a:ext cx="30591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i="1">
                <a:solidFill>
                  <a:srgbClr val="FF6600"/>
                </a:solidFill>
                <a:latin typeface="Arial" charset="0"/>
                <a:ea typeface="MS PGothic" pitchFamily="34" charset="-128"/>
              </a:rPr>
              <a:t>Temperature distribution of 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</a:p>
        </p:txBody>
      </p:sp>
      <p:sp>
        <p:nvSpPr>
          <p:cNvPr id="16386" name="Rectangle 3"/>
          <p:cNvSpPr txBox="1">
            <a:spLocks noChangeArrowheads="1"/>
          </p:cNvSpPr>
          <p:nvPr/>
        </p:nvSpPr>
        <p:spPr bwMode="auto">
          <a:xfrm>
            <a:off x="228600" y="1695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>
                <a:solidFill>
                  <a:schemeClr val="tx2"/>
                </a:solidFill>
                <a:latin typeface="Arial" charset="0"/>
              </a:rPr>
              <a:t>动态电压频率调整技术 </a:t>
            </a:r>
            <a:r>
              <a:rPr lang="en-US" altLang="zh-CN" sz="240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MS PGothic" pitchFamily="34" charset="-128"/>
              </a:rPr>
              <a:t>DVFS)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:</a:t>
            </a:r>
            <a:r>
              <a:rPr lang="en-US" altLang="zh-CN" sz="24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endParaRPr lang="en-US" altLang="zh-CN" sz="1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altLang="zh-CN" sz="2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P ~ f v</a:t>
            </a:r>
            <a:r>
              <a:rPr lang="en-US" altLang="zh-CN" sz="2000" baseline="3000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2</a:t>
            </a:r>
            <a:endParaRPr lang="en-US" altLang="zh-CN" sz="20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通过调整电压和频率来降低动态功耗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温度降低的同时处理速度下降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7" name="AutoShape 8"/>
          <p:cNvSpPr>
            <a:spLocks noChangeArrowheads="1"/>
          </p:cNvSpPr>
          <p:nvPr/>
        </p:nvSpPr>
        <p:spPr bwMode="auto">
          <a:xfrm>
            <a:off x="3468688" y="4322763"/>
            <a:ext cx="1320800" cy="552450"/>
          </a:xfrm>
          <a:prstGeom prst="rightArrow">
            <a:avLst>
              <a:gd name="adj1" fmla="val 50000"/>
              <a:gd name="adj2" fmla="val 597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801688" y="5791200"/>
            <a:ext cx="78851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300">
                <a:solidFill>
                  <a:schemeClr val="tx2"/>
                </a:solidFill>
              </a:rPr>
              <a:t>红色核：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温度超出安全温度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黄色核：</a:t>
            </a:r>
            <a:r>
              <a:rPr lang="en-US" altLang="zh-CN" sz="1300">
                <a:solidFill>
                  <a:schemeClr val="tx2"/>
                </a:solidFill>
              </a:rPr>
              <a:t> </a:t>
            </a:r>
            <a:r>
              <a:rPr lang="zh-CN" altLang="en-US" sz="1300">
                <a:solidFill>
                  <a:schemeClr val="tx2"/>
                </a:solidFill>
              </a:rPr>
              <a:t>温度刚刚在安全温度以下</a:t>
            </a:r>
          </a:p>
          <a:p>
            <a:r>
              <a:rPr lang="zh-CN" altLang="en-US" sz="1300">
                <a:solidFill>
                  <a:schemeClr val="tx2"/>
                </a:solidFill>
              </a:rPr>
              <a:t>蓝色核： 温度远低于安全温度</a:t>
            </a:r>
            <a:endParaRPr lang="en-US" altLang="zh-CN" sz="1300">
              <a:solidFill>
                <a:schemeClr val="tx2"/>
              </a:solidFill>
            </a:endParaRPr>
          </a:p>
          <a:p>
            <a:endParaRPr lang="en-US" altLang="zh-CN" sz="1300"/>
          </a:p>
        </p:txBody>
      </p:sp>
      <p:pic>
        <p:nvPicPr>
          <p:cNvPr id="16389" name="Picture 8" descr="tu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2550" y="3282950"/>
            <a:ext cx="2487613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9" descr="tu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62313"/>
            <a:ext cx="2503488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400">
                <a:solidFill>
                  <a:srgbClr val="FF6600"/>
                </a:solidFill>
              </a:rPr>
              <a:t>动态温度管理技术</a:t>
            </a:r>
            <a:endParaRPr lang="en-US" altLang="zh-CN" sz="4400">
              <a:solidFill>
                <a:srgbClr val="FF6600"/>
              </a:solidFill>
            </a:endParaRPr>
          </a:p>
        </p:txBody>
      </p:sp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228600" y="118745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240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000">
                <a:solidFill>
                  <a:schemeClr val="tx2"/>
                </a:solidFill>
                <a:latin typeface="宋体" charset="-122"/>
              </a:rPr>
              <a:t>任务迁移：</a:t>
            </a:r>
            <a:r>
              <a:rPr lang="en-US" altLang="zh-CN" sz="2000">
                <a:solidFill>
                  <a:schemeClr val="tx2"/>
                </a:solidFill>
                <a:latin typeface="宋体" charset="-122"/>
              </a:rPr>
              <a:t> 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000">
                <a:solidFill>
                  <a:schemeClr val="tx2"/>
                </a:solidFill>
                <a:latin typeface="Arial" charset="0"/>
              </a:rPr>
              <a:t>将高温核上的重负载任务迁出，来避免高温问题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altLang="zh-CN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zh-CN" altLang="en-US" sz="3200">
              <a:solidFill>
                <a:schemeClr val="tx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AutoShape 6"/>
          <p:cNvSpPr>
            <a:spLocks noChangeArrowheads="1"/>
          </p:cNvSpPr>
          <p:nvPr/>
        </p:nvSpPr>
        <p:spPr bwMode="auto">
          <a:xfrm>
            <a:off x="4102100" y="3913188"/>
            <a:ext cx="1143000" cy="523875"/>
          </a:xfrm>
          <a:prstGeom prst="rightArrow">
            <a:avLst>
              <a:gd name="adj1" fmla="val 50000"/>
              <a:gd name="adj2" fmla="val 545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Text Box 10"/>
          <p:cNvSpPr txBox="1">
            <a:spLocks noChangeArrowheads="1"/>
          </p:cNvSpPr>
          <p:nvPr/>
        </p:nvSpPr>
        <p:spPr bwMode="auto">
          <a:xfrm>
            <a:off x="3005138" y="6037263"/>
            <a:ext cx="338137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2"/>
                </a:solidFill>
              </a:rPr>
              <a:t>交换任务</a:t>
            </a:r>
          </a:p>
        </p:txBody>
      </p:sp>
      <p:pic>
        <p:nvPicPr>
          <p:cNvPr id="17413" name="Picture 8" descr="tu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2914650"/>
            <a:ext cx="2816225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9" descr="tu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2886075"/>
            <a:ext cx="28194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最近的动态温度管理方法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457200" y="1209675"/>
            <a:ext cx="8229600" cy="139065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  <a:latin typeface="Arial" charset="0"/>
              </a:rPr>
              <a:t>模型预测控制</a:t>
            </a:r>
            <a:r>
              <a:rPr lang="zh-CN" altLang="en-US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 </a:t>
            </a:r>
            <a:r>
              <a:rPr lang="en-US" altLang="zh-CN" sz="2400" smtClean="0">
                <a:solidFill>
                  <a:schemeClr val="tx2"/>
                </a:solidFill>
                <a:latin typeface="Arial" charset="0"/>
                <a:ea typeface="MS PGothic" pitchFamily="34" charset="-128"/>
              </a:rPr>
              <a:t>(MPC)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提供指导性调整意见：计算出期望的功耗分布</a:t>
            </a:r>
            <a:endParaRPr lang="en-US" altLang="zh-CN" sz="2000" smtClean="0">
              <a:solidFill>
                <a:schemeClr val="tx2"/>
              </a:solidFill>
              <a:latin typeface="Arial" charset="0"/>
              <a:ea typeface="MS PGothic" pitchFamily="34" charset="-128"/>
            </a:endParaRPr>
          </a:p>
          <a:p>
            <a:endParaRPr lang="zh-CN" altLang="en-US" sz="200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 flipV="1">
            <a:off x="2987675" y="3911600"/>
            <a:ext cx="84455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6" name="Line 10"/>
          <p:cNvSpPr>
            <a:spLocks noChangeShapeType="1"/>
          </p:cNvSpPr>
          <p:nvPr/>
        </p:nvSpPr>
        <p:spPr bwMode="auto">
          <a:xfrm rot="10800000" flipV="1">
            <a:off x="4289425" y="6048375"/>
            <a:ext cx="79692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Text Box 11"/>
          <p:cNvSpPr txBox="1">
            <a:spLocks noChangeArrowheads="1"/>
          </p:cNvSpPr>
          <p:nvPr/>
        </p:nvSpPr>
        <p:spPr bwMode="auto">
          <a:xfrm>
            <a:off x="4241800" y="5591175"/>
            <a:ext cx="164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Arial" charset="0"/>
              </a:rPr>
              <a:t>MPC</a:t>
            </a:r>
          </a:p>
        </p:txBody>
      </p:sp>
      <p:sp>
        <p:nvSpPr>
          <p:cNvPr id="18438" name="Text Box 15"/>
          <p:cNvSpPr txBox="1">
            <a:spLocks noChangeArrowheads="1"/>
          </p:cNvSpPr>
          <p:nvPr/>
        </p:nvSpPr>
        <p:spPr bwMode="auto">
          <a:xfrm>
            <a:off x="6053138" y="33813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当前温度分布 </a:t>
            </a:r>
          </a:p>
        </p:txBody>
      </p:sp>
      <p:sp>
        <p:nvSpPr>
          <p:cNvPr id="18439" name="Text Box 16"/>
          <p:cNvSpPr txBox="1">
            <a:spLocks noChangeArrowheads="1"/>
          </p:cNvSpPr>
          <p:nvPr/>
        </p:nvSpPr>
        <p:spPr bwMode="auto">
          <a:xfrm>
            <a:off x="6854825" y="55911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期望的温度分布 </a:t>
            </a:r>
          </a:p>
        </p:txBody>
      </p:sp>
      <p:sp>
        <p:nvSpPr>
          <p:cNvPr id="35867" name="AutoShape 27"/>
          <p:cNvSpPr>
            <a:spLocks noChangeArrowheads="1"/>
          </p:cNvSpPr>
          <p:nvPr/>
        </p:nvSpPr>
        <p:spPr bwMode="auto">
          <a:xfrm rot="5400000">
            <a:off x="1538288" y="5037138"/>
            <a:ext cx="1055687" cy="9667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882650" y="6078538"/>
            <a:ext cx="1666875" cy="7794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调整功耗分布</a:t>
            </a:r>
          </a:p>
          <a:p>
            <a:pPr>
              <a:spcBef>
                <a:spcPct val="50000"/>
              </a:spcBef>
            </a:pPr>
            <a:endParaRPr lang="zh-CN" altLang="en-US"/>
          </a:p>
        </p:txBody>
      </p:sp>
      <p:pic>
        <p:nvPicPr>
          <p:cNvPr id="18442" name="Picture 31" descr="tu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9063" y="5245100"/>
            <a:ext cx="1582737" cy="157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32" descr="tu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3073400"/>
            <a:ext cx="1563688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5" descr="tu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8913" y="3073400"/>
            <a:ext cx="155892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16" descr="tu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0175" y="5259388"/>
            <a:ext cx="1460500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1095375" y="4625975"/>
            <a:ext cx="2365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Arial" charset="0"/>
              </a:rPr>
              <a:t>当前功耗分布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animBg="1"/>
      <p:bldP spid="358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>
                <a:solidFill>
                  <a:schemeClr val="tx2"/>
                </a:solidFill>
                <a:latin typeface="宋体" charset="-122"/>
              </a:rPr>
              <a:t>利用任务迁移和</a:t>
            </a:r>
            <a:r>
              <a:rPr lang="en-US" altLang="zh-CN" sz="2400" smtClean="0">
                <a:solidFill>
                  <a:schemeClr val="tx2"/>
                </a:solidFill>
                <a:latin typeface="宋体" charset="-122"/>
              </a:rPr>
              <a:t>DVFS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匈牙利算法：分配任务到正确的核（一定阈值下的二部图匹配）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smtClean="0">
                <a:solidFill>
                  <a:schemeClr val="tx2"/>
                </a:solidFill>
                <a:latin typeface="宋体" charset="-122"/>
              </a:rPr>
              <a:t>DVFS</a:t>
            </a:r>
            <a:r>
              <a:rPr lang="zh-CN" altLang="en-US" sz="2000" smtClean="0">
                <a:solidFill>
                  <a:schemeClr val="tx2"/>
                </a:solidFill>
                <a:latin typeface="宋体" charset="-122"/>
              </a:rPr>
              <a:t>保证匹配不上的核在安全温度以下</a:t>
            </a:r>
          </a:p>
        </p:txBody>
      </p:sp>
      <p:pic>
        <p:nvPicPr>
          <p:cNvPr id="19459" name="Picture 14" descr="tu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5538" y="4891088"/>
            <a:ext cx="1582737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15" descr="tu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2838" y="2957513"/>
            <a:ext cx="1563687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7" descr="match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1938" y="2655888"/>
            <a:ext cx="3200400" cy="384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>
                <a:solidFill>
                  <a:srgbClr val="FF6600"/>
                </a:solidFill>
              </a:rPr>
              <a:t>提出的新方法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055688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chemeClr val="tx2"/>
                </a:solidFill>
                <a:latin typeface="宋体" charset="-122"/>
              </a:rPr>
              <a:t>有一个问题 </a:t>
            </a:r>
          </a:p>
          <a:p>
            <a:pPr lvl="1" eaLnBrk="1" hangingPunct="1"/>
            <a:r>
              <a:rPr lang="zh-CN" altLang="en-US" sz="2000" smtClean="0">
                <a:solidFill>
                  <a:schemeClr val="tx2"/>
                </a:solidFill>
                <a:latin typeface="Arial" charset="0"/>
              </a:rPr>
              <a:t>随着核数增长，任务迁移决策的计算需要太多时间</a:t>
            </a:r>
            <a:endParaRPr lang="en-US" altLang="zh-CN" sz="2000" smtClean="0">
              <a:solidFill>
                <a:schemeClr val="tx2"/>
              </a:solidFill>
              <a:latin typeface="Arial" charset="0"/>
            </a:endParaRPr>
          </a:p>
          <a:p>
            <a:endParaRPr lang="zh-CN" altLang="en-US" sz="2000" smtClean="0">
              <a:latin typeface="Arial" charset="0"/>
            </a:endParaRPr>
          </a:p>
        </p:txBody>
      </p:sp>
      <p:sp>
        <p:nvSpPr>
          <p:cNvPr id="20483" name="Text Box 8"/>
          <p:cNvSpPr txBox="1">
            <a:spLocks noChangeArrowheads="1"/>
          </p:cNvSpPr>
          <p:nvPr/>
        </p:nvSpPr>
        <p:spPr bwMode="auto">
          <a:xfrm>
            <a:off x="2962275" y="6299200"/>
            <a:ext cx="3989388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100</a:t>
            </a:r>
            <a:r>
              <a:rPr lang="zh-CN" altLang="en-US">
                <a:solidFill>
                  <a:schemeClr val="tx2"/>
                </a:solidFill>
              </a:rPr>
              <a:t>核芯片的例子</a:t>
            </a:r>
          </a:p>
        </p:txBody>
      </p:sp>
      <p:pic>
        <p:nvPicPr>
          <p:cNvPr id="20484" name="Picture 7" descr="tu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2655888"/>
            <a:ext cx="352425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 txBox="1">
            <a:spLocks/>
          </p:cNvSpPr>
          <p:nvPr/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4400">
                <a:solidFill>
                  <a:srgbClr val="FF6600"/>
                </a:solidFill>
              </a:rPr>
              <a:t>Outline</a:t>
            </a:r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755650" y="2028825"/>
            <a:ext cx="8388350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>
                <a:solidFill>
                  <a:srgbClr val="FF6600"/>
                </a:solidFill>
              </a:rPr>
              <a:t>Hierarchical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3200">
                <a:solidFill>
                  <a:srgbClr val="FF6600"/>
                </a:solidFill>
              </a:rPr>
              <a:t>dynamic thermal management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Experimental results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altLang="zh-CN" sz="3200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6179</TotalTime>
  <Words>732</Words>
  <Application>Microsoft Office PowerPoint</Application>
  <PresentationFormat>全屏显示(4:3)</PresentationFormat>
  <Paragraphs>117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Calibri</vt:lpstr>
      <vt:lpstr>宋体</vt:lpstr>
      <vt:lpstr>Arial</vt:lpstr>
      <vt:lpstr>Wingdings</vt:lpstr>
      <vt:lpstr>MS PGothic</vt:lpstr>
      <vt:lpstr>Times New Roman</vt:lpstr>
      <vt:lpstr>Office 主题</vt:lpstr>
      <vt:lpstr>幻灯片 1</vt:lpstr>
      <vt:lpstr>幻灯片 2</vt:lpstr>
      <vt:lpstr>幻灯片 3</vt:lpstr>
      <vt:lpstr>幻灯片 4</vt:lpstr>
      <vt:lpstr>幻灯片 5</vt:lpstr>
      <vt:lpstr>最近的动态温度管理方法</vt:lpstr>
      <vt:lpstr>提出的新方法</vt:lpstr>
      <vt:lpstr>提出的新方法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>Mars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 Dylan</dc:creator>
  <cp:lastModifiedBy>martian</cp:lastModifiedBy>
  <cp:revision>158</cp:revision>
  <dcterms:created xsi:type="dcterms:W3CDTF">2013-09-22T07:52:59Z</dcterms:created>
  <dcterms:modified xsi:type="dcterms:W3CDTF">2016-04-27T08:50:45Z</dcterms:modified>
</cp:coreProperties>
</file>