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78" r:id="rId5"/>
    <p:sldId id="260" r:id="rId6"/>
    <p:sldId id="281" r:id="rId7"/>
    <p:sldId id="286" r:id="rId8"/>
    <p:sldId id="285" r:id="rId9"/>
    <p:sldId id="261" r:id="rId10"/>
    <p:sldId id="279" r:id="rId11"/>
    <p:sldId id="262" r:id="rId12"/>
    <p:sldId id="289" r:id="rId13"/>
    <p:sldId id="283" r:id="rId14"/>
    <p:sldId id="287" r:id="rId15"/>
    <p:sldId id="288" r:id="rId16"/>
    <p:sldId id="290" r:id="rId17"/>
    <p:sldId id="291" r:id="rId18"/>
    <p:sldId id="292" r:id="rId19"/>
    <p:sldId id="264" r:id="rId20"/>
    <p:sldId id="293" r:id="rId21"/>
    <p:sldId id="294" r:id="rId22"/>
    <p:sldId id="274" r:id="rId23"/>
    <p:sldId id="270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97" d="100"/>
          <a:sy n="97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38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23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81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50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7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40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4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1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BFC00-5EEC-D04F-8142-61231D68057A}" type="datetimeFigureOut">
              <a:rPr kumimoji="1" lang="zh-CN" altLang="en-US" smtClean="0"/>
              <a:t>8/25/14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6AA8-2D9E-6F48-91B9-70B8A3160F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68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44463" y="1692408"/>
            <a:ext cx="88201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en-US" altLang="zh-CN" sz="3200" b="1" dirty="0" smtClean="0">
                <a:solidFill>
                  <a:srgbClr val="FF6600"/>
                </a:solidFill>
                <a:latin typeface="Calibri" charset="0"/>
              </a:rPr>
              <a:t>Hybrid Dynamic Thermal Management method for High-Performance Multi</a:t>
            </a:r>
            <a:r>
              <a:rPr kumimoji="0" lang="en-US" altLang="zh-CN" sz="3200" b="1" dirty="0" smtClean="0">
                <a:solidFill>
                  <a:srgbClr val="FF6600"/>
                </a:solidFill>
                <a:latin typeface="Calibri" charset="0"/>
              </a:rPr>
              <a:t>-Core </a:t>
            </a:r>
            <a:r>
              <a:rPr kumimoji="0" lang="en-US" altLang="zh-CN" sz="3200" b="1" dirty="0" smtClean="0">
                <a:solidFill>
                  <a:srgbClr val="FF6600"/>
                </a:solidFill>
                <a:latin typeface="Calibri" charset="0"/>
              </a:rPr>
              <a:t>Processors </a:t>
            </a:r>
            <a:endParaRPr kumimoji="0" lang="zh-CN" altLang="en-US" sz="3200" b="1" dirty="0">
              <a:solidFill>
                <a:srgbClr val="FF6600"/>
              </a:solidFill>
              <a:latin typeface="Calibri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952535" y="3470408"/>
            <a:ext cx="7634091" cy="285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0" lang="en-US" altLang="zh-CN" sz="3200" b="1" dirty="0" smtClean="0">
                <a:solidFill>
                  <a:srgbClr val="21509A"/>
                </a:solidFill>
                <a:latin typeface="Calibri" charset="0"/>
              </a:rPr>
              <a:t>Hai Wang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0" lang="en-US" altLang="zh-CN" b="1" dirty="0" smtClean="0">
                <a:solidFill>
                  <a:srgbClr val="21509A"/>
                </a:solidFill>
                <a:latin typeface="Calibri" charset="0"/>
              </a:rPr>
              <a:t>University </a:t>
            </a:r>
            <a:r>
              <a:rPr kumimoji="0" lang="en-US" altLang="zh-CN" b="1" dirty="0">
                <a:solidFill>
                  <a:srgbClr val="21509A"/>
                </a:solidFill>
                <a:latin typeface="Calibri" charset="0"/>
              </a:rPr>
              <a:t>of Electronic Science &amp; Technology of </a:t>
            </a:r>
            <a:r>
              <a:rPr kumimoji="0" lang="en-US" altLang="zh-CN" b="1" dirty="0" smtClean="0">
                <a:solidFill>
                  <a:srgbClr val="21509A"/>
                </a:solidFill>
                <a:latin typeface="Calibri" charset="0"/>
              </a:rPr>
              <a:t>China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0" lang="en-US" altLang="zh-CN" sz="2000" b="1" dirty="0" smtClean="0">
              <a:solidFill>
                <a:srgbClr val="21509A"/>
              </a:solidFill>
              <a:latin typeface="Calibri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0" lang="en-US" altLang="zh-CN" sz="2000" b="1" dirty="0">
              <a:solidFill>
                <a:srgbClr val="21509A"/>
              </a:solidFill>
              <a:latin typeface="Calibri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0" lang="en-US" altLang="zh-CN" sz="2000" b="1" dirty="0" smtClean="0">
              <a:solidFill>
                <a:srgbClr val="21509A"/>
              </a:solidFill>
              <a:latin typeface="Calibri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0" lang="en-US" altLang="zh-CN" sz="2000" b="1" dirty="0">
              <a:solidFill>
                <a:srgbClr val="21509A"/>
              </a:solidFill>
              <a:latin typeface="Calibri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0" lang="en-US" altLang="zh-CN" sz="2000" dirty="0" smtClean="0">
                <a:solidFill>
                  <a:srgbClr val="21509A"/>
                </a:solidFill>
                <a:latin typeface="Calibri" charset="0"/>
              </a:rPr>
              <a:t>ASP-DAC 2015 TPC Meeting Workshop, Aug. 25, 2014, </a:t>
            </a:r>
            <a:r>
              <a:rPr kumimoji="0" lang="en-US" altLang="zh-CN" sz="2000" dirty="0" err="1" smtClean="0">
                <a:solidFill>
                  <a:srgbClr val="21509A"/>
                </a:solidFill>
                <a:latin typeface="Calibri" charset="0"/>
              </a:rPr>
              <a:t>Daejeon</a:t>
            </a:r>
            <a:r>
              <a:rPr kumimoji="0" lang="en-US" altLang="zh-CN" sz="2000" dirty="0" smtClean="0">
                <a:solidFill>
                  <a:srgbClr val="21509A"/>
                </a:solidFill>
                <a:latin typeface="Calibri" charset="0"/>
              </a:rPr>
              <a:t>, Korea</a:t>
            </a:r>
            <a:endParaRPr kumimoji="0" lang="zh-CN" altLang="en-US" sz="2000" dirty="0">
              <a:solidFill>
                <a:srgbClr val="21509A"/>
              </a:solidFill>
              <a:latin typeface="Calibri" charset="0"/>
            </a:endParaRPr>
          </a:p>
        </p:txBody>
      </p:sp>
      <p:pic>
        <p:nvPicPr>
          <p:cNvPr id="25" name="图片 24" descr="UESTC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4" y="209355"/>
            <a:ext cx="1296349" cy="12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Model predictive control: g</a:t>
            </a:r>
            <a:r>
              <a:rPr lang="en-US" altLang="zh-CN" dirty="0" smtClean="0">
                <a:solidFill>
                  <a:srgbClr val="FF6600"/>
                </a:solidFill>
              </a:rPr>
              <a:t>uidance of the hybrid algorithm 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52400" y="1295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In order to do thermal management, a prediction of desired load profile is preferred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We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do not 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know what is the desired load distribution directly, but we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do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know the desired temperature distribution!</a:t>
            </a:r>
          </a:p>
          <a:p>
            <a:pPr marL="742950" lvl="2" indent="-342900"/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Uniform</a:t>
            </a:r>
            <a:r>
              <a:rPr lang="en-US" altLang="zh-CN" sz="2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thermal distribution across cores with temperature </a:t>
            </a:r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just below</a:t>
            </a:r>
            <a:r>
              <a:rPr lang="en-US" altLang="zh-CN" sz="2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the safe temperature line.</a:t>
            </a:r>
          </a:p>
          <a:p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Model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predictive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control (MPC) 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is able to calculate the desired (predicted) power (load) 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profile</a:t>
            </a:r>
          </a:p>
          <a:p>
            <a:pPr lvl="1"/>
            <a:r>
              <a:rPr lang="en-US" altLang="zh-CN" sz="2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Input: thermal profile (safe temperature line in our case) in the future steps </a:t>
            </a:r>
          </a:p>
          <a:p>
            <a:pPr lvl="1"/>
            <a:r>
              <a:rPr lang="en-US" altLang="zh-CN" sz="2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Output: power profile in the future steps (only the next ONE step will be used)</a:t>
            </a:r>
            <a:endParaRPr lang="en-US" altLang="zh-CN" sz="20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en-US" altLang="zh-CN" sz="2400" b="1" dirty="0" smtClean="0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en-US" altLang="zh-CN" sz="2400" dirty="0" smtClean="0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en-US" altLang="zh-CN" sz="2400" dirty="0" smtClean="0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Task migration as assignment problem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464625"/>
            <a:ext cx="8746067" cy="49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With the desired load power profile provided by MPC, we need to re-distribute tasks to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match the profile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.</a:t>
            </a:r>
            <a:endParaRPr lang="en-US" altLang="zh-CN" sz="2000" baseline="-25000" dirty="0"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This is an assignment problem: assign each person (core) a job (available load) to minimize the total cost (difference between assigned load and desired load). 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It is also equivalent to the weighted bipartite matching problem, and can be solved by Hungarian algorithm.</a:t>
            </a: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67091"/>
              </p:ext>
            </p:extLst>
          </p:nvPr>
        </p:nvGraphicFramePr>
        <p:xfrm>
          <a:off x="1484717" y="458726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Painting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Basketball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Beethoven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r>
                        <a:rPr lang="en-US" altLang="zh-CN" dirty="0" smtClean="0"/>
                        <a:t>icasso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84717" y="6134386"/>
            <a:ext cx="665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Numbers are time needed to complete specific task, i.e., costs.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614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Weighted bipartite matching 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448791"/>
            <a:ext cx="4851583" cy="49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The assignment problem can be described as a weighted complete bipartite graph.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The lines (red solid and black dashed) are the candidate matches, and the red lines are the optimal matches (solution).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Cost on each line is not shown for simplicity.</a:t>
            </a: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94" y="1352839"/>
            <a:ext cx="4001862" cy="3982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5204" y="5335084"/>
            <a:ext cx="136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Desired load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9936" y="5329274"/>
            <a:ext cx="149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1F497D"/>
                </a:solidFill>
              </a:rPr>
              <a:t>Available load</a:t>
            </a:r>
            <a:endParaRPr kumimoji="1"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4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Problem with pure task migration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134535"/>
            <a:ext cx="8746067" cy="49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Task 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migration alone may provide optimal solution which 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is not “optimal”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.</a:t>
            </a: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Wang (me) is not good at all these three works, but is still assigned with a task.</a:t>
            </a: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742950" lvl="2" indent="-342900"/>
            <a:endParaRPr lang="en-US" altLang="zh-CN" sz="2000" dirty="0">
              <a:solidFill>
                <a:schemeClr val="tx2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3774"/>
              </p:ext>
            </p:extLst>
          </p:nvPr>
        </p:nvGraphicFramePr>
        <p:xfrm>
          <a:off x="1379973" y="217890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Painting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Basketball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Beethoven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2000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框架 23"/>
          <p:cNvSpPr/>
          <p:nvPr/>
        </p:nvSpPr>
        <p:spPr>
          <a:xfrm>
            <a:off x="4367558" y="3241755"/>
            <a:ext cx="822960" cy="472890"/>
          </a:xfrm>
          <a:prstGeom prst="fram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6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Problem with pure task migration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134535"/>
            <a:ext cx="8746067" cy="49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000" dirty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There are also tasks which have large costs (mismatch) with all desired loads</a:t>
            </a:r>
            <a:r>
              <a:rPr lang="en-US" altLang="zh-CN" sz="2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. These tasks may result in high temperature.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Because of such tasks, pure task migration leads to sub-optimal result.</a:t>
            </a:r>
            <a:endParaRPr lang="en-US" altLang="zh-CN" sz="20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45" y="2406172"/>
            <a:ext cx="4001862" cy="3982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6255" y="6388417"/>
            <a:ext cx="136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Desired load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0987" y="6382607"/>
            <a:ext cx="149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1F497D"/>
                </a:solidFill>
              </a:rPr>
              <a:t>Available load</a:t>
            </a:r>
            <a:endParaRPr kumimoji="1" lang="zh-CN" altLang="en-US" dirty="0">
              <a:solidFill>
                <a:srgbClr val="1F497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2072" y="3013184"/>
            <a:ext cx="1945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6600"/>
                </a:solidFill>
              </a:rPr>
              <a:t>The problem guy</a:t>
            </a:r>
            <a:endParaRPr kumimoji="1"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548600" y="3052466"/>
            <a:ext cx="548000" cy="372198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0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DVFS to the rescue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134535"/>
            <a:ext cx="8746067" cy="49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We can find the good pairs first, by setting a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cost threshold 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and removing the bad candidate pairs.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Then, do the matching with only relatively good candidate pairs.</a:t>
            </a: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84" y="2482123"/>
            <a:ext cx="3896269" cy="40910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119" y="2922460"/>
            <a:ext cx="309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6600"/>
                </a:solidFill>
              </a:rPr>
              <a:t>Cost threshold set as 5:</a:t>
            </a:r>
            <a:endParaRPr kumimoji="1" lang="zh-CN" alt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4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DVFS to the rescue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134535"/>
            <a:ext cx="8746067" cy="49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Next, collect the remaining candidates, and perform DVFS using average power information if the available loads have </a:t>
            </a:r>
            <a:r>
              <a:rPr lang="en-US" altLang="zh-CN" sz="24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larger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average power than desired loads.</a:t>
            </a: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93" y="4093137"/>
            <a:ext cx="3433854" cy="4373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94" y="2409234"/>
            <a:ext cx="3947125" cy="41736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18228" y="3731800"/>
            <a:ext cx="157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tx2"/>
                </a:solidFill>
              </a:rPr>
              <a:t>DVFS ratio: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7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DVFS to the rescue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599" y="1706739"/>
            <a:ext cx="8746067" cy="338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If the remaining available loads have </a:t>
            </a:r>
            <a:r>
              <a:rPr lang="en-US" altLang="zh-CN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smaller</a:t>
            </a: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average power than desired loads: </a:t>
            </a:r>
            <a:endParaRPr lang="en-US" altLang="zh-CN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742950" lvl="2" indent="-342900"/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Which means the remaining loads lead to lower temperature </a:t>
            </a:r>
            <a:r>
              <a:rPr lang="en-US" altLang="zh-CN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than desired.</a:t>
            </a:r>
            <a:endParaRPr lang="en-US" altLang="zh-CN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742950" lvl="2" indent="-342900"/>
            <a:r>
              <a:rPr lang="en-US" altLang="zh-CN" dirty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D</a:t>
            </a: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o NOT perform DVFS, just relax the threshold (up to infinity) and do the matching.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All loads should be paired now.</a:t>
            </a: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Outline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0" y="2029234"/>
            <a:ext cx="8388350" cy="274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>
                <a:solidFill>
                  <a:srgbClr val="1F497D"/>
                </a:solidFill>
              </a:rPr>
              <a:t>D</a:t>
            </a:r>
            <a:r>
              <a:rPr lang="en-US" altLang="zh-CN" sz="3200" dirty="0" smtClean="0">
                <a:solidFill>
                  <a:srgbClr val="1F497D"/>
                </a:solidFill>
              </a:rPr>
              <a:t>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Related problems in DTM</a:t>
            </a:r>
            <a:endParaRPr lang="en-US" altLang="zh-CN" sz="3200" dirty="0">
              <a:solidFill>
                <a:srgbClr val="1F497D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New hybrid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FF6600"/>
                </a:solidFill>
              </a:rPr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Conclusion</a:t>
            </a:r>
            <a:endParaRPr lang="en-US" altLang="zh-CN" sz="32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5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Experimental </a:t>
            </a:r>
            <a:r>
              <a:rPr lang="en-US" altLang="zh-CN" dirty="0" smtClean="0">
                <a:solidFill>
                  <a:srgbClr val="FF6600"/>
                </a:solidFill>
              </a:rPr>
              <a:t>setup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599" y="1134535"/>
            <a:ext cx="8746067" cy="496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Tested on a 9-core processor with cores distributed in a 3X3 fashion as shown below:</a:t>
            </a:r>
          </a:p>
          <a:p>
            <a:pPr marL="342900" lvl="1" indent="-342900">
              <a:buFont typeface="Arial"/>
              <a:buChar char="•"/>
            </a:pPr>
            <a:endParaRPr lang="en-US" altLang="zh-CN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Thermal model generated using </a:t>
            </a:r>
            <a:r>
              <a:rPr lang="en-US" altLang="zh-CN" sz="2400" dirty="0" err="1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HotSpot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Power trace generated using </a:t>
            </a:r>
            <a:r>
              <a:rPr lang="en-US" altLang="zh-CN" sz="2400" dirty="0" err="1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Wattch</a:t>
            </a: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with SPEC benchmarks.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Ambient temperature set to be 20 degree.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Safe temperature set to be 90 degree.</a:t>
            </a: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400" dirty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67" y="1950707"/>
            <a:ext cx="2237338" cy="22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Outline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0" y="2029234"/>
            <a:ext cx="8388350" cy="274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>
                <a:solidFill>
                  <a:srgbClr val="FF6600"/>
                </a:solidFill>
              </a:rPr>
              <a:t>D</a:t>
            </a:r>
            <a:r>
              <a:rPr lang="en-US" altLang="zh-CN" sz="3200" dirty="0" smtClean="0">
                <a:solidFill>
                  <a:srgbClr val="FF6600"/>
                </a:solidFill>
              </a:rPr>
              <a:t>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New </a:t>
            </a:r>
            <a:r>
              <a:rPr lang="en-US" altLang="zh-CN" sz="3200" dirty="0" smtClean="0">
                <a:solidFill>
                  <a:srgbClr val="1F497D"/>
                </a:solidFill>
              </a:rPr>
              <a:t>hybrid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Conclusion</a:t>
            </a:r>
            <a:endParaRPr lang="en-US" altLang="zh-CN" sz="32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9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Transient temperature comparison</a:t>
            </a:r>
            <a:endParaRPr lang="en-US" altLang="zh-CN" dirty="0">
              <a:solidFill>
                <a:srgbClr val="FF66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21" y="1421127"/>
            <a:ext cx="7358408" cy="38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9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Transient variance comparison</a:t>
            </a:r>
            <a:endParaRPr lang="en-US" altLang="zh-CN" dirty="0">
              <a:solidFill>
                <a:srgbClr val="FF66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5" y="1580619"/>
            <a:ext cx="7505889" cy="40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Conclusion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64373"/>
            <a:ext cx="8423680" cy="380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400" b="0" dirty="0" smtClean="0">
                <a:solidFill>
                  <a:schemeClr val="tx2"/>
                </a:solidFill>
              </a:rPr>
              <a:t>A hybrid dynamic thermal management method is proposed.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400" b="0" dirty="0" smtClean="0">
                <a:solidFill>
                  <a:schemeClr val="tx2"/>
                </a:solidFill>
              </a:rPr>
              <a:t>The new method uses model predictive control to compute the desired load information.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400" b="0" dirty="0">
                <a:solidFill>
                  <a:schemeClr val="tx2"/>
                </a:solidFill>
              </a:rPr>
              <a:t>T</a:t>
            </a:r>
            <a:r>
              <a:rPr lang="en-US" altLang="zh-CN" sz="2400" b="0" dirty="0" smtClean="0">
                <a:solidFill>
                  <a:schemeClr val="tx2"/>
                </a:solidFill>
              </a:rPr>
              <a:t>ask </a:t>
            </a:r>
            <a:r>
              <a:rPr lang="en-US" altLang="zh-CN" sz="2400" b="0" dirty="0" smtClean="0">
                <a:solidFill>
                  <a:schemeClr val="tx2"/>
                </a:solidFill>
              </a:rPr>
              <a:t>migration and DVFS are combined together in this method.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400" b="0" dirty="0" smtClean="0">
                <a:solidFill>
                  <a:schemeClr val="tx2"/>
                </a:solidFill>
              </a:rPr>
              <a:t>The new method is able to track the given temperature with limited DVFS actions.</a:t>
            </a:r>
          </a:p>
        </p:txBody>
      </p:sp>
    </p:spTree>
    <p:extLst>
      <p:ext uri="{BB962C8B-B14F-4D97-AF65-F5344CB8AC3E}">
        <p14:creationId xmlns:p14="http://schemas.microsoft.com/office/powerpoint/2010/main" val="343180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3834" y="27091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FF6600"/>
                </a:solidFill>
              </a:rPr>
              <a:t>Thank you!</a:t>
            </a:r>
            <a:endParaRPr lang="en-US" altLang="zh-CN" sz="5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4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Why dynamic thermal management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>
                <a:solidFill>
                  <a:schemeClr val="tx2"/>
                </a:solidFill>
              </a:rPr>
              <a:t>Thermal management is vital for high performance many-core processor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>
                <a:solidFill>
                  <a:schemeClr val="tx2"/>
                </a:solidFill>
              </a:rPr>
              <a:t>Power density keeps increasing, device scaling down, 3-D IC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 smtClean="0">
                <a:solidFill>
                  <a:schemeClr val="tx2"/>
                </a:solidFill>
              </a:rPr>
              <a:t>High power density lead to high temperature which harms the reliability</a:t>
            </a:r>
            <a:endParaRPr lang="en-US" altLang="zh-CN" sz="2000" b="0" dirty="0">
              <a:solidFill>
                <a:schemeClr val="tx2"/>
              </a:solidFill>
            </a:endParaRPr>
          </a:p>
        </p:txBody>
      </p:sp>
      <p:pic>
        <p:nvPicPr>
          <p:cNvPr id="12" name="Picture 10" descr="0S~5AK_SN[3(31BH]WTMV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53" y="2394856"/>
            <a:ext cx="3932532" cy="157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90" y="4426857"/>
            <a:ext cx="3754710" cy="18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467923" y="6365422"/>
            <a:ext cx="1619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FF6600"/>
                </a:solidFill>
                <a:latin typeface="Arial"/>
                <a:cs typeface="Arial"/>
              </a:rPr>
              <a:t>3D Integration</a:t>
            </a:r>
            <a:endParaRPr lang="zh-CN" altLang="en-US" sz="1600" b="1" i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5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91"/>
          <p:cNvSpPr>
            <a:spLocks noEditPoints="1"/>
          </p:cNvSpPr>
          <p:nvPr/>
        </p:nvSpPr>
        <p:spPr bwMode="auto">
          <a:xfrm rot="10800000">
            <a:off x="3958766" y="3938192"/>
            <a:ext cx="1143000" cy="808038"/>
          </a:xfrm>
          <a:custGeom>
            <a:avLst/>
            <a:gdLst/>
            <a:ahLst/>
            <a:cxnLst>
              <a:cxn ang="0">
                <a:pos x="0" y="193"/>
              </a:cxn>
              <a:cxn ang="0">
                <a:pos x="187" y="193"/>
              </a:cxn>
              <a:cxn ang="0">
                <a:pos x="179" y="202"/>
              </a:cxn>
              <a:cxn ang="0">
                <a:pos x="179" y="0"/>
              </a:cxn>
              <a:cxn ang="0">
                <a:pos x="376" y="370"/>
              </a:cxn>
              <a:cxn ang="0">
                <a:pos x="179" y="741"/>
              </a:cxn>
              <a:cxn ang="0">
                <a:pos x="179" y="539"/>
              </a:cxn>
              <a:cxn ang="0">
                <a:pos x="187" y="547"/>
              </a:cxn>
              <a:cxn ang="0">
                <a:pos x="0" y="547"/>
              </a:cxn>
              <a:cxn ang="0">
                <a:pos x="0" y="193"/>
              </a:cxn>
              <a:cxn ang="0">
                <a:pos x="16" y="539"/>
              </a:cxn>
              <a:cxn ang="0">
                <a:pos x="8" y="531"/>
              </a:cxn>
              <a:cxn ang="0">
                <a:pos x="196" y="531"/>
              </a:cxn>
              <a:cxn ang="0">
                <a:pos x="196" y="708"/>
              </a:cxn>
              <a:cxn ang="0">
                <a:pos x="180" y="704"/>
              </a:cxn>
              <a:cxn ang="0">
                <a:pos x="360" y="367"/>
              </a:cxn>
              <a:cxn ang="0">
                <a:pos x="360" y="374"/>
              </a:cxn>
              <a:cxn ang="0">
                <a:pos x="180" y="37"/>
              </a:cxn>
              <a:cxn ang="0">
                <a:pos x="196" y="33"/>
              </a:cxn>
              <a:cxn ang="0">
                <a:pos x="196" y="210"/>
              </a:cxn>
              <a:cxn ang="0">
                <a:pos x="8" y="210"/>
              </a:cxn>
              <a:cxn ang="0">
                <a:pos x="16" y="202"/>
              </a:cxn>
              <a:cxn ang="0">
                <a:pos x="16" y="539"/>
              </a:cxn>
            </a:cxnLst>
            <a:rect l="0" t="0" r="r" b="b"/>
            <a:pathLst>
              <a:path w="376" h="741">
                <a:moveTo>
                  <a:pt x="0" y="193"/>
                </a:moveTo>
                <a:lnTo>
                  <a:pt x="187" y="193"/>
                </a:lnTo>
                <a:lnTo>
                  <a:pt x="179" y="202"/>
                </a:lnTo>
                <a:lnTo>
                  <a:pt x="179" y="0"/>
                </a:lnTo>
                <a:lnTo>
                  <a:pt x="376" y="370"/>
                </a:lnTo>
                <a:lnTo>
                  <a:pt x="179" y="741"/>
                </a:lnTo>
                <a:lnTo>
                  <a:pt x="179" y="539"/>
                </a:lnTo>
                <a:lnTo>
                  <a:pt x="187" y="547"/>
                </a:lnTo>
                <a:lnTo>
                  <a:pt x="0" y="547"/>
                </a:lnTo>
                <a:lnTo>
                  <a:pt x="0" y="193"/>
                </a:lnTo>
                <a:close/>
                <a:moveTo>
                  <a:pt x="16" y="539"/>
                </a:moveTo>
                <a:lnTo>
                  <a:pt x="8" y="531"/>
                </a:lnTo>
                <a:lnTo>
                  <a:pt x="196" y="531"/>
                </a:lnTo>
                <a:lnTo>
                  <a:pt x="196" y="708"/>
                </a:lnTo>
                <a:lnTo>
                  <a:pt x="180" y="704"/>
                </a:lnTo>
                <a:lnTo>
                  <a:pt x="360" y="367"/>
                </a:lnTo>
                <a:lnTo>
                  <a:pt x="360" y="374"/>
                </a:lnTo>
                <a:lnTo>
                  <a:pt x="180" y="37"/>
                </a:lnTo>
                <a:lnTo>
                  <a:pt x="196" y="33"/>
                </a:lnTo>
                <a:lnTo>
                  <a:pt x="196" y="210"/>
                </a:lnTo>
                <a:lnTo>
                  <a:pt x="8" y="210"/>
                </a:lnTo>
                <a:lnTo>
                  <a:pt x="16" y="202"/>
                </a:lnTo>
                <a:lnTo>
                  <a:pt x="16" y="539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爆炸形 1 210"/>
          <p:cNvSpPr>
            <a:spLocks noChangeArrowheads="1"/>
          </p:cNvSpPr>
          <p:nvPr/>
        </p:nvSpPr>
        <p:spPr bwMode="auto">
          <a:xfrm>
            <a:off x="37494" y="3217314"/>
            <a:ext cx="3886200" cy="2176463"/>
          </a:xfrm>
          <a:prstGeom prst="irregularSeal1">
            <a:avLst/>
          </a:prstGeom>
          <a:solidFill>
            <a:srgbClr val="FFCCCC"/>
          </a:solidFill>
          <a:ln w="28575">
            <a:solidFill>
              <a:srgbClr val="FE9202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rgbClr val="1F497D"/>
                </a:solidFill>
                <a:ea typeface="宋体" charset="0"/>
                <a:cs typeface="Arial" charset="0"/>
              </a:rPr>
              <a:t>Performance   Reliability issues </a:t>
            </a:r>
            <a:endParaRPr lang="zh-CN" altLang="en-US" dirty="0">
              <a:solidFill>
                <a:srgbClr val="1F497D"/>
              </a:solidFill>
              <a:ea typeface="宋体" charset="0"/>
              <a:cs typeface="Arial" charset="0"/>
            </a:endParaRPr>
          </a:p>
        </p:txBody>
      </p:sp>
      <p:cxnSp>
        <p:nvCxnSpPr>
          <p:cNvPr id="18" name="Straight Arrow Connector 7"/>
          <p:cNvCxnSpPr>
            <a:cxnSpLocks noChangeShapeType="1"/>
          </p:cNvCxnSpPr>
          <p:nvPr/>
        </p:nvCxnSpPr>
        <p:spPr bwMode="auto">
          <a:xfrm>
            <a:off x="2639181" y="4048258"/>
            <a:ext cx="0" cy="304800"/>
          </a:xfrm>
          <a:prstGeom prst="straightConnector1">
            <a:avLst/>
          </a:prstGeom>
          <a:noFill/>
          <a:ln w="31750" cmpd="dbl">
            <a:solidFill>
              <a:schemeClr val="tx1"/>
            </a:solidFill>
            <a:round/>
            <a:headEnd/>
            <a:tailEnd type="triangle" w="med" len="med"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</p:cxn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3720412" y="3356033"/>
            <a:ext cx="162447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zh-CN" sz="1600" b="0" i="1" dirty="0">
                <a:solidFill>
                  <a:srgbClr val="1F497D"/>
                </a:solidFill>
                <a:latin typeface="Times New Roman" charset="0"/>
                <a:cs typeface="Times New Roman" charset="0"/>
              </a:rPr>
              <a:t>Excessive on-chip temperature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704982" y="4029926"/>
            <a:ext cx="9474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solidFill>
                  <a:srgbClr val="FF6600"/>
                </a:solidFill>
                <a:latin typeface="Arial"/>
                <a:cs typeface="Arial"/>
              </a:rPr>
              <a:t>scaling</a:t>
            </a:r>
            <a:endParaRPr lang="zh-CN" altLang="en-US" sz="1600" b="1" i="1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4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" y="3134975"/>
            <a:ext cx="3430246" cy="229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Why dynamic thermal management</a:t>
            </a:r>
            <a:endParaRPr lang="en-US" altLang="zh-CN" dirty="0">
              <a:solidFill>
                <a:srgbClr val="FF6600"/>
              </a:solidFill>
            </a:endParaRPr>
          </a:p>
        </p:txBody>
      </p:sp>
      <p:pic>
        <p:nvPicPr>
          <p:cNvPr id="6" name="图片 18" descr="C:\Documents and Settings\Administrator\桌面\powe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65" y="3299686"/>
            <a:ext cx="3171983" cy="238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71" y="3397144"/>
            <a:ext cx="2872623" cy="187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>
                <a:solidFill>
                  <a:schemeClr val="tx2"/>
                </a:solidFill>
              </a:rPr>
              <a:t>Thermal management is vital for high performance many-core 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processor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 smtClean="0">
                <a:solidFill>
                  <a:schemeClr val="tx2"/>
                </a:solidFill>
              </a:rPr>
              <a:t>Temperature is the limiting factor and first-tiered design constraints</a:t>
            </a:r>
            <a:endParaRPr lang="en-US" altLang="zh-CN" sz="2000" b="0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 smtClean="0">
                <a:solidFill>
                  <a:schemeClr val="tx2"/>
                </a:solidFill>
              </a:rPr>
              <a:t>Cooling </a:t>
            </a:r>
            <a:r>
              <a:rPr lang="en-US" altLang="zh-CN" sz="2000" b="0" dirty="0">
                <a:solidFill>
                  <a:schemeClr val="tx2"/>
                </a:solidFill>
              </a:rPr>
              <a:t>techniques can be 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expensive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2000" b="0" dirty="0" smtClean="0">
                <a:solidFill>
                  <a:schemeClr val="tx2"/>
                </a:solidFill>
              </a:rPr>
              <a:t>Non-uniform temperature distribution in 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multi-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core processor needs to be explored</a:t>
            </a:r>
            <a:endParaRPr lang="en-US" altLang="zh-CN" sz="2000" b="0" dirty="0">
              <a:solidFill>
                <a:schemeClr val="tx2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288310" y="5654536"/>
            <a:ext cx="305888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zh-CN" sz="1600" i="1" dirty="0">
                <a:solidFill>
                  <a:srgbClr val="FF6600"/>
                </a:solidFill>
              </a:rPr>
              <a:t>Temperature distribution of multi-core chip</a:t>
            </a: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3826434" y="5655615"/>
            <a:ext cx="301854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zh-CN" sz="1600" i="1" dirty="0" smtClean="0">
                <a:solidFill>
                  <a:srgbClr val="FF6600"/>
                </a:solidFill>
              </a:rPr>
              <a:t>Power density and air cooling limit</a:t>
            </a:r>
            <a:endParaRPr lang="en-US" altLang="zh-CN" sz="1600" i="1" dirty="0">
              <a:solidFill>
                <a:srgbClr val="FF6600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56087" y="5539031"/>
            <a:ext cx="28754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zh-CN" sz="1600" i="1" dirty="0">
                <a:solidFill>
                  <a:srgbClr val="FF6600"/>
                </a:solidFill>
              </a:rPr>
              <a:t>Temperature is the limiting factor </a:t>
            </a:r>
            <a:r>
              <a:rPr lang="en-US" altLang="zh-CN" sz="1600" i="1" dirty="0" smtClean="0">
                <a:solidFill>
                  <a:srgbClr val="FF6600"/>
                </a:solidFill>
              </a:rPr>
              <a:t>and </a:t>
            </a:r>
            <a:r>
              <a:rPr lang="en-US" altLang="zh-CN" sz="1600" i="1" dirty="0">
                <a:solidFill>
                  <a:srgbClr val="FF6600"/>
                </a:solidFill>
              </a:rPr>
              <a:t>first-tiered design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6757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Catalog of thermal management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1566325"/>
            <a:ext cx="8686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DVFS based methods: </a:t>
            </a:r>
            <a:r>
              <a:rPr lang="en-US" altLang="zh-CN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[Herbert: ISLPED</a:t>
            </a:r>
            <a:r>
              <a:rPr lang="zh-CN" altLang="en-US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’</a:t>
            </a:r>
            <a:r>
              <a:rPr lang="en-US" altLang="zh-CN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07]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Reduce dynamic power by adjusting voltage and frequency 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Compromise data rate with temperature reduction</a:t>
            </a:r>
          </a:p>
          <a:p>
            <a:endParaRPr lang="en-US" altLang="zh-CN" sz="2400" dirty="0" smtClean="0">
              <a:solidFill>
                <a:schemeClr val="tx2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Task Migration based methods: </a:t>
            </a:r>
            <a:r>
              <a:rPr lang="en-US" altLang="zh-CN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[Powell: ASPLOS'04] 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Migrate heavy tasks away from the heavily loaded core to avoid elevated temperature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Centralized and distributed control (DTB-M) </a:t>
            </a:r>
            <a:r>
              <a:rPr lang="en-US" altLang="zh-CN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[</a:t>
            </a:r>
            <a:r>
              <a:rPr lang="en-US" altLang="zh-CN" sz="1400" dirty="0" err="1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Ge:DAC</a:t>
            </a:r>
            <a:r>
              <a:rPr lang="zh-CN" altLang="en-US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’</a:t>
            </a:r>
            <a:r>
              <a:rPr lang="en-US" altLang="zh-CN" sz="1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10</a:t>
            </a:r>
            <a:r>
              <a:rPr lang="en-US" altLang="zh-CN" sz="11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]</a:t>
            </a:r>
          </a:p>
          <a:p>
            <a:endParaRPr lang="en-US" altLang="zh-CN" dirty="0" smtClean="0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zh-CN" altLang="en-US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5181600"/>
            <a:ext cx="9144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300" dirty="0">
                <a:solidFill>
                  <a:srgbClr val="1F497D"/>
                </a:solidFill>
              </a:rPr>
              <a:t>[Herbert: ISLPED</a:t>
            </a:r>
            <a:r>
              <a:rPr lang="zh-CN" altLang="en-US" sz="1300" dirty="0">
                <a:solidFill>
                  <a:srgbClr val="1F497D"/>
                </a:solidFill>
              </a:rPr>
              <a:t>’</a:t>
            </a:r>
            <a:r>
              <a:rPr lang="en-US" altLang="zh-CN" sz="1300" dirty="0">
                <a:solidFill>
                  <a:srgbClr val="1F497D"/>
                </a:solidFill>
              </a:rPr>
              <a:t>07] S. </a:t>
            </a:r>
            <a:r>
              <a:rPr lang="en-US" altLang="zh-CN" sz="1300" dirty="0" err="1">
                <a:solidFill>
                  <a:srgbClr val="1F497D"/>
                </a:solidFill>
              </a:rPr>
              <a:t>Herbet</a:t>
            </a:r>
            <a:r>
              <a:rPr lang="en-US" altLang="zh-CN" sz="1300" dirty="0">
                <a:solidFill>
                  <a:srgbClr val="1F497D"/>
                </a:solidFill>
              </a:rPr>
              <a:t>, et al. </a:t>
            </a:r>
            <a:r>
              <a:rPr lang="zh-CN" altLang="en-US" sz="1300" dirty="0">
                <a:solidFill>
                  <a:srgbClr val="1F497D"/>
                </a:solidFill>
              </a:rPr>
              <a:t>“</a:t>
            </a:r>
            <a:r>
              <a:rPr lang="en-US" altLang="zh-CN" sz="1300" dirty="0">
                <a:solidFill>
                  <a:srgbClr val="1F497D"/>
                </a:solidFill>
              </a:rPr>
              <a:t>Analysis of Dynamic Voltage/Frequency Scaling in Chip-Multiprocessors</a:t>
            </a:r>
            <a:r>
              <a:rPr lang="zh-CN" altLang="en-US" sz="1300" dirty="0">
                <a:solidFill>
                  <a:srgbClr val="1F497D"/>
                </a:solidFill>
              </a:rPr>
              <a:t>”</a:t>
            </a:r>
            <a:r>
              <a:rPr lang="en-US" altLang="zh-CN" sz="1300" dirty="0">
                <a:solidFill>
                  <a:srgbClr val="1F497D"/>
                </a:solidFill>
              </a:rPr>
              <a:t> ISLPED 07</a:t>
            </a:r>
          </a:p>
          <a:p>
            <a:r>
              <a:rPr lang="en-US" altLang="zh-CN" sz="1300" dirty="0">
                <a:solidFill>
                  <a:srgbClr val="1F497D"/>
                </a:solidFill>
              </a:rPr>
              <a:t>[Powell: ASPLOS'04] M. Powell, et al. </a:t>
            </a:r>
            <a:r>
              <a:rPr lang="zh-CN" altLang="en-US" sz="1300" dirty="0">
                <a:solidFill>
                  <a:srgbClr val="1F497D"/>
                </a:solidFill>
              </a:rPr>
              <a:t>“</a:t>
            </a:r>
            <a:r>
              <a:rPr lang="en-US" altLang="zh-CN" sz="1300" dirty="0">
                <a:solidFill>
                  <a:srgbClr val="1F497D"/>
                </a:solidFill>
              </a:rPr>
              <a:t>Heat-and-Run: Leveraging SMT and CMP to Manage Power Density Through the Operating System</a:t>
            </a:r>
            <a:r>
              <a:rPr lang="zh-CN" altLang="en-US" sz="1300" dirty="0">
                <a:solidFill>
                  <a:srgbClr val="1F497D"/>
                </a:solidFill>
              </a:rPr>
              <a:t>”</a:t>
            </a:r>
            <a:r>
              <a:rPr lang="en-US" altLang="zh-CN" sz="1300" dirty="0">
                <a:solidFill>
                  <a:srgbClr val="1F497D"/>
                </a:solidFill>
              </a:rPr>
              <a:t>, ASPLOS 04.</a:t>
            </a:r>
          </a:p>
          <a:p>
            <a:r>
              <a:rPr lang="en-US" altLang="zh-CN" sz="1300" dirty="0">
                <a:solidFill>
                  <a:srgbClr val="1F497D"/>
                </a:solidFill>
              </a:rPr>
              <a:t>[</a:t>
            </a:r>
            <a:r>
              <a:rPr lang="en-US" altLang="zh-CN" sz="1300" dirty="0" err="1">
                <a:solidFill>
                  <a:srgbClr val="1F497D"/>
                </a:solidFill>
              </a:rPr>
              <a:t>Ge:DAC</a:t>
            </a:r>
            <a:r>
              <a:rPr lang="zh-CN" altLang="en-US" sz="1300" dirty="0">
                <a:solidFill>
                  <a:srgbClr val="1F497D"/>
                </a:solidFill>
              </a:rPr>
              <a:t>’</a:t>
            </a:r>
            <a:r>
              <a:rPr lang="en-US" altLang="zh-CN" sz="1300" dirty="0">
                <a:solidFill>
                  <a:srgbClr val="1F497D"/>
                </a:solidFill>
              </a:rPr>
              <a:t>10] Y. </a:t>
            </a:r>
            <a:r>
              <a:rPr lang="en-US" altLang="zh-CN" sz="1300" dirty="0" err="1">
                <a:solidFill>
                  <a:srgbClr val="1F497D"/>
                </a:solidFill>
              </a:rPr>
              <a:t>Ge</a:t>
            </a:r>
            <a:r>
              <a:rPr lang="en-US" altLang="zh-CN" sz="1300" dirty="0">
                <a:solidFill>
                  <a:srgbClr val="1F497D"/>
                </a:solidFill>
              </a:rPr>
              <a:t>, et al. </a:t>
            </a:r>
            <a:r>
              <a:rPr lang="zh-CN" altLang="en-US" sz="1300" dirty="0">
                <a:solidFill>
                  <a:srgbClr val="1F497D"/>
                </a:solidFill>
              </a:rPr>
              <a:t>“</a:t>
            </a:r>
            <a:r>
              <a:rPr lang="en-US" altLang="zh-CN" sz="1300" dirty="0">
                <a:solidFill>
                  <a:srgbClr val="1F497D"/>
                </a:solidFill>
              </a:rPr>
              <a:t>Distributed task migration for thermal management in many-core systems</a:t>
            </a:r>
            <a:r>
              <a:rPr lang="zh-CN" altLang="en-US" sz="1300" dirty="0">
                <a:solidFill>
                  <a:srgbClr val="1F497D"/>
                </a:solidFill>
              </a:rPr>
              <a:t>”</a:t>
            </a:r>
            <a:r>
              <a:rPr lang="en-US" altLang="zh-CN" sz="1300" dirty="0">
                <a:solidFill>
                  <a:srgbClr val="1F497D"/>
                </a:solidFill>
              </a:rPr>
              <a:t> DAC 10.</a:t>
            </a:r>
          </a:p>
        </p:txBody>
      </p:sp>
    </p:spTree>
    <p:extLst>
      <p:ext uri="{BB962C8B-B14F-4D97-AF65-F5344CB8AC3E}">
        <p14:creationId xmlns:p14="http://schemas.microsoft.com/office/powerpoint/2010/main" val="2442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Performance and reliability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19200"/>
            <a:ext cx="8763000" cy="540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Performance and reliability are trade-offs </a:t>
            </a:r>
          </a:p>
          <a:p>
            <a:pPr lvl="1"/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Balancing performance and reliability 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is important</a:t>
            </a:r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DVFS based methods</a:t>
            </a:r>
          </a:p>
          <a:p>
            <a:pPr lvl="1"/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Good chip reliability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: since temperature can be kept below “safe temperature line” through voltage scaling.</a:t>
            </a:r>
          </a:p>
          <a:p>
            <a:pPr lvl="1"/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Processor </a:t>
            </a:r>
            <a:r>
              <a:rPr lang="en-US" altLang="zh-CN" sz="2000" dirty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performance </a:t>
            </a:r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degrade </a:t>
            </a:r>
            <a:r>
              <a:rPr lang="en-US" altLang="zh-CN" sz="2000" dirty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: 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because of frequency scaling. </a:t>
            </a:r>
          </a:p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Task migration methods</a:t>
            </a:r>
          </a:p>
          <a:p>
            <a:pPr lvl="1"/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Good processor performance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: since all loads are still processed at full-speed.</a:t>
            </a:r>
            <a:endParaRPr lang="en-US" altLang="zh-CN" sz="2000" dirty="0">
              <a:solidFill>
                <a:srgbClr val="FF6600"/>
              </a:solidFill>
              <a:latin typeface="Arial" charset="0"/>
              <a:ea typeface="MS PGothic" charset="0"/>
              <a:cs typeface="MS PGothic" charset="0"/>
            </a:endParaRPr>
          </a:p>
          <a:p>
            <a:pPr lvl="1"/>
            <a:r>
              <a:rPr lang="en-US" altLang="zh-CN" sz="2000" dirty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Chip reliability </a:t>
            </a:r>
            <a:r>
              <a:rPr lang="en-US" altLang="zh-CN" sz="2000" dirty="0" smtClean="0">
                <a:solidFill>
                  <a:srgbClr val="FF6600"/>
                </a:solidFill>
                <a:latin typeface="Arial" charset="0"/>
                <a:ea typeface="MS PGothic" charset="0"/>
                <a:cs typeface="MS PGothic" charset="0"/>
              </a:rPr>
              <a:t>degrade 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: 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cannot guarantee the peak temperature to be below “safe temperature line”. </a:t>
            </a:r>
          </a:p>
          <a:p>
            <a:endParaRPr lang="en-US" altLang="zh-CN" sz="2400" dirty="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Outline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0" y="2029234"/>
            <a:ext cx="8388350" cy="274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>
                <a:solidFill>
                  <a:srgbClr val="1F497D"/>
                </a:solidFill>
              </a:rPr>
              <a:t>D</a:t>
            </a:r>
            <a:r>
              <a:rPr lang="en-US" altLang="zh-CN" sz="3200" dirty="0" smtClean="0">
                <a:solidFill>
                  <a:srgbClr val="1F497D"/>
                </a:solidFill>
              </a:rPr>
              <a:t>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FF6600"/>
                </a:solidFill>
              </a:rPr>
              <a:t>New </a:t>
            </a:r>
            <a:r>
              <a:rPr lang="en-US" altLang="zh-CN" sz="3200" dirty="0" smtClean="0">
                <a:solidFill>
                  <a:srgbClr val="FF6600"/>
                </a:solidFill>
              </a:rPr>
              <a:t>hybrid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altLang="zh-CN" sz="3200" dirty="0" smtClean="0">
                <a:solidFill>
                  <a:srgbClr val="1F497D"/>
                </a:solidFill>
              </a:rPr>
              <a:t>Conclusion</a:t>
            </a:r>
            <a:endParaRPr lang="en-US" altLang="zh-CN" sz="32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2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Basic idea</a:t>
            </a:r>
            <a:r>
              <a:rPr lang="en-US" altLang="zh-CN" dirty="0" smtClean="0">
                <a:solidFill>
                  <a:srgbClr val="FF6600"/>
                </a:solidFill>
              </a:rPr>
              <a:t> of </a:t>
            </a:r>
            <a:r>
              <a:rPr lang="en-US" altLang="zh-CN" dirty="0" smtClean="0">
                <a:solidFill>
                  <a:srgbClr val="FF6600"/>
                </a:solidFill>
              </a:rPr>
              <a:t>the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</a:rPr>
              <a:t>hybrid method 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19200"/>
            <a:ext cx="8763000" cy="540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A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hybrid method combining DVFS and task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migration may 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balance performance and 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reliability. </a:t>
            </a:r>
            <a:endParaRPr lang="en-US" altLang="zh-CN" sz="2400" dirty="0" smtClean="0">
              <a:solidFill>
                <a:schemeClr val="tx2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Basic idea of the hybrid method: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Use task migration before DVFS, in order to minimize DVFS activating times, thus enhancing performance of DVFS.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DVFS after task migration, in order to solve the reliability issue of task migration.</a:t>
            </a:r>
          </a:p>
          <a:p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Key challenge for the hybrid method</a:t>
            </a:r>
            <a:r>
              <a:rPr lang="en-US" altLang="zh-CN" sz="24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:</a:t>
            </a: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Need a guidance for management, i.e., what is the good task distribution for the next time step?</a:t>
            </a:r>
            <a:endParaRPr lang="en-US" altLang="zh-CN" sz="2000" dirty="0" smtClean="0">
              <a:solidFill>
                <a:schemeClr val="tx2"/>
              </a:solidFill>
              <a:latin typeface="Arial" charset="0"/>
              <a:ea typeface="MS PGothic" charset="0"/>
              <a:cs typeface="MS PGothic" charset="0"/>
            </a:endParaRPr>
          </a:p>
          <a:p>
            <a:pPr lvl="1"/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How to </a:t>
            </a:r>
            <a:r>
              <a:rPr lang="en-US" altLang="zh-CN" sz="2000" dirty="0" smtClean="0">
                <a:solidFill>
                  <a:schemeClr val="tx2"/>
                </a:solidFill>
                <a:latin typeface="Arial" charset="0"/>
                <a:ea typeface="MS PGothic" charset="0"/>
                <a:cs typeface="MS PGothic" charset="0"/>
              </a:rPr>
              <a:t>make the two work together in an elegant and effective way.</a:t>
            </a:r>
            <a:endParaRPr lang="en-US" altLang="zh-CN" sz="2000" dirty="0">
              <a:solidFill>
                <a:schemeClr val="tx2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624"/>
            <a:ext cx="8577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6600"/>
                </a:solidFill>
              </a:rPr>
              <a:t>Thermal model</a:t>
            </a:r>
            <a:endParaRPr lang="en-US" altLang="zh-CN" dirty="0">
              <a:solidFill>
                <a:srgbClr val="FF66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65" y="1852395"/>
            <a:ext cx="6114549" cy="1164233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144" y="3495198"/>
            <a:ext cx="8839200" cy="227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t</a:t>
            </a:r>
            <a:r>
              <a:rPr lang="en-US" altLang="zh-CN" baseline="-25000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m</a:t>
            </a: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(k)</a:t>
            </a: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 is the (state) temperature vector, including temperatures of cores and other blocks.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y(k) is the (output) temperature vector of the cores.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solidFill>
                  <a:srgbClr val="1F497D"/>
                </a:solidFill>
                <a:latin typeface="Arial" charset="0"/>
                <a:ea typeface="MS PGothic" charset="0"/>
                <a:cs typeface="MS PGothic" charset="0"/>
              </a:rPr>
              <a:t>p(k) is the (input) load power vector of cores.</a:t>
            </a:r>
            <a:endParaRPr lang="en-US" altLang="zh-CN" dirty="0" smtClean="0">
              <a:solidFill>
                <a:srgbClr val="1F497D"/>
              </a:solidFill>
              <a:latin typeface="Arial" charset="0"/>
              <a:ea typeface="MS PGothic" charset="0"/>
              <a:cs typeface="MS PGothic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en-US" altLang="zh-CN" sz="2400" dirty="0" smtClean="0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6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1222</Words>
  <Application>Microsoft Macintosh PowerPoint</Application>
  <PresentationFormat>全屏显示(4:3)</PresentationFormat>
  <Paragraphs>189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Mars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Hai Dylan</cp:lastModifiedBy>
  <cp:revision>132</cp:revision>
  <dcterms:created xsi:type="dcterms:W3CDTF">2013-09-22T07:52:59Z</dcterms:created>
  <dcterms:modified xsi:type="dcterms:W3CDTF">2014-08-25T16:20:37Z</dcterms:modified>
</cp:coreProperties>
</file>