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8" r:id="rId4"/>
    <p:sldId id="260" r:id="rId5"/>
    <p:sldId id="296" r:id="rId6"/>
    <p:sldId id="295" r:id="rId7"/>
    <p:sldId id="297" r:id="rId8"/>
    <p:sldId id="298" r:id="rId9"/>
    <p:sldId id="286" r:id="rId10"/>
    <p:sldId id="285" r:id="rId11"/>
    <p:sldId id="299" r:id="rId12"/>
    <p:sldId id="261" r:id="rId13"/>
    <p:sldId id="300" r:id="rId14"/>
    <p:sldId id="301" r:id="rId15"/>
    <p:sldId id="302" r:id="rId16"/>
    <p:sldId id="306" r:id="rId17"/>
    <p:sldId id="292" r:id="rId18"/>
    <p:sldId id="264" r:id="rId19"/>
    <p:sldId id="293" r:id="rId20"/>
    <p:sldId id="294" r:id="rId21"/>
    <p:sldId id="305" r:id="rId22"/>
    <p:sldId id="304" r:id="rId23"/>
    <p:sldId id="274" r:id="rId24"/>
    <p:sldId id="270" r:id="rId25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5pPr>
    <a:lvl6pPr marL="22860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6pPr>
    <a:lvl7pPr marL="27432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7pPr>
    <a:lvl8pPr marL="32004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8pPr>
    <a:lvl9pPr marL="36576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64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73" autoAdjust="0"/>
  </p:normalViewPr>
  <p:slideViewPr>
    <p:cSldViewPr snapToGrid="0" snapToObjects="1">
      <p:cViewPr varScale="1">
        <p:scale>
          <a:sx n="71" d="100"/>
          <a:sy n="71" d="100"/>
        </p:scale>
        <p:origin x="-13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FDB99-75BD-4415-8747-0CA67FA69625}" type="datetimeFigureOut">
              <a:rPr lang="zh-CN" altLang="en-US"/>
              <a:pPr>
                <a:defRPr/>
              </a:pPr>
              <a:t>2015-5-9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DC4B0-FA47-45BC-A647-939C812197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8B29E-E72A-41D0-8B01-23773F617E73}" type="datetimeFigureOut">
              <a:rPr lang="zh-CN" altLang="en-US"/>
              <a:pPr>
                <a:defRPr/>
              </a:pPr>
              <a:t>2015-5-9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B910E-47A8-4A99-B333-9E2B31565C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6FB-5027-443E-B277-A903D21749BB}" type="datetimeFigureOut">
              <a:rPr lang="zh-CN" altLang="en-US"/>
              <a:pPr>
                <a:defRPr/>
              </a:pPr>
              <a:t>2015-5-9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F3139-529D-42F5-9927-997006D205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C58D0-1160-4592-9713-13797A1F8FBA}" type="datetimeFigureOut">
              <a:rPr lang="zh-CN" altLang="en-US"/>
              <a:pPr>
                <a:defRPr/>
              </a:pPr>
              <a:t>2015-5-9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EB0D5-80B3-456B-B2A6-8C3C9180D1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E529D-D07E-4722-AF33-DFECF3070B6A}" type="datetimeFigureOut">
              <a:rPr lang="zh-CN" altLang="en-US"/>
              <a:pPr>
                <a:defRPr/>
              </a:pPr>
              <a:t>2015-5-9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1D106-BC03-455B-81D0-0FA73BCE47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2C7C5-0B62-4E0F-B261-841CE834367B}" type="datetimeFigureOut">
              <a:rPr lang="zh-CN" altLang="en-US"/>
              <a:pPr>
                <a:defRPr/>
              </a:pPr>
              <a:t>2015-5-9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5CE84-A815-419C-A5C6-72F8B64525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179E9-8163-4DEB-AA09-0AFB5AA87210}" type="datetimeFigureOut">
              <a:rPr lang="zh-CN" altLang="en-US"/>
              <a:pPr>
                <a:defRPr/>
              </a:pPr>
              <a:t>2015-5-9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E87E9-3B40-45AC-A68D-205D83BE7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DF87F-C4FE-4A9D-A4E3-A040670C3096}" type="datetimeFigureOut">
              <a:rPr lang="zh-CN" altLang="en-US"/>
              <a:pPr>
                <a:defRPr/>
              </a:pPr>
              <a:t>2015-5-9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A2C76-CAB1-49F9-8D02-7E9322828E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0A27C-F30C-4C9A-826C-691B322A1500}" type="datetimeFigureOut">
              <a:rPr lang="zh-CN" altLang="en-US"/>
              <a:pPr>
                <a:defRPr/>
              </a:pPr>
              <a:t>2015-5-9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2225D-C71B-4771-A0AE-DE417861F8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D76B4-B9C9-4236-BDDC-FA9A9F3FE193}" type="datetimeFigureOut">
              <a:rPr lang="zh-CN" altLang="en-US"/>
              <a:pPr>
                <a:defRPr/>
              </a:pPr>
              <a:t>2015-5-9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2ACF2-6C46-4235-A01D-0E21B438AA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7BE2D-A86E-4CC9-8132-AC6533B16DA2}" type="datetimeFigureOut">
              <a:rPr lang="zh-CN" altLang="en-US"/>
              <a:pPr>
                <a:defRPr/>
              </a:pPr>
              <a:t>2015-5-9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32E2A-88B2-4A5C-981C-0208CFEF93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D8F84D3-EF82-4268-81D0-DF0F397115DC}" type="datetimeFigureOut">
              <a:rPr lang="zh-CN" altLang="en-US"/>
              <a:pPr>
                <a:defRPr/>
              </a:pPr>
              <a:t>2015-5-9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678E47B-0214-4158-9DCF-DFEF2C58A1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 txBox="1">
            <a:spLocks/>
          </p:cNvSpPr>
          <p:nvPr/>
        </p:nvSpPr>
        <p:spPr bwMode="auto">
          <a:xfrm>
            <a:off x="144463" y="1692275"/>
            <a:ext cx="882015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>
                <a:solidFill>
                  <a:srgbClr val="FF6600"/>
                </a:solidFill>
              </a:rPr>
              <a:t>Hierarchical Dynamic Thermal Management</a:t>
            </a:r>
          </a:p>
          <a:p>
            <a:pPr algn="ctr"/>
            <a:r>
              <a:rPr lang="en-US" altLang="zh-CN" sz="3200" b="1">
                <a:solidFill>
                  <a:srgbClr val="FF6600"/>
                </a:solidFill>
              </a:rPr>
              <a:t>Method for High-Performance Many-Core</a:t>
            </a:r>
          </a:p>
          <a:p>
            <a:pPr algn="ctr"/>
            <a:r>
              <a:rPr lang="en-US" altLang="zh-CN" sz="3200" b="1">
                <a:solidFill>
                  <a:srgbClr val="FF6600"/>
                </a:solidFill>
              </a:rPr>
              <a:t>Microprocessors</a:t>
            </a:r>
            <a:endParaRPr lang="zh-CN" altLang="en-US" sz="3200" b="1">
              <a:solidFill>
                <a:srgbClr val="FF6600"/>
              </a:solidFill>
            </a:endParaRPr>
          </a:p>
        </p:txBody>
      </p:sp>
      <p:sp>
        <p:nvSpPr>
          <p:cNvPr id="13314" name="副标题 2"/>
          <p:cNvSpPr txBox="1">
            <a:spLocks/>
          </p:cNvSpPr>
          <p:nvPr/>
        </p:nvSpPr>
        <p:spPr bwMode="auto">
          <a:xfrm>
            <a:off x="952500" y="3470275"/>
            <a:ext cx="7634288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altLang="zh-CN" sz="3200" b="1">
                <a:solidFill>
                  <a:srgbClr val="21509A"/>
                </a:solidFill>
              </a:rPr>
              <a:t>Jian Ma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zh-CN" altLang="en-US" sz="2000">
              <a:solidFill>
                <a:srgbClr val="21509A"/>
              </a:solidFill>
            </a:endParaRPr>
          </a:p>
        </p:txBody>
      </p:sp>
      <p:pic>
        <p:nvPicPr>
          <p:cNvPr id="13315" name="图片 24" descr="UESTC_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25" y="209550"/>
            <a:ext cx="12969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The Hierarchical method </a:t>
            </a:r>
          </a:p>
        </p:txBody>
      </p:sp>
      <p:sp>
        <p:nvSpPr>
          <p:cNvPr id="22530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Partition the chip into blocks.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Task migration inside each block.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Task migration among blocks.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22533" name="Picture 5" descr="tu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2975" y="2439988"/>
            <a:ext cx="3848100" cy="3867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The Hierarchical method </a:t>
            </a:r>
          </a:p>
        </p:txBody>
      </p:sp>
      <p:sp>
        <p:nvSpPr>
          <p:cNvPr id="23554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Task migration inside each block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1666875" y="6246813"/>
            <a:ext cx="39941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Example of block I (threshold is 3)</a:t>
            </a:r>
          </a:p>
        </p:txBody>
      </p:sp>
      <p:pic>
        <p:nvPicPr>
          <p:cNvPr id="23556" name="Picture 8" descr="tu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28775"/>
            <a:ext cx="7843838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 txBox="1">
            <a:spLocks/>
          </p:cNvSpPr>
          <p:nvPr/>
        </p:nvSpPr>
        <p:spPr bwMode="auto">
          <a:xfrm>
            <a:off x="457200" y="44450"/>
            <a:ext cx="85772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The Hierarchical method</a:t>
            </a:r>
            <a:r>
              <a:rPr lang="en-US" altLang="zh-CN" sz="4400"/>
              <a:t> </a:t>
            </a:r>
          </a:p>
        </p:txBody>
      </p:sp>
      <p:sp>
        <p:nvSpPr>
          <p:cNvPr id="24578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227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8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Unmatched cores maybe match between blocks.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8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Collect unmatched cores.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rgbClr val="7F7F7F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24581" name="Picture 5" descr="tu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4988" y="2251075"/>
            <a:ext cx="4340225" cy="4370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 txBox="1">
            <a:spLocks/>
          </p:cNvSpPr>
          <p:nvPr/>
        </p:nvSpPr>
        <p:spPr bwMode="auto">
          <a:xfrm>
            <a:off x="457200" y="44450"/>
            <a:ext cx="85772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The Hierarchical method</a:t>
            </a:r>
            <a:r>
              <a:rPr lang="en-US" altLang="zh-CN" sz="4400"/>
              <a:t> </a:t>
            </a:r>
          </a:p>
        </p:txBody>
      </p:sp>
      <p:sp>
        <p:nvSpPr>
          <p:cNvPr id="25602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8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The number of unmatched cores maybe very large.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If there is little unmatched cores, match those directly.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Else partition again using a minimum cut algorithm.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rgbClr val="7F7F7F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5603" name="AutoShape 17"/>
          <p:cNvSpPr>
            <a:spLocks noChangeArrowheads="1"/>
          </p:cNvSpPr>
          <p:nvPr/>
        </p:nvSpPr>
        <p:spPr bwMode="auto">
          <a:xfrm>
            <a:off x="4005263" y="3990975"/>
            <a:ext cx="1133475" cy="538163"/>
          </a:xfrm>
          <a:prstGeom prst="rightArrow">
            <a:avLst>
              <a:gd name="adj1" fmla="val 50000"/>
              <a:gd name="adj2" fmla="val 52655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5604" name="Picture 18" descr="tu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6725" y="2563813"/>
            <a:ext cx="2843213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19" descr="tu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313" y="2541588"/>
            <a:ext cx="2889250" cy="410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 txBox="1">
            <a:spLocks/>
          </p:cNvSpPr>
          <p:nvPr/>
        </p:nvSpPr>
        <p:spPr bwMode="auto">
          <a:xfrm>
            <a:off x="457200" y="44450"/>
            <a:ext cx="85772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The Hierarchical method</a:t>
            </a:r>
            <a:r>
              <a:rPr lang="en-US" altLang="zh-CN" sz="4400"/>
              <a:t> </a:t>
            </a:r>
          </a:p>
        </p:txBody>
      </p:sp>
      <p:sp>
        <p:nvSpPr>
          <p:cNvPr id="26626" name="Rectangle 3"/>
          <p:cNvSpPr txBox="1">
            <a:spLocks noChangeArrowheads="1"/>
          </p:cNvSpPr>
          <p:nvPr/>
        </p:nvSpPr>
        <p:spPr bwMode="auto">
          <a:xfrm>
            <a:off x="650875" y="1217613"/>
            <a:ext cx="83835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Match inside each part.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6627" name="AutoShape 6"/>
          <p:cNvSpPr>
            <a:spLocks noChangeArrowheads="1"/>
          </p:cNvSpPr>
          <p:nvPr/>
        </p:nvSpPr>
        <p:spPr bwMode="auto">
          <a:xfrm>
            <a:off x="4005263" y="3990975"/>
            <a:ext cx="1133475" cy="538163"/>
          </a:xfrm>
          <a:prstGeom prst="rightArrow">
            <a:avLst>
              <a:gd name="adj1" fmla="val 50000"/>
              <a:gd name="adj2" fmla="val 52655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6628" name="Picture 9" descr="tu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875" y="2352675"/>
            <a:ext cx="2843213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10" descr="tu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0838" y="2003425"/>
            <a:ext cx="2946400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 txBox="1">
            <a:spLocks/>
          </p:cNvSpPr>
          <p:nvPr/>
        </p:nvSpPr>
        <p:spPr bwMode="auto">
          <a:xfrm>
            <a:off x="457200" y="44450"/>
            <a:ext cx="85772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The Hierarchical method</a:t>
            </a:r>
            <a:r>
              <a:rPr lang="en-US" altLang="zh-CN" sz="4400"/>
              <a:t> </a:t>
            </a:r>
          </a:p>
        </p:txBody>
      </p:sp>
      <p:sp>
        <p:nvSpPr>
          <p:cNvPr id="27650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Use DVFS to the last unmatched cores.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27651" name="Picture 6" descr="DVFSla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0438" y="2065338"/>
            <a:ext cx="661670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The Hierarchical method </a:t>
            </a:r>
          </a:p>
        </p:txBody>
      </p:sp>
      <p:sp>
        <p:nvSpPr>
          <p:cNvPr id="28674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The power profile is redistributed.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28675" name="Picture 8" descr="tu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100388"/>
            <a:ext cx="4999038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6" descr="partla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0088" y="2176463"/>
            <a:ext cx="2906712" cy="42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Outline</a:t>
            </a:r>
          </a:p>
        </p:txBody>
      </p:sp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755650" y="2028825"/>
            <a:ext cx="838835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Dynamic thermal management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Hierarchical dynamic thermal management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>
                <a:solidFill>
                  <a:srgbClr val="FF6600"/>
                </a:solidFill>
              </a:rPr>
              <a:t>Experimental results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Experimental setup</a:t>
            </a:r>
          </a:p>
        </p:txBody>
      </p:sp>
      <p:sp>
        <p:nvSpPr>
          <p:cNvPr id="30722" name="Rectangle 3"/>
          <p:cNvSpPr txBox="1">
            <a:spLocks noChangeArrowheads="1"/>
          </p:cNvSpPr>
          <p:nvPr/>
        </p:nvSpPr>
        <p:spPr bwMode="auto">
          <a:xfrm>
            <a:off x="228600" y="1135063"/>
            <a:ext cx="8745538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Tested on processors with 100 cores, 256 cores, 400 cores, 625 cores.</a:t>
            </a:r>
            <a:endParaRPr lang="en-US" altLang="zh-CN" sz="26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Thermal model generated using HotSpot.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Power trace generated using Wattch with SPEC benchmarks.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Ambient temperature set to be 20 degree.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Safe temperature set to be 105 degree.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Transient temperature comparison</a:t>
            </a:r>
          </a:p>
        </p:txBody>
      </p:sp>
      <p:pic>
        <p:nvPicPr>
          <p:cNvPr id="31746" name="Picture 13" descr="Screenshot-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0725" y="3887788"/>
            <a:ext cx="3198813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4" descr="Screenshot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87450"/>
            <a:ext cx="3048000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15" descr="Screenshot-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6125" y="1168400"/>
            <a:ext cx="32035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16" descr="Screenshot-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5938" y="4002088"/>
            <a:ext cx="2989262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Text Box 17"/>
          <p:cNvSpPr txBox="1">
            <a:spLocks noChangeArrowheads="1"/>
          </p:cNvSpPr>
          <p:nvPr/>
        </p:nvSpPr>
        <p:spPr bwMode="auto">
          <a:xfrm>
            <a:off x="790575" y="3590925"/>
            <a:ext cx="290353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without DTM</a:t>
            </a:r>
          </a:p>
        </p:txBody>
      </p:sp>
      <p:sp>
        <p:nvSpPr>
          <p:cNvPr id="31751" name="Text Box 18"/>
          <p:cNvSpPr txBox="1">
            <a:spLocks noChangeArrowheads="1"/>
          </p:cNvSpPr>
          <p:nvPr/>
        </p:nvSpPr>
        <p:spPr bwMode="auto">
          <a:xfrm>
            <a:off x="4856163" y="3635375"/>
            <a:ext cx="32258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 new method</a:t>
            </a:r>
          </a:p>
        </p:txBody>
      </p:sp>
      <p:sp>
        <p:nvSpPr>
          <p:cNvPr id="31752" name="Text Box 19"/>
          <p:cNvSpPr txBox="1">
            <a:spLocks noChangeArrowheads="1"/>
          </p:cNvSpPr>
          <p:nvPr/>
        </p:nvSpPr>
        <p:spPr bwMode="auto">
          <a:xfrm>
            <a:off x="515938" y="6300788"/>
            <a:ext cx="43402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 method proposed in [1]</a:t>
            </a:r>
          </a:p>
        </p:txBody>
      </p:sp>
      <p:sp>
        <p:nvSpPr>
          <p:cNvPr id="31753" name="Text Box 20"/>
          <p:cNvSpPr txBox="1">
            <a:spLocks noChangeArrowheads="1"/>
          </p:cNvSpPr>
          <p:nvPr/>
        </p:nvSpPr>
        <p:spPr bwMode="auto">
          <a:xfrm>
            <a:off x="4856163" y="6342063"/>
            <a:ext cx="40322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 DVFS only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Outline</a:t>
            </a:r>
          </a:p>
        </p:txBody>
      </p:sp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755650" y="2028825"/>
            <a:ext cx="838835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>
                <a:solidFill>
                  <a:srgbClr val="FF6600"/>
                </a:solidFill>
              </a:rPr>
              <a:t>Dynamic thermal management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Hierarchical dynamic thermal management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Experimental results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Transient variance comparison</a:t>
            </a:r>
          </a:p>
        </p:txBody>
      </p:sp>
      <p:pic>
        <p:nvPicPr>
          <p:cNvPr id="32770" name="Picture 4" descr="Screenshot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3" y="1187450"/>
            <a:ext cx="8999537" cy="258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Text Box 10"/>
          <p:cNvSpPr txBox="1">
            <a:spLocks noChangeArrowheads="1"/>
          </p:cNvSpPr>
          <p:nvPr/>
        </p:nvSpPr>
        <p:spPr bwMode="auto">
          <a:xfrm>
            <a:off x="938213" y="4079875"/>
            <a:ext cx="7748587" cy="28432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o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without DTM method.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d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 DVFS only method.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c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 method proposed in [1].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n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 new method.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Runtime comparison</a:t>
            </a:r>
          </a:p>
        </p:txBody>
      </p:sp>
      <p:pic>
        <p:nvPicPr>
          <p:cNvPr id="33794" name="Picture 3" descr="Screenshot-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1560513"/>
            <a:ext cx="8818563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ext Box 7"/>
          <p:cNvSpPr txBox="1">
            <a:spLocks noChangeArrowheads="1"/>
          </p:cNvSpPr>
          <p:nvPr/>
        </p:nvSpPr>
        <p:spPr bwMode="auto">
          <a:xfrm>
            <a:off x="677863" y="4460875"/>
            <a:ext cx="5718175" cy="2225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t</a:t>
            </a:r>
            <a:r>
              <a:rPr lang="en-US" altLang="zh-CN" sz="2000" baseline="-25000">
                <a:solidFill>
                  <a:schemeClr val="tx2"/>
                </a:solidFill>
              </a:rPr>
              <a:t>n</a:t>
            </a:r>
            <a:r>
              <a:rPr lang="en-US" altLang="zh-CN" sz="2000">
                <a:solidFill>
                  <a:schemeClr val="tx2"/>
                </a:solidFill>
              </a:rPr>
              <a:t> is runtime per second of new method.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t</a:t>
            </a:r>
            <a:r>
              <a:rPr lang="en-US" altLang="zh-CN" sz="2000" baseline="-25000">
                <a:solidFill>
                  <a:schemeClr val="tx2"/>
                </a:solidFill>
              </a:rPr>
              <a:t>c</a:t>
            </a:r>
            <a:r>
              <a:rPr lang="en-US" altLang="zh-CN" sz="2000">
                <a:solidFill>
                  <a:schemeClr val="tx2"/>
                </a:solidFill>
              </a:rPr>
              <a:t> is runtime per second of method proposed in [1].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t</a:t>
            </a:r>
            <a:r>
              <a:rPr lang="en-US" altLang="zh-CN" sz="2000" baseline="-25000">
                <a:solidFill>
                  <a:schemeClr val="tx2"/>
                </a:solidFill>
              </a:rPr>
              <a:t>d</a:t>
            </a:r>
            <a:r>
              <a:rPr lang="en-US" altLang="zh-CN" sz="2000">
                <a:solidFill>
                  <a:schemeClr val="tx2"/>
                </a:solidFill>
              </a:rPr>
              <a:t> is runtime per second of DVFS only method. 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Performance  comparison</a:t>
            </a:r>
          </a:p>
        </p:txBody>
      </p:sp>
      <p:pic>
        <p:nvPicPr>
          <p:cNvPr id="34818" name="Picture 5" descr="Screenshot-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1517650"/>
            <a:ext cx="8670925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ext Box 9"/>
          <p:cNvSpPr txBox="1">
            <a:spLocks noChangeArrowheads="1"/>
          </p:cNvSpPr>
          <p:nvPr/>
        </p:nvSpPr>
        <p:spPr bwMode="auto">
          <a:xfrm>
            <a:off x="831850" y="4400550"/>
            <a:ext cx="7289800" cy="2017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MIPS</a:t>
            </a:r>
            <a:r>
              <a:rPr lang="en-US" altLang="zh-CN" baseline="-25000">
                <a:solidFill>
                  <a:schemeClr val="tx2"/>
                </a:solidFill>
              </a:rPr>
              <a:t>o</a:t>
            </a:r>
            <a:r>
              <a:rPr lang="en-US" altLang="zh-CN">
                <a:solidFill>
                  <a:schemeClr val="tx2"/>
                </a:solidFill>
              </a:rPr>
              <a:t> is  the average number of IPS in million without DTM.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MIPS</a:t>
            </a:r>
            <a:r>
              <a:rPr lang="en-US" altLang="zh-CN" baseline="-25000">
                <a:solidFill>
                  <a:schemeClr val="tx2"/>
                </a:solidFill>
              </a:rPr>
              <a:t>d</a:t>
            </a:r>
            <a:r>
              <a:rPr lang="en-US" altLang="zh-CN">
                <a:solidFill>
                  <a:schemeClr val="tx2"/>
                </a:solidFill>
              </a:rPr>
              <a:t> is  the average number of IPS in million with DVFS only method.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MIPS</a:t>
            </a:r>
            <a:r>
              <a:rPr lang="en-US" altLang="zh-CN" baseline="-25000">
                <a:solidFill>
                  <a:schemeClr val="tx2"/>
                </a:solidFill>
              </a:rPr>
              <a:t>n</a:t>
            </a:r>
            <a:r>
              <a:rPr lang="en-US" altLang="zh-CN">
                <a:solidFill>
                  <a:schemeClr val="tx2"/>
                </a:solidFill>
              </a:rPr>
              <a:t> is  the average number of IPS in million with new method.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Conclusion</a:t>
            </a:r>
          </a:p>
        </p:txBody>
      </p:sp>
      <p:sp>
        <p:nvSpPr>
          <p:cNvPr id="35842" name="Rectangle 3"/>
          <p:cNvSpPr txBox="1">
            <a:spLocks noChangeArrowheads="1"/>
          </p:cNvSpPr>
          <p:nvPr/>
        </p:nvSpPr>
        <p:spPr bwMode="auto">
          <a:xfrm>
            <a:off x="457200" y="1563688"/>
            <a:ext cx="8423275" cy="38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A Hierarchical dynamic thermal management method is proposed.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Two partitioning methods are used: one is partitioning by position, the other is partitioning using a minimum cut algorithm.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The new method is distributed, time spent in computing is reduced so much.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 txBox="1">
            <a:spLocks/>
          </p:cNvSpPr>
          <p:nvPr/>
        </p:nvSpPr>
        <p:spPr bwMode="auto">
          <a:xfrm>
            <a:off x="554038" y="27098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5400">
                <a:solidFill>
                  <a:srgbClr val="FF6600"/>
                </a:solidFill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4450"/>
            <a:ext cx="8229600" cy="11430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FF6600"/>
                </a:solidFill>
              </a:rPr>
              <a:t>Why dynamic thermal management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15362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Thermal management is vital for high performance many-core processors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Power density keeps increasing, device scaling down, 3-D IC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High power density leads to high temperature which harms the reliability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Cooling techniques can be expensive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Non-uniform temperature distribution in multi-core processor needs to be explored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/>
            <a:r>
              <a:rPr lang="en-US" altLang="zh-CN">
                <a:solidFill>
                  <a:schemeClr val="tx2"/>
                </a:solidFill>
              </a:rPr>
              <a:t>	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5363" name="AutoShape 3"/>
          <p:cNvSpPr>
            <a:spLocks noChangeAspect="1" noChangeArrowheads="1" noTextEdit="1"/>
          </p:cNvSpPr>
          <p:nvPr/>
        </p:nvSpPr>
        <p:spPr bwMode="auto">
          <a:xfrm>
            <a:off x="2500313" y="2249488"/>
            <a:ext cx="3062287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7025" y="3779838"/>
            <a:ext cx="2873375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5424488" y="6037263"/>
            <a:ext cx="30591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 i="1">
                <a:solidFill>
                  <a:srgbClr val="FF6600"/>
                </a:solidFill>
                <a:latin typeface="Arial" charset="0"/>
                <a:ea typeface="MS PGothic" pitchFamily="34" charset="-128"/>
              </a:rPr>
              <a:t>Temperature distribution of multi-core chip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DTM technique</a:t>
            </a:r>
          </a:p>
        </p:txBody>
      </p:sp>
      <p:sp>
        <p:nvSpPr>
          <p:cNvPr id="16386" name="Rectangle 3"/>
          <p:cNvSpPr txBox="1">
            <a:spLocks noChangeArrowheads="1"/>
          </p:cNvSpPr>
          <p:nvPr/>
        </p:nvSpPr>
        <p:spPr bwMode="auto">
          <a:xfrm>
            <a:off x="228600" y="169545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DVFS : </a:t>
            </a:r>
            <a:endParaRPr lang="en-US" altLang="zh-CN" sz="1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P ~ f v</a:t>
            </a:r>
            <a:r>
              <a:rPr lang="en-US" altLang="zh-CN" sz="2000" baseline="30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2</a:t>
            </a: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Reduce dynamic power by adjusting voltage and frequency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Compromise data rate with temperature reduction</a:t>
            </a:r>
            <a:endParaRPr lang="en-US" altLang="zh-CN" sz="32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3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6387" name="AutoShape 8"/>
          <p:cNvSpPr>
            <a:spLocks noChangeArrowheads="1"/>
          </p:cNvSpPr>
          <p:nvPr/>
        </p:nvSpPr>
        <p:spPr bwMode="auto">
          <a:xfrm>
            <a:off x="3468688" y="4322763"/>
            <a:ext cx="1320800" cy="552450"/>
          </a:xfrm>
          <a:prstGeom prst="rightArrow">
            <a:avLst>
              <a:gd name="adj1" fmla="val 50000"/>
              <a:gd name="adj2" fmla="val 597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801688" y="5791200"/>
            <a:ext cx="7885112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300">
                <a:solidFill>
                  <a:schemeClr val="tx2"/>
                </a:solidFill>
              </a:rPr>
              <a:t>Red core: the temperature above safe temperature.</a:t>
            </a:r>
          </a:p>
          <a:p>
            <a:r>
              <a:rPr lang="en-US" altLang="zh-CN" sz="1300">
                <a:solidFill>
                  <a:schemeClr val="tx2"/>
                </a:solidFill>
              </a:rPr>
              <a:t>Yellow core: the temperature just under safe temperature.</a:t>
            </a:r>
          </a:p>
          <a:p>
            <a:r>
              <a:rPr lang="en-US" altLang="zh-CN" sz="1300">
                <a:solidFill>
                  <a:schemeClr val="tx2"/>
                </a:solidFill>
              </a:rPr>
              <a:t>Blue core: the temperature far lower than safe temperature.</a:t>
            </a:r>
          </a:p>
          <a:p>
            <a:endParaRPr lang="en-US" altLang="zh-CN" sz="1300"/>
          </a:p>
        </p:txBody>
      </p:sp>
      <p:pic>
        <p:nvPicPr>
          <p:cNvPr id="16392" name="Picture 8" descr="tu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2550" y="3282950"/>
            <a:ext cx="2487613" cy="2508250"/>
          </a:xfrm>
          <a:prstGeom prst="rect">
            <a:avLst/>
          </a:prstGeom>
          <a:noFill/>
        </p:spPr>
      </p:pic>
      <p:pic>
        <p:nvPicPr>
          <p:cNvPr id="16393" name="Picture 9" descr="tu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262313"/>
            <a:ext cx="2503488" cy="2528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DTM technique</a:t>
            </a:r>
          </a:p>
        </p:txBody>
      </p:sp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228600" y="118745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Task Migration : </a:t>
            </a:r>
            <a:r>
              <a:rPr lang="en-US" altLang="zh-CN" sz="1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Migrate heavy tasks away from the heavily loaded core to avoid elevated temperature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3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7411" name="AutoShape 6"/>
          <p:cNvSpPr>
            <a:spLocks noChangeArrowheads="1"/>
          </p:cNvSpPr>
          <p:nvPr/>
        </p:nvSpPr>
        <p:spPr bwMode="auto">
          <a:xfrm>
            <a:off x="4102100" y="3913188"/>
            <a:ext cx="1143000" cy="523875"/>
          </a:xfrm>
          <a:prstGeom prst="rightArrow">
            <a:avLst>
              <a:gd name="adj1" fmla="val 50000"/>
              <a:gd name="adj2" fmla="val 5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Text Box 10"/>
          <p:cNvSpPr txBox="1">
            <a:spLocks noChangeArrowheads="1"/>
          </p:cNvSpPr>
          <p:nvPr/>
        </p:nvSpPr>
        <p:spPr bwMode="auto">
          <a:xfrm>
            <a:off x="3005138" y="6037263"/>
            <a:ext cx="338137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Just exchange tasks</a:t>
            </a:r>
          </a:p>
        </p:txBody>
      </p:sp>
      <p:pic>
        <p:nvPicPr>
          <p:cNvPr id="17416" name="Picture 8" descr="tu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2914650"/>
            <a:ext cx="2816225" cy="2840038"/>
          </a:xfrm>
          <a:prstGeom prst="rect">
            <a:avLst/>
          </a:prstGeom>
          <a:noFill/>
        </p:spPr>
      </p:pic>
      <p:pic>
        <p:nvPicPr>
          <p:cNvPr id="17417" name="Picture 9" descr="tu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938" y="2886075"/>
            <a:ext cx="2819400" cy="2832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solidFill>
                  <a:srgbClr val="FF6600"/>
                </a:solidFill>
              </a:rPr>
              <a:t>Recent DTM method</a:t>
            </a:r>
            <a:endParaRPr lang="zh-CN" altLang="en-US" smtClean="0">
              <a:solidFill>
                <a:srgbClr val="FF6600"/>
              </a:solidFill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>
          <a:xfrm>
            <a:off x="457200" y="1209675"/>
            <a:ext cx="8229600" cy="1390650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Model predictive control (MPC)</a:t>
            </a:r>
            <a:r>
              <a:rPr lang="en-US" altLang="zh-CN" smtClean="0">
                <a:solidFill>
                  <a:schemeClr val="tx2"/>
                </a:solidFill>
              </a:rPr>
              <a:t> </a:t>
            </a:r>
            <a:endParaRPr lang="en-US" altLang="zh-CN" sz="2000" smtClean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lvl="1" eaLnBrk="1" hangingPunct="1"/>
            <a:r>
              <a:rPr lang="en-US" altLang="zh-CN" sz="20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Used in Hybrid Dynamic Thermal Management Method with Model Predictive Control [1].</a:t>
            </a:r>
          </a:p>
          <a:p>
            <a:pPr lvl="1" eaLnBrk="1" hangingPunct="1"/>
            <a:r>
              <a:rPr lang="en-US" altLang="zh-CN" sz="20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guidance of the method: It can calculate the desired power profile</a:t>
            </a:r>
          </a:p>
          <a:p>
            <a:endParaRPr lang="zh-CN" altLang="en-US" sz="2000" smtClean="0">
              <a:latin typeface="Arial" charset="0"/>
              <a:ea typeface="MS PGothic" pitchFamily="34" charset="-128"/>
            </a:endParaRPr>
          </a:p>
        </p:txBody>
      </p:sp>
      <p:sp>
        <p:nvSpPr>
          <p:cNvPr id="18435" name="Line 4"/>
          <p:cNvSpPr>
            <a:spLocks noChangeShapeType="1"/>
          </p:cNvSpPr>
          <p:nvPr/>
        </p:nvSpPr>
        <p:spPr bwMode="auto">
          <a:xfrm flipV="1">
            <a:off x="2987675" y="3911600"/>
            <a:ext cx="84455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7" name="Line 10"/>
          <p:cNvSpPr>
            <a:spLocks noChangeShapeType="1"/>
          </p:cNvSpPr>
          <p:nvPr/>
        </p:nvSpPr>
        <p:spPr bwMode="auto">
          <a:xfrm rot="10800000" flipV="1">
            <a:off x="4289425" y="6048375"/>
            <a:ext cx="796925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8" name="Text Box 11"/>
          <p:cNvSpPr txBox="1">
            <a:spLocks noChangeArrowheads="1"/>
          </p:cNvSpPr>
          <p:nvPr/>
        </p:nvSpPr>
        <p:spPr bwMode="auto">
          <a:xfrm>
            <a:off x="4241800" y="5591175"/>
            <a:ext cx="164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MPC</a:t>
            </a:r>
          </a:p>
        </p:txBody>
      </p:sp>
      <p:sp>
        <p:nvSpPr>
          <p:cNvPr id="18440" name="Text Box 15"/>
          <p:cNvSpPr txBox="1">
            <a:spLocks noChangeArrowheads="1"/>
          </p:cNvSpPr>
          <p:nvPr/>
        </p:nvSpPr>
        <p:spPr bwMode="auto">
          <a:xfrm>
            <a:off x="6053138" y="3381375"/>
            <a:ext cx="2365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Arial" charset="0"/>
              </a:rPr>
              <a:t>The current temperature profile </a:t>
            </a:r>
          </a:p>
        </p:txBody>
      </p:sp>
      <p:sp>
        <p:nvSpPr>
          <p:cNvPr id="18441" name="Text Box 16"/>
          <p:cNvSpPr txBox="1">
            <a:spLocks noChangeArrowheads="1"/>
          </p:cNvSpPr>
          <p:nvPr/>
        </p:nvSpPr>
        <p:spPr bwMode="auto">
          <a:xfrm>
            <a:off x="6854825" y="5591175"/>
            <a:ext cx="2365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Arial" charset="0"/>
              </a:rPr>
              <a:t>The temperature profile we desired </a:t>
            </a:r>
          </a:p>
        </p:txBody>
      </p:sp>
      <p:sp>
        <p:nvSpPr>
          <p:cNvPr id="35867" name="AutoShape 27"/>
          <p:cNvSpPr>
            <a:spLocks noChangeArrowheads="1"/>
          </p:cNvSpPr>
          <p:nvPr/>
        </p:nvSpPr>
        <p:spPr bwMode="auto">
          <a:xfrm rot="5400000">
            <a:off x="1538288" y="5037138"/>
            <a:ext cx="1055687" cy="9667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279400" y="5919788"/>
            <a:ext cx="2606675" cy="10541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Redistribute power  profile </a:t>
            </a:r>
          </a:p>
          <a:p>
            <a:pPr>
              <a:spcBef>
                <a:spcPct val="50000"/>
              </a:spcBef>
            </a:pPr>
            <a:endParaRPr lang="zh-CN" altLang="en-US"/>
          </a:p>
        </p:txBody>
      </p:sp>
      <p:pic>
        <p:nvPicPr>
          <p:cNvPr id="18444" name="Picture 31" descr="tu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9063" y="5245100"/>
            <a:ext cx="1582737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5" name="Picture 32" descr="tu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375" y="3073400"/>
            <a:ext cx="1563688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15" descr="tu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8913" y="3073400"/>
            <a:ext cx="1558925" cy="1574800"/>
          </a:xfrm>
          <a:prstGeom prst="rect">
            <a:avLst/>
          </a:prstGeom>
          <a:noFill/>
        </p:spPr>
      </p:pic>
      <p:pic>
        <p:nvPicPr>
          <p:cNvPr id="18448" name="Picture 16" descr="tu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0175" y="5259388"/>
            <a:ext cx="1460500" cy="1454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7" grpId="0" animBg="1"/>
      <p:bldP spid="358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solidFill>
                  <a:srgbClr val="FF6600"/>
                </a:solidFill>
              </a:rPr>
              <a:t>Recent DTM method</a:t>
            </a:r>
            <a:endParaRPr lang="zh-CN" altLang="en-US" smtClean="0">
              <a:solidFill>
                <a:srgbClr val="FF6600"/>
              </a:solidFill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Determine  task migration and DVFS</a:t>
            </a:r>
            <a:endParaRPr lang="en-US" altLang="zh-CN" sz="2000" smtClean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Hungarian algorithm: assign task to right core (bipartite matching with a threshold).</a:t>
            </a:r>
          </a:p>
          <a:p>
            <a:pPr>
              <a:lnSpc>
                <a:spcPct val="90000"/>
              </a:lnSpc>
            </a:pPr>
            <a:endParaRPr lang="zh-CN" altLang="en-US" sz="2000" smtClean="0">
              <a:latin typeface="Arial" charset="0"/>
              <a:ea typeface="MS PGothic" pitchFamily="34" charset="-128"/>
            </a:endParaRPr>
          </a:p>
        </p:txBody>
      </p:sp>
      <p:pic>
        <p:nvPicPr>
          <p:cNvPr id="19459" name="Picture 14" descr="tu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5538" y="4891088"/>
            <a:ext cx="1582737" cy="157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15" descr="tu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2838" y="2957513"/>
            <a:ext cx="1563687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7" descr="match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1938" y="2655888"/>
            <a:ext cx="3200400" cy="384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solidFill>
                  <a:srgbClr val="FF6600"/>
                </a:solidFill>
              </a:rPr>
              <a:t>Recent DTM method</a:t>
            </a:r>
            <a:endParaRPr lang="zh-CN" altLang="en-US" smtClean="0">
              <a:solidFill>
                <a:srgbClr val="FF6600"/>
              </a:solidFill>
            </a:endParaRPr>
          </a:p>
        </p:txBody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Problem </a:t>
            </a:r>
            <a:endParaRPr lang="en-US" altLang="zh-CN" sz="2000" smtClean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lvl="1" eaLnBrk="1" hangingPunct="1"/>
            <a:r>
              <a:rPr lang="en-US" altLang="zh-CN" sz="20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As the scale increase, a lot of time is spent in computing.</a:t>
            </a:r>
          </a:p>
          <a:p>
            <a:endParaRPr lang="zh-CN" altLang="en-US" sz="2000" smtClean="0">
              <a:latin typeface="Arial" charset="0"/>
              <a:ea typeface="MS PGothic" pitchFamily="34" charset="-128"/>
            </a:endParaRPr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2962275" y="6299200"/>
            <a:ext cx="39893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A example of 100-core chip</a:t>
            </a:r>
          </a:p>
        </p:txBody>
      </p:sp>
      <p:pic>
        <p:nvPicPr>
          <p:cNvPr id="20487" name="Picture 7" descr="tu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0625" y="2655888"/>
            <a:ext cx="3524250" cy="3549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Outline</a:t>
            </a:r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755650" y="2028825"/>
            <a:ext cx="838835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Dynamic thermal management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>
                <a:solidFill>
                  <a:srgbClr val="FF6600"/>
                </a:solidFill>
              </a:rPr>
              <a:t>Hierarchical</a:t>
            </a:r>
            <a:r>
              <a:rPr lang="en-US" altLang="zh-CN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sz="3200">
                <a:solidFill>
                  <a:srgbClr val="FF6600"/>
                </a:solidFill>
              </a:rPr>
              <a:t>dynamic thermal management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Experimental results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6110</TotalTime>
  <Words>560</Words>
  <Application>Microsoft Office PowerPoint</Application>
  <PresentationFormat>全屏显示(4:3)</PresentationFormat>
  <Paragraphs>117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Calibri</vt:lpstr>
      <vt:lpstr>宋体</vt:lpstr>
      <vt:lpstr>Arial</vt:lpstr>
      <vt:lpstr>Wingdings</vt:lpstr>
      <vt:lpstr>MS PGothic</vt:lpstr>
      <vt:lpstr>Office 主题</vt:lpstr>
      <vt:lpstr>幻灯片 1</vt:lpstr>
      <vt:lpstr>幻灯片 2</vt:lpstr>
      <vt:lpstr>幻灯片 3</vt:lpstr>
      <vt:lpstr>幻灯片 4</vt:lpstr>
      <vt:lpstr>幻灯片 5</vt:lpstr>
      <vt:lpstr>Recent DTM method</vt:lpstr>
      <vt:lpstr>Recent DTM method</vt:lpstr>
      <vt:lpstr>Recent DTM method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Company>Mars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 Dylan</dc:creator>
  <cp:lastModifiedBy>martian</cp:lastModifiedBy>
  <cp:revision>154</cp:revision>
  <dcterms:created xsi:type="dcterms:W3CDTF">2013-09-22T07:52:59Z</dcterms:created>
  <dcterms:modified xsi:type="dcterms:W3CDTF">2015-05-09T06:56:31Z</dcterms:modified>
</cp:coreProperties>
</file>